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258" r:id="rId3"/>
    <p:sldId id="259" r:id="rId4"/>
    <p:sldId id="261" r:id="rId5"/>
    <p:sldId id="262" r:id="rId6"/>
    <p:sldId id="270" r:id="rId7"/>
    <p:sldId id="283" r:id="rId8"/>
    <p:sldId id="284" r:id="rId9"/>
    <p:sldId id="285" r:id="rId10"/>
    <p:sldId id="272" r:id="rId11"/>
    <p:sldId id="286" r:id="rId12"/>
    <p:sldId id="287" r:id="rId13"/>
    <p:sldId id="265" r:id="rId14"/>
    <p:sldId id="266" r:id="rId15"/>
    <p:sldId id="279" r:id="rId16"/>
    <p:sldId id="260" r:id="rId17"/>
    <p:sldId id="263" r:id="rId18"/>
    <p:sldId id="264" r:id="rId19"/>
    <p:sldId id="267" r:id="rId20"/>
    <p:sldId id="268" r:id="rId21"/>
    <p:sldId id="269" r:id="rId22"/>
    <p:sldId id="271" r:id="rId23"/>
    <p:sldId id="273" r:id="rId24"/>
    <p:sldId id="274" r:id="rId25"/>
    <p:sldId id="275" r:id="rId26"/>
    <p:sldId id="276" r:id="rId27"/>
    <p:sldId id="277" r:id="rId28"/>
    <p:sldId id="278" r:id="rId29"/>
    <p:sldId id="280" r:id="rId30"/>
    <p:sldId id="281" r:id="rId31"/>
    <p:sldId id="282" r:id="rId32"/>
  </p:sldIdLst>
  <p:sldSz cx="9144000" cy="6858000" type="screen4x3"/>
  <p:notesSz cx="6858000" cy="9144000"/>
  <p:embeddedFontLst>
    <p:embeddedFont>
      <p:font typeface="Roboto Slab" panose="020B0604020202020204" charset="0"/>
      <p:regular r:id="rId34"/>
      <p:bold r:id="rId35"/>
    </p:embeddedFont>
    <p:embeddedFont>
      <p:font typeface="Source Sans Pro" panose="020B0604020202020204" charset="0"/>
      <p:regular r:id="rId36"/>
      <p:bold r:id="rId37"/>
      <p:italic r:id="rId38"/>
      <p:boldItalic r:id="rId39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A322AD-0F4D-4E73-83BC-22501907B1B3}">
  <a:tblStyle styleId="{5EA322AD-0F4D-4E73-83BC-22501907B1B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66486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714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422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133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030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750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001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448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22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115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2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38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703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529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73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697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045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128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7061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0184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8914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2378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807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2351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4348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3" name="Shape 7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959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827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279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241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227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086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49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SzPct val="100000"/>
              <a:defRPr sz="4800" b="1"/>
            </a:lvl1pPr>
            <a:lvl2pPr rtl="0">
              <a:spcBef>
                <a:spcPts val="0"/>
              </a:spcBef>
              <a:buSzPct val="100000"/>
              <a:defRPr sz="4800" b="1"/>
            </a:lvl2pPr>
            <a:lvl3pPr rtl="0">
              <a:spcBef>
                <a:spcPts val="0"/>
              </a:spcBef>
              <a:buSzPct val="100000"/>
              <a:defRPr sz="4800" b="1"/>
            </a:lvl3pPr>
            <a:lvl4pPr rtl="0">
              <a:spcBef>
                <a:spcPts val="0"/>
              </a:spcBef>
              <a:buSzPct val="100000"/>
              <a:defRPr sz="4800" b="1"/>
            </a:lvl4pPr>
            <a:lvl5pPr rtl="0">
              <a:spcBef>
                <a:spcPts val="0"/>
              </a:spcBef>
              <a:buSzPct val="100000"/>
              <a:defRPr sz="4800" b="1"/>
            </a:lvl5pPr>
            <a:lvl6pPr rtl="0">
              <a:spcBef>
                <a:spcPts val="0"/>
              </a:spcBef>
              <a:buSzPct val="100000"/>
              <a:defRPr sz="4800" b="1"/>
            </a:lvl6pPr>
            <a:lvl7pPr rtl="0">
              <a:spcBef>
                <a:spcPts val="0"/>
              </a:spcBef>
              <a:buSzPct val="100000"/>
              <a:defRPr sz="4800" b="1"/>
            </a:lvl7pPr>
            <a:lvl8pPr rtl="0">
              <a:spcBef>
                <a:spcPts val="0"/>
              </a:spcBef>
              <a:buSzPct val="100000"/>
              <a:defRPr sz="4800" b="1"/>
            </a:lvl8pPr>
            <a:lvl9pPr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1pPr>
            <a:lvl2pPr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2pPr>
            <a:lvl3pPr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3pPr>
            <a:lvl4pPr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4pPr>
            <a:lvl5pPr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5pPr>
            <a:lvl6pPr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6pPr>
            <a:lvl7pPr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7pPr>
            <a:lvl8pPr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8pPr>
            <a:lvl9pPr algn="ctr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9pPr>
          </a:lstStyle>
          <a:p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x="3593400" y="1074284"/>
            <a:ext cx="1957200" cy="1093199"/>
            <a:chOff x="3593400" y="1760084"/>
            <a:chExt cx="1957200" cy="1093199"/>
          </a:xfrm>
        </p:grpSpPr>
        <p:sp>
          <p:nvSpPr>
            <p:cNvPr id="31" name="Shape 31"/>
            <p:cNvSpPr txBox="1"/>
            <p:nvPr/>
          </p:nvSpPr>
          <p:spPr>
            <a:xfrm>
              <a:off x="3593400" y="1872096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2" name="Shape 32"/>
            <p:cNvSpPr/>
            <p:nvPr/>
          </p:nvSpPr>
          <p:spPr>
            <a:xfrm>
              <a:off x="4025400" y="1760084"/>
              <a:ext cx="1093199" cy="1093199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4" name="Shape 34"/>
          <p:cNvCxnSpPr>
            <a:endCxn id="32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" name="Shape 35"/>
          <p:cNvCxnSpPr/>
          <p:nvPr/>
        </p:nvCxnSpPr>
        <p:spPr>
          <a:xfrm rot="10800000">
            <a:off x="4114799" y="269684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 rot="10800000" flipH="1">
            <a:off x="4749075" y="753124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600"/>
            </a:lvl2pPr>
            <a:lvl3pPr>
              <a:spcBef>
                <a:spcPts val="0"/>
              </a:spcBef>
              <a:buSzPct val="100000"/>
              <a:defRPr sz="2600"/>
            </a:lvl3pPr>
            <a:lvl4pPr>
              <a:spcBef>
                <a:spcPts val="0"/>
              </a:spcBef>
              <a:buSzPct val="100000"/>
              <a:defRPr sz="2600"/>
            </a:lvl4pPr>
            <a:lvl5pPr>
              <a:spcBef>
                <a:spcPts val="0"/>
              </a:spcBef>
              <a:buSzPct val="100000"/>
              <a:defRPr sz="2600"/>
            </a:lvl5pPr>
            <a:lvl6pPr>
              <a:spcBef>
                <a:spcPts val="0"/>
              </a:spcBef>
              <a:buSzPct val="100000"/>
              <a:defRPr sz="2600"/>
            </a:lvl6pPr>
            <a:lvl7pPr>
              <a:spcBef>
                <a:spcPts val="0"/>
              </a:spcBef>
              <a:buSzPct val="100000"/>
              <a:defRPr sz="2600"/>
            </a:lvl7pPr>
            <a:lvl8pPr>
              <a:spcBef>
                <a:spcPts val="0"/>
              </a:spcBef>
              <a:buSzPct val="100000"/>
              <a:defRPr sz="2600"/>
            </a:lvl8pPr>
            <a:lvl9pPr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600"/>
            </a:lvl2pPr>
            <a:lvl3pPr>
              <a:spcBef>
                <a:spcPts val="0"/>
              </a:spcBef>
              <a:buSzPct val="100000"/>
              <a:defRPr sz="2600"/>
            </a:lvl3pPr>
            <a:lvl4pPr>
              <a:spcBef>
                <a:spcPts val="0"/>
              </a:spcBef>
              <a:buSzPct val="100000"/>
              <a:defRPr sz="2600"/>
            </a:lvl4pPr>
            <a:lvl5pPr>
              <a:spcBef>
                <a:spcPts val="0"/>
              </a:spcBef>
              <a:buSzPct val="100000"/>
              <a:defRPr sz="2600"/>
            </a:lvl5pPr>
            <a:lvl6pPr>
              <a:spcBef>
                <a:spcPts val="0"/>
              </a:spcBef>
              <a:buSzPct val="100000"/>
              <a:defRPr sz="2600"/>
            </a:lvl6pPr>
            <a:lvl7pPr>
              <a:spcBef>
                <a:spcPts val="0"/>
              </a:spcBef>
              <a:buSzPct val="100000"/>
              <a:defRPr sz="2600"/>
            </a:lvl7pPr>
            <a:lvl8pPr>
              <a:spcBef>
                <a:spcPts val="0"/>
              </a:spcBef>
              <a:buSzPct val="100000"/>
              <a:defRPr sz="2600"/>
            </a:lvl8pPr>
            <a:lvl9pPr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jrafael_campossilva@hotmail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jpg"/><Relationship Id="rId4" Type="http://schemas.openxmlformats.org/officeDocument/2006/relationships/hyperlink" Target="mailto:jrafael_campossilva@hotmail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google.com/sheets/about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eathtothestockphoto.com/wp-content/uploads/DeathtotheStockPhoto-License.pdf" TargetMode="External"/><Relationship Id="rId5" Type="http://schemas.openxmlformats.org/officeDocument/2006/relationships/hyperlink" Target="http://deathtothestockphoto.com/" TargetMode="Externa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Source+Sans+Pro:400,700,400italic,700italic|Roboto+Slab:400,700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2157384" y="2201598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pt-BR" sz="2400" dirty="0" smtClean="0"/>
              <a:t>USO DE BASES METEREOLÓGICAS RELACIONAIS EM BANCO DE DADOS NOSQL PARA GERAR INFORMAÇÕES QUE APOIEM A TOMADA DE DECISÃO DE AGRICULTORES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839750" y="1924400"/>
            <a:ext cx="2236200" cy="22358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Existem concorrentes?</a:t>
            </a:r>
            <a:endParaRPr lang="en" dirty="0"/>
          </a:p>
        </p:txBody>
      </p:sp>
      <p:sp>
        <p:nvSpPr>
          <p:cNvPr id="202" name="Shape 202"/>
          <p:cNvSpPr/>
          <p:nvPr/>
        </p:nvSpPr>
        <p:spPr>
          <a:xfrm>
            <a:off x="1036199" y="2120850"/>
            <a:ext cx="1842900" cy="1842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</a:t>
            </a:r>
          </a:p>
          <a:p>
            <a:pPr algn="ctr"/>
            <a:r>
              <a:rPr lang="pt-BR" sz="1800" dirty="0" err="1"/>
              <a:t>Databricks</a:t>
            </a:r>
            <a:endParaRPr lang="en"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5343575" y="1848375"/>
            <a:ext cx="2399699" cy="23993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5554400" y="2059200"/>
            <a:ext cx="1977900" cy="1977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pt-BR" sz="1800" b="1" dirty="0" err="1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Metanautix</a:t>
            </a:r>
            <a:endParaRPr lang="pt-BR" sz="1800" b="1" dirty="0" smtClean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/>
            <a:r>
              <a:rPr lang="pt-BR" sz="1800" dirty="0" smtClean="0">
                <a:ea typeface="Source Sans Pro"/>
              </a:rPr>
              <a:t>Google</a:t>
            </a:r>
            <a:endParaRPr lang="en"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7" name="Shape 207"/>
          <p:cNvCxnSpPr>
            <a:stCxn id="202" idx="6"/>
            <a:endCxn id="204" idx="2"/>
          </p:cNvCxnSpPr>
          <p:nvPr/>
        </p:nvCxnSpPr>
        <p:spPr>
          <a:xfrm>
            <a:off x="2879099" y="3042300"/>
            <a:ext cx="2675301" cy="585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HDFS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86150" y="1563394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Sistema de arquivos distribuido do Hadoop.</a:t>
            </a:r>
            <a:endParaRPr lang="en" sz="2800" dirty="0"/>
          </a:p>
          <a:p>
            <a:pPr marL="457200" lvl="0" indent="-228600"/>
            <a:r>
              <a:rPr lang="pt-BR" sz="2800" dirty="0" smtClean="0"/>
              <a:t>Otimizado para operações de leitura e gravação.</a:t>
            </a:r>
          </a:p>
          <a:p>
            <a:pPr marL="457200" lvl="0" indent="-228600"/>
            <a:r>
              <a:rPr lang="pt-BR" sz="2800" dirty="0" smtClean="0"/>
              <a:t>Altamente escalável e disponível graças a replicação dos dados em vários Computadores.</a:t>
            </a:r>
            <a:endParaRPr lang="en" sz="28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Divide os arquivos em blocos normalmente de 64MB distribuindo o processamento em varias maquinas utilizando o MapReduce.</a:t>
            </a:r>
          </a:p>
          <a:p>
            <a:pPr marL="457200" indent="-228600"/>
            <a:r>
              <a:rPr lang="en" sz="2800" dirty="0"/>
              <a:t>Tolerante a falhas de Hardware e Software</a:t>
            </a:r>
            <a:r>
              <a:rPr lang="en" sz="2800" dirty="0" smtClean="0"/>
              <a:t>.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23263954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MapReduce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86150" y="177370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Desenvolvido por dois engenheiros da Google.</a:t>
            </a:r>
            <a:endParaRPr lang="en" dirty="0"/>
          </a:p>
          <a:p>
            <a:pPr marL="457200" lvl="0" indent="-228600"/>
            <a:r>
              <a:rPr lang="pt-BR" dirty="0" smtClean="0"/>
              <a:t>Permite separar uma grande massa de dados em pequenas partes e processar em maquinas diferentes.</a:t>
            </a:r>
          </a:p>
          <a:p>
            <a:pPr marL="457200" lvl="0" indent="-228600"/>
            <a:r>
              <a:rPr lang="pt-BR" dirty="0" smtClean="0"/>
              <a:t>Torna o Processamento muito mais rápido e eficiente.</a:t>
            </a: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39202098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4681425" y="2224437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Custo de Implantação</a:t>
            </a:r>
            <a:endParaRPr lang="en"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3895174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 dirty="0" smtClean="0"/>
              <a:t>Depende da quantidade de dados que se deseja processar os dados e a necessidade de uma rapidez na resposta.</a:t>
            </a:r>
          </a:p>
          <a:p>
            <a:pPr lvl="0" rtl="0">
              <a:spcBef>
                <a:spcPts val="0"/>
              </a:spcBef>
              <a:buNone/>
            </a:pPr>
            <a:endParaRPr lang="en" sz="26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2600" dirty="0" smtClean="0"/>
              <a:t>Ultilizam-se varios computadores menores facilitando a escalibilidade e tornando-a mais barata.</a:t>
            </a:r>
            <a:endParaRPr lang="en" sz="2600" dirty="0"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75" y="2472367"/>
            <a:ext cx="3275699" cy="3315785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33" name="Shape 133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5" name="Shape 135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5650992" y="3355848"/>
            <a:ext cx="3312000" cy="3212188"/>
          </a:xfrm>
          <a:prstGeom prst="ellipse">
            <a:avLst/>
          </a:prstGeom>
          <a:noFill/>
          <a:ln w="0" cap="sq" cmpd="sng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AgroTime</a:t>
            </a:r>
            <a:endParaRPr lang="en" sz="2400" b="1" dirty="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algn="ctr"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Projeções de Tempo</a:t>
            </a:r>
            <a:r>
              <a:rPr lang="en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lang="en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 dirty="0" smtClean="0"/>
              <a:t>Obrigado!</a:t>
            </a:r>
            <a:endParaRPr lang="en" sz="6000" b="1" dirty="0"/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/>
              <a:t>Alguma pergunta?</a:t>
            </a:r>
            <a:endParaRPr lang="en" sz="3600" b="1" dirty="0"/>
          </a:p>
        </p:txBody>
      </p:sp>
      <p:sp>
        <p:nvSpPr>
          <p:cNvPr id="304" name="Shape 304"/>
          <p:cNvSpPr txBox="1">
            <a:spLocks noGrp="1"/>
          </p:cNvSpPr>
          <p:nvPr>
            <p:ph type="body" idx="4294967295"/>
          </p:nvPr>
        </p:nvSpPr>
        <p:spPr>
          <a:xfrm>
            <a:off x="685800" y="3285875"/>
            <a:ext cx="4863899" cy="328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dirty="0"/>
              <a:t>Meu email é: </a:t>
            </a:r>
            <a:r>
              <a:rPr lang="en" sz="2000" dirty="0">
                <a:hlinkClick r:id="rId3"/>
              </a:rPr>
              <a:t>jrafael_campossilva@hotmail.com</a:t>
            </a:r>
            <a:endParaRPr lang="en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Quotations are commonly printed as a </a:t>
            </a:r>
            <a:r>
              <a:rPr lang="en" b="1" dirty="0">
                <a:solidFill>
                  <a:srgbClr val="0091EA"/>
                </a:solidFill>
              </a:rPr>
              <a:t>means of inspiration</a:t>
            </a:r>
            <a:r>
              <a:rPr lang="en" dirty="0"/>
              <a:t> and to invoke philosophical thoughts from the reader.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3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6" name="Shape 146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</a:p>
        </p:txBody>
      </p:sp>
      <p:sp>
        <p:nvSpPr>
          <p:cNvPr id="147" name="Shape 147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</a:p>
        </p:txBody>
      </p:sp>
      <p:sp>
        <p:nvSpPr>
          <p:cNvPr id="148" name="Shape 148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865747" y="3416025"/>
            <a:ext cx="1820699" cy="18206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 idx="4294967295"/>
          </p:nvPr>
        </p:nvSpPr>
        <p:spPr>
          <a:xfrm>
            <a:off x="1637500" y="587125"/>
            <a:ext cx="5642099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 b="1" dirty="0" smtClean="0"/>
              <a:t>Olá!</a:t>
            </a:r>
            <a:endParaRPr lang="en" sz="6000" b="1" dirty="0"/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1637500" y="1881750"/>
            <a:ext cx="5782311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3600" b="1" dirty="0" smtClean="0"/>
              <a:t>Eu sou João Rafael Campos</a:t>
            </a:r>
            <a:endParaRPr lang="en" sz="3600" b="1"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4294967295"/>
          </p:nvPr>
        </p:nvSpPr>
        <p:spPr>
          <a:xfrm>
            <a:off x="1637500" y="2981075"/>
            <a:ext cx="3453300" cy="328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600" dirty="0" smtClean="0"/>
              <a:t>Quem sou eu?</a:t>
            </a:r>
          </a:p>
          <a:p>
            <a:pPr algn="just" rtl="0">
              <a:spcBef>
                <a:spcPts val="0"/>
              </a:spcBef>
              <a:buNone/>
            </a:pPr>
            <a:r>
              <a:rPr lang="en" sz="1600" dirty="0" smtClean="0"/>
              <a:t>Sou aluno do curso de Engenharia da computação na Universidade UNIDERP Anhanguera e atualmente trabalho com desenvolvimento do Software Ambiental do Mato Grosso do Sul chamado SIRIEMA.</a:t>
            </a:r>
          </a:p>
          <a:p>
            <a:pPr rtl="0">
              <a:spcBef>
                <a:spcPts val="0"/>
              </a:spcBef>
              <a:buNone/>
            </a:pPr>
            <a:endParaRPr lang="en" sz="2600" dirty="0"/>
          </a:p>
          <a:p>
            <a:pPr rtl="0">
              <a:spcBef>
                <a:spcPts val="0"/>
              </a:spcBef>
              <a:buNone/>
            </a:pPr>
            <a:r>
              <a:rPr lang="en" sz="2600" dirty="0" smtClean="0"/>
              <a:t>Meu email é: </a:t>
            </a:r>
            <a:r>
              <a:rPr lang="en" sz="1600" dirty="0" smtClean="0">
                <a:hlinkClick r:id="rId4"/>
              </a:rPr>
              <a:t>jrafael_campossilva@hotmail.com</a:t>
            </a:r>
            <a:endParaRPr lang="en" sz="1600" dirty="0" smtClean="0"/>
          </a:p>
        </p:txBody>
      </p:sp>
      <p:pic>
        <p:nvPicPr>
          <p:cNvPr id="75" name="Shape 75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309" y="3519585"/>
            <a:ext cx="1613400" cy="16134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76" name="Shape 76"/>
          <p:cNvCxnSpPr/>
          <p:nvPr/>
        </p:nvCxnSpPr>
        <p:spPr>
          <a:xfrm>
            <a:off x="6939075" y="5244825"/>
            <a:ext cx="145799" cy="5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7" name="Shape 77"/>
          <p:cNvCxnSpPr/>
          <p:nvPr/>
        </p:nvCxnSpPr>
        <p:spPr>
          <a:xfrm>
            <a:off x="7419811" y="4970089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8" name="Shape 78"/>
          <p:cNvCxnSpPr/>
          <p:nvPr/>
        </p:nvCxnSpPr>
        <p:spPr>
          <a:xfrm>
            <a:off x="7636225" y="4669275"/>
            <a:ext cx="802500" cy="2594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54" name="Shape 154"/>
          <p:cNvGraphicFramePr/>
          <p:nvPr/>
        </p:nvGraphicFramePr>
        <p:xfrm>
          <a:off x="952500" y="2085975"/>
          <a:ext cx="7239000" cy="2672100"/>
        </p:xfrm>
        <a:graphic>
          <a:graphicData uri="http://schemas.openxmlformats.org/drawingml/2006/table">
            <a:tbl>
              <a:tblPr>
                <a:noFill/>
                <a:tableStyleId>{5EA322AD-0F4D-4E73-83BC-22501907B1B3}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680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18616"/>
            <a:ext cx="9143999" cy="46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61" name="Shape 161"/>
          <p:cNvSpPr/>
          <p:nvPr/>
        </p:nvSpPr>
        <p:spPr>
          <a:xfrm>
            <a:off x="1714675" y="2238575"/>
            <a:ext cx="701999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x="724272" y="2585914"/>
            <a:ext cx="240435" cy="240435"/>
            <a:chOff x="3683125" y="481100"/>
            <a:chExt cx="270000" cy="270000"/>
          </a:xfrm>
        </p:grpSpPr>
        <p:sp>
          <p:nvSpPr>
            <p:cNvPr id="163" name="Shape 163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5" name="Shape 165"/>
          <p:cNvGrpSpPr/>
          <p:nvPr/>
        </p:nvGrpSpPr>
        <p:grpSpPr>
          <a:xfrm>
            <a:off x="2416672" y="4562239"/>
            <a:ext cx="240435" cy="240435"/>
            <a:chOff x="3683125" y="481100"/>
            <a:chExt cx="270000" cy="270000"/>
          </a:xfrm>
        </p:grpSpPr>
        <p:sp>
          <p:nvSpPr>
            <p:cNvPr id="166" name="Shape 16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8" name="Shape 168"/>
          <p:cNvGrpSpPr/>
          <p:nvPr/>
        </p:nvGrpSpPr>
        <p:grpSpPr>
          <a:xfrm>
            <a:off x="3744722" y="2388114"/>
            <a:ext cx="240435" cy="240435"/>
            <a:chOff x="3683125" y="481100"/>
            <a:chExt cx="270000" cy="270000"/>
          </a:xfrm>
        </p:grpSpPr>
        <p:sp>
          <p:nvSpPr>
            <p:cNvPr id="169" name="Shape 169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1" name="Shape 171"/>
          <p:cNvGrpSpPr/>
          <p:nvPr/>
        </p:nvGrpSpPr>
        <p:grpSpPr>
          <a:xfrm>
            <a:off x="4180822" y="3354389"/>
            <a:ext cx="240435" cy="240435"/>
            <a:chOff x="3683125" y="481100"/>
            <a:chExt cx="270000" cy="270000"/>
          </a:xfrm>
        </p:grpSpPr>
        <p:sp>
          <p:nvSpPr>
            <p:cNvPr id="172" name="Shape 172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4" name="Shape 174"/>
          <p:cNvGrpSpPr/>
          <p:nvPr/>
        </p:nvGrpSpPr>
        <p:grpSpPr>
          <a:xfrm>
            <a:off x="6846222" y="2956039"/>
            <a:ext cx="240435" cy="240435"/>
            <a:chOff x="3683125" y="481100"/>
            <a:chExt cx="270000" cy="270000"/>
          </a:xfrm>
        </p:grpSpPr>
        <p:sp>
          <p:nvSpPr>
            <p:cNvPr id="175" name="Shape 175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7" name="Shape 177"/>
          <p:cNvGrpSpPr/>
          <p:nvPr/>
        </p:nvGrpSpPr>
        <p:grpSpPr>
          <a:xfrm>
            <a:off x="7598472" y="4863789"/>
            <a:ext cx="240435" cy="240435"/>
            <a:chOff x="3683125" y="481100"/>
            <a:chExt cx="270000" cy="270000"/>
          </a:xfrm>
        </p:grpSpPr>
        <p:sp>
          <p:nvSpPr>
            <p:cNvPr id="178" name="Shape 178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1515900" y="864000"/>
            <a:ext cx="5998800" cy="119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89,526,124$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1515900" y="1729346"/>
            <a:ext cx="5998800" cy="61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ctrTitle" idx="4294967295"/>
          </p:nvPr>
        </p:nvSpPr>
        <p:spPr>
          <a:xfrm>
            <a:off x="1515900" y="4369203"/>
            <a:ext cx="5998800" cy="119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100%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4294967295"/>
          </p:nvPr>
        </p:nvSpPr>
        <p:spPr>
          <a:xfrm>
            <a:off x="1515900" y="5234550"/>
            <a:ext cx="5998800" cy="61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ctrTitle" idx="4294967295"/>
          </p:nvPr>
        </p:nvSpPr>
        <p:spPr>
          <a:xfrm>
            <a:off x="1515900" y="2616601"/>
            <a:ext cx="5998800" cy="119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subTitle" idx="4294967295"/>
          </p:nvPr>
        </p:nvSpPr>
        <p:spPr>
          <a:xfrm>
            <a:off x="1515900" y="3481948"/>
            <a:ext cx="5998800" cy="61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786150" y="2057400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2"/>
          </p:nvPr>
        </p:nvSpPr>
        <p:spPr>
          <a:xfrm>
            <a:off x="3329988" y="2057400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3"/>
          </p:nvPr>
        </p:nvSpPr>
        <p:spPr>
          <a:xfrm>
            <a:off x="5873826" y="2057400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17" name="Shape 217"/>
          <p:cNvSpPr txBox="1">
            <a:spLocks noGrp="1"/>
          </p:cNvSpPr>
          <p:nvPr>
            <p:ph type="body" idx="4"/>
          </p:nvPr>
        </p:nvSpPr>
        <p:spPr>
          <a:xfrm>
            <a:off x="786150" y="4267200"/>
            <a:ext cx="2419799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5"/>
          </p:nvPr>
        </p:nvSpPr>
        <p:spPr>
          <a:xfrm>
            <a:off x="3329988" y="4267200"/>
            <a:ext cx="2419799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6"/>
          </p:nvPr>
        </p:nvSpPr>
        <p:spPr>
          <a:xfrm>
            <a:off x="5873826" y="4267200"/>
            <a:ext cx="2419799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220" name="Shape 220"/>
          <p:cNvGrpSpPr/>
          <p:nvPr/>
        </p:nvGrpSpPr>
        <p:grpSpPr>
          <a:xfrm>
            <a:off x="921696" y="1777648"/>
            <a:ext cx="304008" cy="326513"/>
            <a:chOff x="616425" y="2329600"/>
            <a:chExt cx="361700" cy="388475"/>
          </a:xfrm>
        </p:grpSpPr>
        <p:sp>
          <p:nvSpPr>
            <p:cNvPr id="221" name="Shape 221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29" name="Shape 229"/>
          <p:cNvGrpSpPr/>
          <p:nvPr/>
        </p:nvGrpSpPr>
        <p:grpSpPr>
          <a:xfrm>
            <a:off x="5980786" y="3978258"/>
            <a:ext cx="435021" cy="323445"/>
            <a:chOff x="5247525" y="3007275"/>
            <a:chExt cx="517575" cy="384825"/>
          </a:xfrm>
        </p:grpSpPr>
        <p:sp>
          <p:nvSpPr>
            <p:cNvPr id="230" name="Shape 23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32" name="Shape 232"/>
          <p:cNvGrpSpPr/>
          <p:nvPr/>
        </p:nvGrpSpPr>
        <p:grpSpPr>
          <a:xfrm>
            <a:off x="965716" y="3968773"/>
            <a:ext cx="215966" cy="342398"/>
            <a:chOff x="6718575" y="2318625"/>
            <a:chExt cx="256950" cy="407375"/>
          </a:xfrm>
        </p:grpSpPr>
        <p:sp>
          <p:nvSpPr>
            <p:cNvPr id="233" name="Shape 23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41" name="Shape 241"/>
          <p:cNvGrpSpPr/>
          <p:nvPr/>
        </p:nvGrpSpPr>
        <p:grpSpPr>
          <a:xfrm>
            <a:off x="3407119" y="3922984"/>
            <a:ext cx="452420" cy="433992"/>
            <a:chOff x="5233525" y="4954450"/>
            <a:chExt cx="538275" cy="516350"/>
          </a:xfrm>
        </p:grpSpPr>
        <p:sp>
          <p:nvSpPr>
            <p:cNvPr id="242" name="Shape 24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53" name="Shape 253"/>
          <p:cNvGrpSpPr/>
          <p:nvPr/>
        </p:nvGrpSpPr>
        <p:grpSpPr>
          <a:xfrm>
            <a:off x="3453692" y="1777657"/>
            <a:ext cx="359271" cy="376691"/>
            <a:chOff x="5961125" y="1623900"/>
            <a:chExt cx="427450" cy="448175"/>
          </a:xfrm>
        </p:grpSpPr>
        <p:sp>
          <p:nvSpPr>
            <p:cNvPr id="254" name="Shape 254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61" name="Shape 261"/>
          <p:cNvGrpSpPr/>
          <p:nvPr/>
        </p:nvGrpSpPr>
        <p:grpSpPr>
          <a:xfrm>
            <a:off x="6040970" y="1803252"/>
            <a:ext cx="345970" cy="325504"/>
            <a:chOff x="5972700" y="2330200"/>
            <a:chExt cx="411625" cy="387275"/>
          </a:xfrm>
        </p:grpSpPr>
        <p:sp>
          <p:nvSpPr>
            <p:cNvPr id="262" name="Shape 26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7" y="-3048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5385337" y="653112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4294967295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  <p:sp>
        <p:nvSpPr>
          <p:cNvPr id="276" name="Shape 276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5523467" y="839912"/>
            <a:ext cx="2483749" cy="52268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4294967295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4787662" y="718129"/>
            <a:ext cx="3839439" cy="5429936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4294967295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2001837" y="591612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2213050" y="8041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4294967295"/>
          </p:nvPr>
        </p:nvSpPr>
        <p:spPr>
          <a:xfrm>
            <a:off x="457200" y="4231525"/>
            <a:ext cx="8192399" cy="21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r>
              <a:rPr lang="en" sz="2400"/>
              <a:t> &amp; </a:t>
            </a:r>
            <a:r>
              <a:rPr lang="en" sz="2400" u="sng">
                <a:hlinkClick r:id="rId5"/>
              </a:rPr>
              <a:t>Death to the Stock Photo</a:t>
            </a:r>
            <a:r>
              <a:rPr lang="en" sz="2400"/>
              <a:t> (</a:t>
            </a:r>
            <a:r>
              <a:rPr lang="en" sz="2400" u="sng">
                <a:hlinkClick r:id="rId6"/>
              </a:rPr>
              <a:t>license</a:t>
            </a:r>
            <a:r>
              <a:rPr lang="en" sz="2400"/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CFD8DC"/>
                </a:solidFill>
              </a:rPr>
              <a:t>1. </a:t>
            </a:r>
            <a:br>
              <a:rPr lang="en" sz="6000" dirty="0" smtClean="0">
                <a:solidFill>
                  <a:srgbClr val="CFD8DC"/>
                </a:solidFill>
              </a:rPr>
            </a:br>
            <a:r>
              <a:rPr lang="en" dirty="0" smtClean="0"/>
              <a:t>BigData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start with the first set of slides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7466099" cy="355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This presentations uses the following typographies and colors: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Titles: </a:t>
            </a:r>
            <a:r>
              <a:rPr lang="en" sz="1800" b="1"/>
              <a:t>Roboto Slab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Body copy: </a:t>
            </a:r>
            <a:r>
              <a:rPr lang="en" sz="1800" b="1"/>
              <a:t>Source Sans Pro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You can download the fonts on this page: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https://www.google.com/fonts#UsePlace:use/Collection:Source+Sans+Pro:400,700,400italic,700italic|Roboto+Slab:400,700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Click on the “arrow button” that appears on the top right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Blue </a:t>
            </a:r>
            <a:r>
              <a:rPr lang="en" sz="1800" b="1">
                <a:solidFill>
                  <a:srgbClr val="0091EA"/>
                </a:solidFill>
              </a:rPr>
              <a:t>#0091ea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Dark gray </a:t>
            </a:r>
            <a:r>
              <a:rPr lang="en" sz="1800" b="1"/>
              <a:t>#263238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Medium gray </a:t>
            </a:r>
            <a:r>
              <a:rPr lang="en" sz="1800" b="1">
                <a:solidFill>
                  <a:srgbClr val="607D8B"/>
                </a:solidFill>
              </a:rPr>
              <a:t>#607d8b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Light gray </a:t>
            </a:r>
            <a:r>
              <a:rPr lang="en" sz="1800" b="1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3680300" y="5885225"/>
            <a:ext cx="5160300" cy="9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18" name="Shape 3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6175" y="3488087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DC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/>
        </p:nvSpPr>
        <p:spPr>
          <a:xfrm>
            <a:off x="6324775" y="1222050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263238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263238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24" name="Shape 324"/>
          <p:cNvGrpSpPr/>
          <p:nvPr/>
        </p:nvGrpSpPr>
        <p:grpSpPr>
          <a:xfrm>
            <a:off x="424946" y="1242994"/>
            <a:ext cx="342902" cy="447293"/>
            <a:chOff x="590250" y="244200"/>
            <a:chExt cx="407975" cy="532175"/>
          </a:xfrm>
        </p:grpSpPr>
        <p:sp>
          <p:nvSpPr>
            <p:cNvPr id="325" name="Shape 32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39" name="Shape 339"/>
          <p:cNvGrpSpPr/>
          <p:nvPr/>
        </p:nvGrpSpPr>
        <p:grpSpPr>
          <a:xfrm>
            <a:off x="977638" y="1309015"/>
            <a:ext cx="372593" cy="310144"/>
            <a:chOff x="1247825" y="322750"/>
            <a:chExt cx="443300" cy="369000"/>
          </a:xfrm>
        </p:grpSpPr>
        <p:sp>
          <p:nvSpPr>
            <p:cNvPr id="340" name="Shape 34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45" name="Shape 345"/>
          <p:cNvGrpSpPr/>
          <p:nvPr/>
        </p:nvGrpSpPr>
        <p:grpSpPr>
          <a:xfrm>
            <a:off x="1550817" y="1307481"/>
            <a:ext cx="356203" cy="313212"/>
            <a:chOff x="1929775" y="320925"/>
            <a:chExt cx="423800" cy="372650"/>
          </a:xfrm>
        </p:grpSpPr>
        <p:sp>
          <p:nvSpPr>
            <p:cNvPr id="346" name="Shape 346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51" name="Shape 351"/>
          <p:cNvSpPr/>
          <p:nvPr/>
        </p:nvSpPr>
        <p:spPr>
          <a:xfrm>
            <a:off x="2148119" y="1296228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2733087" y="1297258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353" name="Shape 353"/>
          <p:cNvGrpSpPr/>
          <p:nvPr/>
        </p:nvGrpSpPr>
        <p:grpSpPr>
          <a:xfrm>
            <a:off x="3820461" y="1272159"/>
            <a:ext cx="336767" cy="383835"/>
            <a:chOff x="4630125" y="278900"/>
            <a:chExt cx="400675" cy="456675"/>
          </a:xfrm>
        </p:grpSpPr>
        <p:sp>
          <p:nvSpPr>
            <p:cNvPr id="354" name="Shape 354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58" name="Shape 358"/>
          <p:cNvSpPr/>
          <p:nvPr/>
        </p:nvSpPr>
        <p:spPr>
          <a:xfrm>
            <a:off x="4361051" y="1295724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359" name="Shape 359"/>
          <p:cNvGrpSpPr/>
          <p:nvPr/>
        </p:nvGrpSpPr>
        <p:grpSpPr>
          <a:xfrm>
            <a:off x="430073" y="1818715"/>
            <a:ext cx="342881" cy="418127"/>
            <a:chOff x="596350" y="929175"/>
            <a:chExt cx="407950" cy="497475"/>
          </a:xfrm>
        </p:grpSpPr>
        <p:sp>
          <p:nvSpPr>
            <p:cNvPr id="360" name="Shape 360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67" name="Shape 367"/>
          <p:cNvGrpSpPr/>
          <p:nvPr/>
        </p:nvGrpSpPr>
        <p:grpSpPr>
          <a:xfrm>
            <a:off x="1554389" y="1879631"/>
            <a:ext cx="349059" cy="298881"/>
            <a:chOff x="1934025" y="1001650"/>
            <a:chExt cx="415300" cy="355600"/>
          </a:xfrm>
        </p:grpSpPr>
        <p:sp>
          <p:nvSpPr>
            <p:cNvPr id="368" name="Shape 36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72" name="Shape 372"/>
          <p:cNvSpPr/>
          <p:nvPr/>
        </p:nvSpPr>
        <p:spPr>
          <a:xfrm>
            <a:off x="2118448" y="1854573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2683958" y="1871972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3254070" y="1874535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3830339" y="1877603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376" name="Shape 376"/>
          <p:cNvGrpSpPr/>
          <p:nvPr/>
        </p:nvGrpSpPr>
        <p:grpSpPr>
          <a:xfrm>
            <a:off x="4378784" y="1857105"/>
            <a:ext cx="350068" cy="350572"/>
            <a:chOff x="5294400" y="974850"/>
            <a:chExt cx="416500" cy="417100"/>
          </a:xfrm>
        </p:grpSpPr>
        <p:sp>
          <p:nvSpPr>
            <p:cNvPr id="377" name="Shape 37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79" name="Shape 379"/>
          <p:cNvGrpSpPr/>
          <p:nvPr/>
        </p:nvGrpSpPr>
        <p:grpSpPr>
          <a:xfrm>
            <a:off x="4901806" y="1817707"/>
            <a:ext cx="433992" cy="422729"/>
            <a:chOff x="5916675" y="927975"/>
            <a:chExt cx="516350" cy="502950"/>
          </a:xfrm>
        </p:grpSpPr>
        <p:sp>
          <p:nvSpPr>
            <p:cNvPr id="380" name="Shape 38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2" name="Shape 382"/>
          <p:cNvGrpSpPr/>
          <p:nvPr/>
        </p:nvGrpSpPr>
        <p:grpSpPr>
          <a:xfrm>
            <a:off x="403450" y="2467119"/>
            <a:ext cx="391000" cy="264085"/>
            <a:chOff x="564675" y="1700625"/>
            <a:chExt cx="465200" cy="314200"/>
          </a:xfrm>
        </p:grpSpPr>
        <p:sp>
          <p:nvSpPr>
            <p:cNvPr id="383" name="Shape 383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6" name="Shape 386"/>
          <p:cNvGrpSpPr/>
          <p:nvPr/>
        </p:nvGrpSpPr>
        <p:grpSpPr>
          <a:xfrm>
            <a:off x="968435" y="2402632"/>
            <a:ext cx="391000" cy="382826"/>
            <a:chOff x="1236875" y="1623900"/>
            <a:chExt cx="465200" cy="455475"/>
          </a:xfrm>
        </p:grpSpPr>
        <p:sp>
          <p:nvSpPr>
            <p:cNvPr id="387" name="Shape 38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94" name="Shape 394"/>
          <p:cNvGrpSpPr/>
          <p:nvPr/>
        </p:nvGrpSpPr>
        <p:grpSpPr>
          <a:xfrm>
            <a:off x="1545690" y="2410827"/>
            <a:ext cx="366457" cy="366436"/>
            <a:chOff x="1923675" y="1633650"/>
            <a:chExt cx="436000" cy="435975"/>
          </a:xfrm>
        </p:grpSpPr>
        <p:sp>
          <p:nvSpPr>
            <p:cNvPr id="395" name="Shape 39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2109140" y="2409293"/>
            <a:ext cx="369504" cy="369504"/>
            <a:chOff x="2594050" y="1631825"/>
            <a:chExt cx="439625" cy="439625"/>
          </a:xfrm>
        </p:grpSpPr>
        <p:sp>
          <p:nvSpPr>
            <p:cNvPr id="402" name="Shape 40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06" name="Shape 406"/>
          <p:cNvSpPr/>
          <p:nvPr/>
        </p:nvSpPr>
        <p:spPr>
          <a:xfrm>
            <a:off x="2690598" y="242571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07" name="Shape 407"/>
          <p:cNvGrpSpPr/>
          <p:nvPr/>
        </p:nvGrpSpPr>
        <p:grpSpPr>
          <a:xfrm>
            <a:off x="3273905" y="2381661"/>
            <a:ext cx="299911" cy="424767"/>
            <a:chOff x="3979850" y="1598950"/>
            <a:chExt cx="356825" cy="505375"/>
          </a:xfrm>
        </p:grpSpPr>
        <p:sp>
          <p:nvSpPr>
            <p:cNvPr id="408" name="Shape 40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0" name="Shape 410"/>
          <p:cNvGrpSpPr/>
          <p:nvPr/>
        </p:nvGrpSpPr>
        <p:grpSpPr>
          <a:xfrm>
            <a:off x="3791296" y="2472750"/>
            <a:ext cx="395098" cy="242589"/>
            <a:chOff x="4595425" y="1707325"/>
            <a:chExt cx="470075" cy="288625"/>
          </a:xfrm>
        </p:grpSpPr>
        <p:sp>
          <p:nvSpPr>
            <p:cNvPr id="411" name="Shape 411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6" name="Shape 416"/>
          <p:cNvGrpSpPr/>
          <p:nvPr/>
        </p:nvGrpSpPr>
        <p:grpSpPr>
          <a:xfrm>
            <a:off x="4375212" y="2413390"/>
            <a:ext cx="357233" cy="361309"/>
            <a:chOff x="5290150" y="1636700"/>
            <a:chExt cx="425025" cy="429875"/>
          </a:xfrm>
        </p:grpSpPr>
        <p:sp>
          <p:nvSpPr>
            <p:cNvPr id="417" name="Shape 41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9" name="Shape 419"/>
          <p:cNvGrpSpPr/>
          <p:nvPr/>
        </p:nvGrpSpPr>
        <p:grpSpPr>
          <a:xfrm>
            <a:off x="4939167" y="2402632"/>
            <a:ext cx="359271" cy="376691"/>
            <a:chOff x="5961125" y="1623900"/>
            <a:chExt cx="427450" cy="448175"/>
          </a:xfrm>
        </p:grpSpPr>
        <p:sp>
          <p:nvSpPr>
            <p:cNvPr id="420" name="Shape 42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7" name="Shape 427"/>
          <p:cNvGrpSpPr/>
          <p:nvPr/>
        </p:nvGrpSpPr>
        <p:grpSpPr>
          <a:xfrm>
            <a:off x="5491858" y="2412361"/>
            <a:ext cx="383835" cy="363369"/>
            <a:chOff x="6618700" y="1635475"/>
            <a:chExt cx="456675" cy="432325"/>
          </a:xfrm>
        </p:grpSpPr>
        <p:sp>
          <p:nvSpPr>
            <p:cNvPr id="428" name="Shape 42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446946" y="2995773"/>
            <a:ext cx="304008" cy="326513"/>
            <a:chOff x="616425" y="2329600"/>
            <a:chExt cx="361700" cy="388475"/>
          </a:xfrm>
        </p:grpSpPr>
        <p:sp>
          <p:nvSpPr>
            <p:cNvPr id="434" name="Shape 434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1003757" y="2998840"/>
            <a:ext cx="320377" cy="320377"/>
            <a:chOff x="1278900" y="2333250"/>
            <a:chExt cx="381175" cy="381175"/>
          </a:xfrm>
        </p:grpSpPr>
        <p:sp>
          <p:nvSpPr>
            <p:cNvPr id="443" name="Shape 443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1568720" y="2998840"/>
            <a:ext cx="320398" cy="320377"/>
            <a:chOff x="1951075" y="2333250"/>
            <a:chExt cx="381200" cy="381175"/>
          </a:xfrm>
        </p:grpSpPr>
        <p:sp>
          <p:nvSpPr>
            <p:cNvPr id="448" name="Shape 4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2" name="Shape 452"/>
          <p:cNvGrpSpPr/>
          <p:nvPr/>
        </p:nvGrpSpPr>
        <p:grpSpPr>
          <a:xfrm>
            <a:off x="2133704" y="2998840"/>
            <a:ext cx="320377" cy="320377"/>
            <a:chOff x="2623275" y="2333250"/>
            <a:chExt cx="381175" cy="381175"/>
          </a:xfrm>
        </p:grpSpPr>
        <p:sp>
          <p:nvSpPr>
            <p:cNvPr id="453" name="Shape 453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2773408" y="2943578"/>
            <a:ext cx="170936" cy="426826"/>
            <a:chOff x="3384375" y="2267500"/>
            <a:chExt cx="203375" cy="507825"/>
          </a:xfrm>
        </p:grpSpPr>
        <p:sp>
          <p:nvSpPr>
            <p:cNvPr id="458" name="Shape 45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0" name="Shape 460"/>
          <p:cNvGrpSpPr/>
          <p:nvPr/>
        </p:nvGrpSpPr>
        <p:grpSpPr>
          <a:xfrm>
            <a:off x="3918716" y="2997811"/>
            <a:ext cx="140237" cy="318339"/>
            <a:chOff x="4747025" y="2332025"/>
            <a:chExt cx="166850" cy="378750"/>
          </a:xfrm>
        </p:grpSpPr>
        <p:sp>
          <p:nvSpPr>
            <p:cNvPr id="461" name="Shape 461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3351189" y="2945616"/>
            <a:ext cx="145343" cy="422729"/>
            <a:chOff x="4071800" y="2269925"/>
            <a:chExt cx="172925" cy="502950"/>
          </a:xfrm>
        </p:grpSpPr>
        <p:sp>
          <p:nvSpPr>
            <p:cNvPr id="464" name="Shape 464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66" name="Shape 466"/>
          <p:cNvSpPr/>
          <p:nvPr/>
        </p:nvSpPr>
        <p:spPr>
          <a:xfrm>
            <a:off x="4393810" y="2990216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67" name="Shape 467"/>
          <p:cNvGrpSpPr/>
          <p:nvPr/>
        </p:nvGrpSpPr>
        <p:grpSpPr>
          <a:xfrm>
            <a:off x="4948895" y="2996277"/>
            <a:ext cx="345970" cy="325504"/>
            <a:chOff x="5972700" y="2330200"/>
            <a:chExt cx="411625" cy="387275"/>
          </a:xfrm>
        </p:grpSpPr>
        <p:sp>
          <p:nvSpPr>
            <p:cNvPr id="468" name="Shape 46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0" name="Shape 470"/>
          <p:cNvGrpSpPr/>
          <p:nvPr/>
        </p:nvGrpSpPr>
        <p:grpSpPr>
          <a:xfrm>
            <a:off x="544192" y="3524405"/>
            <a:ext cx="109538" cy="399195"/>
            <a:chOff x="732125" y="2958550"/>
            <a:chExt cx="130325" cy="474950"/>
          </a:xfrm>
        </p:grpSpPr>
        <p:sp>
          <p:nvSpPr>
            <p:cNvPr id="471" name="Shape 471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79" name="Shape 479"/>
          <p:cNvSpPr/>
          <p:nvPr/>
        </p:nvSpPr>
        <p:spPr>
          <a:xfrm>
            <a:off x="1561112" y="3508635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1039604" y="3508635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1" name="Shape 481"/>
          <p:cNvGrpSpPr/>
          <p:nvPr/>
        </p:nvGrpSpPr>
        <p:grpSpPr>
          <a:xfrm>
            <a:off x="2099937" y="3537202"/>
            <a:ext cx="387932" cy="367466"/>
            <a:chOff x="2583100" y="2973775"/>
            <a:chExt cx="461550" cy="437200"/>
          </a:xfrm>
        </p:grpSpPr>
        <p:sp>
          <p:nvSpPr>
            <p:cNvPr id="482" name="Shape 482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4" name="Shape 484"/>
          <p:cNvSpPr/>
          <p:nvPr/>
        </p:nvSpPr>
        <p:spPr>
          <a:xfrm>
            <a:off x="3810881" y="3545996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5" name="Shape 485"/>
          <p:cNvGrpSpPr/>
          <p:nvPr/>
        </p:nvGrpSpPr>
        <p:grpSpPr>
          <a:xfrm>
            <a:off x="4339386" y="3565358"/>
            <a:ext cx="435021" cy="323445"/>
            <a:chOff x="5247525" y="3007275"/>
            <a:chExt cx="517575" cy="384825"/>
          </a:xfrm>
        </p:grpSpPr>
        <p:sp>
          <p:nvSpPr>
            <p:cNvPr id="486" name="Shape 48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3250371" y="3546931"/>
            <a:ext cx="342881" cy="350068"/>
            <a:chOff x="3951850" y="2985350"/>
            <a:chExt cx="407950" cy="416500"/>
          </a:xfrm>
        </p:grpSpPr>
        <p:sp>
          <p:nvSpPr>
            <p:cNvPr id="489" name="Shape 48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407044" y="4136478"/>
            <a:ext cx="397136" cy="305017"/>
            <a:chOff x="568950" y="3686775"/>
            <a:chExt cx="472500" cy="362900"/>
          </a:xfrm>
        </p:grpSpPr>
        <p:sp>
          <p:nvSpPr>
            <p:cNvPr id="494" name="Shape 494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97" name="Shape 497"/>
          <p:cNvSpPr/>
          <p:nvPr/>
        </p:nvSpPr>
        <p:spPr>
          <a:xfrm>
            <a:off x="4983885" y="3529627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98" name="Shape 498"/>
          <p:cNvGrpSpPr/>
          <p:nvPr/>
        </p:nvGrpSpPr>
        <p:grpSpPr>
          <a:xfrm>
            <a:off x="975096" y="4162071"/>
            <a:ext cx="377699" cy="253852"/>
            <a:chOff x="1244800" y="3717225"/>
            <a:chExt cx="449375" cy="302025"/>
          </a:xfrm>
        </p:grpSpPr>
        <p:sp>
          <p:nvSpPr>
            <p:cNvPr id="499" name="Shape 49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1545186" y="4142614"/>
            <a:ext cx="367466" cy="287114"/>
            <a:chOff x="1923075" y="3694075"/>
            <a:chExt cx="437200" cy="341600"/>
          </a:xfrm>
        </p:grpSpPr>
        <p:sp>
          <p:nvSpPr>
            <p:cNvPr id="506" name="Shape 506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5" name="Shape 515"/>
          <p:cNvGrpSpPr/>
          <p:nvPr/>
        </p:nvGrpSpPr>
        <p:grpSpPr>
          <a:xfrm>
            <a:off x="2113742" y="4138012"/>
            <a:ext cx="360301" cy="295813"/>
            <a:chOff x="2599525" y="3688600"/>
            <a:chExt cx="428675" cy="351950"/>
          </a:xfrm>
        </p:grpSpPr>
        <p:sp>
          <p:nvSpPr>
            <p:cNvPr id="516" name="Shape 516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2696124" y="4117546"/>
            <a:ext cx="333699" cy="329076"/>
            <a:chOff x="3292425" y="3664250"/>
            <a:chExt cx="397025" cy="391525"/>
          </a:xfrm>
        </p:grpSpPr>
        <p:sp>
          <p:nvSpPr>
            <p:cNvPr id="520" name="Shape 520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3233981" y="4160012"/>
            <a:ext cx="369525" cy="268182"/>
            <a:chOff x="3932350" y="3714775"/>
            <a:chExt cx="439650" cy="319075"/>
          </a:xfrm>
        </p:grpSpPr>
        <p:sp>
          <p:nvSpPr>
            <p:cNvPr id="524" name="Shape 524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9" name="Shape 529"/>
          <p:cNvGrpSpPr/>
          <p:nvPr/>
        </p:nvGrpSpPr>
        <p:grpSpPr>
          <a:xfrm>
            <a:off x="3798965" y="4160012"/>
            <a:ext cx="369504" cy="268182"/>
            <a:chOff x="4604550" y="3714775"/>
            <a:chExt cx="439625" cy="319075"/>
          </a:xfrm>
        </p:grpSpPr>
        <p:sp>
          <p:nvSpPr>
            <p:cNvPr id="530" name="Shape 530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4377250" y="4132381"/>
            <a:ext cx="353136" cy="313737"/>
            <a:chOff x="5292575" y="3681900"/>
            <a:chExt cx="420150" cy="373275"/>
          </a:xfrm>
        </p:grpSpPr>
        <p:sp>
          <p:nvSpPr>
            <p:cNvPr id="533" name="Shape 53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4922273" y="4092457"/>
            <a:ext cx="393059" cy="393059"/>
            <a:chOff x="5941025" y="3634400"/>
            <a:chExt cx="467650" cy="467650"/>
          </a:xfrm>
        </p:grpSpPr>
        <p:sp>
          <p:nvSpPr>
            <p:cNvPr id="541" name="Shape 541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5512346" y="4117546"/>
            <a:ext cx="342881" cy="342902"/>
            <a:chOff x="6643075" y="3664250"/>
            <a:chExt cx="407950" cy="407975"/>
          </a:xfrm>
        </p:grpSpPr>
        <p:sp>
          <p:nvSpPr>
            <p:cNvPr id="548" name="Shape 5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413179" y="4668200"/>
            <a:ext cx="371564" cy="371543"/>
            <a:chOff x="576250" y="4319400"/>
            <a:chExt cx="442075" cy="442050"/>
          </a:xfrm>
        </p:grpSpPr>
        <p:sp>
          <p:nvSpPr>
            <p:cNvPr id="551" name="Shape 55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5" name="Shape 555"/>
          <p:cNvSpPr/>
          <p:nvPr/>
        </p:nvSpPr>
        <p:spPr>
          <a:xfrm>
            <a:off x="962843" y="474049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3253566" y="4683677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2688560" y="4705174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3817037" y="4682143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59" name="Shape 559"/>
          <p:cNvGrpSpPr/>
          <p:nvPr/>
        </p:nvGrpSpPr>
        <p:grpSpPr>
          <a:xfrm>
            <a:off x="4356784" y="4687132"/>
            <a:ext cx="394068" cy="325504"/>
            <a:chOff x="5268225" y="4341925"/>
            <a:chExt cx="468850" cy="387275"/>
          </a:xfrm>
        </p:grpSpPr>
        <p:sp>
          <p:nvSpPr>
            <p:cNvPr id="560" name="Shape 560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4941730" y="4676899"/>
            <a:ext cx="354144" cy="354144"/>
            <a:chOff x="5964175" y="4329750"/>
            <a:chExt cx="421350" cy="421350"/>
          </a:xfrm>
        </p:grpSpPr>
        <p:sp>
          <p:nvSpPr>
            <p:cNvPr id="569" name="Shape 56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977638" y="5241883"/>
            <a:ext cx="372593" cy="360301"/>
            <a:chOff x="1247825" y="5001950"/>
            <a:chExt cx="443300" cy="428675"/>
          </a:xfrm>
        </p:grpSpPr>
        <p:sp>
          <p:nvSpPr>
            <p:cNvPr id="572" name="Shape 572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78" name="Shape 578"/>
          <p:cNvGrpSpPr/>
          <p:nvPr/>
        </p:nvGrpSpPr>
        <p:grpSpPr>
          <a:xfrm>
            <a:off x="1575885" y="5223959"/>
            <a:ext cx="306068" cy="389991"/>
            <a:chOff x="1959600" y="4980625"/>
            <a:chExt cx="364150" cy="464000"/>
          </a:xfrm>
        </p:grpSpPr>
        <p:sp>
          <p:nvSpPr>
            <p:cNvPr id="579" name="Shape 57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6" name="Shape 586"/>
          <p:cNvGrpSpPr/>
          <p:nvPr/>
        </p:nvGrpSpPr>
        <p:grpSpPr>
          <a:xfrm>
            <a:off x="2118365" y="5238815"/>
            <a:ext cx="351076" cy="360805"/>
            <a:chOff x="2605025" y="4998300"/>
            <a:chExt cx="417700" cy="429275"/>
          </a:xfrm>
        </p:grpSpPr>
        <p:sp>
          <p:nvSpPr>
            <p:cNvPr id="587" name="Shape 58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Shape 590"/>
          <p:cNvGrpSpPr/>
          <p:nvPr/>
        </p:nvGrpSpPr>
        <p:grpSpPr>
          <a:xfrm>
            <a:off x="2649056" y="5241883"/>
            <a:ext cx="419661" cy="349542"/>
            <a:chOff x="3236425" y="5001950"/>
            <a:chExt cx="499300" cy="415875"/>
          </a:xfrm>
        </p:grpSpPr>
        <p:sp>
          <p:nvSpPr>
            <p:cNvPr id="591" name="Shape 591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7" name="Shape 597"/>
          <p:cNvGrpSpPr/>
          <p:nvPr/>
        </p:nvGrpSpPr>
        <p:grpSpPr>
          <a:xfrm>
            <a:off x="3264176" y="5223959"/>
            <a:ext cx="319368" cy="380263"/>
            <a:chOff x="3968275" y="4980625"/>
            <a:chExt cx="379975" cy="452425"/>
          </a:xfrm>
        </p:grpSpPr>
        <p:sp>
          <p:nvSpPr>
            <p:cNvPr id="598" name="Shape 59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1" name="Shape 601"/>
          <p:cNvGrpSpPr/>
          <p:nvPr/>
        </p:nvGrpSpPr>
        <p:grpSpPr>
          <a:xfrm>
            <a:off x="4919709" y="5308913"/>
            <a:ext cx="404322" cy="220084"/>
            <a:chOff x="5937975" y="5081700"/>
            <a:chExt cx="481050" cy="261850"/>
          </a:xfrm>
        </p:grpSpPr>
        <p:sp>
          <p:nvSpPr>
            <p:cNvPr id="602" name="Shape 602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5" name="Shape 605"/>
          <p:cNvGrpSpPr/>
          <p:nvPr/>
        </p:nvGrpSpPr>
        <p:grpSpPr>
          <a:xfrm>
            <a:off x="5537918" y="5266446"/>
            <a:ext cx="290182" cy="333678"/>
            <a:chOff x="6673500" y="5031175"/>
            <a:chExt cx="345250" cy="397000"/>
          </a:xfrm>
        </p:grpSpPr>
        <p:sp>
          <p:nvSpPr>
            <p:cNvPr id="606" name="Shape 606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1" name="Shape 611"/>
          <p:cNvGrpSpPr/>
          <p:nvPr/>
        </p:nvGrpSpPr>
        <p:grpSpPr>
          <a:xfrm>
            <a:off x="3229905" y="1291092"/>
            <a:ext cx="387932" cy="345970"/>
            <a:chOff x="3927500" y="301425"/>
            <a:chExt cx="461550" cy="411625"/>
          </a:xfrm>
        </p:grpSpPr>
        <p:sp>
          <p:nvSpPr>
            <p:cNvPr id="612" name="Shape 612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5517452" y="1297753"/>
            <a:ext cx="332669" cy="332669"/>
            <a:chOff x="6649150" y="309350"/>
            <a:chExt cx="395800" cy="395800"/>
          </a:xfrm>
        </p:grpSpPr>
        <p:sp>
          <p:nvSpPr>
            <p:cNvPr id="640" name="Shape 640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3" name="Shape 663"/>
          <p:cNvGrpSpPr/>
          <p:nvPr/>
        </p:nvGrpSpPr>
        <p:grpSpPr>
          <a:xfrm>
            <a:off x="4949904" y="1305422"/>
            <a:ext cx="337796" cy="319873"/>
            <a:chOff x="5973900" y="318475"/>
            <a:chExt cx="401900" cy="380575"/>
          </a:xfrm>
        </p:grpSpPr>
        <p:sp>
          <p:nvSpPr>
            <p:cNvPr id="664" name="Shape 664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995057" y="1818715"/>
            <a:ext cx="342881" cy="418127"/>
            <a:chOff x="1268550" y="929175"/>
            <a:chExt cx="407950" cy="497475"/>
          </a:xfrm>
        </p:grpSpPr>
        <p:sp>
          <p:nvSpPr>
            <p:cNvPr id="679" name="Shape 67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2" name="Shape 682"/>
          <p:cNvGrpSpPr/>
          <p:nvPr/>
        </p:nvGrpSpPr>
        <p:grpSpPr>
          <a:xfrm>
            <a:off x="5481121" y="1834580"/>
            <a:ext cx="405331" cy="388962"/>
            <a:chOff x="6605925" y="948050"/>
            <a:chExt cx="482250" cy="462775"/>
          </a:xfrm>
        </p:grpSpPr>
        <p:sp>
          <p:nvSpPr>
            <p:cNvPr id="683" name="Shape 683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9" name="Shape 689"/>
          <p:cNvGrpSpPr/>
          <p:nvPr/>
        </p:nvGrpSpPr>
        <p:grpSpPr>
          <a:xfrm>
            <a:off x="5575803" y="2986548"/>
            <a:ext cx="215966" cy="342398"/>
            <a:chOff x="6718575" y="2318625"/>
            <a:chExt cx="256950" cy="407375"/>
          </a:xfrm>
        </p:grpSpPr>
        <p:sp>
          <p:nvSpPr>
            <p:cNvPr id="690" name="Shape 69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98" name="Shape 698"/>
          <p:cNvGrpSpPr/>
          <p:nvPr/>
        </p:nvGrpSpPr>
        <p:grpSpPr>
          <a:xfrm>
            <a:off x="2677192" y="3613456"/>
            <a:ext cx="363369" cy="221114"/>
            <a:chOff x="3269900" y="3064500"/>
            <a:chExt cx="432325" cy="263075"/>
          </a:xfrm>
        </p:grpSpPr>
        <p:sp>
          <p:nvSpPr>
            <p:cNvPr id="699" name="Shape 69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2" name="Shape 702"/>
          <p:cNvGrpSpPr/>
          <p:nvPr/>
        </p:nvGrpSpPr>
        <p:grpSpPr>
          <a:xfrm>
            <a:off x="5551219" y="3545901"/>
            <a:ext cx="265114" cy="372593"/>
            <a:chOff x="6689325" y="2984125"/>
            <a:chExt cx="315425" cy="443300"/>
          </a:xfrm>
        </p:grpSpPr>
        <p:sp>
          <p:nvSpPr>
            <p:cNvPr id="703" name="Shape 703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8" name="Shape 708"/>
          <p:cNvGrpSpPr/>
          <p:nvPr/>
        </p:nvGrpSpPr>
        <p:grpSpPr>
          <a:xfrm>
            <a:off x="1599944" y="4640568"/>
            <a:ext cx="256415" cy="414534"/>
            <a:chOff x="1988225" y="4286525"/>
            <a:chExt cx="305075" cy="493200"/>
          </a:xfrm>
        </p:grpSpPr>
        <p:sp>
          <p:nvSpPr>
            <p:cNvPr id="709" name="Shape 70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6" name="Shape 716"/>
          <p:cNvGrpSpPr/>
          <p:nvPr/>
        </p:nvGrpSpPr>
        <p:grpSpPr>
          <a:xfrm>
            <a:off x="2143937" y="4669733"/>
            <a:ext cx="309640" cy="392030"/>
            <a:chOff x="2635450" y="4321225"/>
            <a:chExt cx="368400" cy="466425"/>
          </a:xfrm>
        </p:grpSpPr>
        <p:sp>
          <p:nvSpPr>
            <p:cNvPr id="717" name="Shape 71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3" name="Shape 723"/>
          <p:cNvGrpSpPr/>
          <p:nvPr/>
        </p:nvGrpSpPr>
        <p:grpSpPr>
          <a:xfrm>
            <a:off x="5512346" y="4660005"/>
            <a:ext cx="342881" cy="383835"/>
            <a:chOff x="6643075" y="4309650"/>
            <a:chExt cx="407950" cy="456675"/>
          </a:xfrm>
        </p:grpSpPr>
        <p:sp>
          <p:nvSpPr>
            <p:cNvPr id="724" name="Shape 724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3" name="Shape 733"/>
          <p:cNvGrpSpPr/>
          <p:nvPr/>
        </p:nvGrpSpPr>
        <p:grpSpPr>
          <a:xfrm>
            <a:off x="4327619" y="5201959"/>
            <a:ext cx="452420" cy="433992"/>
            <a:chOff x="5233525" y="4954450"/>
            <a:chExt cx="538275" cy="516350"/>
          </a:xfrm>
        </p:grpSpPr>
        <p:sp>
          <p:nvSpPr>
            <p:cNvPr id="734" name="Shape 734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5" name="Shape 745"/>
          <p:cNvGrpSpPr/>
          <p:nvPr/>
        </p:nvGrpSpPr>
        <p:grpSpPr>
          <a:xfrm>
            <a:off x="3758537" y="5209629"/>
            <a:ext cx="460615" cy="418653"/>
            <a:chOff x="4556450" y="4963575"/>
            <a:chExt cx="548025" cy="498100"/>
          </a:xfrm>
        </p:grpSpPr>
        <p:sp>
          <p:nvSpPr>
            <p:cNvPr id="746" name="Shape 746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1" name="Shape 751"/>
          <p:cNvGrpSpPr/>
          <p:nvPr/>
        </p:nvGrpSpPr>
        <p:grpSpPr>
          <a:xfrm>
            <a:off x="375819" y="5300213"/>
            <a:ext cx="445254" cy="246182"/>
            <a:chOff x="531800" y="5071350"/>
            <a:chExt cx="529750" cy="292900"/>
          </a:xfrm>
        </p:grpSpPr>
        <p:sp>
          <p:nvSpPr>
            <p:cNvPr id="752" name="Shape 752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9" name="Shape 759"/>
          <p:cNvGrpSpPr/>
          <p:nvPr/>
        </p:nvGrpSpPr>
        <p:grpSpPr>
          <a:xfrm>
            <a:off x="7320094" y="2713375"/>
            <a:ext cx="433992" cy="422729"/>
            <a:chOff x="5916675" y="927975"/>
            <a:chExt cx="516350" cy="502950"/>
          </a:xfrm>
        </p:grpSpPr>
        <p:sp>
          <p:nvSpPr>
            <p:cNvPr id="760" name="Shape 76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2" name="Shape 762"/>
          <p:cNvGrpSpPr/>
          <p:nvPr/>
        </p:nvGrpSpPr>
        <p:grpSpPr>
          <a:xfrm>
            <a:off x="6436114" y="3419276"/>
            <a:ext cx="1079481" cy="1051467"/>
            <a:chOff x="5916675" y="927975"/>
            <a:chExt cx="516350" cy="502950"/>
          </a:xfrm>
        </p:grpSpPr>
        <p:sp>
          <p:nvSpPr>
            <p:cNvPr id="763" name="Shape 76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5" name="Shape 765"/>
          <p:cNvGrpSpPr/>
          <p:nvPr/>
        </p:nvGrpSpPr>
        <p:grpSpPr>
          <a:xfrm>
            <a:off x="6436256" y="2713375"/>
            <a:ext cx="433992" cy="422729"/>
            <a:chOff x="5916675" y="927975"/>
            <a:chExt cx="516350" cy="502950"/>
          </a:xfrm>
        </p:grpSpPr>
        <p:sp>
          <p:nvSpPr>
            <p:cNvPr id="766" name="Shape 76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8" name="Shape 768"/>
          <p:cNvSpPr/>
          <p:nvPr/>
        </p:nvSpPr>
        <p:spPr>
          <a:xfrm>
            <a:off x="7512255" y="294975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6628417" y="294975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6913953" y="4007290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Oque é BigData?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Grande volume de dados gerados diariamente.</a:t>
            </a:r>
            <a:endParaRPr lang="en" dirty="0"/>
          </a:p>
          <a:p>
            <a:pPr marL="457200" lvl="0" indent="-228600"/>
            <a:r>
              <a:rPr lang="pt-BR" dirty="0"/>
              <a:t>V</a:t>
            </a:r>
            <a:r>
              <a:rPr lang="pt-BR" dirty="0" smtClean="0"/>
              <a:t>olume </a:t>
            </a:r>
            <a:r>
              <a:rPr lang="pt-BR" dirty="0"/>
              <a:t>+ variedade + velocidade + veracidade, gerando algum </a:t>
            </a:r>
            <a:r>
              <a:rPr lang="pt-BR" dirty="0" smtClean="0"/>
              <a:t>valor.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Analise de uma grande quantidade de dados de uma forma rapida, alciliando na tomada de decisões.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ctrTitle" idx="4294967295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6000" b="1" dirty="0" smtClean="0"/>
              <a:t>Boa Aposta</a:t>
            </a:r>
            <a:endParaRPr lang="en" sz="6000" b="1" dirty="0"/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 smtClean="0"/>
              <a:t>G</a:t>
            </a:r>
            <a:r>
              <a:rPr lang="en" dirty="0" smtClean="0"/>
              <a:t>igantes como Facebook, Google e Microsoft ja ultilizam esses conceitos</a:t>
            </a:r>
            <a:endParaRPr lang="en" dirty="0"/>
          </a:p>
        </p:txBody>
      </p:sp>
      <p:cxnSp>
        <p:nvCxnSpPr>
          <p:cNvPr id="103" name="Shape 103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4" name="Shape 104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5" name="Shape 105"/>
          <p:cNvCxnSpPr>
            <a:endCxn id="100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6" name="Shape 106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07" name="Shape 107"/>
          <p:cNvGrpSpPr/>
          <p:nvPr/>
        </p:nvGrpSpPr>
        <p:grpSpPr>
          <a:xfrm>
            <a:off x="5517338" y="1899906"/>
            <a:ext cx="1156666" cy="1088242"/>
            <a:chOff x="5972700" y="2330200"/>
            <a:chExt cx="411625" cy="387275"/>
          </a:xfrm>
        </p:grpSpPr>
        <p:sp>
          <p:nvSpPr>
            <p:cNvPr id="108" name="Shape 10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 idx="4294967295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b="1" dirty="0" smtClean="0"/>
              <a:t>500 TeraBytes</a:t>
            </a:r>
            <a:endParaRPr lang="en" sz="9600" b="1" dirty="0"/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4294967295"/>
          </p:nvPr>
        </p:nvSpPr>
        <p:spPr>
          <a:xfrm>
            <a:off x="201168" y="3878177"/>
            <a:ext cx="873252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O Facebook divulgou na </a:t>
            </a:r>
            <a:r>
              <a:rPr lang="pt-BR" dirty="0" err="1" smtClean="0"/>
              <a:t>TechCrunch</a:t>
            </a:r>
            <a:r>
              <a:rPr lang="pt-BR" dirty="0" smtClean="0"/>
              <a:t> em 2012 que processa mais de 500 </a:t>
            </a:r>
            <a:r>
              <a:rPr lang="pt-BR" dirty="0" err="1" smtClean="0"/>
              <a:t>TeraBytes</a:t>
            </a:r>
            <a:r>
              <a:rPr lang="pt-BR" dirty="0" smtClean="0"/>
              <a:t> de dados por dia.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6000" dirty="0">
                <a:solidFill>
                  <a:srgbClr val="CFD8DC"/>
                </a:solidFill>
              </a:rPr>
              <a:t>2</a:t>
            </a:r>
            <a:r>
              <a:rPr lang="en" sz="6000" dirty="0" smtClean="0">
                <a:solidFill>
                  <a:srgbClr val="CFD8DC"/>
                </a:solidFill>
              </a:rPr>
              <a:t>. </a:t>
            </a:r>
            <a:br>
              <a:rPr lang="en" sz="6000" dirty="0" smtClean="0">
                <a:solidFill>
                  <a:srgbClr val="CFD8DC"/>
                </a:solidFill>
              </a:rPr>
            </a:br>
            <a:r>
              <a:rPr lang="en" dirty="0" smtClean="0"/>
              <a:t>Hadoop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start with the first set of slides</a:t>
            </a:r>
          </a:p>
        </p:txBody>
      </p:sp>
    </p:spTree>
    <p:extLst>
      <p:ext uri="{BB962C8B-B14F-4D97-AF65-F5344CB8AC3E}">
        <p14:creationId xmlns:p14="http://schemas.microsoft.com/office/powerpoint/2010/main" val="31763588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Oque é Hadoop?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Infraestrutura para o processamento distribuido de grandes massas de dados</a:t>
            </a:r>
            <a:r>
              <a:rPr lang="en" dirty="0" smtClean="0"/>
              <a:t>.</a:t>
            </a:r>
            <a:endParaRPr lang="en" dirty="0"/>
          </a:p>
          <a:p>
            <a:pPr marL="457200" lvl="0" indent="-228600"/>
            <a:r>
              <a:rPr lang="pt-BR" dirty="0" smtClean="0"/>
              <a:t>Desenvolvido pela Yahoo e atualmente mantido pela Apache Foundation</a:t>
            </a:r>
          </a:p>
          <a:p>
            <a:pPr marL="457200" lvl="0" indent="-228600"/>
            <a:r>
              <a:rPr lang="pt-BR" dirty="0" smtClean="0"/>
              <a:t>Estrutura de código aberto que permite obter valor de dados estruturados e não estruturados.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430592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Porque ultilizar o Hadoop?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Código aberto fornecido de forma gratuíta.</a:t>
            </a:r>
            <a:endParaRPr lang="en" dirty="0"/>
          </a:p>
          <a:p>
            <a:pPr marL="457200" lvl="0" indent="-228600"/>
            <a:r>
              <a:rPr lang="pt-BR" dirty="0" smtClean="0"/>
              <a:t>Trabalha de forma distribuída.</a:t>
            </a:r>
          </a:p>
          <a:p>
            <a:pPr marL="457200" lvl="0" indent="-228600"/>
            <a:r>
              <a:rPr lang="pt-BR" dirty="0" smtClean="0"/>
              <a:t>Modelo de programação e Sistema de Arquivos próprio.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Escalabilidade mais barata.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 ferramenta mais ultilizada para tratamento de BigData.</a:t>
            </a:r>
          </a:p>
        </p:txBody>
      </p:sp>
    </p:spTree>
    <p:extLst>
      <p:ext uri="{BB962C8B-B14F-4D97-AF65-F5344CB8AC3E}">
        <p14:creationId xmlns:p14="http://schemas.microsoft.com/office/powerpoint/2010/main" val="1219334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1005</Words>
  <Application>Microsoft Office PowerPoint</Application>
  <PresentationFormat>Apresentação na tela (4:3)</PresentationFormat>
  <Paragraphs>146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Roboto Slab</vt:lpstr>
      <vt:lpstr>Source Sans Pro</vt:lpstr>
      <vt:lpstr>Arial</vt:lpstr>
      <vt:lpstr>Cordelia template</vt:lpstr>
      <vt:lpstr>USO DE BASES METEREOLÓGICAS RELACIONAIS EM BANCO DE DADOS NOSQL PARA GERAR INFORMAÇÕES QUE APOIEM A TOMADA DE DECISÃO DE AGRICULTORES</vt:lpstr>
      <vt:lpstr>Olá!</vt:lpstr>
      <vt:lpstr>1.  BigData</vt:lpstr>
      <vt:lpstr>Oque é BigData?</vt:lpstr>
      <vt:lpstr>Boa Aposta</vt:lpstr>
      <vt:lpstr>500 TeraBytes</vt:lpstr>
      <vt:lpstr>2.  Hadoop</vt:lpstr>
      <vt:lpstr>Oque é Hadoop?</vt:lpstr>
      <vt:lpstr>Porque ultilizar o Hadoop?</vt:lpstr>
      <vt:lpstr>Existem concorrentes?</vt:lpstr>
      <vt:lpstr>HDFS</vt:lpstr>
      <vt:lpstr>MapReduce</vt:lpstr>
      <vt:lpstr>Custo de Implantação</vt:lpstr>
      <vt:lpstr>Apresentação do PowerPoint</vt:lpstr>
      <vt:lpstr>Obrigado!</vt:lpstr>
      <vt:lpstr>Apresentação do PowerPoint</vt:lpstr>
      <vt:lpstr>You can also split your content</vt:lpstr>
      <vt:lpstr>In two or three columns</vt:lpstr>
      <vt:lpstr>Use charts to explain your ideas</vt:lpstr>
      <vt:lpstr>And tables to compare data</vt:lpstr>
      <vt:lpstr>Maps</vt:lpstr>
      <vt:lpstr>89,526,124$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Credits</vt:lpstr>
      <vt:lpstr>Presentation design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BASES METEREOLÓGICAS RELACIONAIS EM BANCO DE DADOS NOSQL PARA GERAR INFORMAÇÕES QUE APOIEM A TOMADA DE DECISÃO DE AGRICULTORES</dc:title>
  <cp:lastModifiedBy>Joao Rafael Campos da Silva</cp:lastModifiedBy>
  <cp:revision>14</cp:revision>
  <dcterms:modified xsi:type="dcterms:W3CDTF">2015-12-01T02:43:54Z</dcterms:modified>
</cp:coreProperties>
</file>