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udiowide"/>
      <p:regular r:id="rId29"/>
    </p:embeddedFont>
    <p:embeddedFont>
      <p:font typeface="Tahom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F967C2-44E1-47D2-A48E-76E0F76CE935}">
  <a:tblStyle styleId="{45F967C2-44E1-47D2-A48E-76E0F76CE9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udiowid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ahoma-bold.fntdata"/><Relationship Id="rId30" Type="http://schemas.openxmlformats.org/officeDocument/2006/relationships/font" Target="fonts/Tahom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1cc8c517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1cc8c517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1cc8c517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1cc8c517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1cc8c517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1cc8c517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1cc8c517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1cc8c517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1cc8c517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1cc8c517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1cc8c517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1cc8c517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df2b5bc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df2b5bc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1cc8c517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1cc8c517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1cc8c517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1cc8c517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1cc8c517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1cc8c517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df2b5bc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df2b5bc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1cc8c517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1cc8c517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df2b5bc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df2b5bc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1cc8c517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1cc8c517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1cc8c517d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1cc8c517d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1cc8c517d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1cc8c517d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df2b5bc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df2b5bc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1cc8c51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1cc8c51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df2b5bc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df2b5bc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1cc8c517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1cc8c51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1cc8c517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1cc8c517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6.png"/><Relationship Id="rId4" Type="http://schemas.openxmlformats.org/officeDocument/2006/relationships/image" Target="../media/image30.png"/><Relationship Id="rId5" Type="http://schemas.openxmlformats.org/officeDocument/2006/relationships/image" Target="../media/image43.png"/><Relationship Id="rId6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Relationship Id="rId5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Relationship Id="rId4" Type="http://schemas.openxmlformats.org/officeDocument/2006/relationships/image" Target="../media/image49.png"/><Relationship Id="rId5" Type="http://schemas.openxmlformats.org/officeDocument/2006/relationships/image" Target="../media/image48.png"/><Relationship Id="rId6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31.png"/><Relationship Id="rId13" Type="http://schemas.openxmlformats.org/officeDocument/2006/relationships/image" Target="../media/image25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41.png"/><Relationship Id="rId14" Type="http://schemas.openxmlformats.org/officeDocument/2006/relationships/image" Target="../media/image32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etosa.io/markov/#%7B%22tm%22%3A%5B%5B0.1%2C0.1%2C0.2%2C0.6%5D%2C%5B0.1%2C0.2%2C0.3%2C0.4%5D%2C%5B0.1%2C0.1%2C0.5%2C0.3%5D%2C%5B0.1%2C0.1%2C0.2%2C0.6%5D%5D%7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Audiowide"/>
                <a:ea typeface="Audiowide"/>
                <a:cs typeface="Audiowide"/>
                <a:sym typeface="Audiowide"/>
              </a:rPr>
              <a:t>Markov Chains</a:t>
            </a:r>
            <a:endParaRPr>
              <a:solidFill>
                <a:srgbClr val="666666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by</a:t>
            </a:r>
            <a:r>
              <a:rPr lang="pt-BR" sz="22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t-BR" sz="2200">
                <a:solidFill>
                  <a:srgbClr val="6D9EEB"/>
                </a:solidFill>
                <a:latin typeface="Tahoma"/>
                <a:ea typeface="Tahoma"/>
                <a:cs typeface="Tahoma"/>
                <a:sym typeface="Tahoma"/>
              </a:rPr>
              <a:t>Rafael Ribeiro</a:t>
            </a:r>
            <a:endParaRPr sz="2200">
              <a:solidFill>
                <a:srgbClr val="6D9EE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Markov Chain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00" name="Google Shape;200;p22"/>
          <p:cNvGraphicFramePr/>
          <p:nvPr/>
        </p:nvGraphicFramePr>
        <p:xfrm>
          <a:off x="952500" y="124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{45F967C2-44E1-47D2-A48E-76E0F76CE935}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0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</a:t>
                      </a:r>
                      <a:endParaRPr b="1" sz="12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Para</a:t>
                      </a:r>
                      <a:endParaRPr b="1" sz="12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Probabilidade</a:t>
                      </a:r>
                      <a:endParaRPr b="1" sz="12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Probabilidade Total</a:t>
                      </a:r>
                      <a:endParaRPr b="1" sz="12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</a:tr>
              <a:tr h="20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(start)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YouTube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1/3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66.7%</a:t>
                      </a:r>
                      <a:endParaRPr b="1"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0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(start)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YouTube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1/3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20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(start)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Instagram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1/3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33.3%</a:t>
                      </a:r>
                      <a:endParaRPr b="1"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0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Total de (start)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3/3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20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YouTube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Instagram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1/2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50%</a:t>
                      </a:r>
                      <a:endParaRPr b="1"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20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YouTube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(null)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1/2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50%</a:t>
                      </a:r>
                      <a:endParaRPr b="1"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0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Total de YouTube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2/2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Instagram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Google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1/2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100%</a:t>
                      </a:r>
                      <a:endParaRPr b="1"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0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Instagram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Google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1/2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0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Total de Instagram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2/2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Google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(conversion)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1/2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50%</a:t>
                      </a:r>
                      <a:endParaRPr b="1"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1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Google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(null)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1/2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50%</a:t>
                      </a:r>
                      <a:endParaRPr b="1"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0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Total de Google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2/2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Markov Chain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200">
                <a:latin typeface="Tahoma"/>
                <a:ea typeface="Tahoma"/>
                <a:cs typeface="Tahoma"/>
                <a:sym typeface="Tahoma"/>
              </a:rPr>
              <a:t>Representação gráfica</a:t>
            </a:r>
            <a:endParaRPr b="1" sz="1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594350" y="2518700"/>
            <a:ext cx="1131900" cy="615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(start)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363600" y="1716000"/>
            <a:ext cx="1280100" cy="615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YouTube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2363600" y="3339975"/>
            <a:ext cx="1280100" cy="615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Instagram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4659725" y="3339975"/>
            <a:ext cx="1280100" cy="615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Google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6955850" y="3339975"/>
            <a:ext cx="1280100" cy="615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(conversion)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6955850" y="1716000"/>
            <a:ext cx="1280100" cy="615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(null)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3" name="Google Shape;213;p23"/>
          <p:cNvCxnSpPr>
            <a:stCxn id="207" idx="7"/>
            <a:endCxn id="208" idx="3"/>
          </p:cNvCxnSpPr>
          <p:nvPr/>
        </p:nvCxnSpPr>
        <p:spPr>
          <a:xfrm flipH="1" rot="10800000">
            <a:off x="1560487" y="2241353"/>
            <a:ext cx="9906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3"/>
          <p:cNvCxnSpPr>
            <a:stCxn id="207" idx="5"/>
            <a:endCxn id="209" idx="1"/>
          </p:cNvCxnSpPr>
          <p:nvPr/>
        </p:nvCxnSpPr>
        <p:spPr>
          <a:xfrm>
            <a:off x="1560487" y="3044147"/>
            <a:ext cx="9906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3"/>
          <p:cNvCxnSpPr>
            <a:stCxn id="208" idx="4"/>
            <a:endCxn id="209" idx="0"/>
          </p:cNvCxnSpPr>
          <p:nvPr/>
        </p:nvCxnSpPr>
        <p:spPr>
          <a:xfrm>
            <a:off x="3003650" y="2331600"/>
            <a:ext cx="0" cy="10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3"/>
          <p:cNvCxnSpPr>
            <a:endCxn id="210" idx="2"/>
          </p:cNvCxnSpPr>
          <p:nvPr/>
        </p:nvCxnSpPr>
        <p:spPr>
          <a:xfrm>
            <a:off x="3643625" y="3647775"/>
            <a:ext cx="10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3"/>
          <p:cNvCxnSpPr>
            <a:stCxn id="210" idx="6"/>
            <a:endCxn id="211" idx="2"/>
          </p:cNvCxnSpPr>
          <p:nvPr/>
        </p:nvCxnSpPr>
        <p:spPr>
          <a:xfrm>
            <a:off x="5939825" y="3647775"/>
            <a:ext cx="10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3"/>
          <p:cNvCxnSpPr>
            <a:stCxn id="208" idx="6"/>
            <a:endCxn id="212" idx="2"/>
          </p:cNvCxnSpPr>
          <p:nvPr/>
        </p:nvCxnSpPr>
        <p:spPr>
          <a:xfrm>
            <a:off x="3643700" y="2023800"/>
            <a:ext cx="33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3"/>
          <p:cNvCxnSpPr>
            <a:stCxn id="210" idx="7"/>
            <a:endCxn id="212" idx="3"/>
          </p:cNvCxnSpPr>
          <p:nvPr/>
        </p:nvCxnSpPr>
        <p:spPr>
          <a:xfrm flipH="1" rot="10800000">
            <a:off x="5752359" y="2241528"/>
            <a:ext cx="1391100" cy="11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3"/>
          <p:cNvSpPr txBox="1"/>
          <p:nvPr/>
        </p:nvSpPr>
        <p:spPr>
          <a:xfrm>
            <a:off x="1631225" y="2071500"/>
            <a:ext cx="6258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66.7%</a:t>
            </a:r>
            <a:endParaRPr b="1" sz="1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1631225" y="3292200"/>
            <a:ext cx="6258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33</a:t>
            </a: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.3%</a:t>
            </a:r>
            <a:endParaRPr b="1" sz="1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3117525" y="2696450"/>
            <a:ext cx="6258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%</a:t>
            </a:r>
            <a:endParaRPr b="1" sz="1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3838813" y="3339900"/>
            <a:ext cx="6258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%</a:t>
            </a:r>
            <a:endParaRPr b="1" sz="1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6134938" y="3339900"/>
            <a:ext cx="6258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%</a:t>
            </a:r>
            <a:endParaRPr b="1" sz="1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4986875" y="1716000"/>
            <a:ext cx="6258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%</a:t>
            </a:r>
            <a:endParaRPr b="1" sz="1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6134950" y="2441700"/>
            <a:ext cx="6258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%</a:t>
            </a:r>
            <a:endParaRPr b="1" sz="1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Tahoma"/>
                <a:ea typeface="Tahoma"/>
                <a:cs typeface="Tahoma"/>
                <a:sym typeface="Tahoma"/>
              </a:rPr>
              <a:t>Removal Effect</a:t>
            </a:r>
            <a:endParaRPr b="1"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O removal effect é uma série de cálculos que são realizados para pesar o impacto da inexistência daquele canal na conversão.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No modelo exemplificado completo, a probabilidade de conversão é de </a:t>
            </a:r>
            <a:r>
              <a:rPr b="1" lang="pt-BR" sz="1200">
                <a:latin typeface="Tahoma"/>
                <a:ea typeface="Tahoma"/>
                <a:cs typeface="Tahoma"/>
                <a:sym typeface="Tahoma"/>
              </a:rPr>
              <a:t>33.3%</a:t>
            </a: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lang="pt-BR" sz="1200">
                <a:latin typeface="Tahoma"/>
                <a:ea typeface="Tahoma"/>
                <a:cs typeface="Tahoma"/>
                <a:sym typeface="Tahoma"/>
              </a:rPr>
            </a:b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(0.667 * 0.5 * 1 * 0.5 + 0.333 * 1 * 0.5)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Porém se removermos o YouTube, a probabilidade de conversão do modelo é reduzida para </a:t>
            </a:r>
            <a:r>
              <a:rPr b="1" lang="pt-BR" sz="1200">
                <a:latin typeface="Tahoma"/>
                <a:ea typeface="Tahoma"/>
                <a:cs typeface="Tahoma"/>
                <a:sym typeface="Tahoma"/>
              </a:rPr>
              <a:t>16.7%</a:t>
            </a: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 (0.333 * 1 * 0.5)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O que nos dá o valor do removal effect do YouTube de </a:t>
            </a:r>
            <a:r>
              <a:rPr b="1" lang="pt-BR" sz="1200">
                <a:latin typeface="Tahoma"/>
                <a:ea typeface="Tahoma"/>
                <a:cs typeface="Tahoma"/>
                <a:sym typeface="Tahoma"/>
              </a:rPr>
              <a:t>0.5</a:t>
            </a: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 (1 - 0.167 / 0.333). Ou seja, se não houver o canal YouTube na atribuição de marketing, perde-se 50% das conversões pelas ramificações que ele pode gerar.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O valor do removal effect tanto para Instagram quanto Google é de </a:t>
            </a:r>
            <a:r>
              <a:rPr b="1" lang="pt-BR" sz="1200"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, porque caso sejam removidos, de acordo com os dados, 100% das conversões serão perdidas (1 - 0 / 0.333)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Markov Chain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Markov Chain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200">
                <a:latin typeface="Tahoma"/>
                <a:ea typeface="Tahoma"/>
                <a:cs typeface="Tahoma"/>
                <a:sym typeface="Tahoma"/>
              </a:rPr>
              <a:t>Removal Effect</a:t>
            </a:r>
            <a:endParaRPr b="1" sz="1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594350" y="2518700"/>
            <a:ext cx="1131900" cy="615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(start)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2363600" y="1716000"/>
            <a:ext cx="1280100" cy="615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YouTube</a:t>
            </a:r>
            <a:endParaRPr sz="10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REMOVED</a:t>
            </a:r>
            <a:endParaRPr b="1" sz="1000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2363600" y="3339975"/>
            <a:ext cx="1280100" cy="615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Instagram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4659725" y="3339975"/>
            <a:ext cx="1280100" cy="615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Google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6955850" y="3339975"/>
            <a:ext cx="1280100" cy="615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(conversion)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6955850" y="1716000"/>
            <a:ext cx="1280100" cy="615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(null)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5" name="Google Shape;245;p25"/>
          <p:cNvCxnSpPr>
            <a:stCxn id="239" idx="7"/>
            <a:endCxn id="240" idx="3"/>
          </p:cNvCxnSpPr>
          <p:nvPr/>
        </p:nvCxnSpPr>
        <p:spPr>
          <a:xfrm flipH="1" rot="10800000">
            <a:off x="1560487" y="2241353"/>
            <a:ext cx="9906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5"/>
          <p:cNvCxnSpPr>
            <a:stCxn id="239" idx="5"/>
            <a:endCxn id="241" idx="1"/>
          </p:cNvCxnSpPr>
          <p:nvPr/>
        </p:nvCxnSpPr>
        <p:spPr>
          <a:xfrm>
            <a:off x="1560487" y="3044147"/>
            <a:ext cx="9906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5"/>
          <p:cNvCxnSpPr>
            <a:stCxn id="240" idx="4"/>
            <a:endCxn id="241" idx="0"/>
          </p:cNvCxnSpPr>
          <p:nvPr/>
        </p:nvCxnSpPr>
        <p:spPr>
          <a:xfrm>
            <a:off x="3003650" y="2331600"/>
            <a:ext cx="0" cy="10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5"/>
          <p:cNvCxnSpPr>
            <a:endCxn id="242" idx="2"/>
          </p:cNvCxnSpPr>
          <p:nvPr/>
        </p:nvCxnSpPr>
        <p:spPr>
          <a:xfrm>
            <a:off x="3643625" y="3647775"/>
            <a:ext cx="10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5"/>
          <p:cNvCxnSpPr>
            <a:stCxn id="242" idx="6"/>
            <a:endCxn id="243" idx="2"/>
          </p:cNvCxnSpPr>
          <p:nvPr/>
        </p:nvCxnSpPr>
        <p:spPr>
          <a:xfrm>
            <a:off x="5939825" y="3647775"/>
            <a:ext cx="10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5"/>
          <p:cNvCxnSpPr>
            <a:stCxn id="240" idx="6"/>
            <a:endCxn id="244" idx="2"/>
          </p:cNvCxnSpPr>
          <p:nvPr/>
        </p:nvCxnSpPr>
        <p:spPr>
          <a:xfrm>
            <a:off x="3643700" y="2023800"/>
            <a:ext cx="331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5"/>
          <p:cNvCxnSpPr>
            <a:stCxn id="242" idx="7"/>
            <a:endCxn id="244" idx="3"/>
          </p:cNvCxnSpPr>
          <p:nvPr/>
        </p:nvCxnSpPr>
        <p:spPr>
          <a:xfrm flipH="1" rot="10800000">
            <a:off x="5752359" y="2241528"/>
            <a:ext cx="1391100" cy="11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5"/>
          <p:cNvSpPr txBox="1"/>
          <p:nvPr/>
        </p:nvSpPr>
        <p:spPr>
          <a:xfrm>
            <a:off x="1631225" y="2071500"/>
            <a:ext cx="6258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66.7%</a:t>
            </a:r>
            <a:endParaRPr b="1" sz="1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1631225" y="3292200"/>
            <a:ext cx="6258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33.3%</a:t>
            </a:r>
            <a:endParaRPr b="1" sz="1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3117525" y="2696450"/>
            <a:ext cx="6258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50%</a:t>
            </a:r>
            <a:endParaRPr b="1" sz="1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3838813" y="3339900"/>
            <a:ext cx="6258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100%</a:t>
            </a:r>
            <a:endParaRPr b="1" sz="1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6134938" y="3339900"/>
            <a:ext cx="6258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50%</a:t>
            </a:r>
            <a:endParaRPr b="1" sz="1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4986875" y="1716000"/>
            <a:ext cx="6258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100%</a:t>
            </a:r>
            <a:endParaRPr b="1" sz="1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6134950" y="2441700"/>
            <a:ext cx="6258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Tahoma"/>
                <a:ea typeface="Tahoma"/>
                <a:cs typeface="Tahoma"/>
                <a:sym typeface="Tahoma"/>
              </a:rPr>
              <a:t>50%</a:t>
            </a:r>
            <a:endParaRPr b="1" sz="1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2851200" y="2660175"/>
            <a:ext cx="304200" cy="296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Tahoma"/>
                <a:ea typeface="Tahoma"/>
                <a:cs typeface="Tahoma"/>
                <a:sym typeface="Tahoma"/>
              </a:rPr>
              <a:t>Obtendo o valor para cada canal</a:t>
            </a:r>
            <a:endParaRPr b="1"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Além disso, precisamos ponderar os índices de remoção e multiplicá-los pelo número total de conversões (1 no nosso caso)</a:t>
            </a: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 e “distribuímos“ o valor da conversão entre os mesmos</a:t>
            </a: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 YouTube: 0.5 / (0.5 + 1 + 1) = 0.2 * 1 conversion = 0.2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 Instagram: 1 / (0.5 + 1 +1) = 0.4 * 1 conversion = 0.4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 Google: 1 / (0.5 + 1 + 1) = 0.4 * 1 conversion = 0.4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Dessa maneira, obtemos o valor de Markov para cada canal na atribuição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Markov Chain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6" name="Google Shape;2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350" y="2522828"/>
            <a:ext cx="234350" cy="2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350" y="2159711"/>
            <a:ext cx="234350" cy="2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350" y="2885950"/>
            <a:ext cx="234350" cy="2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Tahoma"/>
                <a:ea typeface="Tahoma"/>
                <a:cs typeface="Tahoma"/>
                <a:sym typeface="Tahoma"/>
              </a:rPr>
              <a:t>Usando o mesmo exemplo</a:t>
            </a:r>
            <a:endParaRPr b="1"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4" name="Google Shape;2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Markov Chain como Rede Neural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50" y="2070125"/>
            <a:ext cx="2293620" cy="716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63" y="3707650"/>
            <a:ext cx="1793558" cy="68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1100" y="3785463"/>
            <a:ext cx="1846898" cy="72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4400" y="1764600"/>
            <a:ext cx="2440305" cy="132781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7"/>
          <p:cNvSpPr txBox="1"/>
          <p:nvPr/>
        </p:nvSpPr>
        <p:spPr>
          <a:xfrm>
            <a:off x="514113" y="1669925"/>
            <a:ext cx="22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Dataset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514100" y="3307450"/>
            <a:ext cx="22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Removal Effect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5177788" y="1364400"/>
            <a:ext cx="22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Matriz de Transição*</a:t>
            </a:r>
            <a:endParaRPr sz="12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5177788" y="3385275"/>
            <a:ext cx="22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Resultado da Markov Chain</a:t>
            </a:r>
            <a:endParaRPr sz="12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Markov </a:t>
            </a: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Chain como Rede Neural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Tahoma"/>
                <a:ea typeface="Tahoma"/>
                <a:cs typeface="Tahoma"/>
                <a:sym typeface="Tahoma"/>
              </a:rPr>
              <a:t>Demonstrativo de comparação com demais modelos heurísticos de atribuição</a:t>
            </a:r>
            <a:endParaRPr b="1"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"/>
          <p:cNvSpPr txBox="1"/>
          <p:nvPr/>
        </p:nvSpPr>
        <p:spPr>
          <a:xfrm>
            <a:off x="405975" y="1546900"/>
            <a:ext cx="31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Dataset simulando jornadas reais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0" name="Google Shape;2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7100"/>
            <a:ext cx="3295650" cy="1289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100" y="1945563"/>
            <a:ext cx="4524375" cy="129267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8"/>
          <p:cNvSpPr txBox="1"/>
          <p:nvPr/>
        </p:nvSpPr>
        <p:spPr>
          <a:xfrm>
            <a:off x="4966100" y="1546900"/>
            <a:ext cx="31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Resultados dos modelos heurísticos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3" name="Google Shape;2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1575" y="3696550"/>
            <a:ext cx="2419350" cy="1299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8"/>
          <p:cNvSpPr txBox="1"/>
          <p:nvPr/>
        </p:nvSpPr>
        <p:spPr>
          <a:xfrm>
            <a:off x="2457700" y="3296350"/>
            <a:ext cx="31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Modelos Heurísticos x Markov Chain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Markov Chain como Rede Neural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0" name="Google Shape;300;p29"/>
          <p:cNvSpPr txBox="1"/>
          <p:nvPr>
            <p:ph idx="1" type="body"/>
          </p:nvPr>
        </p:nvSpPr>
        <p:spPr>
          <a:xfrm>
            <a:off x="5208125" y="1152475"/>
            <a:ext cx="3624300" cy="3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Tahoma"/>
                <a:ea typeface="Tahoma"/>
                <a:cs typeface="Tahoma"/>
                <a:sym typeface="Tahoma"/>
              </a:rPr>
              <a:t>Obtendo insights</a:t>
            </a:r>
            <a:endParaRPr b="1" sz="1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Avaliando o gráfico, especificamente os plots relacionados à Markov Chain (roxo) comparativamente aos demais métodos, podemos ter os seguintes insights: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Google não é tão relevante quanto os modelos estimaram para a conversão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ahoma"/>
              <a:buChar char="●"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Bing, E-mail, LinkedIn e Web banners tiveram contribuição mais relevantes nas conversões do que o estimado pelos outros modelos.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Neste exemplo hipotético, podemos inferir o comportamento do público-alvo em relação aos canais, consequentemente auxiliando na estratégia de divulgação/investimento da marca/produto ofertado.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1" name="Google Shape;3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75" y="1242493"/>
            <a:ext cx="5120642" cy="2560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Markov Chain como Rede Neural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7" name="Google Shape;307;p30"/>
          <p:cNvSpPr txBox="1"/>
          <p:nvPr>
            <p:ph idx="1" type="body"/>
          </p:nvPr>
        </p:nvSpPr>
        <p:spPr>
          <a:xfrm>
            <a:off x="5205600" y="1152475"/>
            <a:ext cx="362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 mesmo pode ser considerado quando estamos avaliando o valor monetário de cada canal que pode ser atribuído de uma conversão.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Geralmente o valor monetário de cada canal, acompanha sua contribuição para a primeira conversão. Contudo, ao continuarmos aplicando a Markov Chain na população observada,  observando o impacto dos canais no segmento que já efetuou a primeira conversão, estes valores podem sofrer alterações, visto que a jornada pode ser muito menor;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0" y="1242000"/>
            <a:ext cx="5119200" cy="25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Markov Chain como Rede Neural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4" name="Google Shape;3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25" y="1017725"/>
            <a:ext cx="7967026" cy="403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Tópicos abordados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Sobre o autor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Use Case de Markov Chains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Atribuição de Marketing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O que é?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Modelos de Atribuição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Markov Chain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O que é?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Markov como modelo de atribuição de marketing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Representação gráfica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Removal Effect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Obtendo valor para cada canal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Usando o exemplo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Demonstrativo de comparação com demais modelos heurísticos de atribuição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Obtendo insights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Classificação de Deep Learning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Extra: Dashboards (Portfólio)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Markov Chain como Rede Neural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0" name="Google Shape;3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2269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90650"/>
            <a:ext cx="3457151" cy="15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1437" y="3490650"/>
            <a:ext cx="2950176" cy="15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6539" y="3490638"/>
            <a:ext cx="1917897" cy="15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Classificação de Deep Learning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9" name="Google Shape;329;p33"/>
          <p:cNvSpPr txBox="1"/>
          <p:nvPr>
            <p:ph idx="1" type="body"/>
          </p:nvPr>
        </p:nvSpPr>
        <p:spPr>
          <a:xfrm>
            <a:off x="311700" y="1152475"/>
            <a:ext cx="51618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Diante do crescimento exponencial de novas arquiteturas e abordagens que estão surgindo devido à pesquisas de ciência de dados e inteligência artificial, u</a:t>
            </a: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m compilado das mais famosas foi idealizado pelo Instituto Asimov em 2016.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Neste compilado, apesar do conceito matemático criado por Markov não ser considerado uma rede neural clássica, a forma como ele é utilizado para classificação baseada em probabilidades e demais aplicações o credencia a integrar o hall de redes neurais clássicas.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0" name="Google Shape;3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425" y="834125"/>
            <a:ext cx="2702051" cy="40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8525" y="2075050"/>
            <a:ext cx="1468151" cy="16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 b="82690" l="3938" r="74819" t="14870"/>
          <a:stretch/>
        </p:blipFill>
        <p:spPr>
          <a:xfrm>
            <a:off x="394550" y="2571750"/>
            <a:ext cx="1291250" cy="22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Audiowide"/>
                <a:ea typeface="Audiowide"/>
                <a:cs typeface="Audiowide"/>
                <a:sym typeface="Audiowide"/>
              </a:rPr>
              <a:t>Obrigado!</a:t>
            </a:r>
            <a:endParaRPr>
              <a:solidFill>
                <a:srgbClr val="666666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Sobre o autor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6D9EEB"/>
                </a:solidFill>
                <a:latin typeface="Verdana"/>
                <a:ea typeface="Verdana"/>
                <a:cs typeface="Verdana"/>
                <a:sym typeface="Verdana"/>
              </a:rPr>
              <a:t>Rafael Ribeiro</a:t>
            </a:r>
            <a:endParaRPr sz="1400">
              <a:solidFill>
                <a:srgbClr val="6D9EE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pt-BR" sz="1200">
                <a:latin typeface="Verdana"/>
                <a:ea typeface="Verdana"/>
                <a:cs typeface="Verdana"/>
                <a:sym typeface="Verdana"/>
              </a:rPr>
              <a:t>3.5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pt-BR" sz="1200">
                <a:latin typeface="Verdana"/>
                <a:ea typeface="Verdana"/>
                <a:cs typeface="Verdana"/>
                <a:sym typeface="Verdana"/>
              </a:rPr>
              <a:t>Carioca da gema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pt-BR" sz="1200">
                <a:latin typeface="Verdana"/>
                <a:ea typeface="Verdana"/>
                <a:cs typeface="Verdana"/>
                <a:sym typeface="Verdana"/>
              </a:rPr>
              <a:t>Especialista em Inteligência de Negócios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pt-BR" sz="1200">
                <a:latin typeface="Verdana"/>
                <a:ea typeface="Verdana"/>
                <a:cs typeface="Verdana"/>
                <a:sym typeface="Verdana"/>
              </a:rPr>
              <a:t>16 anos de experiência no mercado de tecnologia (6 especificamente em dados)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pt-BR" sz="1200">
                <a:latin typeface="Verdana"/>
                <a:ea typeface="Verdana"/>
                <a:cs typeface="Verdana"/>
                <a:sym typeface="Verdana"/>
              </a:rPr>
              <a:t>Vivência e atuação na área técnica e de negócios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pt-BR" sz="1200">
                <a:latin typeface="Verdana"/>
                <a:ea typeface="Verdana"/>
                <a:cs typeface="Verdana"/>
                <a:sym typeface="Verdana"/>
              </a:rPr>
              <a:t>Tenho um Boston Terrier chamado Pepperoni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pt-BR" sz="1200">
                <a:latin typeface="Verdana"/>
                <a:ea typeface="Verdana"/>
                <a:cs typeface="Verdana"/>
                <a:sym typeface="Verdana"/>
              </a:rPr>
              <a:t>Curto Heavy-Metal e Rock dos anos 80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pt-BR" sz="1200">
                <a:latin typeface="Verdana"/>
                <a:ea typeface="Verdana"/>
                <a:cs typeface="Verdana"/>
                <a:sym typeface="Verdana"/>
              </a:rPr>
              <a:t>Recentemente tenho me aventurado no Hobby de marcenaria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pt-BR" sz="1200">
                <a:latin typeface="Verdana"/>
                <a:ea typeface="Verdana"/>
                <a:cs typeface="Verdana"/>
                <a:sym typeface="Verdana"/>
              </a:rPr>
              <a:t>Gosto de aprender coisas novas e participar da inovação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pt-BR" sz="1200">
                <a:latin typeface="Verdana"/>
                <a:ea typeface="Verdana"/>
                <a:cs typeface="Verdana"/>
                <a:sym typeface="Verdana"/>
              </a:rPr>
              <a:t>Ministrei curso para Universidade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0" y="1017750"/>
            <a:ext cx="1080300" cy="746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68700" cy="74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7589000" y="2744525"/>
            <a:ext cx="1555200" cy="1654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8675" y="2784400"/>
            <a:ext cx="1269250" cy="157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Sobre o autor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6D9EEB"/>
                </a:solidFill>
                <a:latin typeface="Verdana"/>
                <a:ea typeface="Verdana"/>
                <a:cs typeface="Verdana"/>
                <a:sym typeface="Verdana"/>
              </a:rPr>
              <a:t>Mandei muito bem fazendo:</a:t>
            </a:r>
            <a:endParaRPr sz="1400">
              <a:solidFill>
                <a:srgbClr val="6D9EE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pt-BR" sz="1200">
                <a:latin typeface="Verdana"/>
                <a:ea typeface="Verdana"/>
                <a:cs typeface="Verdana"/>
                <a:sym typeface="Verdana"/>
              </a:rPr>
              <a:t>Pesquisa, desenvolvimento e aplicação da Rede Neural Markov Chain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pt-BR" sz="1200">
                <a:latin typeface="Verdana"/>
                <a:ea typeface="Verdana"/>
                <a:cs typeface="Verdana"/>
                <a:sym typeface="Verdana"/>
              </a:rPr>
              <a:t>Idealização e construção do Data Warehouse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pt-BR" sz="1200">
                <a:latin typeface="Verdana"/>
                <a:ea typeface="Verdana"/>
                <a:cs typeface="Verdana"/>
                <a:sym typeface="Verdana"/>
              </a:rPr>
              <a:t>Recriação, gestão e governança do ambiente Qlik Sense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pt-BR" sz="1200">
                <a:latin typeface="Verdana"/>
                <a:ea typeface="Verdana"/>
                <a:cs typeface="Verdana"/>
                <a:sym typeface="Verdana"/>
              </a:rPr>
              <a:t>Inovação no Data Viz do ambiente Qlik Sense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pt-BR" sz="1200">
                <a:latin typeface="Verdana"/>
                <a:ea typeface="Verdana"/>
                <a:cs typeface="Verdana"/>
                <a:sym typeface="Verdana"/>
              </a:rPr>
              <a:t>Participação do processo decisório de negócio com gestores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pt-BR" sz="1200">
                <a:latin typeface="Verdana"/>
                <a:ea typeface="Verdana"/>
                <a:cs typeface="Verdana"/>
                <a:sym typeface="Verdana"/>
              </a:rPr>
              <a:t>Direcionamento tecnológico da área de dados (Ferramentas e técnicas)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600" y="3721528"/>
            <a:ext cx="465150" cy="463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136" y="3796565"/>
            <a:ext cx="313604" cy="313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9743" y="3831904"/>
            <a:ext cx="313604" cy="242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1412" y="3796600"/>
            <a:ext cx="313600" cy="3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0223" y="3796575"/>
            <a:ext cx="335154" cy="3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10937" y="3796612"/>
            <a:ext cx="313600" cy="3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8537" y="3795425"/>
            <a:ext cx="313600" cy="3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33112" y="3796600"/>
            <a:ext cx="313600" cy="3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97300" y="3795425"/>
            <a:ext cx="313600" cy="3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Atribuição de Marketing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Tahoma"/>
                <a:ea typeface="Tahoma"/>
                <a:cs typeface="Tahoma"/>
                <a:sym typeface="Tahoma"/>
              </a:rPr>
              <a:t>O que é?</a:t>
            </a:r>
            <a:endParaRPr b="1"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Jornada do cliente até a aquisição (conversão) do produto/serviço.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A jornada do cliente pode ser: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950" y="30539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875" y="30539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0900" y="30539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5925" y="30539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5975" y="3053950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1957863" y="3139450"/>
            <a:ext cx="213900" cy="401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442825" y="3139450"/>
            <a:ext cx="213900" cy="401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927800" y="3139450"/>
            <a:ext cx="213900" cy="401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6412775" y="3139450"/>
            <a:ext cx="213900" cy="401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832150" y="3737475"/>
            <a:ext cx="9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Google</a:t>
            </a:r>
            <a:endParaRPr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301538" y="3737475"/>
            <a:ext cx="10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Display</a:t>
            </a:r>
            <a:endParaRPr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(Banner)</a:t>
            </a:r>
            <a:endParaRPr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733350" y="3737475"/>
            <a:ext cx="11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YouTube</a:t>
            </a:r>
            <a:endParaRPr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318100" y="3737475"/>
            <a:ext cx="9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E-mail</a:t>
            </a:r>
            <a:endParaRPr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695500" y="3737475"/>
            <a:ext cx="134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Afiliado</a:t>
            </a:r>
            <a:endParaRPr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(Influencer)</a:t>
            </a:r>
            <a:endParaRPr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Tahoma"/>
                <a:ea typeface="Tahoma"/>
                <a:cs typeface="Tahoma"/>
                <a:sym typeface="Tahoma"/>
              </a:rPr>
              <a:t>Modelos de Atribuição</a:t>
            </a:r>
            <a:endParaRPr b="1"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	O objetivo do modelo de atribuição é ter idéia de quais canais tiveram mais impacto positivo na decisão do cliente para realizar a aquisição (conversão). Assim pode-se melhorar a promoção do produto/serviço de maneira mais eficiente, econômica e rentável para a organização.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latin typeface="Verdana"/>
                <a:ea typeface="Verdana"/>
                <a:cs typeface="Verdana"/>
                <a:sym typeface="Verdana"/>
              </a:rPr>
              <a:t>First Touch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latin typeface="Verdana"/>
                <a:ea typeface="Verdana"/>
                <a:cs typeface="Verdana"/>
                <a:sym typeface="Verdana"/>
              </a:rPr>
              <a:t>Last Touch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latin typeface="Verdana"/>
                <a:ea typeface="Verdana"/>
                <a:cs typeface="Verdana"/>
                <a:sym typeface="Verdana"/>
              </a:rPr>
              <a:t>Linear Touch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/>
              <a:t>	</a:t>
            </a:r>
            <a:endParaRPr b="1" sz="1200"/>
          </a:p>
        </p:txBody>
      </p:sp>
      <p:sp>
        <p:nvSpPr>
          <p:cNvPr id="112" name="Google Shape;112;p18"/>
          <p:cNvSpPr/>
          <p:nvPr/>
        </p:nvSpPr>
        <p:spPr>
          <a:xfrm>
            <a:off x="1797075" y="4104025"/>
            <a:ext cx="3348900" cy="45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Atribuição de Marketing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157" y="2722950"/>
            <a:ext cx="275471" cy="2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003" y="2722950"/>
            <a:ext cx="275471" cy="2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8721" y="2722950"/>
            <a:ext cx="275471" cy="2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4439" y="2722950"/>
            <a:ext cx="275471" cy="2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85875" y="2722950"/>
            <a:ext cx="275471" cy="2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2329308" y="2764073"/>
            <a:ext cx="102900" cy="193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043585" y="2764073"/>
            <a:ext cx="102900" cy="193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3757867" y="2764073"/>
            <a:ext cx="102900" cy="193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472149" y="2764073"/>
            <a:ext cx="102900" cy="193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157" y="3420550"/>
            <a:ext cx="275471" cy="2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3003" y="3420550"/>
            <a:ext cx="275471" cy="2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8721" y="3420550"/>
            <a:ext cx="275471" cy="2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4439" y="3420550"/>
            <a:ext cx="275471" cy="2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85875" y="3420550"/>
            <a:ext cx="275471" cy="2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>
            <a:off x="2329308" y="3461673"/>
            <a:ext cx="102900" cy="193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3043585" y="3461673"/>
            <a:ext cx="102900" cy="193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757867" y="3461673"/>
            <a:ext cx="102900" cy="193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4472149" y="3461673"/>
            <a:ext cx="102900" cy="193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8"/>
          <p:cNvGrpSpPr/>
          <p:nvPr/>
        </p:nvGrpSpPr>
        <p:grpSpPr>
          <a:xfrm>
            <a:off x="1885875" y="4194350"/>
            <a:ext cx="3132600" cy="275450"/>
            <a:chOff x="1352475" y="4118150"/>
            <a:chExt cx="3132600" cy="275450"/>
          </a:xfrm>
        </p:grpSpPr>
        <p:pic>
          <p:nvPicPr>
            <p:cNvPr id="133" name="Google Shape;133;p1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066757" y="4118150"/>
              <a:ext cx="275471" cy="27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209603" y="4118150"/>
              <a:ext cx="275471" cy="27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95321" y="4118150"/>
              <a:ext cx="275471" cy="27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781039" y="4118150"/>
              <a:ext cx="275471" cy="27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1352475" y="4118150"/>
              <a:ext cx="275471" cy="275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8"/>
            <p:cNvSpPr/>
            <p:nvPr/>
          </p:nvSpPr>
          <p:spPr>
            <a:xfrm>
              <a:off x="1795908" y="4159273"/>
              <a:ext cx="102900" cy="193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2510185" y="4159273"/>
              <a:ext cx="102900" cy="193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3224467" y="4159273"/>
              <a:ext cx="102900" cy="193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3938749" y="4159273"/>
              <a:ext cx="102900" cy="193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8"/>
          <p:cNvSpPr/>
          <p:nvPr/>
        </p:nvSpPr>
        <p:spPr>
          <a:xfrm>
            <a:off x="1797075" y="2632725"/>
            <a:ext cx="456900" cy="4560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4648500" y="3330275"/>
            <a:ext cx="456900" cy="4560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Markov Chain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Tahoma"/>
                <a:ea typeface="Tahoma"/>
                <a:cs typeface="Tahoma"/>
                <a:sym typeface="Tahoma"/>
              </a:rPr>
              <a:t>O que é?</a:t>
            </a:r>
            <a:endParaRPr b="1"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Processo estocástico criado pelo matemático russo Andrei Markov.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Este processo determina que a distribuição da probabilidade de um próximo estado depende apenas do estado atual e não da sequência de eventos que o precederam.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Neste processo o parâmetro, geralmente tempo, pode ser discreto ou contínuo (cíclico).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Exemplo com refrigerantes: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9"/>
          <p:cNvGrpSpPr/>
          <p:nvPr/>
        </p:nvGrpSpPr>
        <p:grpSpPr>
          <a:xfrm>
            <a:off x="1342250" y="3320875"/>
            <a:ext cx="6514750" cy="714600"/>
            <a:chOff x="1342250" y="3854275"/>
            <a:chExt cx="6514750" cy="714600"/>
          </a:xfrm>
        </p:grpSpPr>
        <p:grpSp>
          <p:nvGrpSpPr>
            <p:cNvPr id="151" name="Google Shape;151;p19"/>
            <p:cNvGrpSpPr/>
            <p:nvPr/>
          </p:nvGrpSpPr>
          <p:grpSpPr>
            <a:xfrm>
              <a:off x="1342250" y="3854275"/>
              <a:ext cx="714600" cy="714600"/>
              <a:chOff x="1809200" y="3854275"/>
              <a:chExt cx="714600" cy="714600"/>
            </a:xfrm>
          </p:grpSpPr>
          <p:sp>
            <p:nvSpPr>
              <p:cNvPr id="152" name="Google Shape;152;p19"/>
              <p:cNvSpPr/>
              <p:nvPr/>
            </p:nvSpPr>
            <p:spPr>
              <a:xfrm>
                <a:off x="1809200" y="3854275"/>
                <a:ext cx="714600" cy="714600"/>
              </a:xfrm>
              <a:prstGeom prst="ellipse">
                <a:avLst/>
              </a:prstGeom>
              <a:solidFill>
                <a:srgbClr val="CC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9"/>
              <p:cNvSpPr txBox="1"/>
              <p:nvPr/>
            </p:nvSpPr>
            <p:spPr>
              <a:xfrm>
                <a:off x="1862300" y="3934525"/>
                <a:ext cx="6084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Coca</a:t>
                </a:r>
                <a:endParaRPr b="1" sz="12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Cola</a:t>
                </a:r>
                <a:endParaRPr b="1" sz="12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4" name="Google Shape;154;p19"/>
            <p:cNvGrpSpPr/>
            <p:nvPr/>
          </p:nvGrpSpPr>
          <p:grpSpPr>
            <a:xfrm>
              <a:off x="7142400" y="3854275"/>
              <a:ext cx="714600" cy="714600"/>
              <a:chOff x="5148900" y="4199875"/>
              <a:chExt cx="714600" cy="714600"/>
            </a:xfrm>
          </p:grpSpPr>
          <p:sp>
            <p:nvSpPr>
              <p:cNvPr id="155" name="Google Shape;155;p19"/>
              <p:cNvSpPr/>
              <p:nvPr/>
            </p:nvSpPr>
            <p:spPr>
              <a:xfrm>
                <a:off x="5148900" y="4199875"/>
                <a:ext cx="714600" cy="7146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9"/>
              <p:cNvSpPr txBox="1"/>
              <p:nvPr/>
            </p:nvSpPr>
            <p:spPr>
              <a:xfrm>
                <a:off x="5184768" y="4372525"/>
                <a:ext cx="661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Fanta</a:t>
                </a:r>
                <a:endParaRPr b="1" sz="12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7" name="Google Shape;157;p19"/>
            <p:cNvGrpSpPr/>
            <p:nvPr/>
          </p:nvGrpSpPr>
          <p:grpSpPr>
            <a:xfrm>
              <a:off x="3232638" y="3854275"/>
              <a:ext cx="714600" cy="714600"/>
              <a:chOff x="6701850" y="3854275"/>
              <a:chExt cx="714600" cy="714600"/>
            </a:xfrm>
          </p:grpSpPr>
          <p:sp>
            <p:nvSpPr>
              <p:cNvPr id="158" name="Google Shape;158;p19"/>
              <p:cNvSpPr/>
              <p:nvPr/>
            </p:nvSpPr>
            <p:spPr>
              <a:xfrm>
                <a:off x="6701850" y="3854275"/>
                <a:ext cx="714600" cy="714600"/>
              </a:xfrm>
              <a:prstGeom prst="ellipse">
                <a:avLst/>
              </a:prstGeom>
              <a:solidFill>
                <a:srgbClr val="1155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9"/>
              <p:cNvSpPr txBox="1"/>
              <p:nvPr/>
            </p:nvSpPr>
            <p:spPr>
              <a:xfrm>
                <a:off x="6754950" y="4026925"/>
                <a:ext cx="608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Pepsi</a:t>
                </a:r>
                <a:endParaRPr b="1" sz="12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0" name="Google Shape;160;p19"/>
            <p:cNvGrpSpPr/>
            <p:nvPr/>
          </p:nvGrpSpPr>
          <p:grpSpPr>
            <a:xfrm>
              <a:off x="5123024" y="3854275"/>
              <a:ext cx="843600" cy="714600"/>
              <a:chOff x="3573599" y="4125300"/>
              <a:chExt cx="843600" cy="714600"/>
            </a:xfrm>
          </p:grpSpPr>
          <p:sp>
            <p:nvSpPr>
              <p:cNvPr id="161" name="Google Shape;161;p19"/>
              <p:cNvSpPr/>
              <p:nvPr/>
            </p:nvSpPr>
            <p:spPr>
              <a:xfrm>
                <a:off x="3638100" y="4125300"/>
                <a:ext cx="714600" cy="714600"/>
              </a:xfrm>
              <a:prstGeom prst="ellipse">
                <a:avLst/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9"/>
              <p:cNvSpPr txBox="1"/>
              <p:nvPr/>
            </p:nvSpPr>
            <p:spPr>
              <a:xfrm>
                <a:off x="3573599" y="4297950"/>
                <a:ext cx="843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Guaraná</a:t>
                </a:r>
                <a:endParaRPr b="1" sz="12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3" name="Google Shape;163;p19"/>
          <p:cNvSpPr txBox="1"/>
          <p:nvPr/>
        </p:nvSpPr>
        <p:spPr>
          <a:xfrm>
            <a:off x="3277200" y="4431125"/>
            <a:ext cx="25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Explicando de forma visual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Markov Chain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Tahoma"/>
                <a:ea typeface="Tahoma"/>
                <a:cs typeface="Tahoma"/>
                <a:sym typeface="Tahoma"/>
              </a:rPr>
              <a:t>Markov como Modelo de Atribuição de Marketing</a:t>
            </a:r>
            <a:endParaRPr b="1"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Ajustamos o dataset para contemplar a jornada que o cliente percorreu pelos canais.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Vamos levar em consideração 3 jornadas para um exemplo simples: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latin typeface="Tahoma"/>
                <a:ea typeface="Tahoma"/>
                <a:cs typeface="Tahoma"/>
                <a:sym typeface="Tahoma"/>
              </a:rPr>
              <a:t>1ª</a:t>
            </a: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	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00">
                <a:latin typeface="Tahoma"/>
                <a:ea typeface="Tahoma"/>
                <a:cs typeface="Tahoma"/>
                <a:sym typeface="Tahoma"/>
              </a:rPr>
              <a:t>YouTube &gt; Instagram &gt; Google &gt; Aquisição (Conversão)</a:t>
            </a:r>
            <a:endParaRPr sz="600"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latin typeface="Tahoma"/>
                <a:ea typeface="Tahoma"/>
                <a:cs typeface="Tahoma"/>
                <a:sym typeface="Tahoma"/>
              </a:rPr>
              <a:t>2ª</a:t>
            </a: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	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00">
                <a:latin typeface="Tahoma"/>
                <a:ea typeface="Tahoma"/>
                <a:cs typeface="Tahoma"/>
                <a:sym typeface="Tahoma"/>
              </a:rPr>
              <a:t>YouTube &gt; Sem aquisição (Conversão não-realizada)</a:t>
            </a:r>
            <a:endParaRPr sz="600"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latin typeface="Tahoma"/>
                <a:ea typeface="Tahoma"/>
                <a:cs typeface="Tahoma"/>
                <a:sym typeface="Tahoma"/>
              </a:rPr>
              <a:t>3ª</a:t>
            </a: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	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600">
                <a:latin typeface="Tahoma"/>
                <a:ea typeface="Tahoma"/>
                <a:cs typeface="Tahoma"/>
                <a:sym typeface="Tahoma"/>
              </a:rPr>
              <a:t>Instagram &gt; Google &gt; Sem aquisição (Conversão não-realizada)</a:t>
            </a:r>
            <a:endParaRPr sz="6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0" name="Google Shape;170;p20"/>
          <p:cNvGrpSpPr/>
          <p:nvPr/>
        </p:nvGrpSpPr>
        <p:grpSpPr>
          <a:xfrm>
            <a:off x="1318750" y="2716000"/>
            <a:ext cx="2654450" cy="236750"/>
            <a:chOff x="1318750" y="4703625"/>
            <a:chExt cx="2654450" cy="236750"/>
          </a:xfrm>
        </p:grpSpPr>
        <p:pic>
          <p:nvPicPr>
            <p:cNvPr id="171" name="Google Shape;17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36450" y="4703625"/>
              <a:ext cx="236750" cy="236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24650" y="4703625"/>
              <a:ext cx="236750" cy="236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18750" y="4703625"/>
              <a:ext cx="236750" cy="236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930550" y="4703625"/>
              <a:ext cx="236750" cy="23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0"/>
            <p:cNvSpPr/>
            <p:nvPr/>
          </p:nvSpPr>
          <p:spPr>
            <a:xfrm>
              <a:off x="1786225" y="4750300"/>
              <a:ext cx="107700" cy="1434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592125" y="4750300"/>
              <a:ext cx="107700" cy="1434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3398025" y="4750300"/>
              <a:ext cx="107700" cy="1434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20"/>
          <p:cNvGrpSpPr/>
          <p:nvPr/>
        </p:nvGrpSpPr>
        <p:grpSpPr>
          <a:xfrm>
            <a:off x="1318750" y="3330721"/>
            <a:ext cx="1042650" cy="236750"/>
            <a:chOff x="5258825" y="4750300"/>
            <a:chExt cx="1042650" cy="236750"/>
          </a:xfrm>
        </p:grpSpPr>
        <p:pic>
          <p:nvPicPr>
            <p:cNvPr id="179" name="Google Shape;179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64725" y="4750300"/>
              <a:ext cx="236750" cy="236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58825" y="4750300"/>
              <a:ext cx="236750" cy="23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20"/>
            <p:cNvSpPr/>
            <p:nvPr/>
          </p:nvSpPr>
          <p:spPr>
            <a:xfrm>
              <a:off x="5726300" y="4796975"/>
              <a:ext cx="107700" cy="1434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20"/>
          <p:cNvGrpSpPr/>
          <p:nvPr/>
        </p:nvGrpSpPr>
        <p:grpSpPr>
          <a:xfrm>
            <a:off x="1318750" y="3945450"/>
            <a:ext cx="1848550" cy="236750"/>
            <a:chOff x="6997300" y="4750300"/>
            <a:chExt cx="1848550" cy="236750"/>
          </a:xfrm>
        </p:grpSpPr>
        <p:pic>
          <p:nvPicPr>
            <p:cNvPr id="183" name="Google Shape;18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97300" y="4750300"/>
              <a:ext cx="236750" cy="236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803200" y="4750300"/>
              <a:ext cx="236750" cy="23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0"/>
            <p:cNvSpPr/>
            <p:nvPr/>
          </p:nvSpPr>
          <p:spPr>
            <a:xfrm>
              <a:off x="7464775" y="4796975"/>
              <a:ext cx="107700" cy="1434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8270675" y="4796975"/>
              <a:ext cx="107700" cy="1434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7" name="Google Shape;187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609100" y="4750300"/>
              <a:ext cx="236750" cy="236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Markov Chain</a:t>
            </a:r>
            <a:endParaRPr sz="20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latin typeface="Tahoma"/>
                <a:ea typeface="Tahoma"/>
                <a:cs typeface="Tahoma"/>
                <a:sym typeface="Tahoma"/>
              </a:rPr>
              <a:t>A partir daí, fazemos um ajuste para compreender melhor como o modelo funciona: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94" name="Google Shape;194;p21"/>
          <p:cNvGraphicFramePr/>
          <p:nvPr/>
        </p:nvGraphicFramePr>
        <p:xfrm>
          <a:off x="61775" y="222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{45F967C2-44E1-47D2-A48E-76E0F76CE935}</a:tableStyleId>
              </a:tblPr>
              <a:tblGrid>
                <a:gridCol w="2203250"/>
                <a:gridCol w="2736325"/>
                <a:gridCol w="40629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Jornada</a:t>
                      </a:r>
                      <a:endParaRPr sz="12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Transformação</a:t>
                      </a:r>
                      <a:endParaRPr sz="12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Focando nas transições</a:t>
                      </a:r>
                      <a:endParaRPr sz="12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</a:tr>
              <a:tr h="44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YouTube &gt; Instagram &gt; Google &gt; Aquisição</a:t>
                      </a:r>
                      <a:endParaRPr sz="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(start) &gt; </a:t>
                      </a:r>
                      <a:r>
                        <a:rPr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YouTube &gt; Instagram &gt; Google &gt; (conversion)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(start) &gt; YouTube</a:t>
                      </a:r>
                      <a:r>
                        <a:rPr b="1"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</a:t>
                      </a:r>
                      <a:r>
                        <a:rPr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YouTube &gt; Instagram</a:t>
                      </a:r>
                      <a:r>
                        <a:rPr b="1"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</a:t>
                      </a:r>
                      <a:r>
                        <a:rPr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Instagram &gt; Google</a:t>
                      </a:r>
                      <a:r>
                        <a:rPr b="1"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</a:t>
                      </a:r>
                      <a:r>
                        <a:rPr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Google &gt; (conversion)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YouTube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(start) &gt; YouTube &gt; (null)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(start) &gt; </a:t>
                      </a:r>
                      <a:r>
                        <a:rPr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YouTube</a:t>
                      </a:r>
                      <a:r>
                        <a:rPr b="1"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</a:t>
                      </a:r>
                      <a:r>
                        <a:rPr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YouTube &gt; (null)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Instagram &gt; Google</a:t>
                      </a:r>
                      <a:endParaRPr sz="800">
                        <a:solidFill>
                          <a:schemeClr val="dk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(start) &gt; Instagram &gt; Google &gt; (null)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(start) &gt; </a:t>
                      </a:r>
                      <a:r>
                        <a:rPr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Instagram</a:t>
                      </a:r>
                      <a:r>
                        <a:rPr b="1"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</a:t>
                      </a:r>
                      <a:r>
                        <a:rPr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Instagram  &gt; Google</a:t>
                      </a:r>
                      <a:r>
                        <a:rPr b="1"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</a:t>
                      </a:r>
                      <a:r>
                        <a:rPr lang="pt-BR" sz="800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Google &gt; (null)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