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5"/>
    <p:sldMasterId id="214748366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Raleway Light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9EEABA1-DCC0-4B5A-A436-F94799AF8C38}">
  <a:tblStyle styleId="{69EEABA1-DCC0-4B5A-A436-F94799AF8C3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A4EB7CB-1C70-4D04-8F55-642B7BE1A0C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Raleway-regular.fntdata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Roboto-regular.fntdata"/><Relationship Id="rId27" Type="http://schemas.openxmlformats.org/officeDocument/2006/relationships/font" Target="fonts/Raleway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Roboto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4.xml"/><Relationship Id="rId33" Type="http://schemas.openxmlformats.org/officeDocument/2006/relationships/font" Target="fonts/RalewayLight-bold.fntdata"/><Relationship Id="rId10" Type="http://schemas.openxmlformats.org/officeDocument/2006/relationships/slide" Target="slides/slide3.xml"/><Relationship Id="rId32" Type="http://schemas.openxmlformats.org/officeDocument/2006/relationships/font" Target="fonts/RalewayLight-regular.fntdata"/><Relationship Id="rId13" Type="http://schemas.openxmlformats.org/officeDocument/2006/relationships/slide" Target="slides/slide6.xml"/><Relationship Id="rId35" Type="http://schemas.openxmlformats.org/officeDocument/2006/relationships/font" Target="fonts/RalewayLight-boldItalic.fntdata"/><Relationship Id="rId12" Type="http://schemas.openxmlformats.org/officeDocument/2006/relationships/slide" Target="slides/slide5.xml"/><Relationship Id="rId34" Type="http://schemas.openxmlformats.org/officeDocument/2006/relationships/font" Target="fonts/RalewayLight-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2fc7cf3dd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122fc7cf3dd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2fc7cf3d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122fc7cf3d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2fc7cf3d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122fc7cf3d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2fc7cf3dd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122fc7cf3d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250cf44c4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1250cf44c4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2fc7cf3dd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122fc7cf3dd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25165110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125165110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22fc7cf3dd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122fc7cf3dd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Incluir Slide de b</a:t>
            </a:r>
            <a:r>
              <a:rPr lang="en"/>
              <a:t>enefícios do RWA em relação ao Impacto (pros e contras)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Brand x Market (Segmento)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Brand x All Others (Market - Brand)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Brand x Brand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Brand x Brand x Market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&amp; Etc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Normalização da volumetria dos snippets dentro do Review (Tira viés da frequência de snippets no mesmo Review)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Remover R2 Score dos slides	(OK)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Ocultar Technical Disclaimers	(OK)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Colocar Delta nas análises: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Brand x Market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Brand x Concorrente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Positivo x Negativo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2fc7cf3dd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122fc7cf3dd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Alterar o gráfico para atender o nosso cenário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Como podemos ler o nosso gráfico (usando dados reais | Jetson / Midea)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5165110d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125165110d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2fc7cf3dd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122fc7cf3dd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2fc7cf3dd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122fc7cf3dd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2fc7cf3dd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122fc7cf3dd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50cf44c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1250cf44c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2fc7cf3d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122fc7cf3d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2fc7cf3d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122fc7cf3d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m uma coluna 1 1 1 1 1">
  <p:cSld name="ONE_COLUMN_TEXT_1_1_1_1_1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03425" y="4790857"/>
            <a:ext cx="721325" cy="262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type="ctrTitle"/>
          </p:nvPr>
        </p:nvSpPr>
        <p:spPr>
          <a:xfrm>
            <a:off x="311708" y="1355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" name="Google Shape;57;p15"/>
          <p:cNvSpPr txBox="1"/>
          <p:nvPr>
            <p:ph idx="1" type="subTitle"/>
          </p:nvPr>
        </p:nvSpPr>
        <p:spPr>
          <a:xfrm>
            <a:off x="311700" y="19395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None/>
              <a:defRPr sz="1500"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None/>
              <a:defRPr sz="15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None/>
              <a:defRPr sz="15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None/>
              <a:defRPr sz="15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None/>
              <a:defRPr sz="15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None/>
              <a:defRPr sz="15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None/>
              <a:defRPr sz="15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None/>
              <a:defRPr sz="15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None/>
              <a:defRPr sz="15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58" name="Google Shape;5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3425" y="4790503"/>
            <a:ext cx="721325" cy="26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m uma coluna 1">
  <p:cSld name="ONE_COLUMN_TEXT_1"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03425" y="4790857"/>
            <a:ext cx="721325" cy="26256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311700" y="818300"/>
            <a:ext cx="8520600" cy="37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  <a:defRPr>
                <a:solidFill>
                  <a:schemeClr val="accent6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○"/>
              <a:defRPr>
                <a:solidFill>
                  <a:schemeClr val="accent6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■"/>
              <a:defRPr>
                <a:solidFill>
                  <a:schemeClr val="accent6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  <a:defRPr>
                <a:solidFill>
                  <a:schemeClr val="accent6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○"/>
              <a:defRPr>
                <a:solidFill>
                  <a:schemeClr val="accent6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■"/>
              <a:defRPr>
                <a:solidFill>
                  <a:schemeClr val="accent6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  <a:defRPr>
                <a:solidFill>
                  <a:schemeClr val="accent6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○"/>
              <a:defRPr>
                <a:solidFill>
                  <a:schemeClr val="accent6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17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m uma coluna 1 1">
  <p:cSld name="ONE_COLUMN_TEXT_1_1"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03425" y="4790857"/>
            <a:ext cx="721325" cy="262567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311700" y="818300"/>
            <a:ext cx="8520600" cy="37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  <a:defRPr>
                <a:solidFill>
                  <a:schemeClr val="accent6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○"/>
              <a:defRPr>
                <a:solidFill>
                  <a:schemeClr val="accent6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■"/>
              <a:defRPr>
                <a:solidFill>
                  <a:schemeClr val="accent6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  <a:defRPr>
                <a:solidFill>
                  <a:schemeClr val="accent6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○"/>
              <a:defRPr>
                <a:solidFill>
                  <a:schemeClr val="accent6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■"/>
              <a:defRPr>
                <a:solidFill>
                  <a:schemeClr val="accent6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  <a:defRPr>
                <a:solidFill>
                  <a:schemeClr val="accent6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○"/>
              <a:defRPr>
                <a:solidFill>
                  <a:schemeClr val="accent6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17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4D74"/>
              </a:buClr>
              <a:buSzPts val="4400"/>
              <a:buNone/>
              <a:defRPr>
                <a:solidFill>
                  <a:srgbClr val="0F4D7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m uma coluna 1 1 1">
  <p:cSld name="ONE_COLUMN_TEXT_1_1_1"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03425" y="4790857"/>
            <a:ext cx="721325" cy="262567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8"/>
          <p:cNvSpPr txBox="1"/>
          <p:nvPr>
            <p:ph idx="1" type="body"/>
          </p:nvPr>
        </p:nvSpPr>
        <p:spPr>
          <a:xfrm>
            <a:off x="311700" y="818300"/>
            <a:ext cx="8520600" cy="37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  <a:defRPr>
                <a:solidFill>
                  <a:schemeClr val="accent6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○"/>
              <a:defRPr>
                <a:solidFill>
                  <a:schemeClr val="accent6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■"/>
              <a:defRPr>
                <a:solidFill>
                  <a:schemeClr val="accent6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  <a:defRPr>
                <a:solidFill>
                  <a:schemeClr val="accent6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○"/>
              <a:defRPr>
                <a:solidFill>
                  <a:schemeClr val="accent6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■"/>
              <a:defRPr>
                <a:solidFill>
                  <a:schemeClr val="accent6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  <a:defRPr>
                <a:solidFill>
                  <a:schemeClr val="accent6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○"/>
              <a:defRPr>
                <a:solidFill>
                  <a:schemeClr val="accent6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0" name="Google Shape;70;p18"/>
          <p:cNvSpPr txBox="1"/>
          <p:nvPr>
            <p:ph type="title"/>
          </p:nvPr>
        </p:nvSpPr>
        <p:spPr>
          <a:xfrm>
            <a:off x="311700" y="17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m uma coluna 1 1 1 1">
  <p:cSld name="ONE_COLUMN_TEXT_1_1_1_1"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03425" y="4790857"/>
            <a:ext cx="721325" cy="262567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9"/>
          <p:cNvSpPr txBox="1"/>
          <p:nvPr>
            <p:ph idx="1" type="body"/>
          </p:nvPr>
        </p:nvSpPr>
        <p:spPr>
          <a:xfrm>
            <a:off x="311700" y="818300"/>
            <a:ext cx="8520600" cy="37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  <a:defRPr>
                <a:solidFill>
                  <a:schemeClr val="accent6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○"/>
              <a:defRPr>
                <a:solidFill>
                  <a:schemeClr val="accent6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■"/>
              <a:defRPr>
                <a:solidFill>
                  <a:schemeClr val="accent6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  <a:defRPr>
                <a:solidFill>
                  <a:schemeClr val="accent6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○"/>
              <a:defRPr>
                <a:solidFill>
                  <a:schemeClr val="accent6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■"/>
              <a:defRPr>
                <a:solidFill>
                  <a:schemeClr val="accent6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  <a:defRPr>
                <a:solidFill>
                  <a:schemeClr val="accent6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○"/>
              <a:defRPr>
                <a:solidFill>
                  <a:schemeClr val="accent6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17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>
  <p:cSld name="Cabeçalho da Seçã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271795" y="1299598"/>
            <a:ext cx="86004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00"/>
              <a:buFont typeface="Raleway"/>
              <a:buNone/>
              <a:defRPr sz="6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9pPr>
          </a:lstStyle>
          <a:p/>
        </p:txBody>
      </p:sp>
      <p:pic>
        <p:nvPicPr>
          <p:cNvPr id="77" name="Google Shape;7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73079" y="3943950"/>
            <a:ext cx="687176" cy="6512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20"/>
          <p:cNvCxnSpPr/>
          <p:nvPr/>
        </p:nvCxnSpPr>
        <p:spPr>
          <a:xfrm>
            <a:off x="4536450" y="3861588"/>
            <a:ext cx="0" cy="816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" name="Google Shape;79;p20"/>
          <p:cNvSpPr txBox="1"/>
          <p:nvPr/>
        </p:nvSpPr>
        <p:spPr>
          <a:xfrm>
            <a:off x="4667000" y="3949000"/>
            <a:ext cx="2134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24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aleway"/>
              <a:buNone/>
              <a:defRPr b="1" i="0" sz="44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aleway"/>
              <a:buNone/>
              <a:defRPr b="1" i="0" sz="44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aleway"/>
              <a:buNone/>
              <a:defRPr b="1" i="0" sz="44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aleway"/>
              <a:buNone/>
              <a:defRPr b="1" i="0" sz="44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aleway"/>
              <a:buNone/>
              <a:defRPr b="1" i="0" sz="44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aleway"/>
              <a:buNone/>
              <a:defRPr b="1" i="0" sz="44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aleway"/>
              <a:buNone/>
              <a:defRPr b="1" i="0" sz="44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aleway"/>
              <a:buNone/>
              <a:defRPr b="1" i="0" sz="44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aleway"/>
              <a:buNone/>
              <a:defRPr b="1" i="0" sz="44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i.org/10.1207/S15327906MBR3501_1" TargetMode="External"/><Relationship Id="rId4" Type="http://schemas.openxmlformats.org/officeDocument/2006/relationships/image" Target="../media/image9.png"/><Relationship Id="rId10" Type="http://schemas.openxmlformats.org/officeDocument/2006/relationships/image" Target="../media/image19.png"/><Relationship Id="rId9" Type="http://schemas.openxmlformats.org/officeDocument/2006/relationships/image" Target="../media/image12.png"/><Relationship Id="rId5" Type="http://schemas.openxmlformats.org/officeDocument/2006/relationships/image" Target="../media/image14.png"/><Relationship Id="rId6" Type="http://schemas.openxmlformats.org/officeDocument/2006/relationships/image" Target="../media/image5.png"/><Relationship Id="rId7" Type="http://schemas.openxmlformats.org/officeDocument/2006/relationships/image" Target="../media/image8.png"/><Relationship Id="rId8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Relationship Id="rId5" Type="http://schemas.openxmlformats.org/officeDocument/2006/relationships/image" Target="../media/image26.png"/><Relationship Id="rId6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type="ctrTitle"/>
          </p:nvPr>
        </p:nvSpPr>
        <p:spPr>
          <a:xfrm>
            <a:off x="311708" y="1355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Key Driver Analysis</a:t>
            </a:r>
            <a:endParaRPr/>
          </a:p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311700" y="19395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A study and a method to implement it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idx="1" type="body"/>
          </p:nvPr>
        </p:nvSpPr>
        <p:spPr>
          <a:xfrm>
            <a:off x="311700" y="817323"/>
            <a:ext cx="4413300" cy="27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Use case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Jetson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000">
                <a:latin typeface="Raleway"/>
                <a:ea typeface="Raleway"/>
                <a:cs typeface="Raleway"/>
                <a:sym typeface="Raleway"/>
              </a:rPr>
              <a:t>Category: Hoverboard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000">
                <a:latin typeface="Raleway"/>
                <a:ea typeface="Raleway"/>
                <a:cs typeface="Raleway"/>
                <a:sym typeface="Raleway"/>
              </a:rPr>
              <a:t>Period: Feb, 2022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000">
                <a:latin typeface="Raleway"/>
                <a:ea typeface="Raleway"/>
                <a:cs typeface="Raleway"/>
                <a:sym typeface="Raleway"/>
              </a:rPr>
              <a:t>Method: </a:t>
            </a:r>
            <a:r>
              <a:rPr b="1" lang="en" sz="1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Negative</a:t>
            </a:r>
            <a:endParaRPr b="1" sz="1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0" name="Google Shape;200;p30"/>
          <p:cNvSpPr txBox="1"/>
          <p:nvPr>
            <p:ph type="title"/>
          </p:nvPr>
        </p:nvSpPr>
        <p:spPr>
          <a:xfrm>
            <a:off x="311700" y="17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RWA algorithm</a:t>
            </a:r>
            <a:endParaRPr/>
          </a:p>
        </p:txBody>
      </p:sp>
      <p:sp>
        <p:nvSpPr>
          <p:cNvPr id="201" name="Google Shape;201;p30"/>
          <p:cNvSpPr txBox="1"/>
          <p:nvPr/>
        </p:nvSpPr>
        <p:spPr>
          <a:xfrm>
            <a:off x="3770850" y="1159850"/>
            <a:ext cx="160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aleway"/>
                <a:ea typeface="Raleway"/>
                <a:cs typeface="Raleway"/>
                <a:sym typeface="Raleway"/>
              </a:rPr>
              <a:t>Dataset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2" name="Google Shape;202;p30"/>
          <p:cNvSpPr txBox="1"/>
          <p:nvPr/>
        </p:nvSpPr>
        <p:spPr>
          <a:xfrm>
            <a:off x="4258000" y="3630200"/>
            <a:ext cx="160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aleway"/>
                <a:ea typeface="Raleway"/>
                <a:cs typeface="Raleway"/>
                <a:sym typeface="Raleway"/>
              </a:rPr>
              <a:t>Result( KDA )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03" name="Google Shape;2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8920" y="1481328"/>
            <a:ext cx="3575303" cy="969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9552" y="2752344"/>
            <a:ext cx="2549181" cy="2084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311700" y="17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RWA x Impact Metric</a:t>
            </a:r>
            <a:endParaRPr/>
          </a:p>
        </p:txBody>
      </p:sp>
      <p:graphicFrame>
        <p:nvGraphicFramePr>
          <p:cNvPr id="210" name="Google Shape;210;p31"/>
          <p:cNvGraphicFramePr/>
          <p:nvPr/>
        </p:nvGraphicFramePr>
        <p:xfrm>
          <a:off x="801525" y="1406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{69EEABA1-DCC0-4B5A-A436-F94799AF8C38}</a:tableStyleId>
              </a:tblPr>
              <a:tblGrid>
                <a:gridCol w="1436900"/>
                <a:gridCol w="798675"/>
                <a:gridCol w="1044500"/>
              </a:tblGrid>
              <a:tr h="1609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Feature</a:t>
                      </a:r>
                      <a:endParaRPr b="1"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0" marB="9125" marR="18275" marL="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</a:t>
                      </a:r>
                      <a:r>
                        <a:rPr b="1"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rand (+) (%)</a:t>
                      </a:r>
                      <a:endParaRPr b="1"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0" marB="9125" marR="18275" marL="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Market (+) (%)</a:t>
                      </a:r>
                      <a:endParaRPr b="1"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0" marB="9125" marR="18275" marL="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609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Product Overall Perception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15.9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14.0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09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Lights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14.2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10.9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09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Physical Design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12.8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11.0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09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Performance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11.3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14.5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09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Price &amp; Promotions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9.5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2.4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09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Usability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8.9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9.5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6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Electronics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7.0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4.3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09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Accessories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5.4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2.7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09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Personas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5.3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14.9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09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Components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3.8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5.2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2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Battery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2.9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8.0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09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Size &amp; Weight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2.5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2.1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09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Service Trigger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0.4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0.0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09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Out Of Box Quality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0.1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0.6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09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Return Experience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0.0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0.0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09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Service/Support Experience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0.0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0.0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09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Purchase Research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0.0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0.0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11" name="Google Shape;211;p31"/>
          <p:cNvGrpSpPr/>
          <p:nvPr/>
        </p:nvGrpSpPr>
        <p:grpSpPr>
          <a:xfrm>
            <a:off x="5107393" y="1388675"/>
            <a:ext cx="2301764" cy="3423870"/>
            <a:chOff x="4658368" y="1132625"/>
            <a:chExt cx="2301764" cy="3423870"/>
          </a:xfrm>
        </p:grpSpPr>
        <p:pic>
          <p:nvPicPr>
            <p:cNvPr id="212" name="Google Shape;212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58368" y="1132625"/>
              <a:ext cx="2301764" cy="1961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3" name="Google Shape;213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58375" y="3093995"/>
              <a:ext cx="1821124" cy="1462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4" name="Google Shape;214;p31"/>
          <p:cNvSpPr txBox="1"/>
          <p:nvPr/>
        </p:nvSpPr>
        <p:spPr>
          <a:xfrm>
            <a:off x="714375" y="979725"/>
            <a:ext cx="699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Feature positive relevance - Jetson Hoverboards Feb 2022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311700" y="17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RWA x Impact Metric</a:t>
            </a:r>
            <a:endParaRPr/>
          </a:p>
        </p:txBody>
      </p:sp>
      <p:graphicFrame>
        <p:nvGraphicFramePr>
          <p:cNvPr id="220" name="Google Shape;220;p32"/>
          <p:cNvGraphicFramePr/>
          <p:nvPr/>
        </p:nvGraphicFramePr>
        <p:xfrm>
          <a:off x="801525" y="1406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{69EEABA1-DCC0-4B5A-A436-F94799AF8C38}</a:tableStyleId>
              </a:tblPr>
              <a:tblGrid>
                <a:gridCol w="1426700"/>
                <a:gridCol w="808875"/>
                <a:gridCol w="1044500"/>
              </a:tblGrid>
              <a:tr h="1609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Feature</a:t>
                      </a:r>
                      <a:endParaRPr b="1"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0" marB="9125" marR="18275" marL="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Brand (-) (%)</a:t>
                      </a:r>
                      <a:endParaRPr b="1"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0" marB="9125" marR="18275" marL="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Market (-) (%)</a:t>
                      </a:r>
                      <a:endParaRPr b="1"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0" marB="9125" marR="18275" marL="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609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Battery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31.9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20.5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09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Service Trigger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18.6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13.8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09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Personas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16.7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14.0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09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Service/Support Experience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7.6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0.0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09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Performance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6.9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4.1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09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Physical Design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6.4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6.5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6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Components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5.6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2.7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09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Product Overall Perception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4.3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6.0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09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Electronics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2.8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0.0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09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Usability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0.7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0.0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2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Return Experience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0.0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25.1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09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Out Of Box Quality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0.0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6.2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09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Lights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0.0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1.1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09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Price &amp; Promotions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0.0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0.0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09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Accessories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0.0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0.0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09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Size &amp; Weight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0.0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0.0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09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Purchase Research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0.0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0.0</a:t>
                      </a:r>
                      <a:endParaRPr sz="8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21" name="Google Shape;22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1496" y="1389888"/>
            <a:ext cx="2704499" cy="1797089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2"/>
          <p:cNvSpPr txBox="1"/>
          <p:nvPr/>
        </p:nvSpPr>
        <p:spPr>
          <a:xfrm>
            <a:off x="714375" y="979725"/>
            <a:ext cx="699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Feature negative relevance - Jetson Hoverboards Feb 2022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idx="1" type="body"/>
          </p:nvPr>
        </p:nvSpPr>
        <p:spPr>
          <a:xfrm>
            <a:off x="311700" y="817323"/>
            <a:ext cx="4413300" cy="27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Usage overview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8" name="Google Shape;228;p33"/>
          <p:cNvSpPr txBox="1"/>
          <p:nvPr>
            <p:ph type="title"/>
          </p:nvPr>
        </p:nvSpPr>
        <p:spPr>
          <a:xfrm>
            <a:off x="311700" y="17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Comparisons - </a:t>
            </a:r>
            <a:r>
              <a:rPr lang="en"/>
              <a:t>RWA x Impact</a:t>
            </a:r>
            <a:endParaRPr/>
          </a:p>
        </p:txBody>
      </p:sp>
      <p:graphicFrame>
        <p:nvGraphicFramePr>
          <p:cNvPr id="229" name="Google Shape;229;p33"/>
          <p:cNvGraphicFramePr/>
          <p:nvPr/>
        </p:nvGraphicFramePr>
        <p:xfrm>
          <a:off x="537550" y="129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{FA4EB7CB-1C70-4D04-8F55-642B7BE1A0CE}</a:tableStyleId>
              </a:tblPr>
              <a:tblGrid>
                <a:gridCol w="2578100"/>
                <a:gridCol w="809200"/>
                <a:gridCol w="799500"/>
                <a:gridCol w="3902225"/>
              </a:tblGrid>
              <a:tr h="348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Topic</a:t>
                      </a:r>
                      <a:endParaRPr b="1"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RWA</a:t>
                      </a:r>
                      <a:endParaRPr b="1"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Impact</a:t>
                      </a:r>
                      <a:endParaRPr b="1"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Note</a:t>
                      </a:r>
                      <a:endParaRPr b="1"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Attribute Segmentation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✔</a:t>
                      </a:r>
                      <a:endParaRPr>
                        <a:solidFill>
                          <a:srgbClr val="6AA84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✔</a:t>
                      </a:r>
                      <a:endParaRPr>
                        <a:solidFill>
                          <a:srgbClr val="6AA84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Products attributes can be evaluated </a:t>
                      </a:r>
                      <a:r>
                        <a:rPr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separately</a:t>
                      </a:r>
                      <a:r>
                        <a:rPr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.</a:t>
                      </a:r>
                      <a:endParaRPr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In RWA, the analysis can be done climbing or descending the dataset hierarchy ( Taxonomy group, Entity group, Detail group &amp; etc )</a:t>
                      </a:r>
                      <a:endParaRPr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Positive &amp; Negative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✔</a:t>
                      </a:r>
                      <a:endParaRPr>
                        <a:solidFill>
                          <a:srgbClr val="6AA84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✔</a:t>
                      </a:r>
                      <a:endParaRPr>
                        <a:solidFill>
                          <a:srgbClr val="6AA84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Both methods evaluate the positive and negative detected sentiments of snippets</a:t>
                      </a:r>
                      <a:endParaRPr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Comparison between Brands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✔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✘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RWA allows </a:t>
                      </a:r>
                      <a:r>
                        <a:rPr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multi-</a:t>
                      </a:r>
                      <a:r>
                        <a:rPr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comparisons between one or more brands in the same view</a:t>
                      </a:r>
                      <a:endParaRPr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Resilience to review bias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✔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✘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RWA removes the interference effect that multiple snippets in the same review can cause boosting or hiding the importance of a feature to customers</a:t>
                      </a:r>
                      <a:endParaRPr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Market Comparison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✔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✘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RWA allows comparisons between the brand and the market. What is more relevant to the brand? And to the market?</a:t>
                      </a:r>
                      <a:endParaRPr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Allow </a:t>
                      </a: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Deltas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✔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✘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Deltas can be calculated between comparisons so it allow measures which features are more important to focus</a:t>
                      </a:r>
                      <a:endParaRPr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idx="1" type="body"/>
          </p:nvPr>
        </p:nvSpPr>
        <p:spPr>
          <a:xfrm>
            <a:off x="311700" y="818300"/>
            <a:ext cx="8520600" cy="37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RWA requires </a:t>
            </a:r>
            <a:r>
              <a:rPr b="1"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always a single target quantitative column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 to run (in our cases, star rating)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Due to complex calculations performed by the algorithm, </a:t>
            </a:r>
            <a:r>
              <a:rPr b="1" lang="en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the more relevant (flagged) features the dataset has, more observations will be required to run without issues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A good R2 score running RWA is relative as well. When working with real world data, most of the researchers consider </a:t>
            </a: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0.49 a good explainable score for model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 (considering a reasonable number of features)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Font typeface="Raleway"/>
              <a:buChar char="●"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The RWA can be tuned adjusting the invariance threshold to a lower percentage (the default is 3%), but a </a:t>
            </a:r>
            <a:r>
              <a:rPr b="1" lang="en" sz="14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safe limit is 1%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. The tuning process is recommended </a:t>
            </a:r>
            <a:r>
              <a:rPr b="1" lang="en" sz="14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only to understand the minor fractions of the dataset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 that can be slipped out of the highlights.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5" name="Google Shape;235;p34"/>
          <p:cNvSpPr txBox="1"/>
          <p:nvPr>
            <p:ph type="title"/>
          </p:nvPr>
        </p:nvSpPr>
        <p:spPr>
          <a:xfrm>
            <a:off x="311700" y="17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RWA - </a:t>
            </a:r>
            <a:r>
              <a:rPr lang="en"/>
              <a:t>Disclaimers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>
            <p:ph idx="1" type="body"/>
          </p:nvPr>
        </p:nvSpPr>
        <p:spPr>
          <a:xfrm>
            <a:off x="311700" y="818300"/>
            <a:ext cx="8520600" cy="37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Golden Circle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200"/>
          </a:p>
        </p:txBody>
      </p:sp>
      <p:sp>
        <p:nvSpPr>
          <p:cNvPr id="241" name="Google Shape;241;p35"/>
          <p:cNvSpPr txBox="1"/>
          <p:nvPr>
            <p:ph type="title"/>
          </p:nvPr>
        </p:nvSpPr>
        <p:spPr>
          <a:xfrm>
            <a:off x="311700" y="17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How it contributes to our goals?</a:t>
            </a:r>
            <a:endParaRPr/>
          </a:p>
        </p:txBody>
      </p:sp>
      <p:sp>
        <p:nvSpPr>
          <p:cNvPr id="242" name="Google Shape;242;p35"/>
          <p:cNvSpPr txBox="1"/>
          <p:nvPr/>
        </p:nvSpPr>
        <p:spPr>
          <a:xfrm>
            <a:off x="581700" y="1326300"/>
            <a:ext cx="4255500" cy="3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Why do we exist?</a:t>
            </a: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To </a:t>
            </a:r>
            <a:r>
              <a:rPr b="1" lang="en"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make every customer voice heard</a:t>
            </a:r>
            <a:r>
              <a:rPr lang="en"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 in their relationships with brands</a:t>
            </a:r>
            <a:endParaRPr sz="12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How we do it?</a:t>
            </a:r>
            <a:endParaRPr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By enabling </a:t>
            </a:r>
            <a:r>
              <a:rPr b="1" lang="en"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companies’ ability to generate and maximize value</a:t>
            </a:r>
            <a:r>
              <a:rPr lang="en"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 from available customer opinions at scale</a:t>
            </a:r>
            <a:endParaRPr sz="12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What are we doing?</a:t>
            </a:r>
            <a:endParaRPr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A SaaS platform that </a:t>
            </a:r>
            <a:r>
              <a:rPr b="1" lang="en"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maps and quantifies the voice of consumer to support data exploration and insights generation along the product lifecycle</a:t>
            </a:r>
            <a:r>
              <a:rPr lang="en"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 of consumer facing companies</a:t>
            </a:r>
            <a:endParaRPr sz="12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35"/>
          <p:cNvSpPr txBox="1"/>
          <p:nvPr/>
        </p:nvSpPr>
        <p:spPr>
          <a:xfrm>
            <a:off x="6306950" y="1059175"/>
            <a:ext cx="147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KDA (RWA)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4" name="Google Shape;244;p35"/>
          <p:cNvSpPr txBox="1"/>
          <p:nvPr/>
        </p:nvSpPr>
        <p:spPr>
          <a:xfrm>
            <a:off x="5049275" y="1520600"/>
            <a:ext cx="399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Focus the </a:t>
            </a:r>
            <a:r>
              <a:rPr b="1" lang="en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target</a:t>
            </a:r>
            <a:r>
              <a:rPr lang="en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on </a:t>
            </a:r>
            <a:r>
              <a:rPr b="1" lang="en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customer satisfaction</a:t>
            </a:r>
            <a:r>
              <a:rPr lang="en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(star rating) and what </a:t>
            </a:r>
            <a:r>
              <a:rPr b="1" lang="en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they mention in their reviews</a:t>
            </a:r>
            <a:endParaRPr b="1" sz="12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35"/>
          <p:cNvSpPr txBox="1"/>
          <p:nvPr/>
        </p:nvSpPr>
        <p:spPr>
          <a:xfrm>
            <a:off x="5049275" y="2324150"/>
            <a:ext cx="3995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Uses complex calculations to </a:t>
            </a:r>
            <a:r>
              <a:rPr b="1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understand the sentiment detected 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by the enrichment team</a:t>
            </a:r>
            <a:r>
              <a:rPr b="1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that contributed the most to customer satisfaction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and/or </a:t>
            </a:r>
            <a:r>
              <a:rPr b="1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dissatisfaction</a:t>
            </a:r>
            <a:endParaRPr b="1"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35"/>
          <p:cNvSpPr txBox="1"/>
          <p:nvPr/>
        </p:nvSpPr>
        <p:spPr>
          <a:xfrm>
            <a:off x="5049275" y="3421775"/>
            <a:ext cx="3995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Can be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escalated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generate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quick insights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towards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product improvement and market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comparisons/positioning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6"/>
          <p:cNvSpPr txBox="1"/>
          <p:nvPr>
            <p:ph type="title"/>
          </p:nvPr>
        </p:nvSpPr>
        <p:spPr>
          <a:xfrm>
            <a:off x="271795" y="1299598"/>
            <a:ext cx="86004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300"/>
              <a:buNone/>
            </a:pPr>
            <a:r>
              <a:rPr lang="en" sz="6300"/>
              <a:t>Thank you!</a:t>
            </a:r>
            <a:endParaRPr sz="6300"/>
          </a:p>
        </p:txBody>
      </p:sp>
      <p:sp>
        <p:nvSpPr>
          <p:cNvPr id="252" name="Google Shape;252;p36"/>
          <p:cNvSpPr txBox="1"/>
          <p:nvPr/>
        </p:nvSpPr>
        <p:spPr>
          <a:xfrm>
            <a:off x="4645975" y="3931200"/>
            <a:ext cx="2550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Rafael Ribeiro</a:t>
            </a:r>
            <a:endParaRPr b="1" i="0" sz="11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Data Scientist</a:t>
            </a:r>
            <a:endParaRPr b="0" i="0" sz="11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rafael.ribeiro</a:t>
            </a:r>
            <a:r>
              <a:rPr b="0" i="0" lang="en" sz="11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@birdie.ai</a:t>
            </a:r>
            <a:endParaRPr b="0" i="0" sz="11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idx="1" type="body"/>
          </p:nvPr>
        </p:nvSpPr>
        <p:spPr>
          <a:xfrm>
            <a:off x="311700" y="1174500"/>
            <a:ext cx="4413300" cy="27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A key driver analysis (KDA) examines the relationships between </a:t>
            </a:r>
            <a:r>
              <a:rPr b="1" lang="en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potential drivers and behavior such as likelihood of positive recommendation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 or overall satisfaction.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1" name="Google Shape;91;p22"/>
          <p:cNvSpPr txBox="1"/>
          <p:nvPr>
            <p:ph type="title"/>
          </p:nvPr>
        </p:nvSpPr>
        <p:spPr>
          <a:xfrm>
            <a:off x="311700" y="17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 is?</a:t>
            </a:r>
            <a:endParaRPr/>
          </a:p>
        </p:txBody>
      </p:sp>
      <p:pic>
        <p:nvPicPr>
          <p:cNvPr id="92" name="Google Shape;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2700" y="981575"/>
            <a:ext cx="3621001" cy="300035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2"/>
          <p:cNvSpPr txBox="1"/>
          <p:nvPr>
            <p:ph idx="1" type="body"/>
          </p:nvPr>
        </p:nvSpPr>
        <p:spPr>
          <a:xfrm>
            <a:off x="5605950" y="3981925"/>
            <a:ext cx="26145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1000">
                <a:latin typeface="Raleway"/>
                <a:ea typeface="Raleway"/>
                <a:cs typeface="Raleway"/>
                <a:sym typeface="Raleway"/>
              </a:rPr>
              <a:t>Example of a plotted KDA 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/>
          <p:nvPr>
            <p:ph idx="1" type="body"/>
          </p:nvPr>
        </p:nvSpPr>
        <p:spPr>
          <a:xfrm>
            <a:off x="311700" y="1174500"/>
            <a:ext cx="4413300" cy="27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A key driver analysis (KDA) examines the relationships between </a:t>
            </a:r>
            <a:r>
              <a:rPr b="1" lang="en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potential drivers and behavior such as likelihood of positive recommendation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 or overall satisfaction.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9" name="Google Shape;99;p23"/>
          <p:cNvSpPr txBox="1"/>
          <p:nvPr>
            <p:ph type="title"/>
          </p:nvPr>
        </p:nvSpPr>
        <p:spPr>
          <a:xfrm>
            <a:off x="311700" y="17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 is?</a:t>
            </a:r>
            <a:endParaRPr/>
          </a:p>
        </p:txBody>
      </p:sp>
      <p:sp>
        <p:nvSpPr>
          <p:cNvPr id="100" name="Google Shape;100;p23"/>
          <p:cNvSpPr txBox="1"/>
          <p:nvPr>
            <p:ph idx="1" type="body"/>
          </p:nvPr>
        </p:nvSpPr>
        <p:spPr>
          <a:xfrm>
            <a:off x="5605950" y="3981925"/>
            <a:ext cx="26145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1000">
                <a:latin typeface="Raleway"/>
                <a:ea typeface="Raleway"/>
                <a:cs typeface="Raleway"/>
                <a:sym typeface="Raleway"/>
              </a:rPr>
              <a:t>Example of a plotted KDA 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1" name="Google Shape;1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2666" y="1069050"/>
            <a:ext cx="3461068" cy="258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3"/>
          <p:cNvSpPr/>
          <p:nvPr/>
        </p:nvSpPr>
        <p:spPr>
          <a:xfrm>
            <a:off x="5182650" y="3655800"/>
            <a:ext cx="3461100" cy="10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3"/>
          <p:cNvSpPr/>
          <p:nvPr/>
        </p:nvSpPr>
        <p:spPr>
          <a:xfrm rot="-5400000">
            <a:off x="3813706" y="2327144"/>
            <a:ext cx="2697600" cy="10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5828100" y="3726350"/>
            <a:ext cx="21702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en" sz="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Positive relevance (Strength)</a:t>
            </a:r>
            <a:endParaRPr b="1" sz="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5" name="Google Shape;105;p23"/>
          <p:cNvSpPr txBox="1"/>
          <p:nvPr>
            <p:ph idx="1" type="body"/>
          </p:nvPr>
        </p:nvSpPr>
        <p:spPr>
          <a:xfrm rot="-5400000">
            <a:off x="3885850" y="2221275"/>
            <a:ext cx="21702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en" sz="8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Negative</a:t>
            </a:r>
            <a:r>
              <a:rPr b="1" lang="en" sz="8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 relevance (Weakness)</a:t>
            </a:r>
            <a:endParaRPr b="1" sz="8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06" name="Google Shape;106;p23"/>
          <p:cNvGrpSpPr/>
          <p:nvPr/>
        </p:nvGrpSpPr>
        <p:grpSpPr>
          <a:xfrm>
            <a:off x="5185502" y="1043027"/>
            <a:ext cx="3463800" cy="2639338"/>
            <a:chOff x="786450" y="2386525"/>
            <a:chExt cx="3463800" cy="2639338"/>
          </a:xfrm>
        </p:grpSpPr>
        <p:sp>
          <p:nvSpPr>
            <p:cNvPr id="107" name="Google Shape;107;p23"/>
            <p:cNvSpPr/>
            <p:nvPr/>
          </p:nvSpPr>
          <p:spPr>
            <a:xfrm>
              <a:off x="786450" y="2386525"/>
              <a:ext cx="1731900" cy="1321200"/>
            </a:xfrm>
            <a:prstGeom prst="rect">
              <a:avLst/>
            </a:prstGeom>
            <a:solidFill>
              <a:srgbClr val="E0275F">
                <a:alpha val="38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3"/>
            <p:cNvSpPr/>
            <p:nvPr/>
          </p:nvSpPr>
          <p:spPr>
            <a:xfrm>
              <a:off x="2518350" y="3704663"/>
              <a:ext cx="1731900" cy="1321200"/>
            </a:xfrm>
            <a:prstGeom prst="rect">
              <a:avLst/>
            </a:prstGeom>
            <a:solidFill>
              <a:srgbClr val="20BEC6">
                <a:alpha val="41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3"/>
            <p:cNvSpPr/>
            <p:nvPr/>
          </p:nvSpPr>
          <p:spPr>
            <a:xfrm>
              <a:off x="786450" y="3704663"/>
              <a:ext cx="1731900" cy="1321200"/>
            </a:xfrm>
            <a:prstGeom prst="rect">
              <a:avLst/>
            </a:prstGeom>
            <a:solidFill>
              <a:srgbClr val="A2A2A7">
                <a:alpha val="38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3"/>
            <p:cNvSpPr/>
            <p:nvPr/>
          </p:nvSpPr>
          <p:spPr>
            <a:xfrm>
              <a:off x="2518350" y="2386525"/>
              <a:ext cx="1731900" cy="1321200"/>
            </a:xfrm>
            <a:prstGeom prst="rect">
              <a:avLst/>
            </a:prstGeom>
            <a:solidFill>
              <a:srgbClr val="F6CD6B">
                <a:alpha val="42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23"/>
          <p:cNvSpPr txBox="1"/>
          <p:nvPr>
            <p:ph idx="1" type="body"/>
          </p:nvPr>
        </p:nvSpPr>
        <p:spPr>
          <a:xfrm>
            <a:off x="6917400" y="2357700"/>
            <a:ext cx="1783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Strengths</a:t>
            </a:r>
            <a:endParaRPr b="1" sz="1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6917400" y="1850100"/>
            <a:ext cx="1783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en" sz="1400">
                <a:solidFill>
                  <a:srgbClr val="FCD067"/>
                </a:solidFill>
                <a:latin typeface="Raleway"/>
                <a:ea typeface="Raleway"/>
                <a:cs typeface="Raleway"/>
                <a:sym typeface="Raleway"/>
              </a:rPr>
              <a:t>Critical Attributes</a:t>
            </a:r>
            <a:endParaRPr b="1" sz="1400">
              <a:solidFill>
                <a:srgbClr val="FCD06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5133900" y="2357700"/>
            <a:ext cx="1783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en" sz="14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Low Impact</a:t>
            </a:r>
            <a:endParaRPr b="1" sz="1400">
              <a:solidFill>
                <a:schemeClr val="accent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5133900" y="1850100"/>
            <a:ext cx="1783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en" sz="14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Weaknesses</a:t>
            </a:r>
            <a:endParaRPr b="1" sz="14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4092300" y="1245050"/>
            <a:ext cx="4740000" cy="3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It works by using multiple linear regression to investigate the </a:t>
            </a:r>
            <a:r>
              <a:rPr b="1"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correlations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 between independent variables (potential drivers) to generate the best linear combination to </a:t>
            </a:r>
            <a:r>
              <a:rPr b="1" lang="en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explain a dependent variable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 (the outcome metric).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In the example, the correlation will be calculated between “excellent service” and “24/7 service” trying to understand which one drives customer satisfaction.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17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How KDA works?</a:t>
            </a:r>
            <a:endParaRPr/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675" y="1595625"/>
            <a:ext cx="3300050" cy="24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818300"/>
            <a:ext cx="8520600" cy="37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RWA stands for </a:t>
            </a:r>
            <a:r>
              <a:rPr b="1" lang="en" sz="14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Relative Weight Analysis</a:t>
            </a:r>
            <a:endParaRPr b="1" sz="140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Method created by J.W. Johnson (2000) whic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h through complex calculations </a:t>
            </a:r>
            <a:r>
              <a:rPr b="1" lang="en" sz="14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quantifies the relative importance of correlated predictor variables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 in regression analysis.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To simply: it helps you figure out </a:t>
            </a: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what variables contribute the most to the target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17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RWA - Building KDA</a:t>
            </a:r>
            <a:endParaRPr/>
          </a:p>
        </p:txBody>
      </p:sp>
      <p:sp>
        <p:nvSpPr>
          <p:cNvPr id="128" name="Google Shape;128;p25"/>
          <p:cNvSpPr txBox="1"/>
          <p:nvPr/>
        </p:nvSpPr>
        <p:spPr>
          <a:xfrm>
            <a:off x="311700" y="4743300"/>
            <a:ext cx="7026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* - Multivariate Behavioral Research - </a:t>
            </a:r>
            <a:r>
              <a:rPr lang="en" sz="800">
                <a:solidFill>
                  <a:srgbClr val="333333"/>
                </a:solidFill>
                <a:highlight>
                  <a:srgbClr val="FCFCFC"/>
                </a:highlight>
                <a:latin typeface="Raleway"/>
                <a:ea typeface="Raleway"/>
                <a:cs typeface="Raleway"/>
                <a:sym typeface="Raleway"/>
              </a:rPr>
              <a:t>A heuristic method for estimating the relative weight of predictor variables in multiple regression</a:t>
            </a:r>
            <a:r>
              <a:rPr lang="en" sz="8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(</a:t>
            </a:r>
            <a:r>
              <a:rPr lang="en" sz="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https://doi.org/10.1207/S15327906MBR3501_1</a:t>
            </a:r>
            <a:r>
              <a:rPr lang="en" sz="800">
                <a:latin typeface="Raleway"/>
                <a:ea typeface="Raleway"/>
                <a:cs typeface="Raleway"/>
                <a:sym typeface="Raleway"/>
              </a:rPr>
              <a:t>)</a:t>
            </a:r>
            <a:endParaRPr sz="8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9" name="Google Shape;12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4302" y="3734813"/>
            <a:ext cx="301675" cy="3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85377" y="3443277"/>
            <a:ext cx="301675" cy="301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97592" y="3658637"/>
            <a:ext cx="301676" cy="301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33855" y="3734837"/>
            <a:ext cx="301675" cy="3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33848" y="3269862"/>
            <a:ext cx="301675" cy="3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33840" y="4199800"/>
            <a:ext cx="301675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/>
          <p:nvPr/>
        </p:nvSpPr>
        <p:spPr>
          <a:xfrm>
            <a:off x="2369025" y="3788763"/>
            <a:ext cx="222000" cy="193800"/>
          </a:xfrm>
          <a:prstGeom prst="mathEqual">
            <a:avLst>
              <a:gd fmla="val 23520" name="adj1"/>
              <a:gd fmla="val 1176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5"/>
          <p:cNvSpPr txBox="1"/>
          <p:nvPr/>
        </p:nvSpPr>
        <p:spPr>
          <a:xfrm>
            <a:off x="2814075" y="3685550"/>
            <a:ext cx="3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7" name="Google Shape;137;p25"/>
          <p:cNvCxnSpPr/>
          <p:nvPr/>
        </p:nvCxnSpPr>
        <p:spPr>
          <a:xfrm>
            <a:off x="1476475" y="3453425"/>
            <a:ext cx="271200" cy="28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25"/>
          <p:cNvCxnSpPr/>
          <p:nvPr/>
        </p:nvCxnSpPr>
        <p:spPr>
          <a:xfrm flipH="1">
            <a:off x="1435650" y="4009538"/>
            <a:ext cx="271200" cy="28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25"/>
          <p:cNvCxnSpPr/>
          <p:nvPr/>
        </p:nvCxnSpPr>
        <p:spPr>
          <a:xfrm rot="10800000">
            <a:off x="1439014" y="3885650"/>
            <a:ext cx="30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0" name="Google Shape;14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16102" y="3658613"/>
            <a:ext cx="301675" cy="3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05655" y="3658637"/>
            <a:ext cx="301675" cy="3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05648" y="3193662"/>
            <a:ext cx="301675" cy="3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005640" y="4123600"/>
            <a:ext cx="301675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5"/>
          <p:cNvSpPr/>
          <p:nvPr/>
        </p:nvSpPr>
        <p:spPr>
          <a:xfrm>
            <a:off x="6532425" y="3712538"/>
            <a:ext cx="222000" cy="193800"/>
          </a:xfrm>
          <a:prstGeom prst="mathEqual">
            <a:avLst>
              <a:gd fmla="val 23520" name="adj1"/>
              <a:gd fmla="val 1176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5" name="Google Shape;145;p25"/>
          <p:cNvCxnSpPr/>
          <p:nvPr/>
        </p:nvCxnSpPr>
        <p:spPr>
          <a:xfrm>
            <a:off x="4448275" y="3377225"/>
            <a:ext cx="271200" cy="28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5"/>
          <p:cNvCxnSpPr/>
          <p:nvPr/>
        </p:nvCxnSpPr>
        <p:spPr>
          <a:xfrm flipH="1">
            <a:off x="4407450" y="3933338"/>
            <a:ext cx="271200" cy="28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25"/>
          <p:cNvCxnSpPr/>
          <p:nvPr/>
        </p:nvCxnSpPr>
        <p:spPr>
          <a:xfrm rot="10800000">
            <a:off x="4410814" y="3809450"/>
            <a:ext cx="30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25"/>
          <p:cNvSpPr txBox="1"/>
          <p:nvPr/>
        </p:nvSpPr>
        <p:spPr>
          <a:xfrm>
            <a:off x="5356788" y="3609375"/>
            <a:ext cx="3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5740638" y="3982575"/>
            <a:ext cx="61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RWA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0" name="Google Shape;150;p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040498" y="3443300"/>
            <a:ext cx="301675" cy="3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040490" y="3999413"/>
            <a:ext cx="301675" cy="3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485374" y="3999413"/>
            <a:ext cx="301675" cy="3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818300"/>
            <a:ext cx="8520600" cy="37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Use cases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NPS Score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17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RWA Samples</a:t>
            </a:r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5525" y="1864850"/>
            <a:ext cx="2632950" cy="7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9725" y="3475700"/>
            <a:ext cx="1898200" cy="72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 txBox="1"/>
          <p:nvPr/>
        </p:nvSpPr>
        <p:spPr>
          <a:xfrm>
            <a:off x="3770850" y="1464650"/>
            <a:ext cx="160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aleway"/>
                <a:ea typeface="Raleway"/>
                <a:cs typeface="Raleway"/>
                <a:sym typeface="Raleway"/>
              </a:rPr>
              <a:t>Dataset (sample)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6097675" y="3137000"/>
            <a:ext cx="160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aleway"/>
                <a:ea typeface="Raleway"/>
                <a:cs typeface="Raleway"/>
                <a:sym typeface="Raleway"/>
              </a:rPr>
              <a:t>Result( KDA )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818300"/>
            <a:ext cx="8520600" cy="37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Use cases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NPS Score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USA Chocolate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8" name="Google Shape;168;p27"/>
          <p:cNvSpPr txBox="1"/>
          <p:nvPr>
            <p:ph type="title"/>
          </p:nvPr>
        </p:nvSpPr>
        <p:spPr>
          <a:xfrm>
            <a:off x="311700" y="17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RWA Samples</a:t>
            </a:r>
            <a:endParaRPr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14600"/>
            <a:ext cx="2632950" cy="7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8825" y="1744700"/>
            <a:ext cx="1898200" cy="72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7"/>
          <p:cNvSpPr txBox="1"/>
          <p:nvPr/>
        </p:nvSpPr>
        <p:spPr>
          <a:xfrm>
            <a:off x="6016775" y="1375900"/>
            <a:ext cx="160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aleway"/>
                <a:ea typeface="Raleway"/>
                <a:cs typeface="Raleway"/>
                <a:sym typeface="Raleway"/>
              </a:rPr>
              <a:t>Result( KDA )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10" y="3562550"/>
            <a:ext cx="4911181" cy="7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00800" y="3037225"/>
            <a:ext cx="1834250" cy="18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311700" y="818300"/>
            <a:ext cx="8520600" cy="37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Use cases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Chocolate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9" name="Google Shape;179;p28"/>
          <p:cNvSpPr txBox="1"/>
          <p:nvPr>
            <p:ph type="title"/>
          </p:nvPr>
        </p:nvSpPr>
        <p:spPr>
          <a:xfrm>
            <a:off x="311700" y="17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RWA Samples</a:t>
            </a:r>
            <a:endParaRPr/>
          </a:p>
        </p:txBody>
      </p:sp>
      <p:sp>
        <p:nvSpPr>
          <p:cNvPr id="180" name="Google Shape;180;p28"/>
          <p:cNvSpPr txBox="1"/>
          <p:nvPr/>
        </p:nvSpPr>
        <p:spPr>
          <a:xfrm>
            <a:off x="3770850" y="1464650"/>
            <a:ext cx="160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aleway"/>
                <a:ea typeface="Raleway"/>
                <a:cs typeface="Raleway"/>
                <a:sym typeface="Raleway"/>
              </a:rPr>
              <a:t>Dataset</a:t>
            </a:r>
            <a:r>
              <a:rPr lang="en" sz="1000">
                <a:latin typeface="Raleway"/>
                <a:ea typeface="Raleway"/>
                <a:cs typeface="Raleway"/>
                <a:sym typeface="Raleway"/>
              </a:rPr>
              <a:t> (sample)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1" name="Google Shape;181;p28"/>
          <p:cNvSpPr txBox="1"/>
          <p:nvPr/>
        </p:nvSpPr>
        <p:spPr>
          <a:xfrm>
            <a:off x="4791400" y="3630200"/>
            <a:ext cx="160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aleway"/>
                <a:ea typeface="Raleway"/>
                <a:cs typeface="Raleway"/>
                <a:sym typeface="Raleway"/>
              </a:rPr>
              <a:t>Result( KDA )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2" name="Google Shape;182;p28"/>
          <p:cNvSpPr txBox="1"/>
          <p:nvPr/>
        </p:nvSpPr>
        <p:spPr>
          <a:xfrm>
            <a:off x="311700" y="4743300"/>
            <a:ext cx="7026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* - Helps understand which </a:t>
            </a:r>
            <a:r>
              <a:rPr lang="en" sz="8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flavors, formats and ingredients drives the preference of customers</a:t>
            </a:r>
            <a:r>
              <a:rPr lang="en" sz="8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 ( winpercent, in this example )</a:t>
            </a:r>
            <a:endParaRPr sz="8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83" name="Google Shape;1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3850" y="1790657"/>
            <a:ext cx="6776299" cy="1081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5900" y="3002550"/>
            <a:ext cx="1834250" cy="18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311700" y="817323"/>
            <a:ext cx="4413300" cy="27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Use case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Jetson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000">
                <a:latin typeface="Raleway"/>
                <a:ea typeface="Raleway"/>
                <a:cs typeface="Raleway"/>
                <a:sym typeface="Raleway"/>
              </a:rPr>
              <a:t>Category: Hoverboard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000">
                <a:latin typeface="Raleway"/>
                <a:ea typeface="Raleway"/>
                <a:cs typeface="Raleway"/>
                <a:sym typeface="Raleway"/>
              </a:rPr>
              <a:t>Period: Feb, 2022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000">
                <a:latin typeface="Raleway"/>
                <a:ea typeface="Raleway"/>
                <a:cs typeface="Raleway"/>
                <a:sym typeface="Raleway"/>
              </a:rPr>
              <a:t>Method: </a:t>
            </a:r>
            <a:r>
              <a:rPr b="1" lang="en" sz="1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Positive</a:t>
            </a:r>
            <a:endParaRPr b="1" sz="1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0" name="Google Shape;190;p29"/>
          <p:cNvSpPr txBox="1"/>
          <p:nvPr>
            <p:ph type="title"/>
          </p:nvPr>
        </p:nvSpPr>
        <p:spPr>
          <a:xfrm>
            <a:off x="311700" y="17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RWA algorithm</a:t>
            </a:r>
            <a:endParaRPr/>
          </a:p>
        </p:txBody>
      </p:sp>
      <p:sp>
        <p:nvSpPr>
          <p:cNvPr id="191" name="Google Shape;191;p29"/>
          <p:cNvSpPr txBox="1"/>
          <p:nvPr/>
        </p:nvSpPr>
        <p:spPr>
          <a:xfrm>
            <a:off x="3770850" y="1159850"/>
            <a:ext cx="160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aleway"/>
                <a:ea typeface="Raleway"/>
                <a:cs typeface="Raleway"/>
                <a:sym typeface="Raleway"/>
              </a:rPr>
              <a:t>Dataset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92" name="Google Shape;1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6075" y="1478350"/>
            <a:ext cx="3571850" cy="97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9"/>
          <p:cNvSpPr txBox="1"/>
          <p:nvPr/>
        </p:nvSpPr>
        <p:spPr>
          <a:xfrm>
            <a:off x="4258000" y="3630200"/>
            <a:ext cx="160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aleway"/>
                <a:ea typeface="Raleway"/>
                <a:cs typeface="Raleway"/>
                <a:sym typeface="Raleway"/>
              </a:rPr>
              <a:t>Result( KDA )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94" name="Google Shape;19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0870" y="2755749"/>
            <a:ext cx="2155435" cy="208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A35494"/>
      </a:dk1>
      <a:lt1>
        <a:srgbClr val="FFFFFF"/>
      </a:lt1>
      <a:dk2>
        <a:srgbClr val="20BEC6"/>
      </a:dk2>
      <a:lt2>
        <a:srgbClr val="0F4D74"/>
      </a:lt2>
      <a:accent1>
        <a:srgbClr val="006DB6"/>
      </a:accent1>
      <a:accent2>
        <a:srgbClr val="EEF5F7"/>
      </a:accent2>
      <a:accent3>
        <a:srgbClr val="59BDFF"/>
      </a:accent3>
      <a:accent4>
        <a:srgbClr val="A2A2A7"/>
      </a:accent4>
      <a:accent5>
        <a:srgbClr val="E0275F"/>
      </a:accent5>
      <a:accent6>
        <a:srgbClr val="434244"/>
      </a:accent6>
      <a:hlink>
        <a:srgbClr val="20BEC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