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75" r:id="rId8"/>
    <p:sldId id="276" r:id="rId9"/>
    <p:sldId id="262" r:id="rId10"/>
    <p:sldId id="270" r:id="rId11"/>
    <p:sldId id="263" r:id="rId12"/>
    <p:sldId id="271" r:id="rId13"/>
    <p:sldId id="265" r:id="rId14"/>
    <p:sldId id="272" r:id="rId15"/>
    <p:sldId id="273" r:id="rId16"/>
    <p:sldId id="268"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101" autoAdjust="0"/>
  </p:normalViewPr>
  <p:slideViewPr>
    <p:cSldViewPr snapToGrid="0">
      <p:cViewPr varScale="1">
        <p:scale>
          <a:sx n="87" d="100"/>
          <a:sy n="87" d="100"/>
        </p:scale>
        <p:origin x="177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AA90E-F1DD-49A2-8D1B-5255DC648C25}" type="datetimeFigureOut">
              <a:rPr lang="zh-CN" altLang="en-US" smtClean="0"/>
              <a:t>2024/4/27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0500C-D359-4374-9E9A-8D7EA3765C04}" type="slidenum">
              <a:rPr lang="zh-CN" altLang="en-US" smtClean="0"/>
              <a:t>‹#›</a:t>
            </a:fld>
            <a:endParaRPr lang="zh-CN" altLang="en-US"/>
          </a:p>
        </p:txBody>
      </p:sp>
    </p:spTree>
    <p:extLst>
      <p:ext uri="{BB962C8B-B14F-4D97-AF65-F5344CB8AC3E}">
        <p14:creationId xmlns:p14="http://schemas.microsoft.com/office/powerpoint/2010/main" val="2434333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1</a:t>
            </a:fld>
            <a:endParaRPr lang="zh-CN" altLang="en-US"/>
          </a:p>
        </p:txBody>
      </p:sp>
    </p:spTree>
    <p:extLst>
      <p:ext uri="{BB962C8B-B14F-4D97-AF65-F5344CB8AC3E}">
        <p14:creationId xmlns:p14="http://schemas.microsoft.com/office/powerpoint/2010/main" val="2976113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is </a:t>
            </a:r>
            <a:r>
              <a:rPr lang="en-US" altLang="zh-CN" b="0" dirty="0"/>
              <a:t>1-GPU &amp; n-CPU Machines</a:t>
            </a:r>
            <a:r>
              <a:rPr lang="en-US" altLang="zh-CN" dirty="0"/>
              <a:t> mode, when there are limited GPU computing nodes, for example, there is only one GPU node and the rest are CPU nodes, as shown in Fig. In this case, the training module and the inference module can be placed on the GPU at the same time or only the training module can be placed on the GPU. Both have their own advantages and disadvantages. Our framework can be flexibly adapted. We only need to modify the configuration file and no additional code changes are required.</a:t>
            </a:r>
          </a:p>
          <a:p>
            <a:endParaRPr lang="en-US" altLang="zh-CN" dirty="0"/>
          </a:p>
          <a:p>
            <a:r>
              <a:rPr lang="en-US" altLang="zh-CN" dirty="0"/>
              <a:t>Finally, there is n-GPU &amp; m-CPU Machines mode, when all the computing nodes in the cluster have GPUs, our framework can more fully utilize GPU resources to accelerate training unlike </a:t>
            </a:r>
            <a:r>
              <a:rPr lang="en-US" altLang="zh-CN" dirty="0" err="1"/>
              <a:t>MARLlib</a:t>
            </a:r>
            <a:r>
              <a:rPr lang="en-US" altLang="zh-CN" dirty="0"/>
              <a:t> which is unable to utilize distributed GPU resources. </a:t>
            </a:r>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10</a:t>
            </a:fld>
            <a:endParaRPr lang="zh-CN" altLang="en-US"/>
          </a:p>
        </p:txBody>
      </p:sp>
    </p:spTree>
    <p:extLst>
      <p:ext uri="{BB962C8B-B14F-4D97-AF65-F5344CB8AC3E}">
        <p14:creationId xmlns:p14="http://schemas.microsoft.com/office/powerpoint/2010/main" val="141511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address the training process as well as our distributed framework, we use a series of targeted performance optimizations to improve the sampling speed and training speed. The specific optimization scheme is as follows.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first is</a:t>
            </a:r>
            <a:r>
              <a:rPr lang="en-US" altLang="zh-CN" b="0" dirty="0"/>
              <a:t> </a:t>
            </a:r>
            <a:r>
              <a:rPr lang="en-US" altLang="zh-CN" sz="1200" b="0" dirty="0">
                <a:solidFill>
                  <a:schemeClr val="tx1">
                    <a:lumMod val="65000"/>
                    <a:lumOff val="35000"/>
                  </a:schemeClr>
                </a:solidFill>
              </a:rPr>
              <a:t>Synchronous &amp; Asynchronous Environment Reset</a:t>
            </a:r>
            <a:r>
              <a:rPr lang="en-US" altLang="zh-CN" sz="1200" b="1" dirty="0">
                <a:solidFill>
                  <a:schemeClr val="tx1">
                    <a:lumMod val="65000"/>
                    <a:lumOff val="35000"/>
                  </a:schemeClr>
                </a:solidFill>
              </a:rPr>
              <a:t>,</a:t>
            </a:r>
            <a:r>
              <a:rPr lang="zh-CN" altLang="en-US" sz="1200" b="1" dirty="0">
                <a:solidFill>
                  <a:schemeClr val="tx1">
                    <a:lumMod val="65000"/>
                    <a:lumOff val="35000"/>
                  </a:schemeClr>
                </a:solidFill>
              </a:rPr>
              <a:t> </a:t>
            </a:r>
            <a:r>
              <a:rPr lang="en-US" altLang="zh-CN" sz="1200" b="0" dirty="0">
                <a:solidFill>
                  <a:schemeClr val="tx1">
                    <a:lumMod val="65000"/>
                    <a:lumOff val="35000"/>
                  </a:schemeClr>
                </a:solidFill>
              </a:rPr>
              <a:t>Our framework supports both synchronous and asynchronous environment reset modes. </a:t>
            </a:r>
            <a:r>
              <a:rPr lang="en-US" altLang="zh-CN" dirty="0">
                <a:solidFill>
                  <a:prstClr val="black"/>
                </a:solidFill>
              </a:rPr>
              <a:t>In synchronous reset mode, framework wait for the end of the episodes of all environments before resetting them. In asynchronous reset mode, framework reset an environment as soon as its episode ends. </a:t>
            </a:r>
            <a:r>
              <a:rPr lang="en-US" altLang="zh-CN" dirty="0"/>
              <a:t>W</a:t>
            </a:r>
            <a:r>
              <a:rPr lang="zh-CN" altLang="en-US" dirty="0"/>
              <a:t>hen environment reset consumes a lot of time, it is suitable to adopt synchronous reset mode, while when environment reset consumes little time, it is advantageous to adopt asynchronous reset mode. Our framework supports both modes to deal with different application scenarios.</a:t>
            </a:r>
          </a:p>
          <a:p>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11</a:t>
            </a:fld>
            <a:endParaRPr lang="zh-CN" altLang="en-US"/>
          </a:p>
        </p:txBody>
      </p:sp>
    </p:spTree>
    <p:extLst>
      <p:ext uri="{BB962C8B-B14F-4D97-AF65-F5344CB8AC3E}">
        <p14:creationId xmlns:p14="http://schemas.microsoft.com/office/powerpoint/2010/main" val="2044421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is </a:t>
            </a:r>
            <a:r>
              <a:rPr kumimoji="0" lang="en-US" altLang="zh-CN"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Multi-Environment Group</a:t>
            </a:r>
            <a:r>
              <a:rPr kumimoji="0" lang="en-US" altLang="zh-CN"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 </a:t>
            </a:r>
            <a:r>
              <a:rPr kumimoji="0" lang="en-US" altLang="zh-CN"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The problem with synchronized environment interaction is that there is a sequential relationship between environment execution and policy inference. This results in sample workers and inference workers always having idle time and not being able to fully utilize compute resources. In order to achieve more efficient environment interaction, we use multi-environment groups to divide the environments managed in the sample worker into multiple groups, as shown in Fig.. When an environment group returns the environment information and waits for the inference worker’s inference data, the rest of the environment groups perform the environment execution. When the inference worker finishes the inference, the rest of the environment groups will transfer the environment information immediately, so that the inference worker will not be in an idle state.</a:t>
            </a:r>
          </a:p>
          <a:p>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12</a:t>
            </a:fld>
            <a:endParaRPr lang="zh-CN" altLang="en-US"/>
          </a:p>
        </p:txBody>
      </p:sp>
    </p:spTree>
    <p:extLst>
      <p:ext uri="{BB962C8B-B14F-4D97-AF65-F5344CB8AC3E}">
        <p14:creationId xmlns:p14="http://schemas.microsoft.com/office/powerpoint/2010/main" val="2788715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evaluate the performance of the proposed SADMA framework. We choose to compare it with PyMARL2, a classic single-computer multi-agent reinforcement learning algorithm library, and </a:t>
            </a:r>
            <a:r>
              <a:rPr lang="en-US" altLang="zh-CN" dirty="0" err="1"/>
              <a:t>MARLlib</a:t>
            </a:r>
            <a:r>
              <a:rPr lang="en-US" altLang="zh-CN" dirty="0"/>
              <a:t>, the latest MARL algorithm library with distributed support, as baselines. In order to fully demonstrate the advantages of our framework, we test the efficiency under different computational resource scenarios on single-machine and multi-machine settings respectively.</a:t>
            </a:r>
          </a:p>
          <a:p>
            <a:endParaRPr lang="en-US" altLang="zh-CN" dirty="0"/>
          </a:p>
          <a:p>
            <a:r>
              <a:rPr lang="en-US" altLang="zh-CN" dirty="0"/>
              <a:t>The first is Throughput Comparisons experiment,  Throughput measures the sampling speed of the framework, which affects the overall training efficiency. Faster sampling speed reduces waiting time by providing the sample data needed for training in time. We compare to baselines under different resource configurations for single and multiple machines settings.</a:t>
            </a:r>
          </a:p>
          <a:p>
            <a:endParaRPr lang="en-US" altLang="zh-CN" dirty="0"/>
          </a:p>
          <a:p>
            <a:r>
              <a:rPr lang="en-US" altLang="zh-CN" dirty="0"/>
              <a:t>We choose the classical multi-agent reinforcement learning environment SMAC for testing. To increase the complexity of the environment interaction, we choose 27m vs 30m map in SMAC. Considering that multi-agent reinforcement learning includes on-policy algorithms like IPPO and off-policy algorithms like QMIX, these two categories of algorithms have different sampling processes, which may lead to different sampling speeds. We separately test the throughput under these two types of algorithms. In order to compare the sampling speed under different computational resource conditions, we gradually increase the CPU core utilization from 1 to 256 to test the throughput.</a:t>
            </a:r>
          </a:p>
          <a:p>
            <a:endParaRPr lang="en-US" altLang="zh-CN" dirty="0"/>
          </a:p>
          <a:p>
            <a:r>
              <a:rPr lang="en-US" altLang="zh-CN" dirty="0"/>
              <a:t>Fig. shows the comparison results. The horizontal coordinate represents the number of CPU cores used for sampling, with each core running one environment instance. Due to the high GPU memory usage of </a:t>
            </a:r>
            <a:r>
              <a:rPr lang="en-US" altLang="zh-CN" dirty="0" err="1"/>
              <a:t>MARLlib</a:t>
            </a:r>
            <a:r>
              <a:rPr lang="en-US" altLang="zh-CN" dirty="0"/>
              <a:t>, there is a memory overflow when setting the number of workers to 128, so we only tested to 64 workers. It can be seen that the sampling speed of our framework is excellent on both single and multiple machines</a:t>
            </a:r>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13</a:t>
            </a:fld>
            <a:endParaRPr lang="zh-CN" altLang="en-US"/>
          </a:p>
        </p:txBody>
      </p:sp>
    </p:spTree>
    <p:extLst>
      <p:ext uri="{BB962C8B-B14F-4D97-AF65-F5344CB8AC3E}">
        <p14:creationId xmlns:p14="http://schemas.microsoft.com/office/powerpoint/2010/main" val="4229673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Although our framework has a higher sampling speed, it remains a question whether this is effective in improving the wall times necessary for the algorithm to converge. Therefore, we compare the wall times of each framework to make the algorithm converge with the same resource configuration. For comparison with the convergence performance of the algorithm in PyMARL2, we test it on the single-machine configuration. We choose several maps in SMAC to test the convergence speed of each framework with the QMIX and IPPO algorithms.</a:t>
            </a:r>
          </a:p>
          <a:p>
            <a:r>
              <a:rPr lang="en-US" altLang="zh-CN" dirty="0"/>
              <a:t>We uniformly set the number of workers to 8 and ensure that other parameters are consistent. Fig show the convergence of the QMIX and IPPO algorithm in each framework on different maps respectively. It can be seen that our curves are always above PyMARL2 and </a:t>
            </a:r>
            <a:r>
              <a:rPr lang="en-US" altLang="zh-CN" dirty="0" err="1"/>
              <a:t>MARLlib</a:t>
            </a:r>
            <a:r>
              <a:rPr lang="en-US" altLang="zh-CN" dirty="0"/>
              <a:t>, which indicates that our framework is able to effectively utilize the computational resources to improve the convergence speed of the algorithms under the same resource configuration.</a:t>
            </a:r>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14</a:t>
            </a:fld>
            <a:endParaRPr lang="zh-CN" altLang="en-US"/>
          </a:p>
        </p:txBody>
      </p:sp>
    </p:spTree>
    <p:extLst>
      <p:ext uri="{BB962C8B-B14F-4D97-AF65-F5344CB8AC3E}">
        <p14:creationId xmlns:p14="http://schemas.microsoft.com/office/powerpoint/2010/main" val="447522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evaluate the scalability of SADMA for large-scale multi-agent environments, we constructed an environment containing 1225 agents based on the </a:t>
            </a:r>
            <a:r>
              <a:rPr lang="en-US" altLang="zh-CN" dirty="0" err="1"/>
              <a:t>CityFlow</a:t>
            </a:r>
            <a:r>
              <a:rPr lang="en-US" altLang="zh-CN" dirty="0"/>
              <a:t> environment, where the agent need to control the flow of traffic at each intersection, as well as a replenishment environment containing 1000 agents, where the agent need to control the transaction of goods between different warehouses. Due to the large number of agents, running an episode of the environment takes a lot of time and memory. At the same time, </a:t>
            </a:r>
            <a:r>
              <a:rPr lang="en-US" altLang="zh-CN" dirty="0" err="1"/>
              <a:t>singlestep</a:t>
            </a:r>
            <a:r>
              <a:rPr lang="en-US" altLang="zh-CN" dirty="0"/>
              <a:t> policy inference needs to compute the actions of all the agents, which leads to slower inference and larger GPU memory usage. </a:t>
            </a:r>
          </a:p>
          <a:p>
            <a:r>
              <a:rPr lang="en-US" altLang="zh-CN" dirty="0"/>
              <a:t>Fig. shows our framework can achieve distributed scalability for these two complex multi-agent environments to accelerate training.</a:t>
            </a:r>
          </a:p>
        </p:txBody>
      </p:sp>
      <p:sp>
        <p:nvSpPr>
          <p:cNvPr id="4" name="灯片编号占位符 3"/>
          <p:cNvSpPr>
            <a:spLocks noGrp="1"/>
          </p:cNvSpPr>
          <p:nvPr>
            <p:ph type="sldNum" sz="quarter" idx="5"/>
          </p:nvPr>
        </p:nvSpPr>
        <p:spPr/>
        <p:txBody>
          <a:bodyPr/>
          <a:lstStyle/>
          <a:p>
            <a:fld id="{E630500C-D359-4374-9E9A-8D7EA3765C04}" type="slidenum">
              <a:rPr lang="zh-CN" altLang="en-US" smtClean="0"/>
              <a:t>15</a:t>
            </a:fld>
            <a:endParaRPr lang="zh-CN" altLang="en-US"/>
          </a:p>
        </p:txBody>
      </p:sp>
    </p:spTree>
    <p:extLst>
      <p:ext uri="{BB962C8B-B14F-4D97-AF65-F5344CB8AC3E}">
        <p14:creationId xmlns:p14="http://schemas.microsoft.com/office/powerpoint/2010/main" val="1633524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Furthermore, our framework is easy to use and deploy, and with the help of deployment systems such as Kubernetes , it is possible to efficiently run distributed training tasks in large-scale clusters. Our framework offers the following advantages:</a:t>
            </a:r>
          </a:p>
          <a:p>
            <a:pPr marL="285750" indent="-285750">
              <a:spcAft>
                <a:spcPts val="600"/>
              </a:spcAft>
              <a:buFont typeface="Arial" panose="020B0604020202020204" pitchFamily="34" charset="0"/>
              <a:buChar char="•"/>
            </a:pPr>
            <a:r>
              <a:rPr lang="en-US" altLang="zh-CN" dirty="0"/>
              <a:t>Scalability : Our framework is designed to be deployed </a:t>
            </a:r>
            <a:r>
              <a:rPr lang="en-US" altLang="zh-CN" dirty="0">
                <a:solidFill>
                  <a:srgbClr val="FF0000"/>
                </a:solidFill>
              </a:rPr>
              <a:t>in large-scale clusters</a:t>
            </a:r>
            <a:r>
              <a:rPr lang="en-US" altLang="zh-CN" dirty="0"/>
              <a:t>, allowing efficient utilization of computational resources thus achieving significant training acceleration.</a:t>
            </a:r>
          </a:p>
          <a:p>
            <a:pPr marL="285750" indent="-285750">
              <a:spcAft>
                <a:spcPts val="600"/>
              </a:spcAft>
              <a:buFont typeface="Arial" panose="020B0604020202020204" pitchFamily="34" charset="0"/>
              <a:buChar char="•"/>
            </a:pPr>
            <a:r>
              <a:rPr lang="en-US" altLang="zh-CN" dirty="0"/>
              <a:t>Modularization : We modularize the MARL training process to simplify algorithms construction and provide support for </a:t>
            </a:r>
            <a:r>
              <a:rPr lang="en-US" altLang="zh-CN" dirty="0">
                <a:solidFill>
                  <a:srgbClr val="FF0000"/>
                </a:solidFill>
              </a:rPr>
              <a:t>distributed training</a:t>
            </a:r>
            <a:r>
              <a:rPr lang="en-US" altLang="zh-CN" dirty="0"/>
              <a:t>.</a:t>
            </a:r>
          </a:p>
          <a:p>
            <a:pPr marL="285750" indent="-285750">
              <a:spcAft>
                <a:spcPts val="600"/>
              </a:spcAft>
              <a:buFont typeface="Arial" panose="020B0604020202020204" pitchFamily="34" charset="0"/>
              <a:buChar char="•"/>
            </a:pPr>
            <a:r>
              <a:rPr lang="en-US" altLang="zh-CN" dirty="0" err="1"/>
              <a:t>Asynchronicity</a:t>
            </a:r>
            <a:r>
              <a:rPr lang="en-US" altLang="zh-CN" dirty="0"/>
              <a:t> : We decouple the modules to run the sampling and training process asynchronously, </a:t>
            </a:r>
            <a:r>
              <a:rPr lang="en-US" altLang="zh-CN" dirty="0">
                <a:solidFill>
                  <a:srgbClr val="FF0000"/>
                </a:solidFill>
              </a:rPr>
              <a:t>reducing the waiting time to achieve higher resource utilization and runtime speeds.</a:t>
            </a:r>
          </a:p>
          <a:p>
            <a:pPr marL="285750" indent="-285750">
              <a:spcAft>
                <a:spcPts val="600"/>
              </a:spcAft>
              <a:buFont typeface="Arial" panose="020B0604020202020204" pitchFamily="34" charset="0"/>
              <a:buChar char="•"/>
            </a:pPr>
            <a:r>
              <a:rPr lang="en-US" altLang="zh-CN" dirty="0"/>
              <a:t>Flexibility : Modules can be combined and flexibly deployed anywhere in the cluster to </a:t>
            </a:r>
            <a:r>
              <a:rPr lang="en-US" altLang="zh-CN" dirty="0">
                <a:solidFill>
                  <a:srgbClr val="FF0000"/>
                </a:solidFill>
              </a:rPr>
              <a:t>adapt to various cluster resource configurations.</a:t>
            </a:r>
          </a:p>
          <a:p>
            <a:pPr marL="285750" indent="-285750">
              <a:spcAft>
                <a:spcPts val="600"/>
              </a:spcAft>
              <a:buFont typeface="Arial" panose="020B0604020202020204" pitchFamily="34" charset="0"/>
              <a:buChar char="•"/>
            </a:pPr>
            <a:endParaRPr lang="en-US" altLang="zh-CN"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In future work, we will continue to add different multi-agent environments and multi-agent reinforcement learning algorithms to our framework. We will also continue to look for improvements in framework scalability and speed.</a:t>
            </a:r>
          </a:p>
          <a:p>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16</a:t>
            </a:fld>
            <a:endParaRPr lang="zh-CN" altLang="en-US"/>
          </a:p>
        </p:txBody>
      </p:sp>
    </p:spTree>
    <p:extLst>
      <p:ext uri="{BB962C8B-B14F-4D97-AF65-F5344CB8AC3E}">
        <p14:creationId xmlns:p14="http://schemas.microsoft.com/office/powerpoint/2010/main" val="168791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Reinforcement learning is a machine learning paradigm that focuses on interactive learning between an agent and its environment. By observing the state of the environment, performing actions, and receiving rewards, the agent gradually learns to choose the optimal action strategy to maximize future accumulated rewards.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Multi-agent reinforcement learning extends this concept further, where multiple agents learn and interact in the same environment simultaneously. MARL has achieved remarkable success in many real-world decision-making problems that involve multi-agent systems across various domains, such as multi-player strategy games, network routing, and autonomous driving</a:t>
            </a:r>
            <a:r>
              <a:rPr lang="en-US" altLang="zh-CN"/>
              <a:t>. </a:t>
            </a:r>
          </a:p>
          <a:p>
            <a:endParaRPr lang="en-US" altLang="zh-CN"/>
          </a:p>
          <a:p>
            <a:r>
              <a:rPr lang="en-US" altLang="zh-CN"/>
              <a:t>However</a:t>
            </a:r>
            <a:r>
              <a:rPr lang="en-US" altLang="zh-CN" dirty="0"/>
              <a:t>, due to the involvement of interactions and cooperation among multiple agents, MARL environments tend to be extremely complex. Furthermore, as the number of agents increases, the speed of interaction with environments may severely decrease due to the escalating complexity of inference within environments. </a:t>
            </a:r>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2</a:t>
            </a:fld>
            <a:endParaRPr lang="zh-CN" altLang="en-US"/>
          </a:p>
        </p:txBody>
      </p:sp>
    </p:spTree>
    <p:extLst>
      <p:ext uri="{BB962C8B-B14F-4D97-AF65-F5344CB8AC3E}">
        <p14:creationId xmlns:p14="http://schemas.microsoft.com/office/powerpoint/2010/main" val="88712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reduce training time, some researchers have suggested running multiple instances of the environment in parallel using multiprocessing techniques to improve the sample efficiency. Existing multi-agent reinforcement learning libraries such as </a:t>
            </a:r>
            <a:r>
              <a:rPr lang="en-US" altLang="zh-CN" dirty="0" err="1"/>
              <a:t>PyMARL</a:t>
            </a:r>
            <a:r>
              <a:rPr lang="en-US" altLang="zh-CN" dirty="0"/>
              <a:t> and PyMARL2  utilize python’s </a:t>
            </a:r>
            <a:r>
              <a:rPr lang="en-US" altLang="zh-CN" dirty="0" err="1"/>
              <a:t>multiprocess</a:t>
            </a:r>
            <a:r>
              <a:rPr lang="en-US" altLang="zh-CN" dirty="0"/>
              <a:t> programming technique to realize environment parallelism. However, when confronted with large-scale complex multi-agent environments, environment instances may run very slowly and consume a lot of resources. Limited by the computational resources of a single machine, simple environment parallelism still cannot fulfill the demand.</a:t>
            </a:r>
          </a:p>
          <a:p>
            <a:endParaRPr lang="en-US" altLang="zh-CN" dirty="0"/>
          </a:p>
          <a:p>
            <a:r>
              <a:rPr lang="en-US" altLang="zh-CN" dirty="0"/>
              <a:t>There are also some algorithm libraries that use Ray as a distributed framework, such as </a:t>
            </a:r>
            <a:r>
              <a:rPr lang="en-US" altLang="zh-CN" dirty="0" err="1"/>
              <a:t>RLlib</a:t>
            </a:r>
            <a:r>
              <a:rPr lang="en-US" altLang="zh-CN" dirty="0"/>
              <a:t> and </a:t>
            </a:r>
            <a:r>
              <a:rPr lang="en-US" altLang="zh-CN" dirty="0" err="1"/>
              <a:t>MARLlib</a:t>
            </a:r>
            <a:r>
              <a:rPr lang="en-US" altLang="zh-CN" dirty="0"/>
              <a:t>. Although the algorithm can be extended to multiple machines, they focus on the encapsulation and integration of algorithms and environments and do not provide diversity for multi-agent reinforcement learning algorithms a centralized and flexible distributed training solution</a:t>
            </a:r>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3</a:t>
            </a:fld>
            <a:endParaRPr lang="zh-CN" altLang="en-US"/>
          </a:p>
        </p:txBody>
      </p:sp>
    </p:spTree>
    <p:extLst>
      <p:ext uri="{BB962C8B-B14F-4D97-AF65-F5344CB8AC3E}">
        <p14:creationId xmlns:p14="http://schemas.microsoft.com/office/powerpoint/2010/main" val="36011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summary, In the context of large-scale MARL training, effectively harnessing cluster computing resources to expedite training becomes a critical concern. To address these challenges, we propose Scalable Asynchronous Distributed Multi-Agent RL training framework called SADMA. </a:t>
            </a:r>
          </a:p>
          <a:p>
            <a:r>
              <a:rPr lang="en-US" altLang="zh-CN" dirty="0"/>
              <a:t>The advantages of our framework are as follows:</a:t>
            </a:r>
          </a:p>
          <a:p>
            <a:r>
              <a:rPr lang="en-US" altLang="zh-CN" dirty="0"/>
              <a:t>We use efficient distributed parallel sampling and asynchronous training to further reduce the waiting time during the training process. </a:t>
            </a:r>
          </a:p>
          <a:p>
            <a:r>
              <a:rPr lang="en-US" altLang="zh-CN" dirty="0"/>
              <a:t>We decouple and modularize the MARL training process</a:t>
            </a:r>
          </a:p>
          <a:p>
            <a:r>
              <a:rPr lang="en-US" altLang="zh-CN" dirty="0"/>
              <a:t>In addition, we design efficient and unified data transfer interfaces for cross-process and cross-machine communication, bringing flexibility and scalability to distributed deployments.</a:t>
            </a:r>
          </a:p>
        </p:txBody>
      </p:sp>
      <p:sp>
        <p:nvSpPr>
          <p:cNvPr id="4" name="灯片编号占位符 3"/>
          <p:cNvSpPr>
            <a:spLocks noGrp="1"/>
          </p:cNvSpPr>
          <p:nvPr>
            <p:ph type="sldNum" sz="quarter" idx="5"/>
          </p:nvPr>
        </p:nvSpPr>
        <p:spPr/>
        <p:txBody>
          <a:bodyPr/>
          <a:lstStyle/>
          <a:p>
            <a:fld id="{E630500C-D359-4374-9E9A-8D7EA3765C04}" type="slidenum">
              <a:rPr lang="zh-CN" altLang="en-US" smtClean="0"/>
              <a:t>4</a:t>
            </a:fld>
            <a:endParaRPr lang="zh-CN" altLang="en-US"/>
          </a:p>
        </p:txBody>
      </p:sp>
    </p:spTree>
    <p:extLst>
      <p:ext uri="{BB962C8B-B14F-4D97-AF65-F5344CB8AC3E}">
        <p14:creationId xmlns:p14="http://schemas.microsoft.com/office/powerpoint/2010/main" val="421770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 will introduce the overall design and features of SADMA in detail.</a:t>
            </a:r>
          </a:p>
          <a:p>
            <a:r>
              <a:rPr lang="en-US" altLang="zh-CN" dirty="0"/>
              <a:t>First, based on multi-process techniques and the asynchronous messaging library ZMQ, we build a unified data transfer interface to facilitate efficient communication between processes to achieve compatibility with cross-process and cross-machine data transfer.</a:t>
            </a:r>
          </a:p>
          <a:p>
            <a:r>
              <a:rPr lang="en-US" altLang="zh-CN" dirty="0"/>
              <a:t>We use cross-process data transfer scheme for modules running on the same machine. To handle CPU-side data, we utilize shared memory for frequently read and written data. As for GPU-side data, which are shared across processes, we exclusively transfer pointers to circumvent </a:t>
            </a:r>
            <a:r>
              <a:rPr lang="en-US" altLang="zh-CN" dirty="0" err="1"/>
              <a:t>resourceintensive</a:t>
            </a:r>
            <a:r>
              <a:rPr lang="en-US" altLang="zh-CN" dirty="0"/>
              <a:t> data transfers. </a:t>
            </a:r>
          </a:p>
          <a:p>
            <a:r>
              <a:rPr lang="en-US" altLang="zh-CN" dirty="0"/>
              <a:t>We employ ZMQ, a lightweight and </a:t>
            </a:r>
            <a:r>
              <a:rPr lang="en-US" altLang="zh-CN" dirty="0" err="1"/>
              <a:t>highperformance</a:t>
            </a:r>
            <a:r>
              <a:rPr lang="en-US" altLang="zh-CN" dirty="0"/>
              <a:t> messaging library, to facilitate more expedited cross-machine data </a:t>
            </a:r>
            <a:r>
              <a:rPr lang="en-US" altLang="zh-CN" dirty="0" err="1"/>
              <a:t>transfer.We</a:t>
            </a:r>
            <a:r>
              <a:rPr lang="en-US" altLang="zh-CN" dirty="0"/>
              <a:t> conduct a comparative analysis of the cross-machine transfer efficiency between ZMQ and Ray for various data sizes. </a:t>
            </a:r>
            <a:r>
              <a:rPr lang="en-US" altLang="zh-CN" dirty="0" err="1"/>
              <a:t>Fig.shows</a:t>
            </a:r>
            <a:r>
              <a:rPr lang="en-US" altLang="zh-CN" dirty="0"/>
              <a:t> that ZMQ is more efficient than Ray for both cross-process and cross-machine communication, especially for cross-machine transfers. This supports our choice of ZMQ as the efficient data transfer scheme.</a:t>
            </a:r>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5</a:t>
            </a:fld>
            <a:endParaRPr lang="zh-CN" altLang="en-US"/>
          </a:p>
        </p:txBody>
      </p:sp>
    </p:spTree>
    <p:extLst>
      <p:ext uri="{BB962C8B-B14F-4D97-AF65-F5344CB8AC3E}">
        <p14:creationId xmlns:p14="http://schemas.microsoft.com/office/powerpoint/2010/main" val="237783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support distributed training, we modularize the training process so as to fully utilize the computational resources to run each module asynchronously to reduce the waiting time and improve the overall training speed. Our overall modularized design is shown in Fig.</a:t>
            </a:r>
          </a:p>
          <a:p>
            <a:r>
              <a:rPr lang="en-US" altLang="zh-CN" dirty="0"/>
              <a:t>We modularize the training process into 5 parts, namely Transfer Worker, Sample worker, Inference Worker, Batch worker and Train Worker.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6</a:t>
            </a:fld>
            <a:endParaRPr lang="zh-CN" altLang="en-US"/>
          </a:p>
        </p:txBody>
      </p:sp>
    </p:spTree>
    <p:extLst>
      <p:ext uri="{BB962C8B-B14F-4D97-AF65-F5344CB8AC3E}">
        <p14:creationId xmlns:p14="http://schemas.microsoft.com/office/powerpoint/2010/main" val="3879549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Large-scale MARL tasks typically require massive amounts of interaction data for training. However, due to limitations in the inference speed of the environments, running a single environment for data sampling cannot efficiently provide the required training data in a timely manner. Hence, we construct the sample worker which is responsible for managing the interactions of multiple parallel environments and separate asynchronously environment interaction and policy inference. Since policy inference involves neural network computation, which generally requires GPU, while environment execution only requires CPU, we can flexibly allocate computing resources to the inference worker and sampler worker for different cluster configurations to fully utilize the cluster resources.</a:t>
            </a:r>
          </a:p>
          <a:p>
            <a:endParaRPr lang="en-US" altLang="zh-CN" dirty="0"/>
          </a:p>
          <a:p>
            <a:r>
              <a:rPr lang="en-US" altLang="zh-CN" dirty="0"/>
              <a:t>The inference worker is responsible for policy inference to provide actions for interacting with the environment. The inference worker creates the episode buffer for each environment it is responsible for, since complete episodes are often used as training data in MARL algorithms such as QMIX.</a:t>
            </a:r>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7</a:t>
            </a:fld>
            <a:endParaRPr lang="zh-CN" altLang="en-US"/>
          </a:p>
        </p:txBody>
      </p:sp>
    </p:spTree>
    <p:extLst>
      <p:ext uri="{BB962C8B-B14F-4D97-AF65-F5344CB8AC3E}">
        <p14:creationId xmlns:p14="http://schemas.microsoft.com/office/powerpoint/2010/main" val="116316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facilitate inter-module data transfer, we develop the transfer worker based on the unified transfer interface. The transfer Worker is responsible for cross-machine or cross-process data transfer between modules. It operates within a separate process ,eliminating data waiting times that could otherwise impact the main program’s execution.</a:t>
            </a:r>
          </a:p>
          <a:p>
            <a:endParaRPr lang="en-US" altLang="zh-CN" dirty="0"/>
          </a:p>
          <a:p>
            <a:r>
              <a:rPr lang="en-US" altLang="zh-CN" dirty="0"/>
              <a:t>The batch worker’s role is to consolidate episode data from each inference worker into a batch and then transfer this batched data onto the GPU, placing it into the train buffer. The train worker, in turn, retrieves the training data directly from the GPU using data addresses. The role of the train worker primarily centers around agent training and synchronization. With the presence of a batch worker, the train worker is relieved from the burden of tedious data processing. This streamlined workflow enables the train worker to devote undivided attention to agent training, resulting in improved efficiency</a:t>
            </a:r>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8</a:t>
            </a:fld>
            <a:endParaRPr lang="zh-CN" altLang="en-US"/>
          </a:p>
        </p:txBody>
      </p:sp>
    </p:spTree>
    <p:extLst>
      <p:ext uri="{BB962C8B-B14F-4D97-AF65-F5344CB8AC3E}">
        <p14:creationId xmlns:p14="http://schemas.microsoft.com/office/powerpoint/2010/main" val="380338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Benefiting from the modularized design and unified data transfer interface, each module can be flexibly combined with each other and assigned to different computing nodes in the cluster so that our framework can fully utilize cluster resources to accelerate training. In the following we describe in detail several different configuration types supported by our framework.</a:t>
            </a:r>
          </a:p>
          <a:p>
            <a:endParaRPr lang="en-US" altLang="zh-CN" dirty="0"/>
          </a:p>
          <a:p>
            <a:r>
              <a:rPr lang="en-US" altLang="zh-CN" dirty="0"/>
              <a:t>The first is 1-GPU machine mode. Considering that a single </a:t>
            </a:r>
            <a:r>
              <a:rPr lang="en-US" altLang="zh-CN" dirty="0" err="1"/>
              <a:t>machine,as</a:t>
            </a:r>
            <a:r>
              <a:rPr lang="en-US" altLang="zh-CN" dirty="0"/>
              <a:t> shown in Fig, the data between modules does not need to be transferred based on the network, but only needs to be considered for cross-process transfer. We use inter-process pipelines and shared memory to realize the communication, which ensures the efficiency of training.</a:t>
            </a:r>
          </a:p>
          <a:p>
            <a:endParaRPr lang="en-US" altLang="zh-CN" dirty="0"/>
          </a:p>
          <a:p>
            <a:r>
              <a:rPr lang="en-US" altLang="zh-CN" dirty="0"/>
              <a:t>The second is n-GPU machine mode. When all the computing nodes in the cluster have GPUs, our framework can more fully utilize GPU resources to accelerate training unlike </a:t>
            </a:r>
            <a:r>
              <a:rPr lang="en-US" altLang="zh-CN" dirty="0" err="1"/>
              <a:t>MARLlib</a:t>
            </a:r>
            <a:r>
              <a:rPr lang="en-US" altLang="zh-CN" dirty="0"/>
              <a:t> which is unable to utilize distributed GPU resources. Since the modules can be freely combined, we can run the parallel environment and the corresponding inference modules on multiple GPU nodes, as shown in Fig. </a:t>
            </a:r>
          </a:p>
          <a:p>
            <a:r>
              <a:rPr lang="en-US" altLang="zh-CN" dirty="0"/>
              <a:t>We can run multiple parallel environments with multiple inference modules on a single GPU node, and try to place each inference module on a different GPU card so as to make the load of GPU cards as balanced as possible.</a:t>
            </a:r>
          </a:p>
          <a:p>
            <a:endParaRPr lang="zh-CN" altLang="en-US" dirty="0"/>
          </a:p>
        </p:txBody>
      </p:sp>
      <p:sp>
        <p:nvSpPr>
          <p:cNvPr id="4" name="灯片编号占位符 3"/>
          <p:cNvSpPr>
            <a:spLocks noGrp="1"/>
          </p:cNvSpPr>
          <p:nvPr>
            <p:ph type="sldNum" sz="quarter" idx="5"/>
          </p:nvPr>
        </p:nvSpPr>
        <p:spPr/>
        <p:txBody>
          <a:bodyPr/>
          <a:lstStyle/>
          <a:p>
            <a:fld id="{E630500C-D359-4374-9E9A-8D7EA3765C04}" type="slidenum">
              <a:rPr lang="zh-CN" altLang="en-US" smtClean="0"/>
              <a:t>9</a:t>
            </a:fld>
            <a:endParaRPr lang="zh-CN" altLang="en-US"/>
          </a:p>
        </p:txBody>
      </p:sp>
    </p:spTree>
    <p:extLst>
      <p:ext uri="{BB962C8B-B14F-4D97-AF65-F5344CB8AC3E}">
        <p14:creationId xmlns:p14="http://schemas.microsoft.com/office/powerpoint/2010/main" val="12839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wangsizhe@stu.xjtu.edu.c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6.tmp"/><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03E2CC0-78CA-E780-9591-02ACF37B1C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3090" y="448915"/>
            <a:ext cx="4595539" cy="1230696"/>
          </a:xfrm>
          <a:prstGeom prst="rect">
            <a:avLst/>
          </a:prstGeom>
        </p:spPr>
      </p:pic>
      <p:sp>
        <p:nvSpPr>
          <p:cNvPr id="9" name="文本框 8">
            <a:extLst>
              <a:ext uri="{FF2B5EF4-FFF2-40B4-BE49-F238E27FC236}">
                <a16:creationId xmlns:a16="http://schemas.microsoft.com/office/drawing/2014/main" id="{51B04855-246D-82AB-3B6F-37ECAA37FD7C}"/>
              </a:ext>
            </a:extLst>
          </p:cNvPr>
          <p:cNvSpPr txBox="1"/>
          <p:nvPr/>
        </p:nvSpPr>
        <p:spPr>
          <a:xfrm>
            <a:off x="1857668" y="2603900"/>
            <a:ext cx="8904580" cy="954107"/>
          </a:xfrm>
          <a:prstGeom prst="rect">
            <a:avLst/>
          </a:prstGeom>
          <a:noFill/>
        </p:spPr>
        <p:txBody>
          <a:bodyPr wrap="square">
            <a:spAutoFit/>
          </a:bodyPr>
          <a:lstStyle/>
          <a:p>
            <a:pPr algn="ctr"/>
            <a:r>
              <a:rPr lang="en-US" altLang="zh-CN" sz="2800" b="1" dirty="0"/>
              <a:t>SADMA: Scalable Asynchronous Distributed </a:t>
            </a:r>
          </a:p>
          <a:p>
            <a:r>
              <a:rPr lang="en-US" altLang="zh-CN" sz="2800" b="1" dirty="0"/>
              <a:t>Multi-Agent Reinforcement Learning Training Framework</a:t>
            </a:r>
            <a:endParaRPr lang="zh-CN" altLang="en-US" sz="2800" b="1" dirty="0"/>
          </a:p>
        </p:txBody>
      </p:sp>
      <p:sp>
        <p:nvSpPr>
          <p:cNvPr id="11" name="文本框 10">
            <a:extLst>
              <a:ext uri="{FF2B5EF4-FFF2-40B4-BE49-F238E27FC236}">
                <a16:creationId xmlns:a16="http://schemas.microsoft.com/office/drawing/2014/main" id="{E851477A-4AEE-61B8-2DE8-8E50F1586D12}"/>
              </a:ext>
            </a:extLst>
          </p:cNvPr>
          <p:cNvSpPr txBox="1"/>
          <p:nvPr/>
        </p:nvSpPr>
        <p:spPr>
          <a:xfrm>
            <a:off x="1274944" y="4574090"/>
            <a:ext cx="9957865" cy="369332"/>
          </a:xfrm>
          <a:prstGeom prst="rect">
            <a:avLst/>
          </a:prstGeom>
          <a:noFill/>
        </p:spPr>
        <p:txBody>
          <a:bodyPr wrap="square">
            <a:spAutoFit/>
          </a:bodyPr>
          <a:lstStyle/>
          <a:p>
            <a:r>
              <a:rPr lang="en-US" altLang="zh-CN" dirty="0" err="1"/>
              <a:t>Sizhe</a:t>
            </a:r>
            <a:r>
              <a:rPr lang="en-US" altLang="zh-CN" dirty="0"/>
              <a:t> Wang∗, Long Qian∗, </a:t>
            </a:r>
            <a:r>
              <a:rPr lang="en-US" altLang="zh-CN" dirty="0" err="1"/>
              <a:t>Cairun</a:t>
            </a:r>
            <a:r>
              <a:rPr lang="en-US" altLang="zh-CN" dirty="0"/>
              <a:t> Yi, Fan Wu, Qian Kou, Mingyang Li, </a:t>
            </a:r>
            <a:r>
              <a:rPr lang="en-US" altLang="zh-CN" dirty="0" err="1"/>
              <a:t>Xingyu</a:t>
            </a:r>
            <a:r>
              <a:rPr lang="en-US" altLang="zh-CN" dirty="0"/>
              <a:t> Chen, and </a:t>
            </a:r>
            <a:r>
              <a:rPr lang="en-US" altLang="zh-CN" dirty="0" err="1"/>
              <a:t>Xuguang</a:t>
            </a:r>
            <a:r>
              <a:rPr lang="en-US" altLang="zh-CN" dirty="0"/>
              <a:t> Lan†</a:t>
            </a:r>
            <a:endParaRPr lang="zh-CN" altLang="en-US" dirty="0"/>
          </a:p>
        </p:txBody>
      </p:sp>
      <p:sp>
        <p:nvSpPr>
          <p:cNvPr id="12" name="文本框 11">
            <a:extLst>
              <a:ext uri="{FF2B5EF4-FFF2-40B4-BE49-F238E27FC236}">
                <a16:creationId xmlns:a16="http://schemas.microsoft.com/office/drawing/2014/main" id="{9C3289B5-5C78-AF6E-5CA0-04552AC02A85}"/>
              </a:ext>
            </a:extLst>
          </p:cNvPr>
          <p:cNvSpPr txBox="1"/>
          <p:nvPr/>
        </p:nvSpPr>
        <p:spPr>
          <a:xfrm>
            <a:off x="1274944" y="5082431"/>
            <a:ext cx="9957865" cy="369332"/>
          </a:xfrm>
          <a:prstGeom prst="rect">
            <a:avLst/>
          </a:prstGeom>
          <a:noFill/>
        </p:spPr>
        <p:txBody>
          <a:bodyPr wrap="square">
            <a:spAutoFit/>
          </a:bodyPr>
          <a:lstStyle/>
          <a:p>
            <a:r>
              <a:rPr lang="en-US" altLang="zh-CN" dirty="0"/>
              <a:t>Institute of </a:t>
            </a:r>
            <a:r>
              <a:rPr lang="en-US" altLang="zh-CN" dirty="0" err="1"/>
              <a:t>Aritificial</a:t>
            </a:r>
            <a:r>
              <a:rPr lang="en-US" altLang="zh-CN" dirty="0"/>
              <a:t> Intelligence and Robotics, Xi’an </a:t>
            </a:r>
            <a:r>
              <a:rPr lang="en-US" altLang="zh-CN" dirty="0" err="1"/>
              <a:t>Jiaotong</a:t>
            </a:r>
            <a:r>
              <a:rPr lang="en-US" altLang="zh-CN" dirty="0"/>
              <a:t> University</a:t>
            </a:r>
            <a:endParaRPr lang="zh-CN" altLang="en-US" dirty="0"/>
          </a:p>
        </p:txBody>
      </p:sp>
      <p:sp>
        <p:nvSpPr>
          <p:cNvPr id="13" name="文本框 12">
            <a:extLst>
              <a:ext uri="{FF2B5EF4-FFF2-40B4-BE49-F238E27FC236}">
                <a16:creationId xmlns:a16="http://schemas.microsoft.com/office/drawing/2014/main" id="{45293621-EB37-AAF0-14FB-5150F1B845D8}"/>
              </a:ext>
            </a:extLst>
          </p:cNvPr>
          <p:cNvSpPr txBox="1"/>
          <p:nvPr/>
        </p:nvSpPr>
        <p:spPr>
          <a:xfrm>
            <a:off x="1274944" y="5629219"/>
            <a:ext cx="9957865" cy="369332"/>
          </a:xfrm>
          <a:prstGeom prst="rect">
            <a:avLst/>
          </a:prstGeom>
          <a:noFill/>
        </p:spPr>
        <p:txBody>
          <a:bodyPr wrap="square">
            <a:spAutoFit/>
          </a:bodyPr>
          <a:lstStyle/>
          <a:p>
            <a:r>
              <a:rPr lang="en-US" altLang="zh-CN" b="1" dirty="0"/>
              <a:t>* : Equal contributions    † : Corresponding author</a:t>
            </a:r>
            <a:endParaRPr lang="zh-CN" altLang="en-US" b="1" dirty="0"/>
          </a:p>
        </p:txBody>
      </p:sp>
      <p:pic>
        <p:nvPicPr>
          <p:cNvPr id="1026" name="Picture 2" descr="12th International Workshop on Engineering Multi-Agent Systems">
            <a:extLst>
              <a:ext uri="{FF2B5EF4-FFF2-40B4-BE49-F238E27FC236}">
                <a16:creationId xmlns:a16="http://schemas.microsoft.com/office/drawing/2014/main" id="{2617915C-29D2-4C2A-8612-69BD581040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00" y="239758"/>
            <a:ext cx="3643312" cy="1746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16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Framework Design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Flexible Resource Allocation</a:t>
            </a:r>
            <a:endParaRPr lang="zh-CN" altLang="en-US" sz="2400" b="1" dirty="0">
              <a:solidFill>
                <a:schemeClr val="tx1">
                  <a:lumMod val="65000"/>
                  <a:lumOff val="35000"/>
                </a:schemeClr>
              </a:solidFill>
            </a:endParaRPr>
          </a:p>
        </p:txBody>
      </p:sp>
      <p:grpSp>
        <p:nvGrpSpPr>
          <p:cNvPr id="2" name="组合 1">
            <a:extLst>
              <a:ext uri="{FF2B5EF4-FFF2-40B4-BE49-F238E27FC236}">
                <a16:creationId xmlns:a16="http://schemas.microsoft.com/office/drawing/2014/main" id="{2CF9B53D-D135-B5FF-6A90-D142A5CDDAE0}"/>
              </a:ext>
            </a:extLst>
          </p:cNvPr>
          <p:cNvGrpSpPr/>
          <p:nvPr/>
        </p:nvGrpSpPr>
        <p:grpSpPr>
          <a:xfrm>
            <a:off x="875425" y="6316579"/>
            <a:ext cx="10631777" cy="439224"/>
            <a:chOff x="875425" y="6316579"/>
            <a:chExt cx="10631777" cy="439224"/>
          </a:xfrm>
        </p:grpSpPr>
        <p:sp>
          <p:nvSpPr>
            <p:cNvPr id="3" name="矩形 2">
              <a:extLst>
                <a:ext uri="{FF2B5EF4-FFF2-40B4-BE49-F238E27FC236}">
                  <a16:creationId xmlns:a16="http://schemas.microsoft.com/office/drawing/2014/main" id="{AF8BA197-5B6B-E8CA-8B2B-8F366BCB1572}"/>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1DA67F57-1E86-6114-07F7-05C38639CAD5}"/>
                </a:ext>
              </a:extLst>
            </p:cNvPr>
            <p:cNvSpPr txBox="1"/>
            <p:nvPr/>
          </p:nvSpPr>
          <p:spPr>
            <a:xfrm>
              <a:off x="11328733" y="6351525"/>
              <a:ext cx="178469" cy="369332"/>
            </a:xfrm>
            <a:prstGeom prst="rect">
              <a:avLst/>
            </a:prstGeom>
            <a:noFill/>
          </p:spPr>
          <p:txBody>
            <a:bodyPr wrap="square" rtlCol="0">
              <a:spAutoFit/>
            </a:bodyPr>
            <a:lstStyle/>
            <a:p>
              <a:r>
                <a:rPr lang="en-US" altLang="zh-CN" dirty="0"/>
                <a:t>8</a:t>
              </a:r>
              <a:endParaRPr lang="zh-CN" altLang="en-US" dirty="0"/>
            </a:p>
          </p:txBody>
        </p:sp>
        <p:cxnSp>
          <p:nvCxnSpPr>
            <p:cNvPr id="7" name="直接连接符 6">
              <a:extLst>
                <a:ext uri="{FF2B5EF4-FFF2-40B4-BE49-F238E27FC236}">
                  <a16:creationId xmlns:a16="http://schemas.microsoft.com/office/drawing/2014/main" id="{1102505C-B980-5B74-08E2-4BF678CC71F1}"/>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8F395D28-8AFF-CC5E-B7B8-36AEC7CF7760}"/>
              </a:ext>
            </a:extLst>
          </p:cNvPr>
          <p:cNvSpPr txBox="1"/>
          <p:nvPr/>
        </p:nvSpPr>
        <p:spPr>
          <a:xfrm>
            <a:off x="791738" y="1759250"/>
            <a:ext cx="6983262" cy="923330"/>
          </a:xfrm>
          <a:prstGeom prst="rect">
            <a:avLst/>
          </a:prstGeom>
          <a:noFill/>
        </p:spPr>
        <p:txBody>
          <a:bodyPr wrap="square" rtlCol="0">
            <a:spAutoFit/>
          </a:bodyPr>
          <a:lstStyle/>
          <a:p>
            <a:r>
              <a:rPr lang="en-US" altLang="zh-CN" b="1" dirty="0"/>
              <a:t>1-GPU &amp; n-CPU Machines </a:t>
            </a:r>
            <a:r>
              <a:rPr lang="en-US" altLang="zh-CN" dirty="0"/>
              <a:t>: Framework can run parallel environment instances on CPU nodes. Then the others are placed on the single GPU node. </a:t>
            </a:r>
            <a:endParaRPr lang="zh-CN" altLang="en-US" dirty="0"/>
          </a:p>
        </p:txBody>
      </p:sp>
      <p:sp>
        <p:nvSpPr>
          <p:cNvPr id="20" name="文本框 19">
            <a:extLst>
              <a:ext uri="{FF2B5EF4-FFF2-40B4-BE49-F238E27FC236}">
                <a16:creationId xmlns:a16="http://schemas.microsoft.com/office/drawing/2014/main" id="{2787C236-D3EE-1D61-F7B7-AE80764CDC40}"/>
              </a:ext>
            </a:extLst>
          </p:cNvPr>
          <p:cNvSpPr txBox="1"/>
          <p:nvPr/>
        </p:nvSpPr>
        <p:spPr>
          <a:xfrm>
            <a:off x="716693" y="4157711"/>
            <a:ext cx="6983262" cy="923330"/>
          </a:xfrm>
          <a:prstGeom prst="rect">
            <a:avLst/>
          </a:prstGeom>
          <a:noFill/>
        </p:spPr>
        <p:txBody>
          <a:bodyPr wrap="square" rtlCol="0">
            <a:spAutoFit/>
          </a:bodyPr>
          <a:lstStyle/>
          <a:p>
            <a:r>
              <a:rPr lang="en-US" altLang="zh-CN" b="1" dirty="0"/>
              <a:t>n-GPU &amp; m-CPU Machines </a:t>
            </a:r>
            <a:r>
              <a:rPr lang="en-US" altLang="zh-CN" dirty="0"/>
              <a:t>: Framework can run parallel environment instances on CPU nodes and then run inference modules and train modules on different GPU nodes. </a:t>
            </a:r>
            <a:endParaRPr lang="zh-CN" altLang="en-US" dirty="0"/>
          </a:p>
        </p:txBody>
      </p:sp>
      <p:pic>
        <p:nvPicPr>
          <p:cNvPr id="11" name="图片 10">
            <a:extLst>
              <a:ext uri="{FF2B5EF4-FFF2-40B4-BE49-F238E27FC236}">
                <a16:creationId xmlns:a16="http://schemas.microsoft.com/office/drawing/2014/main" id="{29F688CC-4791-1D59-FCC5-694DECCDF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5000" y="1505464"/>
            <a:ext cx="3543795" cy="1619476"/>
          </a:xfrm>
          <a:prstGeom prst="rect">
            <a:avLst/>
          </a:prstGeom>
        </p:spPr>
      </p:pic>
      <p:pic>
        <p:nvPicPr>
          <p:cNvPr id="14" name="图片 13">
            <a:extLst>
              <a:ext uri="{FF2B5EF4-FFF2-40B4-BE49-F238E27FC236}">
                <a16:creationId xmlns:a16="http://schemas.microsoft.com/office/drawing/2014/main" id="{A4E0B241-3C9A-BF72-D3BB-78B4AD5E9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5847" y="3304662"/>
            <a:ext cx="3262542" cy="2367879"/>
          </a:xfrm>
          <a:prstGeom prst="rect">
            <a:avLst/>
          </a:prstGeom>
        </p:spPr>
      </p:pic>
    </p:spTree>
    <p:extLst>
      <p:ext uri="{BB962C8B-B14F-4D97-AF65-F5344CB8AC3E}">
        <p14:creationId xmlns:p14="http://schemas.microsoft.com/office/powerpoint/2010/main" val="92241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Framework Design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High-Performance Specific Optimization</a:t>
            </a:r>
            <a:endParaRPr lang="zh-CN" altLang="en-US" sz="2400" b="1" dirty="0">
              <a:solidFill>
                <a:schemeClr val="tx1">
                  <a:lumMod val="65000"/>
                  <a:lumOff val="35000"/>
                </a:schemeClr>
              </a:solidFill>
            </a:endParaRPr>
          </a:p>
        </p:txBody>
      </p:sp>
      <p:sp>
        <p:nvSpPr>
          <p:cNvPr id="9" name="文本框 8">
            <a:extLst>
              <a:ext uri="{FF2B5EF4-FFF2-40B4-BE49-F238E27FC236}">
                <a16:creationId xmlns:a16="http://schemas.microsoft.com/office/drawing/2014/main" id="{BFB83E5E-B71A-E701-AF55-484966BC2F24}"/>
              </a:ext>
            </a:extLst>
          </p:cNvPr>
          <p:cNvSpPr txBox="1"/>
          <p:nvPr/>
        </p:nvSpPr>
        <p:spPr>
          <a:xfrm>
            <a:off x="1229226" y="1170275"/>
            <a:ext cx="10232857" cy="23698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Synchronous &amp; Asynchronous Environment Reset</a:t>
            </a:r>
          </a:p>
          <a:p>
            <a:pPr marL="0" marR="0" lvl="0" indent="0" algn="l" defTabSz="914400" rtl="0" eaLnBrk="1" fontAlgn="auto" latinLnBrk="0" hangingPunct="1">
              <a:lnSpc>
                <a:spcPct val="100000"/>
              </a:lnSpc>
              <a:spcBef>
                <a:spcPts val="0"/>
              </a:spcBef>
              <a:spcAft>
                <a:spcPts val="1200"/>
              </a:spcAft>
              <a:buClrTx/>
              <a:buSzTx/>
              <a:buFontTx/>
              <a:buNone/>
              <a:tabLst/>
              <a:defRPr/>
            </a:pPr>
            <a:r>
              <a:rPr lang="en-US" altLang="zh-CN" dirty="0">
                <a:solidFill>
                  <a:prstClr val="black"/>
                </a:solidFill>
              </a:rPr>
              <a:t>We implemented two environments reset modes to </a:t>
            </a:r>
            <a:r>
              <a:rPr lang="en-US" altLang="zh-CN" dirty="0">
                <a:solidFill>
                  <a:srgbClr val="FF0000"/>
                </a:solidFill>
              </a:rPr>
              <a:t>flexibly respond to different environmental situations</a:t>
            </a:r>
            <a:r>
              <a:rPr lang="en-US" altLang="zh-CN" dirty="0">
                <a:solidFill>
                  <a:prstClr val="black"/>
                </a:solidFill>
              </a:rPr>
              <a:t>. </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dirty="0">
                <a:solidFill>
                  <a:prstClr val="black"/>
                </a:solidFill>
              </a:rPr>
              <a:t>In synchronous reset mode, framework wait for the end of the episodes of all environments before resetting them</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dirty="0">
                <a:solidFill>
                  <a:prstClr val="black"/>
                </a:solidFill>
              </a:rPr>
              <a:t>In asynchronous reset mode, framework reset an environment as soon as its episode ends</a:t>
            </a:r>
          </a:p>
          <a:p>
            <a:pPr marL="0" marR="0" lvl="0" indent="0" algn="l" defTabSz="914400" rtl="0" eaLnBrk="1" fontAlgn="auto" latinLnBrk="0" hangingPunct="1">
              <a:lnSpc>
                <a:spcPct val="100000"/>
              </a:lnSpc>
              <a:spcBef>
                <a:spcPts val="0"/>
              </a:spcBef>
              <a:spcAft>
                <a:spcPts val="120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grpSp>
        <p:nvGrpSpPr>
          <p:cNvPr id="2" name="组合 1">
            <a:extLst>
              <a:ext uri="{FF2B5EF4-FFF2-40B4-BE49-F238E27FC236}">
                <a16:creationId xmlns:a16="http://schemas.microsoft.com/office/drawing/2014/main" id="{2CC1B248-3D76-BD5B-7394-FB31BEDEF34E}"/>
              </a:ext>
            </a:extLst>
          </p:cNvPr>
          <p:cNvGrpSpPr/>
          <p:nvPr/>
        </p:nvGrpSpPr>
        <p:grpSpPr>
          <a:xfrm>
            <a:off x="875425" y="6316579"/>
            <a:ext cx="10631777" cy="439224"/>
            <a:chOff x="875425" y="6316579"/>
            <a:chExt cx="10631777" cy="439224"/>
          </a:xfrm>
        </p:grpSpPr>
        <p:sp>
          <p:nvSpPr>
            <p:cNvPr id="3" name="矩形 2">
              <a:extLst>
                <a:ext uri="{FF2B5EF4-FFF2-40B4-BE49-F238E27FC236}">
                  <a16:creationId xmlns:a16="http://schemas.microsoft.com/office/drawing/2014/main" id="{145F5DDD-2EFA-3272-03B3-0C5042171D4E}"/>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BD742F18-5601-A7A7-CDE9-24E619E4A0D5}"/>
                </a:ext>
              </a:extLst>
            </p:cNvPr>
            <p:cNvSpPr txBox="1"/>
            <p:nvPr/>
          </p:nvSpPr>
          <p:spPr>
            <a:xfrm>
              <a:off x="11328733" y="6351525"/>
              <a:ext cx="178469" cy="369332"/>
            </a:xfrm>
            <a:prstGeom prst="rect">
              <a:avLst/>
            </a:prstGeom>
            <a:noFill/>
          </p:spPr>
          <p:txBody>
            <a:bodyPr wrap="square" rtlCol="0">
              <a:spAutoFit/>
            </a:bodyPr>
            <a:lstStyle/>
            <a:p>
              <a:r>
                <a:rPr lang="en-US" altLang="zh-CN" dirty="0"/>
                <a:t>9</a:t>
              </a:r>
              <a:endParaRPr lang="zh-CN" altLang="en-US" dirty="0"/>
            </a:p>
          </p:txBody>
        </p:sp>
        <p:cxnSp>
          <p:nvCxnSpPr>
            <p:cNvPr id="7" name="直接连接符 6">
              <a:extLst>
                <a:ext uri="{FF2B5EF4-FFF2-40B4-BE49-F238E27FC236}">
                  <a16:creationId xmlns:a16="http://schemas.microsoft.com/office/drawing/2014/main" id="{9AE4EC18-036E-91D3-FEC8-6DAFF6FCFE5B}"/>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BF81F685-2373-97B0-864D-ED8872EF3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58" y="3528761"/>
            <a:ext cx="6638001" cy="1542162"/>
          </a:xfrm>
          <a:prstGeom prst="rect">
            <a:avLst/>
          </a:prstGeom>
        </p:spPr>
      </p:pic>
      <p:sp>
        <p:nvSpPr>
          <p:cNvPr id="14" name="文本框 13">
            <a:extLst>
              <a:ext uri="{FF2B5EF4-FFF2-40B4-BE49-F238E27FC236}">
                <a16:creationId xmlns:a16="http://schemas.microsoft.com/office/drawing/2014/main" id="{29679C30-055D-FF71-3B7A-D4B100D43B67}"/>
              </a:ext>
            </a:extLst>
          </p:cNvPr>
          <p:cNvSpPr txBox="1"/>
          <p:nvPr/>
        </p:nvSpPr>
        <p:spPr>
          <a:xfrm>
            <a:off x="2892605" y="5257945"/>
            <a:ext cx="5678905" cy="369332"/>
          </a:xfrm>
          <a:prstGeom prst="rect">
            <a:avLst/>
          </a:prstGeom>
          <a:noFill/>
        </p:spPr>
        <p:txBody>
          <a:bodyPr wrap="square" rtlCol="0">
            <a:spAutoFit/>
          </a:bodyPr>
          <a:lstStyle/>
          <a:p>
            <a:r>
              <a:rPr lang="en-US" altLang="zh-CN" dirty="0"/>
              <a:t>Synchronous and asynchronous environment reset</a:t>
            </a:r>
            <a:endParaRPr lang="zh-CN" altLang="en-US" dirty="0"/>
          </a:p>
        </p:txBody>
      </p:sp>
    </p:spTree>
    <p:extLst>
      <p:ext uri="{BB962C8B-B14F-4D97-AF65-F5344CB8AC3E}">
        <p14:creationId xmlns:p14="http://schemas.microsoft.com/office/powerpoint/2010/main" val="270808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Framework Design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High-Performance Specific Optimization</a:t>
            </a:r>
            <a:endParaRPr lang="zh-CN" altLang="en-US" sz="2400" b="1" dirty="0">
              <a:solidFill>
                <a:schemeClr val="tx1">
                  <a:lumMod val="65000"/>
                  <a:lumOff val="35000"/>
                </a:schemeClr>
              </a:solidFill>
            </a:endParaRPr>
          </a:p>
        </p:txBody>
      </p:sp>
      <p:sp>
        <p:nvSpPr>
          <p:cNvPr id="9" name="文本框 8">
            <a:extLst>
              <a:ext uri="{FF2B5EF4-FFF2-40B4-BE49-F238E27FC236}">
                <a16:creationId xmlns:a16="http://schemas.microsoft.com/office/drawing/2014/main" id="{BFB83E5E-B71A-E701-AF55-484966BC2F24}"/>
              </a:ext>
            </a:extLst>
          </p:cNvPr>
          <p:cNvSpPr txBox="1"/>
          <p:nvPr/>
        </p:nvSpPr>
        <p:spPr>
          <a:xfrm>
            <a:off x="1185111" y="1243290"/>
            <a:ext cx="9733547"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Multi-Environment Group</a:t>
            </a:r>
          </a:p>
          <a:p>
            <a:pPr>
              <a:spcAft>
                <a:spcPts val="1200"/>
              </a:spcAft>
              <a:defRPr/>
            </a:pPr>
            <a:r>
              <a:rPr kumimoji="0" lang="en-US" altLang="zh-CN"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We </a:t>
            </a:r>
            <a:r>
              <a:rPr lang="en-US" altLang="zh-CN" dirty="0">
                <a:solidFill>
                  <a:prstClr val="black"/>
                </a:solidFill>
              </a:rPr>
              <a:t>use multi-environment groups to divide the environments managed in the sample worker into multiple groups. In this way, </a:t>
            </a:r>
            <a:r>
              <a:rPr lang="en-US" altLang="zh-CN" dirty="0">
                <a:solidFill>
                  <a:srgbClr val="FF0000"/>
                </a:solidFill>
              </a:rPr>
              <a:t>we can save some inference and data transmission overhead</a:t>
            </a:r>
          </a:p>
        </p:txBody>
      </p:sp>
      <p:grpSp>
        <p:nvGrpSpPr>
          <p:cNvPr id="2" name="组合 1">
            <a:extLst>
              <a:ext uri="{FF2B5EF4-FFF2-40B4-BE49-F238E27FC236}">
                <a16:creationId xmlns:a16="http://schemas.microsoft.com/office/drawing/2014/main" id="{2CC1B248-3D76-BD5B-7394-FB31BEDEF34E}"/>
              </a:ext>
            </a:extLst>
          </p:cNvPr>
          <p:cNvGrpSpPr/>
          <p:nvPr/>
        </p:nvGrpSpPr>
        <p:grpSpPr>
          <a:xfrm>
            <a:off x="875425" y="6316579"/>
            <a:ext cx="10879428" cy="439224"/>
            <a:chOff x="875425" y="6316579"/>
            <a:chExt cx="10879428" cy="439224"/>
          </a:xfrm>
        </p:grpSpPr>
        <p:sp>
          <p:nvSpPr>
            <p:cNvPr id="3" name="矩形 2">
              <a:extLst>
                <a:ext uri="{FF2B5EF4-FFF2-40B4-BE49-F238E27FC236}">
                  <a16:creationId xmlns:a16="http://schemas.microsoft.com/office/drawing/2014/main" id="{145F5DDD-2EFA-3272-03B3-0C5042171D4E}"/>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BD742F18-5601-A7A7-CDE9-24E619E4A0D5}"/>
                </a:ext>
              </a:extLst>
            </p:cNvPr>
            <p:cNvSpPr txBox="1"/>
            <p:nvPr/>
          </p:nvSpPr>
          <p:spPr>
            <a:xfrm>
              <a:off x="11328733" y="6351525"/>
              <a:ext cx="426120" cy="369332"/>
            </a:xfrm>
            <a:prstGeom prst="rect">
              <a:avLst/>
            </a:prstGeom>
            <a:noFill/>
          </p:spPr>
          <p:txBody>
            <a:bodyPr wrap="square" rtlCol="0">
              <a:spAutoFit/>
            </a:bodyPr>
            <a:lstStyle/>
            <a:p>
              <a:r>
                <a:rPr lang="en-US" altLang="zh-CN" dirty="0"/>
                <a:t>10</a:t>
              </a:r>
              <a:endParaRPr lang="zh-CN" altLang="en-US" dirty="0"/>
            </a:p>
          </p:txBody>
        </p:sp>
        <p:cxnSp>
          <p:nvCxnSpPr>
            <p:cNvPr id="7" name="直接连接符 6">
              <a:extLst>
                <a:ext uri="{FF2B5EF4-FFF2-40B4-BE49-F238E27FC236}">
                  <a16:creationId xmlns:a16="http://schemas.microsoft.com/office/drawing/2014/main" id="{9AE4EC18-036E-91D3-FEC8-6DAFF6FCFE5B}"/>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29679C30-055D-FF71-3B7A-D4B100D43B67}"/>
              </a:ext>
            </a:extLst>
          </p:cNvPr>
          <p:cNvSpPr txBox="1"/>
          <p:nvPr/>
        </p:nvSpPr>
        <p:spPr>
          <a:xfrm>
            <a:off x="2896151" y="5289879"/>
            <a:ext cx="6191404" cy="369332"/>
          </a:xfrm>
          <a:prstGeom prst="rect">
            <a:avLst/>
          </a:prstGeom>
          <a:noFill/>
        </p:spPr>
        <p:txBody>
          <a:bodyPr wrap="square" rtlCol="0">
            <a:spAutoFit/>
          </a:bodyPr>
          <a:lstStyle/>
          <a:p>
            <a:r>
              <a:rPr lang="en-US" altLang="zh-CN" dirty="0"/>
              <a:t>Single-environment and multi-environment group interactions</a:t>
            </a:r>
            <a:endParaRPr lang="zh-CN" altLang="en-US" dirty="0"/>
          </a:p>
        </p:txBody>
      </p:sp>
      <p:pic>
        <p:nvPicPr>
          <p:cNvPr id="12" name="图片 11">
            <a:extLst>
              <a:ext uri="{FF2B5EF4-FFF2-40B4-BE49-F238E27FC236}">
                <a16:creationId xmlns:a16="http://schemas.microsoft.com/office/drawing/2014/main" id="{6DB7B407-D816-D199-648E-3130B0544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837" y="3030794"/>
            <a:ext cx="6556324" cy="1734665"/>
          </a:xfrm>
          <a:prstGeom prst="rect">
            <a:avLst/>
          </a:prstGeom>
        </p:spPr>
      </p:pic>
    </p:spTree>
    <p:extLst>
      <p:ext uri="{BB962C8B-B14F-4D97-AF65-F5344CB8AC3E}">
        <p14:creationId xmlns:p14="http://schemas.microsoft.com/office/powerpoint/2010/main" val="68092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Experiments</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Throughput Comparisons</a:t>
            </a:r>
            <a:endParaRPr lang="zh-CN" altLang="en-US" sz="2400" b="1" dirty="0">
              <a:solidFill>
                <a:schemeClr val="tx1">
                  <a:lumMod val="65000"/>
                  <a:lumOff val="35000"/>
                </a:schemeClr>
              </a:solidFill>
            </a:endParaRPr>
          </a:p>
        </p:txBody>
      </p:sp>
      <p:grpSp>
        <p:nvGrpSpPr>
          <p:cNvPr id="2" name="组合 1">
            <a:extLst>
              <a:ext uri="{FF2B5EF4-FFF2-40B4-BE49-F238E27FC236}">
                <a16:creationId xmlns:a16="http://schemas.microsoft.com/office/drawing/2014/main" id="{E3A5AF2D-7DA4-A9ED-453F-60F0277CAA82}"/>
              </a:ext>
            </a:extLst>
          </p:cNvPr>
          <p:cNvGrpSpPr/>
          <p:nvPr/>
        </p:nvGrpSpPr>
        <p:grpSpPr>
          <a:xfrm>
            <a:off x="875425" y="6316579"/>
            <a:ext cx="10933570" cy="439224"/>
            <a:chOff x="875425" y="6316579"/>
            <a:chExt cx="10933570" cy="439224"/>
          </a:xfrm>
        </p:grpSpPr>
        <p:sp>
          <p:nvSpPr>
            <p:cNvPr id="3" name="矩形 2">
              <a:extLst>
                <a:ext uri="{FF2B5EF4-FFF2-40B4-BE49-F238E27FC236}">
                  <a16:creationId xmlns:a16="http://schemas.microsoft.com/office/drawing/2014/main" id="{4196A91B-0897-91C0-24F1-D043BC8E6057}"/>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2C45DD7D-92DD-DFDC-0E58-B3731DB87E56}"/>
                </a:ext>
              </a:extLst>
            </p:cNvPr>
            <p:cNvSpPr txBox="1"/>
            <p:nvPr/>
          </p:nvSpPr>
          <p:spPr>
            <a:xfrm>
              <a:off x="11328733" y="6351525"/>
              <a:ext cx="480262" cy="369332"/>
            </a:xfrm>
            <a:prstGeom prst="rect">
              <a:avLst/>
            </a:prstGeom>
            <a:noFill/>
          </p:spPr>
          <p:txBody>
            <a:bodyPr wrap="square" rtlCol="0">
              <a:spAutoFit/>
            </a:bodyPr>
            <a:lstStyle/>
            <a:p>
              <a:r>
                <a:rPr lang="en-US" altLang="zh-CN" dirty="0"/>
                <a:t>11</a:t>
              </a:r>
              <a:endParaRPr lang="zh-CN" altLang="en-US" dirty="0"/>
            </a:p>
          </p:txBody>
        </p:sp>
        <p:cxnSp>
          <p:nvCxnSpPr>
            <p:cNvPr id="7" name="直接连接符 6">
              <a:extLst>
                <a:ext uri="{FF2B5EF4-FFF2-40B4-BE49-F238E27FC236}">
                  <a16:creationId xmlns:a16="http://schemas.microsoft.com/office/drawing/2014/main" id="{81F07B13-7D22-1CB1-45A4-4B91FA249070}"/>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5" name="图片 14">
            <a:extLst>
              <a:ext uri="{FF2B5EF4-FFF2-40B4-BE49-F238E27FC236}">
                <a16:creationId xmlns:a16="http://schemas.microsoft.com/office/drawing/2014/main" id="{3DEABAF2-6521-1B2B-49CE-91E9DDB2C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111" y="1946915"/>
            <a:ext cx="5802769" cy="4487856"/>
          </a:xfrm>
          <a:prstGeom prst="rect">
            <a:avLst/>
          </a:prstGeom>
        </p:spPr>
      </p:pic>
      <p:sp>
        <p:nvSpPr>
          <p:cNvPr id="17" name="文本框 16">
            <a:extLst>
              <a:ext uri="{FF2B5EF4-FFF2-40B4-BE49-F238E27FC236}">
                <a16:creationId xmlns:a16="http://schemas.microsoft.com/office/drawing/2014/main" id="{94598E4B-8C6D-22E8-0820-ECB95AC7E187}"/>
              </a:ext>
            </a:extLst>
          </p:cNvPr>
          <p:cNvSpPr txBox="1"/>
          <p:nvPr/>
        </p:nvSpPr>
        <p:spPr>
          <a:xfrm>
            <a:off x="1239253" y="1182392"/>
            <a:ext cx="10365205" cy="646331"/>
          </a:xfrm>
          <a:prstGeom prst="rect">
            <a:avLst/>
          </a:prstGeom>
          <a:noFill/>
        </p:spPr>
        <p:txBody>
          <a:bodyPr wrap="square">
            <a:spAutoFit/>
          </a:bodyPr>
          <a:lstStyle/>
          <a:p>
            <a:r>
              <a:rPr lang="en-US" altLang="zh-CN" dirty="0"/>
              <a:t>Throughput measures the sampling speed of the framework, which affects the overall training efficiency.</a:t>
            </a:r>
          </a:p>
          <a:p>
            <a:r>
              <a:rPr lang="en-US" altLang="zh-CN" dirty="0"/>
              <a:t>Faster sampling speed reduces waiting time by providing the sample data needed for training in time</a:t>
            </a:r>
            <a:endParaRPr lang="zh-CN" altLang="en-US" dirty="0"/>
          </a:p>
        </p:txBody>
      </p:sp>
      <p:sp>
        <p:nvSpPr>
          <p:cNvPr id="18" name="文本框 17">
            <a:extLst>
              <a:ext uri="{FF2B5EF4-FFF2-40B4-BE49-F238E27FC236}">
                <a16:creationId xmlns:a16="http://schemas.microsoft.com/office/drawing/2014/main" id="{23798DEB-59E9-0654-F5BA-C7C7A6EB789F}"/>
              </a:ext>
            </a:extLst>
          </p:cNvPr>
          <p:cNvSpPr txBox="1"/>
          <p:nvPr/>
        </p:nvSpPr>
        <p:spPr>
          <a:xfrm>
            <a:off x="7135987" y="1989262"/>
            <a:ext cx="4372218" cy="2031325"/>
          </a:xfrm>
          <a:prstGeom prst="rect">
            <a:avLst/>
          </a:prstGeom>
          <a:noFill/>
        </p:spPr>
        <p:txBody>
          <a:bodyPr wrap="square" rtlCol="0">
            <a:spAutoFit/>
          </a:bodyPr>
          <a:lstStyle/>
          <a:p>
            <a:r>
              <a:rPr lang="en-US" altLang="zh-CN" b="1" dirty="0"/>
              <a:t>Experiment parameters : </a:t>
            </a:r>
          </a:p>
          <a:p>
            <a:endParaRPr lang="en-US" altLang="zh-CN" b="1" dirty="0"/>
          </a:p>
          <a:p>
            <a:pPr marL="285750" indent="-285750">
              <a:buFont typeface="Arial" panose="020B0604020202020204" pitchFamily="34" charset="0"/>
              <a:buChar char="•"/>
            </a:pPr>
            <a:r>
              <a:rPr lang="en-US" altLang="zh-CN" b="1" dirty="0"/>
              <a:t>Environment </a:t>
            </a:r>
            <a:r>
              <a:rPr lang="en-US" altLang="zh-CN" dirty="0"/>
              <a:t>: </a:t>
            </a:r>
            <a:r>
              <a:rPr lang="nl-NL" altLang="zh-CN" dirty="0"/>
              <a:t>27m vs 30m map in SMAC</a:t>
            </a:r>
          </a:p>
          <a:p>
            <a:endParaRPr lang="nl-NL" altLang="zh-CN" dirty="0"/>
          </a:p>
          <a:p>
            <a:pPr marL="285750" indent="-285750">
              <a:buFont typeface="Arial" panose="020B0604020202020204" pitchFamily="34" charset="0"/>
              <a:buChar char="•"/>
            </a:pPr>
            <a:r>
              <a:rPr lang="en-US" altLang="zh-CN" b="1" dirty="0"/>
              <a:t>Algorithms</a:t>
            </a:r>
            <a:r>
              <a:rPr lang="en-US" altLang="zh-CN" dirty="0"/>
              <a:t> : IPPO and QMIX</a:t>
            </a:r>
          </a:p>
          <a:p>
            <a:endParaRPr lang="en-US" altLang="zh-CN" dirty="0"/>
          </a:p>
          <a:p>
            <a:pPr marL="285750" indent="-285750">
              <a:buFont typeface="Arial" panose="020B0604020202020204" pitchFamily="34" charset="0"/>
              <a:buChar char="•"/>
            </a:pPr>
            <a:r>
              <a:rPr lang="en-US" altLang="zh-CN" b="1" dirty="0"/>
              <a:t>CPU core utilization </a:t>
            </a:r>
            <a:r>
              <a:rPr lang="en-US" altLang="zh-CN" dirty="0"/>
              <a:t>: From 1 to 256</a:t>
            </a:r>
            <a:endParaRPr lang="zh-CN" altLang="en-US" dirty="0"/>
          </a:p>
        </p:txBody>
      </p:sp>
      <p:sp>
        <p:nvSpPr>
          <p:cNvPr id="19" name="文本框 18">
            <a:extLst>
              <a:ext uri="{FF2B5EF4-FFF2-40B4-BE49-F238E27FC236}">
                <a16:creationId xmlns:a16="http://schemas.microsoft.com/office/drawing/2014/main" id="{8219D973-3D45-44E9-B67E-0662EE5D2AA7}"/>
              </a:ext>
            </a:extLst>
          </p:cNvPr>
          <p:cNvSpPr txBox="1"/>
          <p:nvPr/>
        </p:nvSpPr>
        <p:spPr>
          <a:xfrm>
            <a:off x="7135987" y="4256971"/>
            <a:ext cx="4192746" cy="1754326"/>
          </a:xfrm>
          <a:prstGeom prst="rect">
            <a:avLst/>
          </a:prstGeom>
          <a:noFill/>
        </p:spPr>
        <p:txBody>
          <a:bodyPr wrap="square" rtlCol="0">
            <a:spAutoFit/>
          </a:bodyPr>
          <a:lstStyle/>
          <a:p>
            <a:r>
              <a:rPr lang="en-US" altLang="zh-CN" b="1" dirty="0"/>
              <a:t>Result </a:t>
            </a:r>
            <a:r>
              <a:rPr lang="en-US" altLang="zh-CN" dirty="0"/>
              <a:t>: </a:t>
            </a:r>
          </a:p>
          <a:p>
            <a:endParaRPr lang="en-US" altLang="zh-CN" dirty="0"/>
          </a:p>
          <a:p>
            <a:pPr marL="285750" indent="-285750">
              <a:buFont typeface="Arial" panose="020B0604020202020204" pitchFamily="34" charset="0"/>
              <a:buChar char="•"/>
            </a:pPr>
            <a:r>
              <a:rPr lang="en-US" altLang="zh-CN" dirty="0"/>
              <a:t>Benefiting from the asynchronous training process and targeted optimization schemes, </a:t>
            </a:r>
            <a:r>
              <a:rPr lang="en-US" altLang="zh-CN" dirty="0">
                <a:solidFill>
                  <a:srgbClr val="FF0000"/>
                </a:solidFill>
              </a:rPr>
              <a:t>our framework can achieve higher sampling speeds</a:t>
            </a:r>
            <a:r>
              <a:rPr lang="en-US" altLang="zh-CN" dirty="0"/>
              <a:t>. </a:t>
            </a:r>
            <a:endParaRPr lang="zh-CN" altLang="en-US" dirty="0"/>
          </a:p>
        </p:txBody>
      </p:sp>
    </p:spTree>
    <p:extLst>
      <p:ext uri="{BB962C8B-B14F-4D97-AF65-F5344CB8AC3E}">
        <p14:creationId xmlns:p14="http://schemas.microsoft.com/office/powerpoint/2010/main" val="2060918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Experiments</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Convergence Acceleration</a:t>
            </a:r>
            <a:endParaRPr lang="zh-CN" altLang="en-US" sz="2400" b="1" dirty="0">
              <a:solidFill>
                <a:schemeClr val="tx1">
                  <a:lumMod val="65000"/>
                  <a:lumOff val="35000"/>
                </a:schemeClr>
              </a:solidFill>
            </a:endParaRPr>
          </a:p>
        </p:txBody>
      </p:sp>
      <p:grpSp>
        <p:nvGrpSpPr>
          <p:cNvPr id="2" name="组合 1">
            <a:extLst>
              <a:ext uri="{FF2B5EF4-FFF2-40B4-BE49-F238E27FC236}">
                <a16:creationId xmlns:a16="http://schemas.microsoft.com/office/drawing/2014/main" id="{E3A5AF2D-7DA4-A9ED-453F-60F0277CAA82}"/>
              </a:ext>
            </a:extLst>
          </p:cNvPr>
          <p:cNvGrpSpPr/>
          <p:nvPr/>
        </p:nvGrpSpPr>
        <p:grpSpPr>
          <a:xfrm>
            <a:off x="875425" y="6316579"/>
            <a:ext cx="10933570" cy="439224"/>
            <a:chOff x="875425" y="6316579"/>
            <a:chExt cx="10933570" cy="439224"/>
          </a:xfrm>
        </p:grpSpPr>
        <p:sp>
          <p:nvSpPr>
            <p:cNvPr id="3" name="矩形 2">
              <a:extLst>
                <a:ext uri="{FF2B5EF4-FFF2-40B4-BE49-F238E27FC236}">
                  <a16:creationId xmlns:a16="http://schemas.microsoft.com/office/drawing/2014/main" id="{4196A91B-0897-91C0-24F1-D043BC8E6057}"/>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2C45DD7D-92DD-DFDC-0E58-B3731DB87E56}"/>
                </a:ext>
              </a:extLst>
            </p:cNvPr>
            <p:cNvSpPr txBox="1"/>
            <p:nvPr/>
          </p:nvSpPr>
          <p:spPr>
            <a:xfrm>
              <a:off x="11328733" y="6351525"/>
              <a:ext cx="480262" cy="369332"/>
            </a:xfrm>
            <a:prstGeom prst="rect">
              <a:avLst/>
            </a:prstGeom>
            <a:noFill/>
          </p:spPr>
          <p:txBody>
            <a:bodyPr wrap="square" rtlCol="0">
              <a:spAutoFit/>
            </a:bodyPr>
            <a:lstStyle/>
            <a:p>
              <a:r>
                <a:rPr lang="en-US" altLang="zh-CN" dirty="0"/>
                <a:t>12</a:t>
              </a:r>
              <a:endParaRPr lang="zh-CN" altLang="en-US" dirty="0"/>
            </a:p>
          </p:txBody>
        </p:sp>
        <p:cxnSp>
          <p:nvCxnSpPr>
            <p:cNvPr id="7" name="直接连接符 6">
              <a:extLst>
                <a:ext uri="{FF2B5EF4-FFF2-40B4-BE49-F238E27FC236}">
                  <a16:creationId xmlns:a16="http://schemas.microsoft.com/office/drawing/2014/main" id="{81F07B13-7D22-1CB1-45A4-4B91FA249070}"/>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94598E4B-8C6D-22E8-0820-ECB95AC7E187}"/>
              </a:ext>
            </a:extLst>
          </p:cNvPr>
          <p:cNvSpPr txBox="1"/>
          <p:nvPr/>
        </p:nvSpPr>
        <p:spPr>
          <a:xfrm>
            <a:off x="1239253" y="1182392"/>
            <a:ext cx="10365205" cy="646331"/>
          </a:xfrm>
          <a:prstGeom prst="rect">
            <a:avLst/>
          </a:prstGeom>
          <a:noFill/>
        </p:spPr>
        <p:txBody>
          <a:bodyPr wrap="square">
            <a:spAutoFit/>
          </a:bodyPr>
          <a:lstStyle/>
          <a:p>
            <a:r>
              <a:rPr lang="en-US" altLang="zh-CN" dirty="0"/>
              <a:t>Throughput measures the sampling speed of the framework, which affects the overall training efficiency.</a:t>
            </a:r>
          </a:p>
          <a:p>
            <a:r>
              <a:rPr lang="en-US" altLang="zh-CN" dirty="0"/>
              <a:t>Faster sampling speed reduces waiting time by providing the sample data needed for training in time</a:t>
            </a:r>
            <a:endParaRPr lang="zh-CN" altLang="en-US" dirty="0"/>
          </a:p>
        </p:txBody>
      </p:sp>
      <p:sp>
        <p:nvSpPr>
          <p:cNvPr id="18" name="文本框 17">
            <a:extLst>
              <a:ext uri="{FF2B5EF4-FFF2-40B4-BE49-F238E27FC236}">
                <a16:creationId xmlns:a16="http://schemas.microsoft.com/office/drawing/2014/main" id="{23798DEB-59E9-0654-F5BA-C7C7A6EB789F}"/>
              </a:ext>
            </a:extLst>
          </p:cNvPr>
          <p:cNvSpPr txBox="1"/>
          <p:nvPr/>
        </p:nvSpPr>
        <p:spPr>
          <a:xfrm>
            <a:off x="1185111" y="1995073"/>
            <a:ext cx="4372218" cy="2031325"/>
          </a:xfrm>
          <a:prstGeom prst="rect">
            <a:avLst/>
          </a:prstGeom>
          <a:noFill/>
        </p:spPr>
        <p:txBody>
          <a:bodyPr wrap="square" rtlCol="0">
            <a:spAutoFit/>
          </a:bodyPr>
          <a:lstStyle/>
          <a:p>
            <a:r>
              <a:rPr lang="en-US" altLang="zh-CN" b="1" dirty="0"/>
              <a:t>Experiment parameters : </a:t>
            </a:r>
          </a:p>
          <a:p>
            <a:endParaRPr lang="en-US" altLang="zh-CN" b="1" dirty="0"/>
          </a:p>
          <a:p>
            <a:pPr marL="285750" indent="-285750">
              <a:buFont typeface="Arial" panose="020B0604020202020204" pitchFamily="34" charset="0"/>
              <a:buChar char="•"/>
            </a:pPr>
            <a:r>
              <a:rPr lang="en-US" altLang="zh-CN" b="1" dirty="0"/>
              <a:t>Environment </a:t>
            </a:r>
            <a:r>
              <a:rPr lang="en-US" altLang="zh-CN" dirty="0"/>
              <a:t>: </a:t>
            </a:r>
            <a:r>
              <a:rPr lang="nl-NL" altLang="zh-CN" dirty="0"/>
              <a:t>SMAC</a:t>
            </a:r>
          </a:p>
          <a:p>
            <a:endParaRPr lang="nl-NL" altLang="zh-CN" dirty="0"/>
          </a:p>
          <a:p>
            <a:pPr marL="285750" indent="-285750">
              <a:buFont typeface="Arial" panose="020B0604020202020204" pitchFamily="34" charset="0"/>
              <a:buChar char="•"/>
            </a:pPr>
            <a:r>
              <a:rPr lang="en-US" altLang="zh-CN" b="1" dirty="0"/>
              <a:t>Algorithms</a:t>
            </a:r>
            <a:r>
              <a:rPr lang="en-US" altLang="zh-CN" dirty="0"/>
              <a:t> : IPPO and QMIX</a:t>
            </a:r>
          </a:p>
          <a:p>
            <a:endParaRPr lang="en-US" altLang="zh-CN" dirty="0"/>
          </a:p>
          <a:p>
            <a:pPr marL="285750" indent="-285750">
              <a:buFont typeface="Arial" panose="020B0604020202020204" pitchFamily="34" charset="0"/>
              <a:buChar char="•"/>
            </a:pPr>
            <a:r>
              <a:rPr lang="en-US" altLang="zh-CN" b="1" dirty="0"/>
              <a:t>Configuration </a:t>
            </a:r>
            <a:r>
              <a:rPr lang="en-US" altLang="zh-CN" dirty="0"/>
              <a:t>: Single-machine</a:t>
            </a:r>
            <a:endParaRPr lang="zh-CN" altLang="en-US" dirty="0"/>
          </a:p>
        </p:txBody>
      </p:sp>
      <p:sp>
        <p:nvSpPr>
          <p:cNvPr id="19" name="文本框 18">
            <a:extLst>
              <a:ext uri="{FF2B5EF4-FFF2-40B4-BE49-F238E27FC236}">
                <a16:creationId xmlns:a16="http://schemas.microsoft.com/office/drawing/2014/main" id="{8219D973-3D45-44E9-B67E-0662EE5D2AA7}"/>
              </a:ext>
            </a:extLst>
          </p:cNvPr>
          <p:cNvSpPr txBox="1"/>
          <p:nvPr/>
        </p:nvSpPr>
        <p:spPr>
          <a:xfrm>
            <a:off x="1185111" y="4355288"/>
            <a:ext cx="4192746" cy="1754326"/>
          </a:xfrm>
          <a:prstGeom prst="rect">
            <a:avLst/>
          </a:prstGeom>
          <a:noFill/>
        </p:spPr>
        <p:txBody>
          <a:bodyPr wrap="square" rtlCol="0">
            <a:spAutoFit/>
          </a:bodyPr>
          <a:lstStyle/>
          <a:p>
            <a:r>
              <a:rPr lang="en-US" altLang="zh-CN" b="1" dirty="0"/>
              <a:t>Result </a:t>
            </a:r>
            <a:r>
              <a:rPr lang="en-US" altLang="zh-CN" dirty="0"/>
              <a:t>: </a:t>
            </a:r>
          </a:p>
          <a:p>
            <a:endParaRPr lang="en-US" altLang="zh-CN" dirty="0"/>
          </a:p>
          <a:p>
            <a:pPr marL="285750" indent="-285750">
              <a:buFont typeface="Arial" panose="020B0604020202020204" pitchFamily="34" charset="0"/>
              <a:buChar char="•"/>
            </a:pPr>
            <a:r>
              <a:rPr lang="en-US" altLang="zh-CN" dirty="0"/>
              <a:t>Benefiting building an asynchronous training flow through efficient inter-process communication, </a:t>
            </a:r>
            <a:r>
              <a:rPr lang="en-US" altLang="zh-CN" dirty="0">
                <a:solidFill>
                  <a:srgbClr val="FF0000"/>
                </a:solidFill>
              </a:rPr>
              <a:t>our curves are always above PyMARL2 and </a:t>
            </a:r>
            <a:r>
              <a:rPr lang="en-US" altLang="zh-CN" dirty="0" err="1">
                <a:solidFill>
                  <a:srgbClr val="FF0000"/>
                </a:solidFill>
              </a:rPr>
              <a:t>MARLlib</a:t>
            </a:r>
            <a:r>
              <a:rPr lang="en-US" altLang="zh-CN" dirty="0"/>
              <a:t>. </a:t>
            </a:r>
            <a:endParaRPr lang="zh-CN" altLang="en-US" dirty="0"/>
          </a:p>
        </p:txBody>
      </p:sp>
      <p:pic>
        <p:nvPicPr>
          <p:cNvPr id="11" name="图片 10">
            <a:extLst>
              <a:ext uri="{FF2B5EF4-FFF2-40B4-BE49-F238E27FC236}">
                <a16:creationId xmlns:a16="http://schemas.microsoft.com/office/drawing/2014/main" id="{2ADE3696-BF25-FC05-139F-52C2FD4CD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29" y="1886747"/>
            <a:ext cx="6532665" cy="1711412"/>
          </a:xfrm>
          <a:prstGeom prst="rect">
            <a:avLst/>
          </a:prstGeom>
        </p:spPr>
      </p:pic>
      <p:pic>
        <p:nvPicPr>
          <p:cNvPr id="13" name="图片 12">
            <a:extLst>
              <a:ext uri="{FF2B5EF4-FFF2-40B4-BE49-F238E27FC236}">
                <a16:creationId xmlns:a16="http://schemas.microsoft.com/office/drawing/2014/main" id="{840FFFD0-61B2-8F8F-2ECF-0A8897BB5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8301" y="4189389"/>
            <a:ext cx="6608722" cy="1727815"/>
          </a:xfrm>
          <a:prstGeom prst="rect">
            <a:avLst/>
          </a:prstGeom>
        </p:spPr>
      </p:pic>
    </p:spTree>
    <p:extLst>
      <p:ext uri="{BB962C8B-B14F-4D97-AF65-F5344CB8AC3E}">
        <p14:creationId xmlns:p14="http://schemas.microsoft.com/office/powerpoint/2010/main" val="237683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Experiments</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Scalability Evaluation</a:t>
            </a:r>
            <a:endParaRPr lang="zh-CN" altLang="en-US" sz="2400" b="1" dirty="0">
              <a:solidFill>
                <a:schemeClr val="tx1">
                  <a:lumMod val="65000"/>
                  <a:lumOff val="35000"/>
                </a:schemeClr>
              </a:solidFill>
            </a:endParaRPr>
          </a:p>
        </p:txBody>
      </p:sp>
      <p:grpSp>
        <p:nvGrpSpPr>
          <p:cNvPr id="2" name="组合 1">
            <a:extLst>
              <a:ext uri="{FF2B5EF4-FFF2-40B4-BE49-F238E27FC236}">
                <a16:creationId xmlns:a16="http://schemas.microsoft.com/office/drawing/2014/main" id="{E3A5AF2D-7DA4-A9ED-453F-60F0277CAA82}"/>
              </a:ext>
            </a:extLst>
          </p:cNvPr>
          <p:cNvGrpSpPr/>
          <p:nvPr/>
        </p:nvGrpSpPr>
        <p:grpSpPr>
          <a:xfrm>
            <a:off x="875425" y="6316579"/>
            <a:ext cx="10933570" cy="439224"/>
            <a:chOff x="875425" y="6316579"/>
            <a:chExt cx="10933570" cy="439224"/>
          </a:xfrm>
        </p:grpSpPr>
        <p:sp>
          <p:nvSpPr>
            <p:cNvPr id="3" name="矩形 2">
              <a:extLst>
                <a:ext uri="{FF2B5EF4-FFF2-40B4-BE49-F238E27FC236}">
                  <a16:creationId xmlns:a16="http://schemas.microsoft.com/office/drawing/2014/main" id="{4196A91B-0897-91C0-24F1-D043BC8E6057}"/>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2C45DD7D-92DD-DFDC-0E58-B3731DB87E56}"/>
                </a:ext>
              </a:extLst>
            </p:cNvPr>
            <p:cNvSpPr txBox="1"/>
            <p:nvPr/>
          </p:nvSpPr>
          <p:spPr>
            <a:xfrm>
              <a:off x="11328733" y="6351525"/>
              <a:ext cx="480262" cy="369332"/>
            </a:xfrm>
            <a:prstGeom prst="rect">
              <a:avLst/>
            </a:prstGeom>
            <a:noFill/>
          </p:spPr>
          <p:txBody>
            <a:bodyPr wrap="square" rtlCol="0">
              <a:spAutoFit/>
            </a:bodyPr>
            <a:lstStyle/>
            <a:p>
              <a:r>
                <a:rPr lang="en-US" altLang="zh-CN" dirty="0"/>
                <a:t>13</a:t>
              </a:r>
              <a:endParaRPr lang="zh-CN" altLang="en-US" dirty="0"/>
            </a:p>
          </p:txBody>
        </p:sp>
        <p:cxnSp>
          <p:nvCxnSpPr>
            <p:cNvPr id="7" name="直接连接符 6">
              <a:extLst>
                <a:ext uri="{FF2B5EF4-FFF2-40B4-BE49-F238E27FC236}">
                  <a16:creationId xmlns:a16="http://schemas.microsoft.com/office/drawing/2014/main" id="{81F07B13-7D22-1CB1-45A4-4B91FA249070}"/>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94598E4B-8C6D-22E8-0820-ECB95AC7E187}"/>
              </a:ext>
            </a:extLst>
          </p:cNvPr>
          <p:cNvSpPr txBox="1"/>
          <p:nvPr/>
        </p:nvSpPr>
        <p:spPr>
          <a:xfrm>
            <a:off x="1239253" y="1182392"/>
            <a:ext cx="10317079" cy="1200329"/>
          </a:xfrm>
          <a:prstGeom prst="rect">
            <a:avLst/>
          </a:prstGeom>
          <a:noFill/>
        </p:spPr>
        <p:txBody>
          <a:bodyPr wrap="square">
            <a:spAutoFit/>
          </a:bodyPr>
          <a:lstStyle/>
          <a:p>
            <a:r>
              <a:rPr lang="en-US" altLang="zh-CN" dirty="0"/>
              <a:t>We constructed an environment containing </a:t>
            </a:r>
            <a:r>
              <a:rPr lang="en-US" altLang="zh-CN" b="1" dirty="0">
                <a:solidFill>
                  <a:srgbClr val="FF0000"/>
                </a:solidFill>
              </a:rPr>
              <a:t>1225 agents</a:t>
            </a:r>
            <a:r>
              <a:rPr lang="en-US" altLang="zh-CN" dirty="0"/>
              <a:t> based on the </a:t>
            </a:r>
            <a:r>
              <a:rPr lang="en-US" altLang="zh-CN" dirty="0" err="1"/>
              <a:t>CityFlow</a:t>
            </a:r>
            <a:r>
              <a:rPr lang="en-US" altLang="zh-CN" dirty="0"/>
              <a:t> environment </a:t>
            </a:r>
            <a:r>
              <a:rPr lang="en-US" altLang="zh-CN" dirty="0">
                <a:solidFill>
                  <a:srgbClr val="FF0000"/>
                </a:solidFill>
              </a:rPr>
              <a:t>where the agent need to control the flow of traffic at each intersection</a:t>
            </a:r>
            <a:r>
              <a:rPr lang="en-US" altLang="zh-CN" dirty="0"/>
              <a:t>, as well as a replenishment environment containing </a:t>
            </a:r>
            <a:r>
              <a:rPr lang="en-US" altLang="zh-CN" b="1" dirty="0">
                <a:solidFill>
                  <a:srgbClr val="FF0000"/>
                </a:solidFill>
              </a:rPr>
              <a:t>1000 agents</a:t>
            </a:r>
            <a:r>
              <a:rPr lang="en-US" altLang="zh-CN" dirty="0"/>
              <a:t> </a:t>
            </a:r>
            <a:r>
              <a:rPr lang="en-US" altLang="zh-CN" dirty="0">
                <a:solidFill>
                  <a:srgbClr val="FF0000"/>
                </a:solidFill>
              </a:rPr>
              <a:t>where the agent need to control the transaction of goods between different warehouses.</a:t>
            </a:r>
            <a:endParaRPr lang="zh-CN" altLang="en-US" dirty="0">
              <a:solidFill>
                <a:srgbClr val="FF0000"/>
              </a:solidFill>
            </a:endParaRPr>
          </a:p>
        </p:txBody>
      </p:sp>
      <p:pic>
        <p:nvPicPr>
          <p:cNvPr id="11" name="图片 10">
            <a:extLst>
              <a:ext uri="{FF2B5EF4-FFF2-40B4-BE49-F238E27FC236}">
                <a16:creationId xmlns:a16="http://schemas.microsoft.com/office/drawing/2014/main" id="{8B856A26-799D-ED21-27B9-D2B63B325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4088" y="2311181"/>
            <a:ext cx="2640931" cy="2133560"/>
          </a:xfrm>
          <a:prstGeom prst="rect">
            <a:avLst/>
          </a:prstGeom>
        </p:spPr>
      </p:pic>
      <p:pic>
        <p:nvPicPr>
          <p:cNvPr id="13" name="图片 12">
            <a:extLst>
              <a:ext uri="{FF2B5EF4-FFF2-40B4-BE49-F238E27FC236}">
                <a16:creationId xmlns:a16="http://schemas.microsoft.com/office/drawing/2014/main" id="{56287721-53A1-3C5E-3859-28187838AD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796" y="2479349"/>
            <a:ext cx="2687053" cy="2055581"/>
          </a:xfrm>
          <a:prstGeom prst="rect">
            <a:avLst/>
          </a:prstGeom>
        </p:spPr>
      </p:pic>
      <p:sp>
        <p:nvSpPr>
          <p:cNvPr id="16" name="文本框 15">
            <a:extLst>
              <a:ext uri="{FF2B5EF4-FFF2-40B4-BE49-F238E27FC236}">
                <a16:creationId xmlns:a16="http://schemas.microsoft.com/office/drawing/2014/main" id="{BAC44FAE-D026-8236-BF26-6E0F2468EE0E}"/>
              </a:ext>
            </a:extLst>
          </p:cNvPr>
          <p:cNvSpPr txBox="1"/>
          <p:nvPr/>
        </p:nvSpPr>
        <p:spPr>
          <a:xfrm>
            <a:off x="2769518" y="4534930"/>
            <a:ext cx="7064041" cy="369332"/>
          </a:xfrm>
          <a:prstGeom prst="rect">
            <a:avLst/>
          </a:prstGeom>
          <a:noFill/>
        </p:spPr>
        <p:txBody>
          <a:bodyPr wrap="square">
            <a:spAutoFit/>
          </a:bodyPr>
          <a:lstStyle/>
          <a:p>
            <a:r>
              <a:rPr lang="zh-CN" altLang="en-US" dirty="0"/>
              <a:t>Distributed sampling speed with different resource configurations</a:t>
            </a:r>
          </a:p>
        </p:txBody>
      </p:sp>
      <p:sp>
        <p:nvSpPr>
          <p:cNvPr id="20" name="文本框 19">
            <a:extLst>
              <a:ext uri="{FF2B5EF4-FFF2-40B4-BE49-F238E27FC236}">
                <a16:creationId xmlns:a16="http://schemas.microsoft.com/office/drawing/2014/main" id="{F17FC6E0-CD55-BAA8-064D-3EF7ED1B77C0}"/>
              </a:ext>
            </a:extLst>
          </p:cNvPr>
          <p:cNvSpPr txBox="1"/>
          <p:nvPr/>
        </p:nvSpPr>
        <p:spPr>
          <a:xfrm>
            <a:off x="1173079" y="4748077"/>
            <a:ext cx="10449426" cy="2031325"/>
          </a:xfrm>
          <a:prstGeom prst="rect">
            <a:avLst/>
          </a:prstGeom>
          <a:noFill/>
        </p:spPr>
        <p:txBody>
          <a:bodyPr wrap="square" rtlCol="0">
            <a:spAutoFit/>
          </a:bodyPr>
          <a:lstStyle/>
          <a:p>
            <a:r>
              <a:rPr lang="en-US" altLang="zh-CN" b="1" dirty="0"/>
              <a:t>Result </a:t>
            </a:r>
            <a:r>
              <a:rPr lang="en-US" altLang="zh-CN" dirty="0"/>
              <a:t>: </a:t>
            </a:r>
          </a:p>
          <a:p>
            <a:endParaRPr lang="en-US" altLang="zh-CN" dirty="0"/>
          </a:p>
          <a:p>
            <a:pPr marL="285750" indent="-285750">
              <a:buFont typeface="Arial" panose="020B0604020202020204" pitchFamily="34" charset="0"/>
              <a:buChar char="•"/>
            </a:pPr>
            <a:r>
              <a:rPr lang="en-US" altLang="zh-CN" dirty="0"/>
              <a:t>Show the sampling speed up obtained by allocating different computational resources.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solidFill>
                  <a:srgbClr val="FF0000"/>
                </a:solidFill>
              </a:rPr>
              <a:t>Easily implement distributed scaling to accelerate training and powerful scalability and compatibility provide an efficient solution for research on large-scale complex multi-agent tasks.</a:t>
            </a:r>
          </a:p>
          <a:p>
            <a:r>
              <a:rPr lang="en-US" altLang="zh-CN" dirty="0"/>
              <a:t> </a:t>
            </a:r>
            <a:endParaRPr lang="zh-CN" altLang="en-US" dirty="0"/>
          </a:p>
        </p:txBody>
      </p:sp>
    </p:spTree>
    <p:extLst>
      <p:ext uri="{BB962C8B-B14F-4D97-AF65-F5344CB8AC3E}">
        <p14:creationId xmlns:p14="http://schemas.microsoft.com/office/powerpoint/2010/main" val="98576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Conclusion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Advantages and future work</a:t>
            </a:r>
            <a:endParaRPr lang="zh-CN" altLang="en-US" sz="2400" b="1" dirty="0">
              <a:solidFill>
                <a:schemeClr val="tx1">
                  <a:lumMod val="65000"/>
                  <a:lumOff val="35000"/>
                </a:schemeClr>
              </a:solidFill>
            </a:endParaRPr>
          </a:p>
        </p:txBody>
      </p:sp>
      <p:grpSp>
        <p:nvGrpSpPr>
          <p:cNvPr id="2" name="组合 1">
            <a:extLst>
              <a:ext uri="{FF2B5EF4-FFF2-40B4-BE49-F238E27FC236}">
                <a16:creationId xmlns:a16="http://schemas.microsoft.com/office/drawing/2014/main" id="{A314C80A-047B-EF96-0004-B687234299ED}"/>
              </a:ext>
            </a:extLst>
          </p:cNvPr>
          <p:cNvGrpSpPr/>
          <p:nvPr/>
        </p:nvGrpSpPr>
        <p:grpSpPr>
          <a:xfrm>
            <a:off x="875425" y="6316579"/>
            <a:ext cx="10921538" cy="439224"/>
            <a:chOff x="875425" y="6316579"/>
            <a:chExt cx="10921538" cy="439224"/>
          </a:xfrm>
        </p:grpSpPr>
        <p:sp>
          <p:nvSpPr>
            <p:cNvPr id="3" name="矩形 2">
              <a:extLst>
                <a:ext uri="{FF2B5EF4-FFF2-40B4-BE49-F238E27FC236}">
                  <a16:creationId xmlns:a16="http://schemas.microsoft.com/office/drawing/2014/main" id="{6B8EF5D5-9DBC-2C24-BB1A-1AEC9683B3AA}"/>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432A8C57-087E-7B35-9D9B-BE05F4FF2FF1}"/>
                </a:ext>
              </a:extLst>
            </p:cNvPr>
            <p:cNvSpPr txBox="1"/>
            <p:nvPr/>
          </p:nvSpPr>
          <p:spPr>
            <a:xfrm>
              <a:off x="11328733" y="6351525"/>
              <a:ext cx="468230" cy="369332"/>
            </a:xfrm>
            <a:prstGeom prst="rect">
              <a:avLst/>
            </a:prstGeom>
            <a:noFill/>
          </p:spPr>
          <p:txBody>
            <a:bodyPr wrap="square" rtlCol="0">
              <a:spAutoFit/>
            </a:bodyPr>
            <a:lstStyle/>
            <a:p>
              <a:r>
                <a:rPr lang="en-US" altLang="zh-CN" dirty="0"/>
                <a:t>14</a:t>
              </a:r>
              <a:endParaRPr lang="zh-CN" altLang="en-US" dirty="0"/>
            </a:p>
          </p:txBody>
        </p:sp>
        <p:cxnSp>
          <p:nvCxnSpPr>
            <p:cNvPr id="7" name="直接连接符 6">
              <a:extLst>
                <a:ext uri="{FF2B5EF4-FFF2-40B4-BE49-F238E27FC236}">
                  <a16:creationId xmlns:a16="http://schemas.microsoft.com/office/drawing/2014/main" id="{8952F493-BEA8-2DDC-AE5A-6D94BEBB17FB}"/>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55F4F43E-4E78-03B1-701D-EDDA2D4B60A7}"/>
              </a:ext>
            </a:extLst>
          </p:cNvPr>
          <p:cNvSpPr txBox="1"/>
          <p:nvPr/>
        </p:nvSpPr>
        <p:spPr>
          <a:xfrm>
            <a:off x="1239253" y="751044"/>
            <a:ext cx="10178715" cy="3247043"/>
          </a:xfrm>
          <a:prstGeom prst="rect">
            <a:avLst/>
          </a:prstGeom>
          <a:noFill/>
        </p:spPr>
        <p:txBody>
          <a:bodyPr wrap="square">
            <a:spAutoFit/>
          </a:bodyPr>
          <a:lstStyle/>
          <a:p>
            <a:pPr>
              <a:spcAft>
                <a:spcPts val="600"/>
              </a:spcAft>
            </a:pPr>
            <a:endParaRPr lang="en-US" altLang="zh-CN" dirty="0"/>
          </a:p>
          <a:p>
            <a:pPr marL="285750" indent="-285750">
              <a:spcAft>
                <a:spcPts val="600"/>
              </a:spcAft>
              <a:buFont typeface="Arial" panose="020B0604020202020204" pitchFamily="34" charset="0"/>
              <a:buChar char="•"/>
            </a:pPr>
            <a:r>
              <a:rPr lang="en-US" altLang="zh-CN" dirty="0"/>
              <a:t>Scalability : Our framework is designed to be deployed </a:t>
            </a:r>
            <a:r>
              <a:rPr lang="en-US" altLang="zh-CN" dirty="0">
                <a:solidFill>
                  <a:srgbClr val="FF0000"/>
                </a:solidFill>
              </a:rPr>
              <a:t>in large-scale clusters</a:t>
            </a:r>
            <a:r>
              <a:rPr lang="en-US" altLang="zh-CN" dirty="0"/>
              <a:t>, allowing efficient utilization of computational resources thus achieving significant training acceleration.</a:t>
            </a:r>
          </a:p>
          <a:p>
            <a:pPr marL="285750" indent="-285750">
              <a:spcAft>
                <a:spcPts val="600"/>
              </a:spcAft>
              <a:buFont typeface="Arial" panose="020B0604020202020204" pitchFamily="34" charset="0"/>
              <a:buChar char="•"/>
            </a:pPr>
            <a:r>
              <a:rPr lang="en-US" altLang="zh-CN" dirty="0"/>
              <a:t>Modularization : We modularize the MARL training process to simplify algorithms construction and provide support for </a:t>
            </a:r>
            <a:r>
              <a:rPr lang="en-US" altLang="zh-CN" dirty="0">
                <a:solidFill>
                  <a:srgbClr val="FF0000"/>
                </a:solidFill>
              </a:rPr>
              <a:t>distributed training</a:t>
            </a:r>
            <a:r>
              <a:rPr lang="en-US" altLang="zh-CN" dirty="0"/>
              <a:t>.</a:t>
            </a:r>
          </a:p>
          <a:p>
            <a:pPr marL="285750" indent="-285750">
              <a:spcAft>
                <a:spcPts val="600"/>
              </a:spcAft>
              <a:buFont typeface="Arial" panose="020B0604020202020204" pitchFamily="34" charset="0"/>
              <a:buChar char="•"/>
            </a:pPr>
            <a:r>
              <a:rPr lang="en-US" altLang="zh-CN" dirty="0" err="1"/>
              <a:t>Asynchronicity</a:t>
            </a:r>
            <a:r>
              <a:rPr lang="en-US" altLang="zh-CN" dirty="0"/>
              <a:t> : We decouple the modules to run the sampling and training process asynchronously, </a:t>
            </a:r>
            <a:r>
              <a:rPr lang="en-US" altLang="zh-CN" dirty="0">
                <a:solidFill>
                  <a:srgbClr val="FF0000"/>
                </a:solidFill>
              </a:rPr>
              <a:t>reducing the waiting time to achieve higher resource utilization and runtime speeds.</a:t>
            </a:r>
          </a:p>
          <a:p>
            <a:pPr marL="285750" indent="-285750">
              <a:spcAft>
                <a:spcPts val="600"/>
              </a:spcAft>
              <a:buFont typeface="Arial" panose="020B0604020202020204" pitchFamily="34" charset="0"/>
              <a:buChar char="•"/>
            </a:pPr>
            <a:r>
              <a:rPr lang="en-US" altLang="zh-CN" dirty="0"/>
              <a:t>Flexibility : Modules can be combined and flexibly deployed anywhere in the cluster to </a:t>
            </a:r>
            <a:r>
              <a:rPr lang="en-US" altLang="zh-CN" dirty="0">
                <a:solidFill>
                  <a:srgbClr val="FF0000"/>
                </a:solidFill>
              </a:rPr>
              <a:t>adapt to various cluster resource configurations.</a:t>
            </a:r>
          </a:p>
          <a:p>
            <a:pPr marL="285750" indent="-285750">
              <a:buFont typeface="Arial" panose="020B0604020202020204" pitchFamily="34" charset="0"/>
              <a:buChar char="•"/>
            </a:pPr>
            <a:endParaRPr lang="zh-CN" altLang="en-US" dirty="0"/>
          </a:p>
        </p:txBody>
      </p:sp>
      <p:sp>
        <p:nvSpPr>
          <p:cNvPr id="11" name="文本框 10">
            <a:extLst>
              <a:ext uri="{FF2B5EF4-FFF2-40B4-BE49-F238E27FC236}">
                <a16:creationId xmlns:a16="http://schemas.microsoft.com/office/drawing/2014/main" id="{5F0657B1-BF1E-453F-B3EC-C20E15165FF0}"/>
              </a:ext>
            </a:extLst>
          </p:cNvPr>
          <p:cNvSpPr txBox="1"/>
          <p:nvPr/>
        </p:nvSpPr>
        <p:spPr>
          <a:xfrm>
            <a:off x="1185111" y="3800945"/>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Future work</a:t>
            </a:r>
            <a:endParaRPr lang="zh-CN" altLang="en-US" sz="2400" b="1" dirty="0">
              <a:solidFill>
                <a:schemeClr val="tx1">
                  <a:lumMod val="65000"/>
                  <a:lumOff val="35000"/>
                </a:schemeClr>
              </a:solidFill>
            </a:endParaRPr>
          </a:p>
        </p:txBody>
      </p:sp>
      <p:sp>
        <p:nvSpPr>
          <p:cNvPr id="15" name="文本框 14">
            <a:extLst>
              <a:ext uri="{FF2B5EF4-FFF2-40B4-BE49-F238E27FC236}">
                <a16:creationId xmlns:a16="http://schemas.microsoft.com/office/drawing/2014/main" id="{E9CEB40E-E802-419B-BEAD-133D0B6C5A3C}"/>
              </a:ext>
            </a:extLst>
          </p:cNvPr>
          <p:cNvSpPr txBox="1"/>
          <p:nvPr/>
        </p:nvSpPr>
        <p:spPr>
          <a:xfrm>
            <a:off x="1185111" y="4030562"/>
            <a:ext cx="10178715" cy="1554272"/>
          </a:xfrm>
          <a:prstGeom prst="rect">
            <a:avLst/>
          </a:prstGeom>
          <a:noFill/>
        </p:spPr>
        <p:txBody>
          <a:bodyPr wrap="square">
            <a:spAutoFit/>
          </a:bodyPr>
          <a:lstStyle/>
          <a:p>
            <a:pPr>
              <a:spcAft>
                <a:spcPts val="600"/>
              </a:spcAft>
            </a:pPr>
            <a:endParaRPr lang="en-US" altLang="zh-CN" dirty="0"/>
          </a:p>
          <a:p>
            <a:r>
              <a:rPr lang="zh-CN" altLang="en-US" dirty="0"/>
              <a:t>In future work, we will continue to add different multi-agent environments and multi-agent reinforcement learning algorithms to our framework. We will also continue to look for improvements in framework scalability and speed.</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3658969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03E2CC0-78CA-E780-9591-02ACF37B1C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6660" y="239758"/>
            <a:ext cx="5627763" cy="1507128"/>
          </a:xfrm>
          <a:prstGeom prst="rect">
            <a:avLst/>
          </a:prstGeom>
        </p:spPr>
      </p:pic>
      <p:sp>
        <p:nvSpPr>
          <p:cNvPr id="9" name="文本框 8">
            <a:extLst>
              <a:ext uri="{FF2B5EF4-FFF2-40B4-BE49-F238E27FC236}">
                <a16:creationId xmlns:a16="http://schemas.microsoft.com/office/drawing/2014/main" id="{51B04855-246D-82AB-3B6F-37ECAA37FD7C}"/>
              </a:ext>
            </a:extLst>
          </p:cNvPr>
          <p:cNvSpPr txBox="1"/>
          <p:nvPr/>
        </p:nvSpPr>
        <p:spPr>
          <a:xfrm>
            <a:off x="1404370" y="3052357"/>
            <a:ext cx="8904580" cy="646331"/>
          </a:xfrm>
          <a:prstGeom prst="rect">
            <a:avLst/>
          </a:prstGeom>
          <a:noFill/>
        </p:spPr>
        <p:txBody>
          <a:bodyPr wrap="square">
            <a:spAutoFit/>
          </a:bodyPr>
          <a:lstStyle/>
          <a:p>
            <a:pPr algn="ctr"/>
            <a:r>
              <a:rPr lang="en-US" altLang="zh-CN" sz="3600" b="1" dirty="0"/>
              <a:t>Thanks for listening</a:t>
            </a:r>
            <a:endParaRPr lang="zh-CN" altLang="en-US" sz="3600" b="1" dirty="0"/>
          </a:p>
        </p:txBody>
      </p:sp>
      <p:sp>
        <p:nvSpPr>
          <p:cNvPr id="2" name="文本框 1">
            <a:extLst>
              <a:ext uri="{FF2B5EF4-FFF2-40B4-BE49-F238E27FC236}">
                <a16:creationId xmlns:a16="http://schemas.microsoft.com/office/drawing/2014/main" id="{CD2E28D0-0698-8291-904F-59F5F769F99F}"/>
              </a:ext>
            </a:extLst>
          </p:cNvPr>
          <p:cNvSpPr txBox="1"/>
          <p:nvPr/>
        </p:nvSpPr>
        <p:spPr>
          <a:xfrm>
            <a:off x="1193818" y="4755785"/>
            <a:ext cx="8443477" cy="1661993"/>
          </a:xfrm>
          <a:prstGeom prst="rect">
            <a:avLst/>
          </a:prstGeom>
          <a:noFill/>
        </p:spPr>
        <p:txBody>
          <a:bodyPr wrap="square" rtlCol="0">
            <a:spAutoFit/>
          </a:bodyPr>
          <a:lstStyle/>
          <a:p>
            <a:r>
              <a:rPr lang="en-US" altLang="zh-CN" sz="2000" b="1" dirty="0"/>
              <a:t>Contact Information </a:t>
            </a:r>
            <a:r>
              <a:rPr lang="en-US" altLang="zh-CN" b="1" dirty="0"/>
              <a:t>: </a:t>
            </a:r>
          </a:p>
          <a:p>
            <a:endParaRPr lang="en-US" altLang="zh-CN" dirty="0"/>
          </a:p>
          <a:p>
            <a:pPr>
              <a:spcAft>
                <a:spcPts val="1200"/>
              </a:spcAft>
            </a:pPr>
            <a:r>
              <a:rPr lang="en-US" altLang="zh-CN" dirty="0" err="1"/>
              <a:t>Sizhe</a:t>
            </a:r>
            <a:r>
              <a:rPr lang="en-US" altLang="zh-CN" dirty="0"/>
              <a:t> Wang (Master student) : </a:t>
            </a:r>
            <a:r>
              <a:rPr lang="en-US" altLang="zh-CN" dirty="0">
                <a:hlinkClick r:id="rId3"/>
              </a:rPr>
              <a:t>wangsizhe@stu.xjtu.edu.cn</a:t>
            </a:r>
            <a:endParaRPr lang="en-US" altLang="zh-CN" dirty="0"/>
          </a:p>
          <a:p>
            <a:r>
              <a:rPr lang="en-US" altLang="zh-CN" dirty="0"/>
              <a:t>Prof. </a:t>
            </a:r>
            <a:r>
              <a:rPr lang="en-US" altLang="zh-CN" dirty="0" err="1"/>
              <a:t>Xuguang</a:t>
            </a:r>
            <a:r>
              <a:rPr lang="en-US" altLang="zh-CN" dirty="0"/>
              <a:t> Lan : xglan@xjtu.edu.cn</a:t>
            </a:r>
          </a:p>
          <a:p>
            <a:endParaRPr lang="zh-CN" altLang="en-US" dirty="0"/>
          </a:p>
        </p:txBody>
      </p:sp>
      <p:pic>
        <p:nvPicPr>
          <p:cNvPr id="6" name="Picture 2" descr="12th International Workshop on Engineering Multi-Agent Systems">
            <a:extLst>
              <a:ext uri="{FF2B5EF4-FFF2-40B4-BE49-F238E27FC236}">
                <a16:creationId xmlns:a16="http://schemas.microsoft.com/office/drawing/2014/main" id="{2F6E6BEF-F090-4126-BFDC-BA4F75CFC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00" y="239758"/>
            <a:ext cx="3643312" cy="1746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79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Introduction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07504"/>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Time-consuming training in multi-agent systems</a:t>
            </a:r>
            <a:endParaRPr lang="zh-CN" altLang="en-US" sz="2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A7ECE9D-5085-C0A9-5783-3EE9515BC836}"/>
                  </a:ext>
                </a:extLst>
              </p:cNvPr>
              <p:cNvSpPr txBox="1"/>
              <p:nvPr/>
            </p:nvSpPr>
            <p:spPr>
              <a:xfrm>
                <a:off x="1780350" y="4169466"/>
                <a:ext cx="1503947" cy="646331"/>
              </a:xfrm>
              <a:prstGeom prst="rect">
                <a:avLst/>
              </a:prstGeom>
              <a:noFill/>
            </p:spPr>
            <p:txBody>
              <a:bodyPr wrap="square" rtlCol="0">
                <a:spAutoFit/>
              </a:bodyPr>
              <a:lstStyle/>
              <a:p>
                <a:r>
                  <a:rPr lang="en-US" altLang="zh-CN" sz="1800" kern="0" dirty="0">
                    <a:solidFill>
                      <a:srgbClr val="000000"/>
                    </a:solidFill>
                    <a:effectLst/>
                    <a:latin typeface="Calibri" panose="020F0502020204030204" pitchFamily="34" charset="0"/>
                  </a:rPr>
                  <a:t>Follow a fixed </a:t>
                </a:r>
                <a:endParaRPr lang="en-US" altLang="zh-CN" dirty="0"/>
              </a:p>
              <a:p>
                <a:pPr algn="ctr"/>
                <a:r>
                  <a:rPr lang="en-US" altLang="zh-CN" sz="1800" kern="0" dirty="0">
                    <a:solidFill>
                      <a:srgbClr val="000000"/>
                    </a:solidFill>
                    <a:effectLst/>
                    <a:latin typeface="Calibri" panose="020F0502020204030204" pitchFamily="34" charset="0"/>
                  </a:rPr>
                  <a:t>policy </a:t>
                </a:r>
                <a14:m>
                  <m:oMath xmlns:m="http://schemas.openxmlformats.org/officeDocument/2006/math">
                    <m:r>
                      <a:rPr lang="zh-CN" altLang="en-US" sz="1800" i="1" kern="0" smtClean="0">
                        <a:solidFill>
                          <a:srgbClr val="000000"/>
                        </a:solidFill>
                        <a:effectLst/>
                        <a:latin typeface="Cambria Math" panose="02040503050406030204" pitchFamily="18" charset="0"/>
                      </a:rPr>
                      <m:t>𝜋</m:t>
                    </m:r>
                  </m:oMath>
                </a14:m>
                <a:endParaRPr lang="zh-CN" altLang="en-US" dirty="0"/>
              </a:p>
            </p:txBody>
          </p:sp>
        </mc:Choice>
        <mc:Fallback xmlns="">
          <p:sp>
            <p:nvSpPr>
              <p:cNvPr id="12" name="文本框 11">
                <a:extLst>
                  <a:ext uri="{FF2B5EF4-FFF2-40B4-BE49-F238E27FC236}">
                    <a16:creationId xmlns:a16="http://schemas.microsoft.com/office/drawing/2014/main" id="{2A7ECE9D-5085-C0A9-5783-3EE9515BC836}"/>
                  </a:ext>
                </a:extLst>
              </p:cNvPr>
              <p:cNvSpPr txBox="1">
                <a:spLocks noRot="1" noChangeAspect="1" noMove="1" noResize="1" noEditPoints="1" noAdjustHandles="1" noChangeArrowheads="1" noChangeShapeType="1" noTextEdit="1"/>
              </p:cNvSpPr>
              <p:nvPr/>
            </p:nvSpPr>
            <p:spPr>
              <a:xfrm>
                <a:off x="1780350" y="4169466"/>
                <a:ext cx="1503947" cy="646331"/>
              </a:xfrm>
              <a:prstGeom prst="rect">
                <a:avLst/>
              </a:prstGeom>
              <a:blipFill>
                <a:blip r:embed="rId3"/>
                <a:stretch>
                  <a:fillRect l="-3239" t="-5660" r="-4453" b="-14151"/>
                </a:stretch>
              </a:blipFill>
            </p:spPr>
            <p:txBody>
              <a:bodyPr/>
              <a:lstStyle/>
              <a:p>
                <a:r>
                  <a:rPr lang="zh-CN" altLang="en-US">
                    <a:noFill/>
                  </a:rPr>
                  <a:t> </a:t>
                </a:r>
              </a:p>
            </p:txBody>
          </p:sp>
        </mc:Fallback>
      </mc:AlternateContent>
      <p:pic>
        <p:nvPicPr>
          <p:cNvPr id="16" name="图形 15" descr="地球仪 - 亚洲 纯色填充">
            <a:extLst>
              <a:ext uri="{FF2B5EF4-FFF2-40B4-BE49-F238E27FC236}">
                <a16:creationId xmlns:a16="http://schemas.microsoft.com/office/drawing/2014/main" id="{BA66EABE-DA0D-EFFA-5BFC-AE83E89AD3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14120" y="4956083"/>
            <a:ext cx="995246" cy="995246"/>
          </a:xfrm>
          <a:prstGeom prst="rect">
            <a:avLst/>
          </a:prstGeom>
        </p:spPr>
      </p:pic>
      <p:cxnSp>
        <p:nvCxnSpPr>
          <p:cNvPr id="18" name="直接箭头连接符 17">
            <a:extLst>
              <a:ext uri="{FF2B5EF4-FFF2-40B4-BE49-F238E27FC236}">
                <a16:creationId xmlns:a16="http://schemas.microsoft.com/office/drawing/2014/main" id="{108F9A65-BF1D-9FE6-B07F-48996110821E}"/>
              </a:ext>
            </a:extLst>
          </p:cNvPr>
          <p:cNvCxnSpPr>
            <a:cxnSpLocks/>
          </p:cNvCxnSpPr>
          <p:nvPr/>
        </p:nvCxnSpPr>
        <p:spPr>
          <a:xfrm>
            <a:off x="4614927" y="5198621"/>
            <a:ext cx="4168238"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94A3018F-8F0B-0C11-D3E7-0BAE09B4F5AB}"/>
              </a:ext>
            </a:extLst>
          </p:cNvPr>
          <p:cNvCxnSpPr>
            <a:cxnSpLocks/>
          </p:cNvCxnSpPr>
          <p:nvPr/>
        </p:nvCxnSpPr>
        <p:spPr>
          <a:xfrm flipH="1">
            <a:off x="4614927" y="4589021"/>
            <a:ext cx="411523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30BE1530-7F83-99EA-D24E-C8F273D5960F}"/>
              </a:ext>
            </a:extLst>
          </p:cNvPr>
          <p:cNvCxnSpPr>
            <a:cxnSpLocks/>
          </p:cNvCxnSpPr>
          <p:nvPr/>
        </p:nvCxnSpPr>
        <p:spPr>
          <a:xfrm flipH="1">
            <a:off x="4614927" y="5801743"/>
            <a:ext cx="411523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58C843C-83B2-DD61-3B40-ECDD5001B25A}"/>
                  </a:ext>
                </a:extLst>
              </p:cNvPr>
              <p:cNvSpPr txBox="1"/>
              <p:nvPr/>
            </p:nvSpPr>
            <p:spPr>
              <a:xfrm>
                <a:off x="5804524" y="4182769"/>
                <a:ext cx="1736035" cy="369332"/>
              </a:xfrm>
              <a:prstGeom prst="rect">
                <a:avLst/>
              </a:prstGeom>
              <a:noFill/>
            </p:spPr>
            <p:txBody>
              <a:bodyPr wrap="square" rtlCol="0">
                <a:spAutoFit/>
              </a:bodyPr>
              <a:lstStyle/>
              <a:p>
                <a:r>
                  <a:rPr lang="en-US" altLang="zh-CN" dirty="0"/>
                  <a:t>Observe state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oMath>
                </a14:m>
                <a:r>
                  <a:rPr lang="en-US" altLang="zh-CN" dirty="0"/>
                  <a:t> </a:t>
                </a:r>
                <a:endParaRPr lang="zh-CN" altLang="en-US" dirty="0"/>
              </a:p>
            </p:txBody>
          </p:sp>
        </mc:Choice>
        <mc:Fallback xmlns="">
          <p:sp>
            <p:nvSpPr>
              <p:cNvPr id="25" name="文本框 24">
                <a:extLst>
                  <a:ext uri="{FF2B5EF4-FFF2-40B4-BE49-F238E27FC236}">
                    <a16:creationId xmlns:a16="http://schemas.microsoft.com/office/drawing/2014/main" id="{158C843C-83B2-DD61-3B40-ECDD5001B25A}"/>
                  </a:ext>
                </a:extLst>
              </p:cNvPr>
              <p:cNvSpPr txBox="1">
                <a:spLocks noRot="1" noChangeAspect="1" noMove="1" noResize="1" noEditPoints="1" noAdjustHandles="1" noChangeArrowheads="1" noChangeShapeType="1" noTextEdit="1"/>
              </p:cNvSpPr>
              <p:nvPr/>
            </p:nvSpPr>
            <p:spPr>
              <a:xfrm>
                <a:off x="5804524" y="4182769"/>
                <a:ext cx="1736035" cy="369332"/>
              </a:xfrm>
              <a:prstGeom prst="rect">
                <a:avLst/>
              </a:prstGeom>
              <a:blipFill>
                <a:blip r:embed="rId6"/>
                <a:stretch>
                  <a:fillRect l="-280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B63A2DA-2192-D77B-4350-F528774F2C8C}"/>
                  </a:ext>
                </a:extLst>
              </p:cNvPr>
              <p:cNvSpPr txBox="1"/>
              <p:nvPr/>
            </p:nvSpPr>
            <p:spPr>
              <a:xfrm>
                <a:off x="5350702" y="4800316"/>
                <a:ext cx="2696688" cy="369332"/>
              </a:xfrm>
              <a:prstGeom prst="rect">
                <a:avLst/>
              </a:prstGeom>
              <a:noFill/>
            </p:spPr>
            <p:txBody>
              <a:bodyPr wrap="square" rtlCol="0">
                <a:spAutoFit/>
              </a:bodyPr>
              <a:lstStyle/>
              <a:p>
                <a:r>
                  <a:rPr lang="en-US" altLang="zh-CN" dirty="0"/>
                  <a:t>Take action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zh-CN" altLang="en-US" i="1" kern="0">
                        <a:solidFill>
                          <a:srgbClr val="000000"/>
                        </a:solidFill>
                        <a:latin typeface="Cambria Math" panose="02040503050406030204" pitchFamily="18" charset="0"/>
                      </a:rPr>
                      <m:t>𝜋</m:t>
                    </m:r>
                    <m:r>
                      <a:rPr lang="en-US" altLang="zh-CN" b="0" i="1" kern="0" smtClean="0">
                        <a:solidFill>
                          <a:srgbClr val="000000"/>
                        </a:solidFill>
                        <a:latin typeface="Cambria Math" panose="02040503050406030204" pitchFamily="18" charset="0"/>
                      </a:rPr>
                      <m:t>(</m:t>
                    </m:r>
                    <m:r>
                      <a:rPr lang="en-US" altLang="zh-CN" b="0" i="1" kern="0" smtClean="0">
                        <a:solidFill>
                          <a:srgbClr val="000000"/>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b="0" i="1" kern="0" smtClean="0">
                        <a:solidFill>
                          <a:srgbClr val="000000"/>
                        </a:solidFill>
                        <a:latin typeface="Cambria Math" panose="02040503050406030204" pitchFamily="18" charset="0"/>
                      </a:rPr>
                      <m:t>)</m:t>
                    </m:r>
                  </m:oMath>
                </a14:m>
                <a:endParaRPr lang="zh-CN" altLang="en-US" dirty="0"/>
              </a:p>
            </p:txBody>
          </p:sp>
        </mc:Choice>
        <mc:Fallback xmlns="">
          <p:sp>
            <p:nvSpPr>
              <p:cNvPr id="26" name="文本框 25">
                <a:extLst>
                  <a:ext uri="{FF2B5EF4-FFF2-40B4-BE49-F238E27FC236}">
                    <a16:creationId xmlns:a16="http://schemas.microsoft.com/office/drawing/2014/main" id="{AB63A2DA-2192-D77B-4350-F528774F2C8C}"/>
                  </a:ext>
                </a:extLst>
              </p:cNvPr>
              <p:cNvSpPr txBox="1">
                <a:spLocks noRot="1" noChangeAspect="1" noMove="1" noResize="1" noEditPoints="1" noAdjustHandles="1" noChangeArrowheads="1" noChangeShapeType="1" noTextEdit="1"/>
              </p:cNvSpPr>
              <p:nvPr/>
            </p:nvSpPr>
            <p:spPr>
              <a:xfrm>
                <a:off x="5350702" y="4800316"/>
                <a:ext cx="2696688" cy="369332"/>
              </a:xfrm>
              <a:prstGeom prst="rect">
                <a:avLst/>
              </a:prstGeom>
              <a:blipFill>
                <a:blip r:embed="rId7"/>
                <a:stretch>
                  <a:fillRect l="-2036"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DD61B801-8B5D-BF35-43FF-677D70DB48C7}"/>
                  </a:ext>
                </a:extLst>
              </p:cNvPr>
              <p:cNvSpPr txBox="1"/>
              <p:nvPr/>
            </p:nvSpPr>
            <p:spPr>
              <a:xfrm>
                <a:off x="5294380" y="5415128"/>
                <a:ext cx="2809332" cy="369332"/>
              </a:xfrm>
              <a:prstGeom prst="rect">
                <a:avLst/>
              </a:prstGeom>
              <a:noFill/>
            </p:spPr>
            <p:txBody>
              <a:bodyPr wrap="square" rtlCol="0">
                <a:spAutoFit/>
              </a:bodyPr>
              <a:lstStyle/>
              <a:p>
                <a:r>
                  <a:rPr lang="en-US" altLang="zh-CN" dirty="0"/>
                  <a:t>Receive reward </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oMath>
                </a14:m>
                <a:endParaRPr lang="zh-CN" altLang="en-US" dirty="0"/>
              </a:p>
            </p:txBody>
          </p:sp>
        </mc:Choice>
        <mc:Fallback xmlns="">
          <p:sp>
            <p:nvSpPr>
              <p:cNvPr id="27" name="文本框 26">
                <a:extLst>
                  <a:ext uri="{FF2B5EF4-FFF2-40B4-BE49-F238E27FC236}">
                    <a16:creationId xmlns:a16="http://schemas.microsoft.com/office/drawing/2014/main" id="{DD61B801-8B5D-BF35-43FF-677D70DB48C7}"/>
                  </a:ext>
                </a:extLst>
              </p:cNvPr>
              <p:cNvSpPr txBox="1">
                <a:spLocks noRot="1" noChangeAspect="1" noMove="1" noResize="1" noEditPoints="1" noAdjustHandles="1" noChangeArrowheads="1" noChangeShapeType="1" noTextEdit="1"/>
              </p:cNvSpPr>
              <p:nvPr/>
            </p:nvSpPr>
            <p:spPr>
              <a:xfrm>
                <a:off x="5294380" y="5415128"/>
                <a:ext cx="2809332" cy="369332"/>
              </a:xfrm>
              <a:prstGeom prst="rect">
                <a:avLst/>
              </a:prstGeom>
              <a:blipFill>
                <a:blip r:embed="rId8"/>
                <a:stretch>
                  <a:fillRect l="-195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A79286B-FA70-2792-C632-3C7AFDF174A4}"/>
                  </a:ext>
                </a:extLst>
              </p:cNvPr>
              <p:cNvSpPr txBox="1"/>
              <p:nvPr/>
            </p:nvSpPr>
            <p:spPr>
              <a:xfrm>
                <a:off x="8663867" y="4161450"/>
                <a:ext cx="2268396" cy="646331"/>
              </a:xfrm>
              <a:prstGeom prst="rect">
                <a:avLst/>
              </a:prstGeom>
              <a:noFill/>
            </p:spPr>
            <p:txBody>
              <a:bodyPr wrap="square">
                <a:spAutoFit/>
              </a:bodyPr>
              <a:lstStyle/>
              <a:p>
                <a:pPr algn="ctr"/>
                <a:r>
                  <a:rPr lang="en-US" altLang="zh-CN" dirty="0"/>
                  <a:t>Update state</a:t>
                </a:r>
              </a:p>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kern="0" smtClean="0">
                          <a:solidFill>
                            <a:srgbClr val="000000"/>
                          </a:solidFill>
                          <a:latin typeface="Cambria Math" panose="02040503050406030204" pitchFamily="18" charset="0"/>
                        </a:rPr>
                        <m:t>𝑃</m:t>
                      </m:r>
                      <m:r>
                        <a:rPr lang="en-US" altLang="zh-CN" b="0" i="1" kern="0" smtClean="0">
                          <a:solidFill>
                            <a:srgbClr val="000000"/>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𝑡</m:t>
                          </m:r>
                        </m:sub>
                      </m:sSub>
                      <m:r>
                        <a:rPr lang="en-US" altLang="zh-CN" b="0" i="1" kern="0" smtClean="0">
                          <a:solidFill>
                            <a:srgbClr val="000000"/>
                          </a:solidFill>
                          <a:latin typeface="Cambria Math" panose="02040503050406030204" pitchFamily="18" charset="0"/>
                        </a:rPr>
                        <m:t>)</m:t>
                      </m:r>
                    </m:oMath>
                  </m:oMathPara>
                </a14:m>
                <a:endParaRPr lang="zh-CN" altLang="en-US" dirty="0"/>
              </a:p>
            </p:txBody>
          </p:sp>
        </mc:Choice>
        <mc:Fallback xmlns="">
          <p:sp>
            <p:nvSpPr>
              <p:cNvPr id="32" name="文本框 31">
                <a:extLst>
                  <a:ext uri="{FF2B5EF4-FFF2-40B4-BE49-F238E27FC236}">
                    <a16:creationId xmlns:a16="http://schemas.microsoft.com/office/drawing/2014/main" id="{7A79286B-FA70-2792-C632-3C7AFDF174A4}"/>
                  </a:ext>
                </a:extLst>
              </p:cNvPr>
              <p:cNvSpPr txBox="1">
                <a:spLocks noRot="1" noChangeAspect="1" noMove="1" noResize="1" noEditPoints="1" noAdjustHandles="1" noChangeArrowheads="1" noChangeShapeType="1" noTextEdit="1"/>
              </p:cNvSpPr>
              <p:nvPr/>
            </p:nvSpPr>
            <p:spPr>
              <a:xfrm>
                <a:off x="8663867" y="4161450"/>
                <a:ext cx="2268396" cy="646331"/>
              </a:xfrm>
              <a:prstGeom prst="rect">
                <a:avLst/>
              </a:prstGeom>
              <a:blipFill>
                <a:blip r:embed="rId9"/>
                <a:stretch>
                  <a:fillRect t="-5660" b="-6604"/>
                </a:stretch>
              </a:blipFill>
            </p:spPr>
            <p:txBody>
              <a:bodyPr/>
              <a:lstStyle/>
              <a:p>
                <a:r>
                  <a:rPr lang="zh-CN" altLang="en-US">
                    <a:noFill/>
                  </a:rPr>
                  <a:t> </a:t>
                </a:r>
              </a:p>
            </p:txBody>
          </p:sp>
        </mc:Fallback>
      </mc:AlternateContent>
      <p:grpSp>
        <p:nvGrpSpPr>
          <p:cNvPr id="37" name="组合 36">
            <a:extLst>
              <a:ext uri="{FF2B5EF4-FFF2-40B4-BE49-F238E27FC236}">
                <a16:creationId xmlns:a16="http://schemas.microsoft.com/office/drawing/2014/main" id="{9BEC30F7-41F5-F17E-6A0F-5A3C18B76AED}"/>
              </a:ext>
            </a:extLst>
          </p:cNvPr>
          <p:cNvGrpSpPr/>
          <p:nvPr/>
        </p:nvGrpSpPr>
        <p:grpSpPr>
          <a:xfrm>
            <a:off x="1239253" y="4937798"/>
            <a:ext cx="2858397" cy="1013530"/>
            <a:chOff x="520696" y="5116797"/>
            <a:chExt cx="2858397" cy="1013530"/>
          </a:xfrm>
        </p:grpSpPr>
        <p:pic>
          <p:nvPicPr>
            <p:cNvPr id="14" name="图片 13">
              <a:extLst>
                <a:ext uri="{FF2B5EF4-FFF2-40B4-BE49-F238E27FC236}">
                  <a16:creationId xmlns:a16="http://schemas.microsoft.com/office/drawing/2014/main" id="{9DAC9378-7980-D591-362C-DE7DEBB0D04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57514" y="5116797"/>
              <a:ext cx="821579" cy="995245"/>
            </a:xfrm>
            <a:prstGeom prst="rect">
              <a:avLst/>
            </a:prstGeom>
          </p:spPr>
        </p:pic>
        <p:pic>
          <p:nvPicPr>
            <p:cNvPr id="33" name="图片 32">
              <a:extLst>
                <a:ext uri="{FF2B5EF4-FFF2-40B4-BE49-F238E27FC236}">
                  <a16:creationId xmlns:a16="http://schemas.microsoft.com/office/drawing/2014/main" id="{95E26A11-E2AC-DC57-C515-E8712235C0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14226" y="5135082"/>
              <a:ext cx="821579" cy="995245"/>
            </a:xfrm>
            <a:prstGeom prst="rect">
              <a:avLst/>
            </a:prstGeom>
          </p:spPr>
        </p:pic>
        <p:pic>
          <p:nvPicPr>
            <p:cNvPr id="34" name="图片 33">
              <a:extLst>
                <a:ext uri="{FF2B5EF4-FFF2-40B4-BE49-F238E27FC236}">
                  <a16:creationId xmlns:a16="http://schemas.microsoft.com/office/drawing/2014/main" id="{BC1BD503-22A4-46A1-9141-AD61630053B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696" y="5116797"/>
              <a:ext cx="821579" cy="995245"/>
            </a:xfrm>
            <a:prstGeom prst="rect">
              <a:avLst/>
            </a:prstGeom>
          </p:spPr>
        </p:pic>
        <p:sp>
          <p:nvSpPr>
            <p:cNvPr id="36" name="文本框 35">
              <a:extLst>
                <a:ext uri="{FF2B5EF4-FFF2-40B4-BE49-F238E27FC236}">
                  <a16:creationId xmlns:a16="http://schemas.microsoft.com/office/drawing/2014/main" id="{5089A27A-5FA5-0A24-5E47-BC1CF13FA148}"/>
                </a:ext>
              </a:extLst>
            </p:cNvPr>
            <p:cNvSpPr txBox="1"/>
            <p:nvPr/>
          </p:nvSpPr>
          <p:spPr>
            <a:xfrm>
              <a:off x="2191351" y="5448038"/>
              <a:ext cx="469915" cy="369332"/>
            </a:xfrm>
            <a:prstGeom prst="rect">
              <a:avLst/>
            </a:prstGeom>
            <a:noFill/>
          </p:spPr>
          <p:txBody>
            <a:bodyPr wrap="square" rtlCol="0">
              <a:spAutoFit/>
            </a:bodyPr>
            <a:lstStyle/>
            <a:p>
              <a:r>
                <a:rPr lang="en-US" altLang="zh-CN" dirty="0"/>
                <a:t>…</a:t>
              </a:r>
              <a:endParaRPr lang="zh-CN" altLang="en-US" dirty="0"/>
            </a:p>
          </p:txBody>
        </p:sp>
      </p:gr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C0559599-D529-0CC0-9E3F-F463ED19CE43}"/>
                  </a:ext>
                </a:extLst>
              </p:cNvPr>
              <p:cNvSpPr txBox="1"/>
              <p:nvPr/>
            </p:nvSpPr>
            <p:spPr>
              <a:xfrm>
                <a:off x="1239253" y="1356390"/>
                <a:ext cx="6918158" cy="2539157"/>
              </a:xfrm>
              <a:prstGeom prst="rect">
                <a:avLst/>
              </a:prstGeom>
              <a:noFill/>
            </p:spPr>
            <p:txBody>
              <a:bodyPr wrap="square">
                <a:spAutoFit/>
              </a:bodyPr>
              <a:lstStyle/>
              <a:p>
                <a:pPr>
                  <a:spcAft>
                    <a:spcPts val="1200"/>
                  </a:spcAft>
                </a:pPr>
                <a:r>
                  <a:rPr lang="en-US" altLang="zh-CN" sz="1800" b="1" dirty="0"/>
                  <a:t>Training of multi-agent systems</a:t>
                </a:r>
              </a:p>
              <a:p>
                <a:pPr marL="285750" indent="-285750">
                  <a:buFont typeface="Arial" panose="020B0604020202020204" pitchFamily="34" charset="0"/>
                  <a:buChar char="•"/>
                </a:pPr>
                <a:r>
                  <a:rPr lang="en-US" altLang="zh-CN" dirty="0"/>
                  <a:t>Agent follows a fixed learned policy</a:t>
                </a:r>
                <a14:m>
                  <m:oMath xmlns:m="http://schemas.openxmlformats.org/officeDocument/2006/math">
                    <m:r>
                      <a:rPr lang="en-US" altLang="zh-CN" sz="1800" b="0" i="0" kern="0" smtClean="0">
                        <a:solidFill>
                          <a:srgbClr val="000000"/>
                        </a:solidFill>
                        <a:effectLst/>
                        <a:latin typeface="Cambria Math" panose="02040503050406030204" pitchFamily="18" charset="0"/>
                      </a:rPr>
                      <m:t> </m:t>
                    </m:r>
                    <m:r>
                      <a:rPr lang="zh-CN" altLang="en-US" sz="1800" i="1" kern="0" smtClean="0">
                        <a:solidFill>
                          <a:srgbClr val="000000"/>
                        </a:solidFill>
                        <a:effectLst/>
                        <a:latin typeface="Cambria Math" panose="02040503050406030204" pitchFamily="18" charset="0"/>
                      </a:rPr>
                      <m:t>𝜋</m:t>
                    </m:r>
                  </m:oMath>
                </a14:m>
                <a:endParaRPr lang="en-US" altLang="zh-CN" sz="1800" kern="0" dirty="0">
                  <a:solidFill>
                    <a:srgbClr val="000000"/>
                  </a:solidFill>
                  <a:effectLst/>
                </a:endParaRPr>
              </a:p>
              <a:p>
                <a:pPr marL="285750" indent="-285750">
                  <a:spcAft>
                    <a:spcPts val="600"/>
                  </a:spcAft>
                  <a:buFont typeface="Arial" panose="020B0604020202020204" pitchFamily="34" charset="0"/>
                  <a:buChar char="•"/>
                </a:pPr>
                <a:r>
                  <a:rPr lang="en-US" altLang="zh-CN" dirty="0"/>
                  <a:t>The need for extensive training time unlike single-agent systems</a:t>
                </a:r>
              </a:p>
              <a:p>
                <a:pPr marL="742950" lvl="1" indent="-285750">
                  <a:buFont typeface="Wingdings" panose="05000000000000000000" pitchFamily="2" charset="2"/>
                  <a:buChar char="ü"/>
                </a:pPr>
                <a:r>
                  <a:rPr lang="en-US" altLang="zh-CN" dirty="0"/>
                  <a:t>the number of agents increases</a:t>
                </a:r>
              </a:p>
              <a:p>
                <a:pPr marL="742950" lvl="1" indent="-285750">
                  <a:buFont typeface="Wingdings" panose="05000000000000000000" pitchFamily="2" charset="2"/>
                  <a:buChar char="ü"/>
                </a:pPr>
                <a:r>
                  <a:rPr lang="en-US" altLang="zh-CN" dirty="0"/>
                  <a:t>the escalating complexity of inference within environments</a:t>
                </a:r>
              </a:p>
              <a:p>
                <a:pPr marL="742950" lvl="1" indent="-285750">
                  <a:buFont typeface="Wingdings" panose="05000000000000000000" pitchFamily="2" charset="2"/>
                  <a:buChar char="ü"/>
                </a:pPr>
                <a:r>
                  <a:rPr lang="en-US" altLang="zh-CN" dirty="0"/>
                  <a:t>imperfections of parallel technology in multi-agent systems</a:t>
                </a:r>
              </a:p>
              <a:p>
                <a:pPr marL="742950" lvl="1" indent="-285750">
                  <a:buFont typeface="Wingdings" panose="05000000000000000000" pitchFamily="2" charset="2"/>
                  <a:buChar char="ü"/>
                </a:pPr>
                <a:endParaRPr lang="en-US" altLang="zh-CN" dirty="0"/>
              </a:p>
              <a:p>
                <a:pPr marL="285750" indent="-285750">
                  <a:buFont typeface="Arial" panose="020B0604020202020204" pitchFamily="34" charset="0"/>
                  <a:buChar char="•"/>
                </a:pPr>
                <a:endParaRPr lang="zh-CN" altLang="en-US" dirty="0"/>
              </a:p>
            </p:txBody>
          </p:sp>
        </mc:Choice>
        <mc:Fallback xmlns="">
          <p:sp>
            <p:nvSpPr>
              <p:cNvPr id="47" name="文本框 46">
                <a:extLst>
                  <a:ext uri="{FF2B5EF4-FFF2-40B4-BE49-F238E27FC236}">
                    <a16:creationId xmlns:a16="http://schemas.microsoft.com/office/drawing/2014/main" id="{C0559599-D529-0CC0-9E3F-F463ED19CE43}"/>
                  </a:ext>
                </a:extLst>
              </p:cNvPr>
              <p:cNvSpPr txBox="1">
                <a:spLocks noRot="1" noChangeAspect="1" noMove="1" noResize="1" noEditPoints="1" noAdjustHandles="1" noChangeArrowheads="1" noChangeShapeType="1" noTextEdit="1"/>
              </p:cNvSpPr>
              <p:nvPr/>
            </p:nvSpPr>
            <p:spPr>
              <a:xfrm>
                <a:off x="1239253" y="1356390"/>
                <a:ext cx="6918158" cy="2539157"/>
              </a:xfrm>
              <a:prstGeom prst="rect">
                <a:avLst/>
              </a:prstGeom>
              <a:blipFill>
                <a:blip r:embed="rId11"/>
                <a:stretch>
                  <a:fillRect l="-705" t="-1442"/>
                </a:stretch>
              </a:blipFill>
            </p:spPr>
            <p:txBody>
              <a:bodyPr/>
              <a:lstStyle/>
              <a:p>
                <a:r>
                  <a:rPr lang="zh-CN" altLang="en-US">
                    <a:noFill/>
                  </a:rPr>
                  <a:t> </a:t>
                </a:r>
              </a:p>
            </p:txBody>
          </p:sp>
        </mc:Fallback>
      </mc:AlternateContent>
      <p:grpSp>
        <p:nvGrpSpPr>
          <p:cNvPr id="54" name="组合 53">
            <a:extLst>
              <a:ext uri="{FF2B5EF4-FFF2-40B4-BE49-F238E27FC236}">
                <a16:creationId xmlns:a16="http://schemas.microsoft.com/office/drawing/2014/main" id="{2D29AFA4-C199-842A-C834-1B4B60A7F787}"/>
              </a:ext>
            </a:extLst>
          </p:cNvPr>
          <p:cNvGrpSpPr/>
          <p:nvPr/>
        </p:nvGrpSpPr>
        <p:grpSpPr>
          <a:xfrm>
            <a:off x="875425" y="6316579"/>
            <a:ext cx="10631777" cy="439224"/>
            <a:chOff x="875425" y="6316579"/>
            <a:chExt cx="10631777" cy="439224"/>
          </a:xfrm>
        </p:grpSpPr>
        <p:sp>
          <p:nvSpPr>
            <p:cNvPr id="50" name="矩形 49">
              <a:extLst>
                <a:ext uri="{FF2B5EF4-FFF2-40B4-BE49-F238E27FC236}">
                  <a16:creationId xmlns:a16="http://schemas.microsoft.com/office/drawing/2014/main" id="{A962E6CC-D876-8774-2C96-61B442C4BD9E}"/>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2" name="文本框 51">
              <a:extLst>
                <a:ext uri="{FF2B5EF4-FFF2-40B4-BE49-F238E27FC236}">
                  <a16:creationId xmlns:a16="http://schemas.microsoft.com/office/drawing/2014/main" id="{CFBAA2EF-9F54-C4A9-899D-6A9BC250DFE7}"/>
                </a:ext>
              </a:extLst>
            </p:cNvPr>
            <p:cNvSpPr txBox="1"/>
            <p:nvPr/>
          </p:nvSpPr>
          <p:spPr>
            <a:xfrm>
              <a:off x="11328733" y="6351525"/>
              <a:ext cx="178469" cy="369332"/>
            </a:xfrm>
            <a:prstGeom prst="rect">
              <a:avLst/>
            </a:prstGeom>
            <a:noFill/>
          </p:spPr>
          <p:txBody>
            <a:bodyPr wrap="square" rtlCol="0">
              <a:spAutoFit/>
            </a:bodyPr>
            <a:lstStyle/>
            <a:p>
              <a:r>
                <a:rPr lang="en-US" altLang="zh-CN" dirty="0"/>
                <a:t>2</a:t>
              </a:r>
              <a:endParaRPr lang="zh-CN" altLang="en-US" dirty="0"/>
            </a:p>
          </p:txBody>
        </p:sp>
        <p:cxnSp>
          <p:nvCxnSpPr>
            <p:cNvPr id="53" name="直接连接符 52">
              <a:extLst>
                <a:ext uri="{FF2B5EF4-FFF2-40B4-BE49-F238E27FC236}">
                  <a16:creationId xmlns:a16="http://schemas.microsoft.com/office/drawing/2014/main" id="{2051B823-8FAC-27FB-93DB-B668D60AC029}"/>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90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Introduction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Framework and methods to shorten training time</a:t>
            </a:r>
            <a:endParaRPr lang="zh-CN" altLang="en-US" sz="2400" b="1" dirty="0">
              <a:solidFill>
                <a:schemeClr val="tx1">
                  <a:lumMod val="65000"/>
                  <a:lumOff val="35000"/>
                </a:schemeClr>
              </a:solidFill>
            </a:endParaRPr>
          </a:p>
        </p:txBody>
      </p:sp>
      <p:sp>
        <p:nvSpPr>
          <p:cNvPr id="9" name="文本框 8">
            <a:extLst>
              <a:ext uri="{FF2B5EF4-FFF2-40B4-BE49-F238E27FC236}">
                <a16:creationId xmlns:a16="http://schemas.microsoft.com/office/drawing/2014/main" id="{BFB83E5E-B71A-E701-AF55-484966BC2F24}"/>
              </a:ext>
            </a:extLst>
          </p:cNvPr>
          <p:cNvSpPr txBox="1"/>
          <p:nvPr/>
        </p:nvSpPr>
        <p:spPr>
          <a:xfrm>
            <a:off x="1239253" y="1417535"/>
            <a:ext cx="9125952"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Using multiprocessing techniques</a:t>
            </a:r>
          </a:p>
          <a:p>
            <a:pPr marL="285750" lvl="0" indent="-285750">
              <a:spcAft>
                <a:spcPts val="1200"/>
              </a:spcAft>
              <a:buFont typeface="Arial" panose="020B0604020202020204" pitchFamily="34" charset="0"/>
              <a:buChar char="•"/>
              <a:defRPr/>
            </a:pPr>
            <a:r>
              <a:rPr lang="en-US" altLang="zh-CN" dirty="0">
                <a:solidFill>
                  <a:prstClr val="black"/>
                </a:solidFill>
              </a:rPr>
              <a:t>Existing multi-agent reinforcement learning libraries such as </a:t>
            </a:r>
            <a:r>
              <a:rPr lang="en-US" altLang="zh-CN" dirty="0" err="1">
                <a:solidFill>
                  <a:prstClr val="black"/>
                </a:solidFill>
              </a:rPr>
              <a:t>PyMARL</a:t>
            </a:r>
            <a:r>
              <a:rPr lang="en-US" altLang="zh-CN" dirty="0">
                <a:solidFill>
                  <a:prstClr val="black"/>
                </a:solidFill>
              </a:rPr>
              <a:t> and PyMARL2</a:t>
            </a:r>
          </a:p>
          <a:p>
            <a:pPr marL="285750" lvl="0" indent="-285750">
              <a:spcAft>
                <a:spcPts val="1200"/>
              </a:spcAft>
              <a:buFont typeface="Arial" panose="020B0604020202020204" pitchFamily="34" charset="0"/>
              <a:buChar char="•"/>
              <a:defRPr/>
            </a:pPr>
            <a:r>
              <a:rPr kumimoji="0" lang="en-US" altLang="zh-CN" sz="1800" b="0" i="0" u="none" strike="noStrike" kern="1200" cap="none" spc="0" normalizeH="0" baseline="0" noProof="0" dirty="0">
                <a:ln>
                  <a:noFill/>
                </a:ln>
                <a:solidFill>
                  <a:srgbClr val="FF0000"/>
                </a:solidFill>
                <a:effectLst/>
                <a:uLnTx/>
                <a:uFillTx/>
                <a:latin typeface="Calibri"/>
                <a:ea typeface="微软雅黑" panose="020B0503020204020204" pitchFamily="34" charset="-122"/>
                <a:cs typeface="+mn-cs"/>
              </a:rPr>
              <a:t>The shortcomings of these frameworks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lack of expansion to multi-machine resources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run very slowly when confronted with large-scale complex multi-agent environments</a:t>
            </a:r>
          </a:p>
        </p:txBody>
      </p:sp>
      <p:sp>
        <p:nvSpPr>
          <p:cNvPr id="11" name="文本框 10">
            <a:extLst>
              <a:ext uri="{FF2B5EF4-FFF2-40B4-BE49-F238E27FC236}">
                <a16:creationId xmlns:a16="http://schemas.microsoft.com/office/drawing/2014/main" id="{219A229F-6574-5C69-1FDF-84DD9235674E}"/>
              </a:ext>
            </a:extLst>
          </p:cNvPr>
          <p:cNvSpPr txBox="1"/>
          <p:nvPr/>
        </p:nvSpPr>
        <p:spPr>
          <a:xfrm>
            <a:off x="1239253" y="3602482"/>
            <a:ext cx="9125952"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Using Ray as a distributed framework</a:t>
            </a:r>
          </a:p>
          <a:p>
            <a:pPr marL="285750" lvl="0" indent="-285750">
              <a:spcAft>
                <a:spcPts val="1200"/>
              </a:spcAft>
              <a:buFont typeface="Arial" panose="020B0604020202020204" pitchFamily="34" charset="0"/>
              <a:buChar char="•"/>
              <a:defRPr/>
            </a:pPr>
            <a:r>
              <a:rPr lang="en-US" altLang="zh-CN" dirty="0">
                <a:solidFill>
                  <a:prstClr val="black"/>
                </a:solidFill>
              </a:rPr>
              <a:t>Algorithm libraries using Ray as a distributed framework such as </a:t>
            </a:r>
            <a:r>
              <a:rPr lang="en-US" altLang="zh-CN" dirty="0" err="1">
                <a:solidFill>
                  <a:prstClr val="black"/>
                </a:solidFill>
              </a:rPr>
              <a:t>RLlib</a:t>
            </a:r>
            <a:r>
              <a:rPr lang="en-US" altLang="zh-CN" dirty="0">
                <a:solidFill>
                  <a:prstClr val="black"/>
                </a:solidFill>
              </a:rPr>
              <a:t> and </a:t>
            </a:r>
            <a:r>
              <a:rPr lang="en-US" altLang="zh-CN" dirty="0" err="1">
                <a:solidFill>
                  <a:prstClr val="black"/>
                </a:solidFill>
              </a:rPr>
              <a:t>MARLlib</a:t>
            </a:r>
            <a:endParaRPr lang="en-US" altLang="zh-CN" dirty="0">
              <a:solidFill>
                <a:prstClr val="black"/>
              </a:solidFill>
            </a:endParaRPr>
          </a:p>
          <a:p>
            <a:pPr marL="285750" lvl="0" indent="-285750">
              <a:spcAft>
                <a:spcPts val="1200"/>
              </a:spcAft>
              <a:buFont typeface="Arial" panose="020B0604020202020204" pitchFamily="34" charset="0"/>
              <a:buChar char="•"/>
              <a:defRPr/>
            </a:pPr>
            <a:r>
              <a:rPr kumimoji="0" lang="en-US" altLang="zh-CN" sz="1800" b="0" i="0" u="none" strike="noStrike" kern="1200" cap="none" spc="0" normalizeH="0" baseline="0" noProof="0" dirty="0">
                <a:ln>
                  <a:noFill/>
                </a:ln>
                <a:solidFill>
                  <a:srgbClr val="FF0000"/>
                </a:solidFill>
                <a:effectLst/>
                <a:uLnTx/>
                <a:uFillTx/>
                <a:latin typeface="Calibri"/>
                <a:ea typeface="微软雅黑" panose="020B0503020204020204" pitchFamily="34" charset="-122"/>
                <a:cs typeface="+mn-cs"/>
              </a:rPr>
              <a:t>The shortcomings of these frameworks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lack of flexible and scalable distributed training solutions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unable to fully utilize distributed GPU resources to accelerate training</a:t>
            </a:r>
          </a:p>
        </p:txBody>
      </p:sp>
      <p:grpSp>
        <p:nvGrpSpPr>
          <p:cNvPr id="12" name="组合 11">
            <a:extLst>
              <a:ext uri="{FF2B5EF4-FFF2-40B4-BE49-F238E27FC236}">
                <a16:creationId xmlns:a16="http://schemas.microsoft.com/office/drawing/2014/main" id="{272EF2D3-3F5B-B1A5-A3D2-8347C7DD7BD8}"/>
              </a:ext>
            </a:extLst>
          </p:cNvPr>
          <p:cNvGrpSpPr/>
          <p:nvPr/>
        </p:nvGrpSpPr>
        <p:grpSpPr>
          <a:xfrm>
            <a:off x="875425" y="6316579"/>
            <a:ext cx="10631777" cy="439224"/>
            <a:chOff x="875425" y="6316579"/>
            <a:chExt cx="10631777" cy="439224"/>
          </a:xfrm>
        </p:grpSpPr>
        <p:sp>
          <p:nvSpPr>
            <p:cNvPr id="13" name="矩形 12">
              <a:extLst>
                <a:ext uri="{FF2B5EF4-FFF2-40B4-BE49-F238E27FC236}">
                  <a16:creationId xmlns:a16="http://schemas.microsoft.com/office/drawing/2014/main" id="{25194DBA-0604-CE17-A22F-A9B7AD8FD96E}"/>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4" name="文本框 13">
              <a:extLst>
                <a:ext uri="{FF2B5EF4-FFF2-40B4-BE49-F238E27FC236}">
                  <a16:creationId xmlns:a16="http://schemas.microsoft.com/office/drawing/2014/main" id="{74FE9972-54A0-468D-15D7-334B2326C44D}"/>
                </a:ext>
              </a:extLst>
            </p:cNvPr>
            <p:cNvSpPr txBox="1"/>
            <p:nvPr/>
          </p:nvSpPr>
          <p:spPr>
            <a:xfrm>
              <a:off x="11328733" y="6351525"/>
              <a:ext cx="178469" cy="369332"/>
            </a:xfrm>
            <a:prstGeom prst="rect">
              <a:avLst/>
            </a:prstGeom>
            <a:noFill/>
          </p:spPr>
          <p:txBody>
            <a:bodyPr wrap="square" rtlCol="0">
              <a:spAutoFit/>
            </a:bodyPr>
            <a:lstStyle/>
            <a:p>
              <a:r>
                <a:rPr lang="en-US" altLang="zh-CN" dirty="0"/>
                <a:t>3</a:t>
              </a:r>
              <a:endParaRPr lang="zh-CN" altLang="en-US" dirty="0"/>
            </a:p>
          </p:txBody>
        </p:sp>
        <p:cxnSp>
          <p:nvCxnSpPr>
            <p:cNvPr id="15" name="直接连接符 14">
              <a:extLst>
                <a:ext uri="{FF2B5EF4-FFF2-40B4-BE49-F238E27FC236}">
                  <a16:creationId xmlns:a16="http://schemas.microsoft.com/office/drawing/2014/main" id="{6FBF1F6E-D303-C959-EBCB-6E25C98370E9}"/>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641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Introduction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Core challenges and our solutions</a:t>
            </a:r>
            <a:endParaRPr lang="zh-CN" altLang="en-US" sz="2400" b="1" dirty="0">
              <a:solidFill>
                <a:schemeClr val="tx1">
                  <a:lumMod val="65000"/>
                  <a:lumOff val="35000"/>
                </a:schemeClr>
              </a:solidFill>
            </a:endParaRPr>
          </a:p>
        </p:txBody>
      </p:sp>
      <p:sp>
        <p:nvSpPr>
          <p:cNvPr id="9" name="文本框 8">
            <a:extLst>
              <a:ext uri="{FF2B5EF4-FFF2-40B4-BE49-F238E27FC236}">
                <a16:creationId xmlns:a16="http://schemas.microsoft.com/office/drawing/2014/main" id="{BFB83E5E-B71A-E701-AF55-484966BC2F24}"/>
              </a:ext>
            </a:extLst>
          </p:cNvPr>
          <p:cNvSpPr txBox="1"/>
          <p:nvPr/>
        </p:nvSpPr>
        <p:spPr>
          <a:xfrm>
            <a:off x="1239252" y="1328836"/>
            <a:ext cx="9125952" cy="123110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Core challenges </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dirty="0">
                <a:solidFill>
                  <a:prstClr val="black"/>
                </a:solidFill>
              </a:rPr>
              <a:t>Extend multi-agent reinforcement learning training to multi-machine distribution</a:t>
            </a:r>
          </a:p>
          <a:p>
            <a:pPr marL="285750" lvl="0" indent="-285750">
              <a:spcAft>
                <a:spcPts val="1200"/>
              </a:spcAft>
              <a:buFont typeface="Arial" panose="020B0604020202020204" pitchFamily="34" charset="0"/>
              <a:buChar char="•"/>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Effectively harnessing cluster computing resources to expedite training</a:t>
            </a:r>
          </a:p>
        </p:txBody>
      </p:sp>
      <p:sp>
        <p:nvSpPr>
          <p:cNvPr id="11" name="文本框 10">
            <a:extLst>
              <a:ext uri="{FF2B5EF4-FFF2-40B4-BE49-F238E27FC236}">
                <a16:creationId xmlns:a16="http://schemas.microsoft.com/office/drawing/2014/main" id="{219A229F-6574-5C69-1FDF-84DD9235674E}"/>
              </a:ext>
            </a:extLst>
          </p:cNvPr>
          <p:cNvSpPr txBox="1"/>
          <p:nvPr/>
        </p:nvSpPr>
        <p:spPr>
          <a:xfrm>
            <a:off x="1239252" y="2559942"/>
            <a:ext cx="10820226" cy="206210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Our proposed framework : Scalable Asynchronous Distributed Multi-Agent RL training framework called SADMA</a:t>
            </a:r>
          </a:p>
          <a:p>
            <a:pPr marL="285750" lvl="0" indent="-285750">
              <a:spcAft>
                <a:spcPts val="1200"/>
              </a:spcAft>
              <a:buFont typeface="Arial" panose="020B0604020202020204" pitchFamily="34" charset="0"/>
              <a:buChar char="•"/>
              <a:defRPr/>
            </a:pPr>
            <a:r>
              <a:rPr lang="en-US" altLang="zh-CN" dirty="0">
                <a:solidFill>
                  <a:prstClr val="black"/>
                </a:solidFill>
              </a:rPr>
              <a:t>Address the problem of efficient acceleration of distributed training in large-scale multi-agent reinforcement learning training scenarios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altLang="zh-CN" sz="1800" b="0" i="0" u="none" strike="noStrike" kern="1200" cap="none" spc="0" normalizeH="0" baseline="0" noProof="0" dirty="0">
                <a:ln>
                  <a:noFill/>
                </a:ln>
                <a:solidFill>
                  <a:srgbClr val="FF0000"/>
                </a:solidFill>
                <a:effectLst/>
                <a:uLnTx/>
                <a:uFillTx/>
                <a:latin typeface="Calibri"/>
                <a:ea typeface="微软雅黑" panose="020B0503020204020204" pitchFamily="34" charset="-122"/>
                <a:cs typeface="+mn-cs"/>
              </a:rPr>
              <a:t>use efficient distributed parallel sampling and asynchronous training</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altLang="zh-CN" sz="1800" b="0" i="0" u="none" strike="noStrike" kern="1200" cap="none" spc="0" normalizeH="0" baseline="0" noProof="0" dirty="0">
                <a:ln>
                  <a:noFill/>
                </a:ln>
                <a:solidFill>
                  <a:srgbClr val="FF0000"/>
                </a:solidFill>
                <a:effectLst/>
                <a:uLnTx/>
                <a:uFillTx/>
                <a:latin typeface="Calibri"/>
                <a:ea typeface="微软雅黑" panose="020B0503020204020204" pitchFamily="34" charset="-122"/>
                <a:cs typeface="+mn-cs"/>
              </a:rPr>
              <a:t>decouple and modularize the MARL training process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altLang="zh-CN" sz="1800" b="0" i="0" u="none" strike="noStrike" kern="1200" cap="none" spc="0" normalizeH="0" baseline="0" noProof="0" dirty="0">
                <a:ln>
                  <a:noFill/>
                </a:ln>
                <a:solidFill>
                  <a:srgbClr val="FF0000"/>
                </a:solidFill>
                <a:effectLst/>
                <a:uLnTx/>
                <a:uFillTx/>
                <a:latin typeface="Calibri"/>
                <a:ea typeface="微软雅黑" panose="020B0503020204020204" pitchFamily="34" charset="-122"/>
                <a:cs typeface="+mn-cs"/>
              </a:rPr>
              <a:t>design efficient and unified data transfer interfaces for cross-process and cross-machine communication</a:t>
            </a:r>
          </a:p>
        </p:txBody>
      </p:sp>
      <p:pic>
        <p:nvPicPr>
          <p:cNvPr id="3" name="图片 2">
            <a:extLst>
              <a:ext uri="{FF2B5EF4-FFF2-40B4-BE49-F238E27FC236}">
                <a16:creationId xmlns:a16="http://schemas.microsoft.com/office/drawing/2014/main" id="{D6844EF9-6310-94B4-F31A-A3AD749C5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040" y="4622045"/>
            <a:ext cx="6201917" cy="1434675"/>
          </a:xfrm>
          <a:prstGeom prst="rect">
            <a:avLst/>
          </a:prstGeom>
        </p:spPr>
      </p:pic>
      <p:sp>
        <p:nvSpPr>
          <p:cNvPr id="13" name="文本框 12">
            <a:extLst>
              <a:ext uri="{FF2B5EF4-FFF2-40B4-BE49-F238E27FC236}">
                <a16:creationId xmlns:a16="http://schemas.microsoft.com/office/drawing/2014/main" id="{7BA1BC9A-3EEA-C15A-66E3-BB668FD743D7}"/>
              </a:ext>
            </a:extLst>
          </p:cNvPr>
          <p:cNvSpPr txBox="1"/>
          <p:nvPr/>
        </p:nvSpPr>
        <p:spPr>
          <a:xfrm>
            <a:off x="2099381" y="6053656"/>
            <a:ext cx="7993234" cy="369332"/>
          </a:xfrm>
          <a:prstGeom prst="rect">
            <a:avLst/>
          </a:prstGeom>
          <a:noFill/>
        </p:spPr>
        <p:txBody>
          <a:bodyPr wrap="square" rtlCol="0">
            <a:spAutoFit/>
          </a:bodyPr>
          <a:lstStyle/>
          <a:p>
            <a:r>
              <a:rPr lang="en-US" altLang="zh-CN" dirty="0"/>
              <a:t>Comparison of SADMA with other multi-agent reinforcement learning libraries</a:t>
            </a:r>
            <a:endParaRPr lang="zh-CN" altLang="en-US" dirty="0"/>
          </a:p>
        </p:txBody>
      </p:sp>
      <p:grpSp>
        <p:nvGrpSpPr>
          <p:cNvPr id="14" name="组合 13">
            <a:extLst>
              <a:ext uri="{FF2B5EF4-FFF2-40B4-BE49-F238E27FC236}">
                <a16:creationId xmlns:a16="http://schemas.microsoft.com/office/drawing/2014/main" id="{6B04432C-E9FA-90FD-50AA-C4AC89D5D5F0}"/>
              </a:ext>
            </a:extLst>
          </p:cNvPr>
          <p:cNvGrpSpPr/>
          <p:nvPr/>
        </p:nvGrpSpPr>
        <p:grpSpPr>
          <a:xfrm>
            <a:off x="875425" y="6316579"/>
            <a:ext cx="10631777" cy="439224"/>
            <a:chOff x="875425" y="6316579"/>
            <a:chExt cx="10631777" cy="439224"/>
          </a:xfrm>
        </p:grpSpPr>
        <p:sp>
          <p:nvSpPr>
            <p:cNvPr id="15" name="矩形 14">
              <a:extLst>
                <a:ext uri="{FF2B5EF4-FFF2-40B4-BE49-F238E27FC236}">
                  <a16:creationId xmlns:a16="http://schemas.microsoft.com/office/drawing/2014/main" id="{0E323085-00F9-43D0-BBDB-403BFA341EFD}"/>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6" name="文本框 15">
              <a:extLst>
                <a:ext uri="{FF2B5EF4-FFF2-40B4-BE49-F238E27FC236}">
                  <a16:creationId xmlns:a16="http://schemas.microsoft.com/office/drawing/2014/main" id="{848E24E1-6792-AB52-376A-EDE9420A28ED}"/>
                </a:ext>
              </a:extLst>
            </p:cNvPr>
            <p:cNvSpPr txBox="1"/>
            <p:nvPr/>
          </p:nvSpPr>
          <p:spPr>
            <a:xfrm>
              <a:off x="11328733" y="6351525"/>
              <a:ext cx="178469" cy="369332"/>
            </a:xfrm>
            <a:prstGeom prst="rect">
              <a:avLst/>
            </a:prstGeom>
            <a:noFill/>
          </p:spPr>
          <p:txBody>
            <a:bodyPr wrap="square" rtlCol="0">
              <a:spAutoFit/>
            </a:bodyPr>
            <a:lstStyle/>
            <a:p>
              <a:r>
                <a:rPr lang="en-US" altLang="zh-CN" dirty="0"/>
                <a:t>4</a:t>
              </a:r>
              <a:endParaRPr lang="zh-CN" altLang="en-US" dirty="0"/>
            </a:p>
          </p:txBody>
        </p:sp>
        <p:cxnSp>
          <p:nvCxnSpPr>
            <p:cNvPr id="17" name="直接连接符 16">
              <a:extLst>
                <a:ext uri="{FF2B5EF4-FFF2-40B4-BE49-F238E27FC236}">
                  <a16:creationId xmlns:a16="http://schemas.microsoft.com/office/drawing/2014/main" id="{55FD76E1-BF58-B96E-1030-AD4766B79E5C}"/>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975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Framework Design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High-Performance Data Transfer Scheme</a:t>
            </a:r>
            <a:endParaRPr lang="zh-CN" altLang="en-US" sz="2400" b="1" dirty="0">
              <a:solidFill>
                <a:schemeClr val="tx1">
                  <a:lumMod val="65000"/>
                  <a:lumOff val="35000"/>
                </a:schemeClr>
              </a:solidFill>
            </a:endParaRPr>
          </a:p>
        </p:txBody>
      </p:sp>
      <p:sp>
        <p:nvSpPr>
          <p:cNvPr id="9" name="文本框 8">
            <a:extLst>
              <a:ext uri="{FF2B5EF4-FFF2-40B4-BE49-F238E27FC236}">
                <a16:creationId xmlns:a16="http://schemas.microsoft.com/office/drawing/2014/main" id="{BFB83E5E-B71A-E701-AF55-484966BC2F24}"/>
              </a:ext>
            </a:extLst>
          </p:cNvPr>
          <p:cNvSpPr txBox="1"/>
          <p:nvPr/>
        </p:nvSpPr>
        <p:spPr>
          <a:xfrm>
            <a:off x="1185111" y="1417535"/>
            <a:ext cx="6599321"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Cross-Process Data Transfer</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dirty="0">
                <a:solidFill>
                  <a:prstClr val="black"/>
                </a:solidFill>
              </a:rPr>
              <a:t>CPU-side data : build pipes for inter-process data transfer</a:t>
            </a:r>
          </a:p>
          <a:p>
            <a:pPr marL="742950" lvl="1" indent="-285750">
              <a:spcAft>
                <a:spcPts val="1200"/>
              </a:spcAft>
              <a:buFont typeface="Wingdings" panose="05000000000000000000" pitchFamily="2" charset="2"/>
              <a:buChar char="ü"/>
              <a:defRPr/>
            </a:pPr>
            <a:r>
              <a:rPr lang="en-US" altLang="zh-CN" dirty="0">
                <a:solidFill>
                  <a:prstClr val="black"/>
                </a:solidFill>
              </a:rPr>
              <a:t>Special: utilize shared memory for frequently read and written data</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GPU-side data : utilize transfer pointers to transfer data transfers</a:t>
            </a:r>
          </a:p>
        </p:txBody>
      </p:sp>
      <p:grpSp>
        <p:nvGrpSpPr>
          <p:cNvPr id="2" name="组合 1">
            <a:extLst>
              <a:ext uri="{FF2B5EF4-FFF2-40B4-BE49-F238E27FC236}">
                <a16:creationId xmlns:a16="http://schemas.microsoft.com/office/drawing/2014/main" id="{39285867-C9A7-730E-8EFF-BE6B424C92A5}"/>
              </a:ext>
            </a:extLst>
          </p:cNvPr>
          <p:cNvGrpSpPr/>
          <p:nvPr/>
        </p:nvGrpSpPr>
        <p:grpSpPr>
          <a:xfrm>
            <a:off x="875425" y="6316579"/>
            <a:ext cx="10631777" cy="439224"/>
            <a:chOff x="875425" y="6316579"/>
            <a:chExt cx="10631777" cy="439224"/>
          </a:xfrm>
        </p:grpSpPr>
        <p:sp>
          <p:nvSpPr>
            <p:cNvPr id="3" name="矩形 2">
              <a:extLst>
                <a:ext uri="{FF2B5EF4-FFF2-40B4-BE49-F238E27FC236}">
                  <a16:creationId xmlns:a16="http://schemas.microsoft.com/office/drawing/2014/main" id="{BB6A5E5C-6EB6-FA47-7E14-548992E49B4F}"/>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364A284E-E574-6726-CB19-3709E4EBE59D}"/>
                </a:ext>
              </a:extLst>
            </p:cNvPr>
            <p:cNvSpPr txBox="1"/>
            <p:nvPr/>
          </p:nvSpPr>
          <p:spPr>
            <a:xfrm>
              <a:off x="11328733" y="6351525"/>
              <a:ext cx="178469" cy="369332"/>
            </a:xfrm>
            <a:prstGeom prst="rect">
              <a:avLst/>
            </a:prstGeom>
            <a:noFill/>
          </p:spPr>
          <p:txBody>
            <a:bodyPr wrap="square" rtlCol="0">
              <a:spAutoFit/>
            </a:bodyPr>
            <a:lstStyle/>
            <a:p>
              <a:r>
                <a:rPr lang="en-US" altLang="zh-CN" dirty="0"/>
                <a:t>5</a:t>
              </a:r>
              <a:endParaRPr lang="zh-CN" altLang="en-US" dirty="0"/>
            </a:p>
          </p:txBody>
        </p:sp>
        <p:cxnSp>
          <p:nvCxnSpPr>
            <p:cNvPr id="7" name="直接连接符 6">
              <a:extLst>
                <a:ext uri="{FF2B5EF4-FFF2-40B4-BE49-F238E27FC236}">
                  <a16:creationId xmlns:a16="http://schemas.microsoft.com/office/drawing/2014/main" id="{B9CC1AB1-0B2E-BF9B-2CC8-B66A341B2A03}"/>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5B49672C-AF48-25DF-8C1A-E046A716B9A9}"/>
              </a:ext>
            </a:extLst>
          </p:cNvPr>
          <p:cNvSpPr txBox="1"/>
          <p:nvPr/>
        </p:nvSpPr>
        <p:spPr>
          <a:xfrm>
            <a:off x="7336114" y="1411634"/>
            <a:ext cx="4171088" cy="178510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Cross-Machine Data Transfer</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altLang="zh-CN" sz="180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ZMQ : a lightweight messaging library</a:t>
            </a:r>
          </a:p>
          <a:p>
            <a:pPr marL="742950" lvl="1" indent="-285750">
              <a:spcAft>
                <a:spcPts val="1200"/>
              </a:spcAft>
              <a:buFont typeface="Wingdings" panose="05000000000000000000" pitchFamily="2" charset="2"/>
              <a:buChar char="ü"/>
              <a:defRPr/>
            </a:pPr>
            <a:r>
              <a:rPr kumimoji="0" lang="en-US" altLang="zh-CN"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With the advantages of flexibility, reliability, high-performance and lightweight compared to Ray</a:t>
            </a:r>
          </a:p>
        </p:txBody>
      </p:sp>
      <p:pic>
        <p:nvPicPr>
          <p:cNvPr id="17" name="图片 16">
            <a:extLst>
              <a:ext uri="{FF2B5EF4-FFF2-40B4-BE49-F238E27FC236}">
                <a16:creationId xmlns:a16="http://schemas.microsoft.com/office/drawing/2014/main" id="{9EAB0CDF-0ED1-0725-4A59-C5F3AE3C8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408" y="3506909"/>
            <a:ext cx="5785184" cy="2296152"/>
          </a:xfrm>
          <a:prstGeom prst="rect">
            <a:avLst/>
          </a:prstGeom>
        </p:spPr>
      </p:pic>
      <p:sp>
        <p:nvSpPr>
          <p:cNvPr id="18" name="文本框 17">
            <a:extLst>
              <a:ext uri="{FF2B5EF4-FFF2-40B4-BE49-F238E27FC236}">
                <a16:creationId xmlns:a16="http://schemas.microsoft.com/office/drawing/2014/main" id="{74B7CB71-70A9-B37C-CACD-CEC01F596028}"/>
              </a:ext>
            </a:extLst>
          </p:cNvPr>
          <p:cNvSpPr txBox="1"/>
          <p:nvPr/>
        </p:nvSpPr>
        <p:spPr>
          <a:xfrm>
            <a:off x="2090923" y="5879679"/>
            <a:ext cx="8421231" cy="369332"/>
          </a:xfrm>
          <a:prstGeom prst="rect">
            <a:avLst/>
          </a:prstGeom>
          <a:noFill/>
        </p:spPr>
        <p:txBody>
          <a:bodyPr wrap="square" rtlCol="0">
            <a:spAutoFit/>
          </a:bodyPr>
          <a:lstStyle/>
          <a:p>
            <a:r>
              <a:rPr lang="en-US" altLang="zh-CN" dirty="0"/>
              <a:t>Cross-process and cross-machine data transfer speed comparison between ZMQ and Ray</a:t>
            </a:r>
            <a:endParaRPr lang="zh-CN" altLang="en-US" dirty="0"/>
          </a:p>
        </p:txBody>
      </p:sp>
    </p:spTree>
    <p:extLst>
      <p:ext uri="{BB962C8B-B14F-4D97-AF65-F5344CB8AC3E}">
        <p14:creationId xmlns:p14="http://schemas.microsoft.com/office/powerpoint/2010/main" val="125371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Framework Design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Modularize the training process</a:t>
            </a:r>
            <a:endParaRPr lang="zh-CN" altLang="en-US" sz="2400" b="1" dirty="0">
              <a:solidFill>
                <a:schemeClr val="tx1">
                  <a:lumMod val="65000"/>
                  <a:lumOff val="35000"/>
                </a:schemeClr>
              </a:solidFill>
            </a:endParaRPr>
          </a:p>
        </p:txBody>
      </p:sp>
      <p:sp>
        <p:nvSpPr>
          <p:cNvPr id="9" name="文本框 8">
            <a:extLst>
              <a:ext uri="{FF2B5EF4-FFF2-40B4-BE49-F238E27FC236}">
                <a16:creationId xmlns:a16="http://schemas.microsoft.com/office/drawing/2014/main" id="{BFB83E5E-B71A-E701-AF55-484966BC2F24}"/>
              </a:ext>
            </a:extLst>
          </p:cNvPr>
          <p:cNvSpPr txBox="1"/>
          <p:nvPr/>
        </p:nvSpPr>
        <p:spPr>
          <a:xfrm>
            <a:off x="1239253" y="1234174"/>
            <a:ext cx="10232857" cy="13542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In order to support distributed training, we modularize the training process so as to fully utilize the computational resources to run each module asynchronously to </a:t>
            </a:r>
            <a:r>
              <a:rPr kumimoji="0" lang="en-US" altLang="zh-CN" sz="1800" i="0" u="none" strike="noStrike" kern="1200" cap="none" spc="0" normalizeH="0" baseline="0" noProof="0" dirty="0">
                <a:ln>
                  <a:noFill/>
                </a:ln>
                <a:solidFill>
                  <a:srgbClr val="FF0000"/>
                </a:solidFill>
                <a:effectLst/>
                <a:uLnTx/>
                <a:uFillTx/>
                <a:latin typeface="Calibri"/>
                <a:ea typeface="微软雅黑" panose="020B0503020204020204" pitchFamily="34" charset="-122"/>
                <a:cs typeface="+mn-cs"/>
              </a:rPr>
              <a:t>reduce the waiting time, improve the overall training speed and achieve good scalability.</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1" i="0" u="none" strike="noStrike" kern="1200" cap="none" spc="0" normalizeH="0" baseline="0" noProof="0" dirty="0">
                <a:ln>
                  <a:noFill/>
                </a:ln>
                <a:effectLst/>
                <a:uLnTx/>
                <a:uFillTx/>
                <a:latin typeface="Calibri"/>
                <a:ea typeface="微软雅黑" panose="020B0503020204020204" pitchFamily="34" charset="-122"/>
                <a:cs typeface="+mn-cs"/>
              </a:rPr>
              <a:t>Code is available at https://github.com/sadmaenv/sadma.</a:t>
            </a:r>
          </a:p>
        </p:txBody>
      </p:sp>
      <p:grpSp>
        <p:nvGrpSpPr>
          <p:cNvPr id="2" name="组合 1">
            <a:extLst>
              <a:ext uri="{FF2B5EF4-FFF2-40B4-BE49-F238E27FC236}">
                <a16:creationId xmlns:a16="http://schemas.microsoft.com/office/drawing/2014/main" id="{7DC6FABF-22B6-6C5C-EFBE-5C39236EA830}"/>
              </a:ext>
            </a:extLst>
          </p:cNvPr>
          <p:cNvGrpSpPr/>
          <p:nvPr/>
        </p:nvGrpSpPr>
        <p:grpSpPr>
          <a:xfrm>
            <a:off x="875425" y="6316579"/>
            <a:ext cx="10631777" cy="439224"/>
            <a:chOff x="875425" y="6316579"/>
            <a:chExt cx="10631777" cy="439224"/>
          </a:xfrm>
        </p:grpSpPr>
        <p:sp>
          <p:nvSpPr>
            <p:cNvPr id="3" name="矩形 2">
              <a:extLst>
                <a:ext uri="{FF2B5EF4-FFF2-40B4-BE49-F238E27FC236}">
                  <a16:creationId xmlns:a16="http://schemas.microsoft.com/office/drawing/2014/main" id="{8E9362DA-A5CC-C7B7-1E04-D92D89860BDD}"/>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6ED58398-D029-5058-A9FF-154A803A0E7A}"/>
                </a:ext>
              </a:extLst>
            </p:cNvPr>
            <p:cNvSpPr txBox="1"/>
            <p:nvPr/>
          </p:nvSpPr>
          <p:spPr>
            <a:xfrm>
              <a:off x="11328733" y="6351525"/>
              <a:ext cx="178469" cy="369332"/>
            </a:xfrm>
            <a:prstGeom prst="rect">
              <a:avLst/>
            </a:prstGeom>
            <a:noFill/>
          </p:spPr>
          <p:txBody>
            <a:bodyPr wrap="square" rtlCol="0">
              <a:spAutoFit/>
            </a:bodyPr>
            <a:lstStyle/>
            <a:p>
              <a:r>
                <a:rPr lang="en-US" altLang="zh-CN" dirty="0"/>
                <a:t>6</a:t>
              </a:r>
              <a:endParaRPr lang="zh-CN" altLang="en-US" dirty="0"/>
            </a:p>
          </p:txBody>
        </p:sp>
        <p:cxnSp>
          <p:nvCxnSpPr>
            <p:cNvPr id="7" name="直接连接符 6">
              <a:extLst>
                <a:ext uri="{FF2B5EF4-FFF2-40B4-BE49-F238E27FC236}">
                  <a16:creationId xmlns:a16="http://schemas.microsoft.com/office/drawing/2014/main" id="{A479D7B8-8401-D8E6-E2E9-9340BC515CB5}"/>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588190E6-8666-2792-3BE4-2CEA3EDD2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232" y="2530997"/>
            <a:ext cx="7455536" cy="3037441"/>
          </a:xfrm>
          <a:prstGeom prst="rect">
            <a:avLst/>
          </a:prstGeom>
        </p:spPr>
      </p:pic>
      <p:sp>
        <p:nvSpPr>
          <p:cNvPr id="14" name="文本框 13">
            <a:extLst>
              <a:ext uri="{FF2B5EF4-FFF2-40B4-BE49-F238E27FC236}">
                <a16:creationId xmlns:a16="http://schemas.microsoft.com/office/drawing/2014/main" id="{C3623B2C-874B-7529-1F68-4CB8C30AD3C3}"/>
              </a:ext>
            </a:extLst>
          </p:cNvPr>
          <p:cNvSpPr txBox="1"/>
          <p:nvPr/>
        </p:nvSpPr>
        <p:spPr>
          <a:xfrm>
            <a:off x="4962016" y="5568438"/>
            <a:ext cx="3250531" cy="369332"/>
          </a:xfrm>
          <a:prstGeom prst="rect">
            <a:avLst/>
          </a:prstGeom>
          <a:noFill/>
        </p:spPr>
        <p:txBody>
          <a:bodyPr wrap="square" rtlCol="0">
            <a:spAutoFit/>
          </a:bodyPr>
          <a:lstStyle/>
          <a:p>
            <a:r>
              <a:rPr lang="en-US" altLang="zh-CN" dirty="0"/>
              <a:t>Framework Overview</a:t>
            </a:r>
            <a:endParaRPr lang="zh-CN" altLang="en-US" dirty="0"/>
          </a:p>
        </p:txBody>
      </p:sp>
    </p:spTree>
    <p:extLst>
      <p:ext uri="{BB962C8B-B14F-4D97-AF65-F5344CB8AC3E}">
        <p14:creationId xmlns:p14="http://schemas.microsoft.com/office/powerpoint/2010/main" val="141430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Framework Design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Modularize the training process</a:t>
            </a:r>
            <a:endParaRPr lang="zh-CN" altLang="en-US" sz="2400" b="1" dirty="0">
              <a:solidFill>
                <a:schemeClr val="tx1">
                  <a:lumMod val="65000"/>
                  <a:lumOff val="35000"/>
                </a:schemeClr>
              </a:solidFill>
            </a:endParaRPr>
          </a:p>
        </p:txBody>
      </p:sp>
      <p:grpSp>
        <p:nvGrpSpPr>
          <p:cNvPr id="2" name="组合 1">
            <a:extLst>
              <a:ext uri="{FF2B5EF4-FFF2-40B4-BE49-F238E27FC236}">
                <a16:creationId xmlns:a16="http://schemas.microsoft.com/office/drawing/2014/main" id="{7DC6FABF-22B6-6C5C-EFBE-5C39236EA830}"/>
              </a:ext>
            </a:extLst>
          </p:cNvPr>
          <p:cNvGrpSpPr/>
          <p:nvPr/>
        </p:nvGrpSpPr>
        <p:grpSpPr>
          <a:xfrm>
            <a:off x="875425" y="6316579"/>
            <a:ext cx="10631777" cy="439224"/>
            <a:chOff x="875425" y="6316579"/>
            <a:chExt cx="10631777" cy="439224"/>
          </a:xfrm>
        </p:grpSpPr>
        <p:sp>
          <p:nvSpPr>
            <p:cNvPr id="3" name="矩形 2">
              <a:extLst>
                <a:ext uri="{FF2B5EF4-FFF2-40B4-BE49-F238E27FC236}">
                  <a16:creationId xmlns:a16="http://schemas.microsoft.com/office/drawing/2014/main" id="{8E9362DA-A5CC-C7B7-1E04-D92D89860BDD}"/>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6ED58398-D029-5058-A9FF-154A803A0E7A}"/>
                </a:ext>
              </a:extLst>
            </p:cNvPr>
            <p:cNvSpPr txBox="1"/>
            <p:nvPr/>
          </p:nvSpPr>
          <p:spPr>
            <a:xfrm>
              <a:off x="11328733" y="6351525"/>
              <a:ext cx="178469" cy="369332"/>
            </a:xfrm>
            <a:prstGeom prst="rect">
              <a:avLst/>
            </a:prstGeom>
            <a:noFill/>
          </p:spPr>
          <p:txBody>
            <a:bodyPr wrap="square" rtlCol="0">
              <a:spAutoFit/>
            </a:bodyPr>
            <a:lstStyle/>
            <a:p>
              <a:r>
                <a:rPr lang="en-US" altLang="zh-CN" dirty="0"/>
                <a:t>6</a:t>
              </a:r>
              <a:endParaRPr lang="zh-CN" altLang="en-US" dirty="0"/>
            </a:p>
          </p:txBody>
        </p:sp>
        <p:cxnSp>
          <p:nvCxnSpPr>
            <p:cNvPr id="7" name="直接连接符 6">
              <a:extLst>
                <a:ext uri="{FF2B5EF4-FFF2-40B4-BE49-F238E27FC236}">
                  <a16:creationId xmlns:a16="http://schemas.microsoft.com/office/drawing/2014/main" id="{A479D7B8-8401-D8E6-E2E9-9340BC515CB5}"/>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ECAAF247-99A3-2529-AB2F-8A2D3838BC2C}"/>
              </a:ext>
            </a:extLst>
          </p:cNvPr>
          <p:cNvSpPr txBox="1"/>
          <p:nvPr/>
        </p:nvSpPr>
        <p:spPr>
          <a:xfrm>
            <a:off x="2246897" y="3143247"/>
            <a:ext cx="9921825" cy="646331"/>
          </a:xfrm>
          <a:prstGeom prst="rect">
            <a:avLst/>
          </a:prstGeom>
          <a:noFill/>
        </p:spPr>
        <p:txBody>
          <a:bodyPr wrap="square" rtlCol="0">
            <a:spAutoFit/>
          </a:bodyPr>
          <a:lstStyle/>
          <a:p>
            <a:r>
              <a:rPr lang="en-US" altLang="zh-CN" b="1" dirty="0"/>
              <a:t>Sample Worker </a:t>
            </a:r>
            <a:r>
              <a:rPr lang="en-US" altLang="zh-CN" dirty="0"/>
              <a:t>: manage the interactions of multiple parallel environments</a:t>
            </a:r>
            <a:endParaRPr lang="zh-CN" altLang="en-US" dirty="0"/>
          </a:p>
          <a:p>
            <a:endParaRPr lang="zh-CN" altLang="en-US" dirty="0"/>
          </a:p>
        </p:txBody>
      </p:sp>
      <p:pic>
        <p:nvPicPr>
          <p:cNvPr id="11" name="图片 10">
            <a:extLst>
              <a:ext uri="{FF2B5EF4-FFF2-40B4-BE49-F238E27FC236}">
                <a16:creationId xmlns:a16="http://schemas.microsoft.com/office/drawing/2014/main" id="{D1184A5F-3E76-484D-A7D0-C45ABA8A3ADB}"/>
              </a:ext>
            </a:extLst>
          </p:cNvPr>
          <p:cNvPicPr>
            <a:picLocks noChangeAspect="1"/>
          </p:cNvPicPr>
          <p:nvPr/>
        </p:nvPicPr>
        <p:blipFill>
          <a:blip r:embed="rId3"/>
          <a:stretch>
            <a:fillRect/>
          </a:stretch>
        </p:blipFill>
        <p:spPr>
          <a:xfrm>
            <a:off x="3958302" y="1017410"/>
            <a:ext cx="2802092" cy="1966017"/>
          </a:xfrm>
          <a:prstGeom prst="rect">
            <a:avLst/>
          </a:prstGeom>
        </p:spPr>
      </p:pic>
      <p:pic>
        <p:nvPicPr>
          <p:cNvPr id="12" name="图片 11">
            <a:extLst>
              <a:ext uri="{FF2B5EF4-FFF2-40B4-BE49-F238E27FC236}">
                <a16:creationId xmlns:a16="http://schemas.microsoft.com/office/drawing/2014/main" id="{076CF0DC-7AB3-4AE0-B3F2-35FB6D3BAB74}"/>
              </a:ext>
            </a:extLst>
          </p:cNvPr>
          <p:cNvPicPr>
            <a:picLocks noChangeAspect="1"/>
          </p:cNvPicPr>
          <p:nvPr/>
        </p:nvPicPr>
        <p:blipFill>
          <a:blip r:embed="rId4"/>
          <a:stretch>
            <a:fillRect/>
          </a:stretch>
        </p:blipFill>
        <p:spPr>
          <a:xfrm>
            <a:off x="3510887" y="3487841"/>
            <a:ext cx="3696922" cy="2284419"/>
          </a:xfrm>
          <a:prstGeom prst="rect">
            <a:avLst/>
          </a:prstGeom>
        </p:spPr>
      </p:pic>
      <p:sp>
        <p:nvSpPr>
          <p:cNvPr id="14" name="文本框 13">
            <a:extLst>
              <a:ext uri="{FF2B5EF4-FFF2-40B4-BE49-F238E27FC236}">
                <a16:creationId xmlns:a16="http://schemas.microsoft.com/office/drawing/2014/main" id="{B5D6446E-E0C3-40C4-B0F0-B3A96EE91734}"/>
              </a:ext>
            </a:extLst>
          </p:cNvPr>
          <p:cNvSpPr txBox="1"/>
          <p:nvPr/>
        </p:nvSpPr>
        <p:spPr>
          <a:xfrm>
            <a:off x="1185111" y="5890452"/>
            <a:ext cx="10953614" cy="369332"/>
          </a:xfrm>
          <a:prstGeom prst="rect">
            <a:avLst/>
          </a:prstGeom>
          <a:noFill/>
        </p:spPr>
        <p:txBody>
          <a:bodyPr wrap="square" rtlCol="0">
            <a:spAutoFit/>
          </a:bodyPr>
          <a:lstStyle/>
          <a:p>
            <a:r>
              <a:rPr lang="en-US" altLang="zh-CN" b="1" dirty="0"/>
              <a:t>Inference Worker </a:t>
            </a:r>
            <a:r>
              <a:rPr lang="en-US" altLang="zh-CN" dirty="0"/>
              <a:t>: manage the  policy inference to provide actions for interacting with the environment</a:t>
            </a:r>
            <a:endParaRPr lang="zh-CN" altLang="en-US" dirty="0"/>
          </a:p>
        </p:txBody>
      </p:sp>
    </p:spTree>
    <p:extLst>
      <p:ext uri="{BB962C8B-B14F-4D97-AF65-F5344CB8AC3E}">
        <p14:creationId xmlns:p14="http://schemas.microsoft.com/office/powerpoint/2010/main" val="258448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Framework Design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Modularize the training process</a:t>
            </a:r>
            <a:endParaRPr lang="zh-CN" altLang="en-US" sz="2400" b="1" dirty="0">
              <a:solidFill>
                <a:schemeClr val="tx1">
                  <a:lumMod val="65000"/>
                  <a:lumOff val="35000"/>
                </a:schemeClr>
              </a:solidFill>
            </a:endParaRPr>
          </a:p>
        </p:txBody>
      </p:sp>
      <p:grpSp>
        <p:nvGrpSpPr>
          <p:cNvPr id="2" name="组合 1">
            <a:extLst>
              <a:ext uri="{FF2B5EF4-FFF2-40B4-BE49-F238E27FC236}">
                <a16:creationId xmlns:a16="http://schemas.microsoft.com/office/drawing/2014/main" id="{7DC6FABF-22B6-6C5C-EFBE-5C39236EA830}"/>
              </a:ext>
            </a:extLst>
          </p:cNvPr>
          <p:cNvGrpSpPr/>
          <p:nvPr/>
        </p:nvGrpSpPr>
        <p:grpSpPr>
          <a:xfrm>
            <a:off x="875425" y="6316579"/>
            <a:ext cx="10631777" cy="439224"/>
            <a:chOff x="875425" y="6316579"/>
            <a:chExt cx="10631777" cy="439224"/>
          </a:xfrm>
        </p:grpSpPr>
        <p:sp>
          <p:nvSpPr>
            <p:cNvPr id="3" name="矩形 2">
              <a:extLst>
                <a:ext uri="{FF2B5EF4-FFF2-40B4-BE49-F238E27FC236}">
                  <a16:creationId xmlns:a16="http://schemas.microsoft.com/office/drawing/2014/main" id="{8E9362DA-A5CC-C7B7-1E04-D92D89860BDD}"/>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6ED58398-D029-5058-A9FF-154A803A0E7A}"/>
                </a:ext>
              </a:extLst>
            </p:cNvPr>
            <p:cNvSpPr txBox="1"/>
            <p:nvPr/>
          </p:nvSpPr>
          <p:spPr>
            <a:xfrm>
              <a:off x="11328733" y="6351525"/>
              <a:ext cx="178469" cy="369332"/>
            </a:xfrm>
            <a:prstGeom prst="rect">
              <a:avLst/>
            </a:prstGeom>
            <a:noFill/>
          </p:spPr>
          <p:txBody>
            <a:bodyPr wrap="square" rtlCol="0">
              <a:spAutoFit/>
            </a:bodyPr>
            <a:lstStyle/>
            <a:p>
              <a:r>
                <a:rPr lang="en-US" altLang="zh-CN" dirty="0"/>
                <a:t>6</a:t>
              </a:r>
              <a:endParaRPr lang="zh-CN" altLang="en-US" dirty="0"/>
            </a:p>
          </p:txBody>
        </p:sp>
        <p:cxnSp>
          <p:nvCxnSpPr>
            <p:cNvPr id="7" name="直接连接符 6">
              <a:extLst>
                <a:ext uri="{FF2B5EF4-FFF2-40B4-BE49-F238E27FC236}">
                  <a16:creationId xmlns:a16="http://schemas.microsoft.com/office/drawing/2014/main" id="{A479D7B8-8401-D8E6-E2E9-9340BC515CB5}"/>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724EE2C6-BF72-43AB-8ED7-ED1C24334184}"/>
              </a:ext>
            </a:extLst>
          </p:cNvPr>
          <p:cNvSpPr txBox="1"/>
          <p:nvPr/>
        </p:nvSpPr>
        <p:spPr>
          <a:xfrm>
            <a:off x="1243117" y="3253512"/>
            <a:ext cx="9955272" cy="369332"/>
          </a:xfrm>
          <a:prstGeom prst="rect">
            <a:avLst/>
          </a:prstGeom>
          <a:noFill/>
        </p:spPr>
        <p:txBody>
          <a:bodyPr wrap="square" rtlCol="0">
            <a:spAutoFit/>
          </a:bodyPr>
          <a:lstStyle/>
          <a:p>
            <a:r>
              <a:rPr lang="en-US" altLang="zh-CN" b="1" dirty="0"/>
              <a:t>Transfer Worker </a:t>
            </a:r>
            <a:r>
              <a:rPr lang="en-US" altLang="zh-CN" dirty="0"/>
              <a:t>: manage the cross-machine or cross-process data transfer between modules</a:t>
            </a:r>
            <a:endParaRPr lang="zh-CN" altLang="en-US" dirty="0"/>
          </a:p>
        </p:txBody>
      </p:sp>
      <p:pic>
        <p:nvPicPr>
          <p:cNvPr id="11" name="图片 10">
            <a:extLst>
              <a:ext uri="{FF2B5EF4-FFF2-40B4-BE49-F238E27FC236}">
                <a16:creationId xmlns:a16="http://schemas.microsoft.com/office/drawing/2014/main" id="{62BA8229-2A4E-4DDF-9A62-49E4CBFB0824}"/>
              </a:ext>
            </a:extLst>
          </p:cNvPr>
          <p:cNvPicPr>
            <a:picLocks noChangeAspect="1"/>
          </p:cNvPicPr>
          <p:nvPr/>
        </p:nvPicPr>
        <p:blipFill>
          <a:blip r:embed="rId3"/>
          <a:stretch>
            <a:fillRect/>
          </a:stretch>
        </p:blipFill>
        <p:spPr>
          <a:xfrm>
            <a:off x="3660279" y="1081280"/>
            <a:ext cx="3765952" cy="2043896"/>
          </a:xfrm>
          <a:prstGeom prst="rect">
            <a:avLst/>
          </a:prstGeom>
        </p:spPr>
      </p:pic>
      <p:sp>
        <p:nvSpPr>
          <p:cNvPr id="14" name="矩形 13">
            <a:extLst>
              <a:ext uri="{FF2B5EF4-FFF2-40B4-BE49-F238E27FC236}">
                <a16:creationId xmlns:a16="http://schemas.microsoft.com/office/drawing/2014/main" id="{4D1AE95D-43D2-40C8-8C0F-65FA46468A3C}"/>
              </a:ext>
            </a:extLst>
          </p:cNvPr>
          <p:cNvSpPr/>
          <p:nvPr/>
        </p:nvSpPr>
        <p:spPr>
          <a:xfrm>
            <a:off x="4440477" y="1394282"/>
            <a:ext cx="313150" cy="73903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A8560EB-431F-40F8-8139-95696B460865}"/>
              </a:ext>
            </a:extLst>
          </p:cNvPr>
          <p:cNvSpPr/>
          <p:nvPr/>
        </p:nvSpPr>
        <p:spPr>
          <a:xfrm>
            <a:off x="5085567" y="1722329"/>
            <a:ext cx="1988497" cy="237994"/>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32E1544-3605-4855-8A69-86FF06084A9E}"/>
              </a:ext>
            </a:extLst>
          </p:cNvPr>
          <p:cNvPicPr>
            <a:picLocks noChangeAspect="1"/>
          </p:cNvPicPr>
          <p:nvPr/>
        </p:nvPicPr>
        <p:blipFill>
          <a:blip r:embed="rId4"/>
          <a:stretch>
            <a:fillRect/>
          </a:stretch>
        </p:blipFill>
        <p:spPr>
          <a:xfrm>
            <a:off x="4335445" y="3607714"/>
            <a:ext cx="2107985" cy="1848983"/>
          </a:xfrm>
          <a:prstGeom prst="rect">
            <a:avLst/>
          </a:prstGeom>
        </p:spPr>
      </p:pic>
      <p:sp>
        <p:nvSpPr>
          <p:cNvPr id="18" name="文本框 17">
            <a:extLst>
              <a:ext uri="{FF2B5EF4-FFF2-40B4-BE49-F238E27FC236}">
                <a16:creationId xmlns:a16="http://schemas.microsoft.com/office/drawing/2014/main" id="{19630C2A-AD71-4A97-B523-D5EA593DD1D3}"/>
              </a:ext>
            </a:extLst>
          </p:cNvPr>
          <p:cNvSpPr txBox="1"/>
          <p:nvPr/>
        </p:nvSpPr>
        <p:spPr>
          <a:xfrm>
            <a:off x="1079617" y="5666677"/>
            <a:ext cx="9330950" cy="646331"/>
          </a:xfrm>
          <a:prstGeom prst="rect">
            <a:avLst/>
          </a:prstGeom>
          <a:noFill/>
        </p:spPr>
        <p:txBody>
          <a:bodyPr wrap="square" rtlCol="0">
            <a:spAutoFit/>
          </a:bodyPr>
          <a:lstStyle/>
          <a:p>
            <a:r>
              <a:rPr lang="en-US" altLang="zh-CN" b="1" dirty="0"/>
              <a:t>Batch Worker &amp; Train Worker </a:t>
            </a:r>
            <a:r>
              <a:rPr lang="en-US" altLang="zh-CN" dirty="0"/>
              <a:t>: consolidate episode data from each inference worker into a batch and manage the agent training and synchronization</a:t>
            </a:r>
            <a:endParaRPr lang="zh-CN" altLang="en-US" dirty="0"/>
          </a:p>
        </p:txBody>
      </p:sp>
    </p:spTree>
    <p:extLst>
      <p:ext uri="{BB962C8B-B14F-4D97-AF65-F5344CB8AC3E}">
        <p14:creationId xmlns:p14="http://schemas.microsoft.com/office/powerpoint/2010/main" val="385159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303AD6-8DE8-EF9B-2572-AF0476A07E32}"/>
              </a:ext>
            </a:extLst>
          </p:cNvPr>
          <p:cNvSpPr/>
          <p:nvPr/>
        </p:nvSpPr>
        <p:spPr>
          <a:xfrm>
            <a:off x="838200" y="312821"/>
            <a:ext cx="346911" cy="676740"/>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cxnSp>
        <p:nvCxnSpPr>
          <p:cNvPr id="6" name="直接连接符 5">
            <a:extLst>
              <a:ext uri="{FF2B5EF4-FFF2-40B4-BE49-F238E27FC236}">
                <a16:creationId xmlns:a16="http://schemas.microsoft.com/office/drawing/2014/main" id="{FAAA767B-BAAC-480E-0EF5-D1A13A6D9D5E}"/>
              </a:ext>
            </a:extLst>
          </p:cNvPr>
          <p:cNvCxnSpPr>
            <a:cxnSpLocks/>
            <a:stCxn id="4" idx="3"/>
          </p:cNvCxnSpPr>
          <p:nvPr/>
        </p:nvCxnSpPr>
        <p:spPr>
          <a:xfrm flipV="1">
            <a:off x="1185111" y="649705"/>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BB3041-0F59-42DB-6581-18B01048CF9E}"/>
              </a:ext>
            </a:extLst>
          </p:cNvPr>
          <p:cNvSpPr txBox="1"/>
          <p:nvPr/>
        </p:nvSpPr>
        <p:spPr>
          <a:xfrm>
            <a:off x="1239253" y="283486"/>
            <a:ext cx="2015289" cy="378994"/>
          </a:xfrm>
          <a:prstGeom prst="rect">
            <a:avLst/>
          </a:prstGeom>
          <a:noFill/>
        </p:spPr>
        <p:txBody>
          <a:bodyPr wrap="square" rtlCol="0">
            <a:spAutoFit/>
          </a:bodyPr>
          <a:lstStyle/>
          <a:p>
            <a:r>
              <a:rPr lang="en-US" altLang="zh-CN" dirty="0">
                <a:solidFill>
                  <a:schemeClr val="tx1">
                    <a:lumMod val="65000"/>
                    <a:lumOff val="35000"/>
                  </a:schemeClr>
                </a:solidFill>
              </a:rPr>
              <a:t>Framework Design</a:t>
            </a:r>
            <a:endParaRPr lang="zh-CN" altLang="en-US" dirty="0">
              <a:solidFill>
                <a:schemeClr val="tx1">
                  <a:lumMod val="65000"/>
                  <a:lumOff val="35000"/>
                </a:schemeClr>
              </a:solidFill>
            </a:endParaRPr>
          </a:p>
        </p:txBody>
      </p:sp>
      <p:sp>
        <p:nvSpPr>
          <p:cNvPr id="10" name="文本框 9">
            <a:extLst>
              <a:ext uri="{FF2B5EF4-FFF2-40B4-BE49-F238E27FC236}">
                <a16:creationId xmlns:a16="http://schemas.microsoft.com/office/drawing/2014/main" id="{7E7B7C17-0322-B22B-E75C-6C37CFC192DC}"/>
              </a:ext>
            </a:extLst>
          </p:cNvPr>
          <p:cNvSpPr txBox="1"/>
          <p:nvPr/>
        </p:nvSpPr>
        <p:spPr>
          <a:xfrm>
            <a:off x="1239253" y="619678"/>
            <a:ext cx="7694194" cy="461665"/>
          </a:xfrm>
          <a:prstGeom prst="rect">
            <a:avLst/>
          </a:prstGeom>
          <a:noFill/>
        </p:spPr>
        <p:txBody>
          <a:bodyPr wrap="square" rtlCol="0">
            <a:spAutoFit/>
          </a:bodyPr>
          <a:lstStyle/>
          <a:p>
            <a:r>
              <a:rPr lang="en-US" altLang="zh-CN" sz="2400" b="1" dirty="0">
                <a:solidFill>
                  <a:schemeClr val="tx1">
                    <a:lumMod val="65000"/>
                    <a:lumOff val="35000"/>
                  </a:schemeClr>
                </a:solidFill>
              </a:rPr>
              <a:t>Flexible Resource Allocation</a:t>
            </a:r>
            <a:endParaRPr lang="zh-CN" altLang="en-US" sz="2400" b="1" dirty="0">
              <a:solidFill>
                <a:schemeClr val="tx1">
                  <a:lumMod val="65000"/>
                  <a:lumOff val="35000"/>
                </a:schemeClr>
              </a:solidFill>
            </a:endParaRPr>
          </a:p>
        </p:txBody>
      </p:sp>
      <p:grpSp>
        <p:nvGrpSpPr>
          <p:cNvPr id="2" name="组合 1">
            <a:extLst>
              <a:ext uri="{FF2B5EF4-FFF2-40B4-BE49-F238E27FC236}">
                <a16:creationId xmlns:a16="http://schemas.microsoft.com/office/drawing/2014/main" id="{2CF9B53D-D135-B5FF-6A90-D142A5CDDAE0}"/>
              </a:ext>
            </a:extLst>
          </p:cNvPr>
          <p:cNvGrpSpPr/>
          <p:nvPr/>
        </p:nvGrpSpPr>
        <p:grpSpPr>
          <a:xfrm>
            <a:off x="875425" y="6316579"/>
            <a:ext cx="10631777" cy="439224"/>
            <a:chOff x="875425" y="6316579"/>
            <a:chExt cx="10631777" cy="439224"/>
          </a:xfrm>
        </p:grpSpPr>
        <p:sp>
          <p:nvSpPr>
            <p:cNvPr id="3" name="矩形 2">
              <a:extLst>
                <a:ext uri="{FF2B5EF4-FFF2-40B4-BE49-F238E27FC236}">
                  <a16:creationId xmlns:a16="http://schemas.microsoft.com/office/drawing/2014/main" id="{AF8BA197-5B6B-E8CA-8B2B-8F366BCB1572}"/>
                </a:ext>
              </a:extLst>
            </p:cNvPr>
            <p:cNvSpPr/>
            <p:nvPr/>
          </p:nvSpPr>
          <p:spPr>
            <a:xfrm>
              <a:off x="11109155" y="6316579"/>
              <a:ext cx="178469" cy="439224"/>
            </a:xfrm>
            <a:prstGeom prst="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 name="文本框 4">
              <a:extLst>
                <a:ext uri="{FF2B5EF4-FFF2-40B4-BE49-F238E27FC236}">
                  <a16:creationId xmlns:a16="http://schemas.microsoft.com/office/drawing/2014/main" id="{1DA67F57-1E86-6114-07F7-05C38639CAD5}"/>
                </a:ext>
              </a:extLst>
            </p:cNvPr>
            <p:cNvSpPr txBox="1"/>
            <p:nvPr/>
          </p:nvSpPr>
          <p:spPr>
            <a:xfrm>
              <a:off x="11328733" y="6351525"/>
              <a:ext cx="178469" cy="369332"/>
            </a:xfrm>
            <a:prstGeom prst="rect">
              <a:avLst/>
            </a:prstGeom>
            <a:noFill/>
          </p:spPr>
          <p:txBody>
            <a:bodyPr wrap="square" rtlCol="0">
              <a:spAutoFit/>
            </a:bodyPr>
            <a:lstStyle/>
            <a:p>
              <a:r>
                <a:rPr lang="en-US" altLang="zh-CN" dirty="0"/>
                <a:t>7</a:t>
              </a:r>
              <a:endParaRPr lang="zh-CN" altLang="en-US" dirty="0"/>
            </a:p>
          </p:txBody>
        </p:sp>
        <p:cxnSp>
          <p:nvCxnSpPr>
            <p:cNvPr id="7" name="直接连接符 6">
              <a:extLst>
                <a:ext uri="{FF2B5EF4-FFF2-40B4-BE49-F238E27FC236}">
                  <a16:creationId xmlns:a16="http://schemas.microsoft.com/office/drawing/2014/main" id="{1102505C-B980-5B74-08E2-4BF678CC71F1}"/>
                </a:ext>
              </a:extLst>
            </p:cNvPr>
            <p:cNvCxnSpPr>
              <a:cxnSpLocks/>
            </p:cNvCxnSpPr>
            <p:nvPr/>
          </p:nvCxnSpPr>
          <p:spPr>
            <a:xfrm flipV="1">
              <a:off x="875425" y="6552963"/>
              <a:ext cx="10232857" cy="148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803C33D3-151B-DD7C-9D93-1946923B6AC2}"/>
              </a:ext>
            </a:extLst>
          </p:cNvPr>
          <p:cNvSpPr txBox="1"/>
          <p:nvPr/>
        </p:nvSpPr>
        <p:spPr>
          <a:xfrm>
            <a:off x="1239253" y="1234174"/>
            <a:ext cx="10232857" cy="13542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Benefiting from the modularized design and unified data transfer interface, </a:t>
            </a:r>
            <a:r>
              <a:rPr lang="en-US" altLang="zh-CN" dirty="0">
                <a:solidFill>
                  <a:srgbClr val="FF0000"/>
                </a:solidFill>
                <a:latin typeface="Calibri"/>
                <a:ea typeface="微软雅黑" panose="020B0503020204020204" pitchFamily="34" charset="-122"/>
              </a:rPr>
              <a:t>each module can be flexibly combined with each other and assigned to different computing nodes in the cluster</a:t>
            </a:r>
            <a:r>
              <a:rPr lang="en-US" altLang="zh-CN" dirty="0">
                <a:solidFill>
                  <a:prstClr val="black"/>
                </a:solidFill>
                <a:latin typeface="Calibri"/>
                <a:ea typeface="微软雅黑" panose="020B0503020204020204" pitchFamily="34" charset="-122"/>
              </a:rPr>
              <a:t> so that our framework can fully utilize cluster resources to accelerate training.</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 </a:t>
            </a:r>
          </a:p>
        </p:txBody>
      </p:sp>
      <p:pic>
        <p:nvPicPr>
          <p:cNvPr id="16" name="图片 15">
            <a:extLst>
              <a:ext uri="{FF2B5EF4-FFF2-40B4-BE49-F238E27FC236}">
                <a16:creationId xmlns:a16="http://schemas.microsoft.com/office/drawing/2014/main" id="{2E0F0DBF-BD69-F0F2-E8B2-5E2A6CE48B74}"/>
              </a:ext>
            </a:extLst>
          </p:cNvPr>
          <p:cNvPicPr>
            <a:picLocks noChangeAspect="1"/>
          </p:cNvPicPr>
          <p:nvPr/>
        </p:nvPicPr>
        <p:blipFill rotWithShape="1">
          <a:blip r:embed="rId3">
            <a:extLst>
              <a:ext uri="{28A0092B-C50C-407E-A947-70E740481C1C}">
                <a14:useLocalDpi xmlns:a14="http://schemas.microsoft.com/office/drawing/2010/main" val="0"/>
              </a:ext>
            </a:extLst>
          </a:blip>
          <a:srcRect r="1945" b="14965"/>
          <a:stretch/>
        </p:blipFill>
        <p:spPr>
          <a:xfrm>
            <a:off x="1769667" y="2226264"/>
            <a:ext cx="2411307" cy="1812310"/>
          </a:xfrm>
          <a:prstGeom prst="rect">
            <a:avLst/>
          </a:prstGeom>
        </p:spPr>
      </p:pic>
      <p:pic>
        <p:nvPicPr>
          <p:cNvPr id="18" name="图片 17">
            <a:extLst>
              <a:ext uri="{FF2B5EF4-FFF2-40B4-BE49-F238E27FC236}">
                <a16:creationId xmlns:a16="http://schemas.microsoft.com/office/drawing/2014/main" id="{EF71E4BA-CF8D-59A9-2E1F-E5E95D1454E4}"/>
              </a:ext>
            </a:extLst>
          </p:cNvPr>
          <p:cNvPicPr>
            <a:picLocks noChangeAspect="1"/>
          </p:cNvPicPr>
          <p:nvPr/>
        </p:nvPicPr>
        <p:blipFill rotWithShape="1">
          <a:blip r:embed="rId4">
            <a:extLst>
              <a:ext uri="{28A0092B-C50C-407E-A947-70E740481C1C}">
                <a14:useLocalDpi xmlns:a14="http://schemas.microsoft.com/office/drawing/2010/main" val="0"/>
              </a:ext>
            </a:extLst>
          </a:blip>
          <a:srcRect l="-1" r="523" b="16006"/>
          <a:stretch/>
        </p:blipFill>
        <p:spPr>
          <a:xfrm>
            <a:off x="1519801" y="4044667"/>
            <a:ext cx="2911038" cy="2078144"/>
          </a:xfrm>
          <a:prstGeom prst="rect">
            <a:avLst/>
          </a:prstGeom>
        </p:spPr>
      </p:pic>
      <p:sp>
        <p:nvSpPr>
          <p:cNvPr id="19" name="文本框 18">
            <a:extLst>
              <a:ext uri="{FF2B5EF4-FFF2-40B4-BE49-F238E27FC236}">
                <a16:creationId xmlns:a16="http://schemas.microsoft.com/office/drawing/2014/main" id="{8F395D28-8AFF-CC5E-B7B8-36AEC7CF7760}"/>
              </a:ext>
            </a:extLst>
          </p:cNvPr>
          <p:cNvSpPr txBox="1"/>
          <p:nvPr/>
        </p:nvSpPr>
        <p:spPr>
          <a:xfrm>
            <a:off x="4617526" y="2811695"/>
            <a:ext cx="7016360" cy="646331"/>
          </a:xfrm>
          <a:prstGeom prst="rect">
            <a:avLst/>
          </a:prstGeom>
          <a:noFill/>
        </p:spPr>
        <p:txBody>
          <a:bodyPr wrap="square" rtlCol="0">
            <a:spAutoFit/>
          </a:bodyPr>
          <a:lstStyle/>
          <a:p>
            <a:r>
              <a:rPr lang="en-US" altLang="zh-CN" b="1" dirty="0"/>
              <a:t>1-GPU machine </a:t>
            </a:r>
            <a:r>
              <a:rPr lang="en-US" altLang="zh-CN" dirty="0"/>
              <a:t>: Data does not need to be transmitted across machine,</a:t>
            </a:r>
            <a:r>
              <a:rPr lang="zh-CN" altLang="en-US" dirty="0"/>
              <a:t> </a:t>
            </a:r>
            <a:r>
              <a:rPr lang="en-US" altLang="zh-CN" dirty="0"/>
              <a:t>only needs to be considered for cross-process transfer</a:t>
            </a:r>
            <a:endParaRPr lang="zh-CN" altLang="en-US" dirty="0"/>
          </a:p>
        </p:txBody>
      </p:sp>
      <p:sp>
        <p:nvSpPr>
          <p:cNvPr id="20" name="文本框 19">
            <a:extLst>
              <a:ext uri="{FF2B5EF4-FFF2-40B4-BE49-F238E27FC236}">
                <a16:creationId xmlns:a16="http://schemas.microsoft.com/office/drawing/2014/main" id="{2787C236-D3EE-1D61-F7B7-AE80764CDC40}"/>
              </a:ext>
            </a:extLst>
          </p:cNvPr>
          <p:cNvSpPr txBox="1"/>
          <p:nvPr/>
        </p:nvSpPr>
        <p:spPr>
          <a:xfrm>
            <a:off x="4617526" y="4543829"/>
            <a:ext cx="7146106" cy="923330"/>
          </a:xfrm>
          <a:prstGeom prst="rect">
            <a:avLst/>
          </a:prstGeom>
          <a:noFill/>
        </p:spPr>
        <p:txBody>
          <a:bodyPr wrap="square" rtlCol="0">
            <a:spAutoFit/>
          </a:bodyPr>
          <a:lstStyle/>
          <a:p>
            <a:r>
              <a:rPr lang="en-US" altLang="zh-CN" b="1" dirty="0"/>
              <a:t>n-GPU machine </a:t>
            </a:r>
            <a:r>
              <a:rPr lang="en-US" altLang="zh-CN" dirty="0"/>
              <a:t>: Framework can run multiple parallel environments with multiple inference modules on a single GPU node, and then run train modules on another GPU node. </a:t>
            </a:r>
            <a:endParaRPr lang="zh-CN" altLang="en-US" dirty="0"/>
          </a:p>
        </p:txBody>
      </p:sp>
    </p:spTree>
    <p:extLst>
      <p:ext uri="{BB962C8B-B14F-4D97-AF65-F5344CB8AC3E}">
        <p14:creationId xmlns:p14="http://schemas.microsoft.com/office/powerpoint/2010/main" val="117765078"/>
      </p:ext>
    </p:extLst>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3646</Words>
  <Application>Microsoft Office PowerPoint</Application>
  <PresentationFormat>宽屏</PresentationFormat>
  <Paragraphs>227</Paragraphs>
  <Slides>17</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Arial</vt:lpstr>
      <vt:lpstr>Calibri</vt:lpstr>
      <vt:lpstr>Cambria Math</vt:lpstr>
      <vt:lpstr>Wingdings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limingyang</dc:creator>
  <cp:lastModifiedBy>思哲</cp:lastModifiedBy>
  <cp:revision>29</cp:revision>
  <dcterms:created xsi:type="dcterms:W3CDTF">2023-08-09T12:44:55Z</dcterms:created>
  <dcterms:modified xsi:type="dcterms:W3CDTF">2024-04-27T17:35:25Z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2052-12.1.0.15259</vt:lpwstr>
  </property>
</Properties>
</file>