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64" r:id="rId6"/>
    <p:sldId id="265" r:id="rId7"/>
    <p:sldId id="266" r:id="rId8"/>
    <p:sldId id="267" r:id="rId9"/>
    <p:sldId id="27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660"/>
  </p:normalViewPr>
  <p:slideViewPr>
    <p:cSldViewPr snapToGrid="0">
      <p:cViewPr>
        <p:scale>
          <a:sx n="67" d="100"/>
          <a:sy n="67" d="100"/>
        </p:scale>
        <p:origin x="3528" y="2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4567-7D12-45DC-B619-BE128248D32E}" type="datetimeFigureOut">
              <a:rPr lang="de-DE" smtClean="0"/>
              <a:t>29.04.24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4522-0602-48D4-8D1E-CA2360CD0B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32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0E598-7BDE-95C9-7809-70184C513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9DD83B-B299-8FB2-32E6-5B6765314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258DA-FB94-69BE-05CD-C9828DE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4C5F-D0F4-4AEF-8F3D-12D1E938BD98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16B17-4B76-1D23-74E6-78915456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878A0-B1E1-A003-54E3-38804830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75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7114B-0D51-7D1E-31AE-EBE92DAE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9FDA1-E712-9739-A1BB-220DD564B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1AD7B-C1EF-87E7-CD95-4F81A403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AEF3-652C-4C84-9847-3E89A2538528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F8375-2FF6-8949-D02A-163F0019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2866A-8119-F99F-409F-46ED0F9F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6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AFCCC1-5320-47B8-1A63-165B5219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5C7D5-5750-B4B4-AF95-F3C73C43D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DEE91-72C2-8F75-5667-F9BA98E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ED70-2F99-4651-8CAE-01798EA9C681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1C83D-C236-FC4C-5F61-B7340B5C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48E5A-2822-473B-C6A3-F789A74B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3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B8C29-413F-BA1F-27B0-98BE9D64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BE50C-80FD-BEBD-468C-A1B568715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8D4838-C525-1999-DC49-E535A363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45A5-9C1B-40D4-BEBD-58C87A02CFFE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E2C68B-004A-674C-A2F8-6C9F358F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DA58A6-2589-D270-0388-4E2A79C6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2A364-3DAF-77B4-E496-D52C2360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96D0B0-B14B-7F75-8D95-E7C00F80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7B90B7-8D4E-FB0A-E019-170EE6E3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E58B-3A6F-48B8-9B2C-E1C570C8CAAA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F19D7-BFCF-8592-DCFA-16CDBB9E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58AF7-A12C-A341-65BB-27C0BB43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14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7EF49-941B-37CE-5D69-9BC1EAA6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FA6F5-4984-D5FB-99DC-44BBF058D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2AE211-72FB-B2D3-D2CC-5C1353F13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054C3E-D70E-CA84-AD67-794CF05D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5342B-0D78-46DE-9034-9AE052F459CF}" type="datetime1">
              <a:rPr lang="en-US" smtClean="0"/>
              <a:t>4/29/24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22969-8577-3CDF-8D87-D28298A3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9E00D8-6CA1-72F4-5A8B-74DB9271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9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5A036-B310-49C5-BE06-A4B14C7E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AB9E02-BFF5-77F7-3CB8-048D0EEF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0AD0A-F2F9-1F4C-95D0-4CFF4A25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EB517B-D7F0-2385-8531-6DCDB6402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A99913-C81F-A9C5-CCD3-F8C14E1D8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E1ABB8-B14D-402F-687C-11B40165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25BC-7990-4227-B3CB-519F76B6EF60}" type="datetime1">
              <a:rPr lang="en-US" smtClean="0"/>
              <a:t>4/29/24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58E75E-5CBE-05FE-0C1D-83A37376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107FF1-4416-6F2D-3709-D627DCAA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8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32E6A-A798-6C6E-458D-2553F215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8E44D4-E58F-B9B9-9D7F-6F253763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570B-7FBD-4D1B-B590-5281B463A2CB}" type="datetime1">
              <a:rPr lang="en-US" smtClean="0"/>
              <a:t>4/29/24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2F5AC9-026A-B08E-BB19-2E38CBC6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00EC5C5-EC10-5E61-A394-2691DBA0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12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D1D53D-87DF-2E3D-E522-E4E00EA4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E82D0-B26A-402C-B933-F8254EE9991F}" type="datetime1">
              <a:rPr lang="en-US" smtClean="0"/>
              <a:t>4/29/24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476025-D58F-3A5F-FF86-FFA2DBA8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B2E98C-F775-EEDF-0F70-F3EEBAAA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18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48DB9-0DF0-616A-CFFC-E3B6E938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2E0D63-7D09-3DEE-C100-34FF4B6F1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812CCD-D921-973D-E393-072BF2414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A7259-B9F1-7907-DA09-41BFF3E2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61C8-C1D7-4909-93CD-F126B85FE57B}" type="datetime1">
              <a:rPr lang="en-US" smtClean="0"/>
              <a:t>4/29/24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3FD96-9E44-A011-9C3E-476CD3A6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B5DA58-D9CA-05ED-9AB1-B18FA935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11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D0C17-83D2-146E-476B-75C7DA31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5ABF5A-FF9A-25A5-2E6E-93014C0A7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BF30EA-EF83-D51A-8CEB-7B616BA5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2DF8EA-82CF-4300-11DB-497C95C3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ED0B-C98B-4589-9548-377E8A3F1F68}" type="datetime1">
              <a:rPr lang="en-US" smtClean="0"/>
              <a:t>4/29/24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C6089A-A42C-B914-CCAB-5BC150C3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69F743-5E34-867C-CA2D-9F29298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58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D22ABA-38C7-81CF-43B7-3718DDE8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900C3-1F25-F5FF-9698-F95A71A7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B3F21-D128-9EA7-E43B-0196C371A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5C3CE-6185-4346-9F48-96615C2EEFEA}" type="datetime1">
              <a:rPr lang="en-US" smtClean="0"/>
              <a:t>4/29/24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268C7A-3470-CDE2-31D9-F342BB57C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Conceptualizing and Implementing Spade Agents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785C0-1BF0-8D96-9C9B-C668169D8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E5487-AAFE-4E66-9BDD-31EBE43F3C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63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C500C-81FD-BBC4-FD58-B4D41BD82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2235200"/>
            <a:ext cx="9639300" cy="2387600"/>
          </a:xfrm>
        </p:spPr>
        <p:txBody>
          <a:bodyPr>
            <a:noAutofit/>
          </a:bodyPr>
          <a:lstStyle/>
          <a:p>
            <a:r>
              <a:rPr lang="en-US" sz="4000" dirty="0"/>
              <a:t>Synergizing Trust and Autonomy: </a:t>
            </a:r>
            <a:br>
              <a:rPr lang="en-US" sz="4000" dirty="0"/>
            </a:br>
            <a:r>
              <a:rPr lang="en-US" sz="3200" dirty="0"/>
              <a:t>Gaia-X Enabled Multi-Agent Ecosystems for Advanced Freight Fleet Management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EED0D-C08F-8092-3214-BCA6DB86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0645"/>
            <a:ext cx="9144000" cy="366216"/>
          </a:xfrm>
        </p:spPr>
        <p:txBody>
          <a:bodyPr>
            <a:normAutofit/>
          </a:bodyPr>
          <a:lstStyle/>
          <a:p>
            <a:r>
              <a:rPr lang="sv-SE" sz="1800" b="0" i="0" u="none" strike="noStrike" baseline="0" dirty="0">
                <a:latin typeface="CIDFont+F2"/>
              </a:rPr>
              <a:t>Dennis Maecker</a:t>
            </a:r>
            <a:r>
              <a:rPr lang="sv-SE" sz="1800" baseline="30000" dirty="0">
                <a:latin typeface="CIDFont+F2"/>
              </a:rPr>
              <a:t>1</a:t>
            </a:r>
            <a:r>
              <a:rPr lang="sv-SE" sz="1800" b="0" i="0" u="none" strike="noStrike" baseline="0" dirty="0">
                <a:latin typeface="CIDFont+F2"/>
              </a:rPr>
              <a:t>, Felix Harenbrock</a:t>
            </a:r>
            <a:r>
              <a:rPr lang="sv-SE" sz="1800" b="0" i="0" u="none" strike="noStrike" baseline="30000" dirty="0">
                <a:latin typeface="CIDFont+F2"/>
              </a:rPr>
              <a:t>2</a:t>
            </a:r>
            <a:r>
              <a:rPr lang="sv-SE" sz="1800" b="0" i="0" u="none" strike="noStrike" baseline="0" dirty="0">
                <a:latin typeface="CIDFont+F2"/>
              </a:rPr>
              <a:t>, Henning Gösling</a:t>
            </a:r>
            <a:r>
              <a:rPr lang="sv-SE" sz="1800" b="0" i="0" u="none" strike="noStrike" baseline="30000" dirty="0">
                <a:latin typeface="CIDFont+F2"/>
              </a:rPr>
              <a:t>1,</a:t>
            </a:r>
            <a:r>
              <a:rPr lang="sv-SE" sz="1800" b="0" i="0" u="none" strike="noStrike" baseline="0" dirty="0">
                <a:latin typeface="CIDFont+F2"/>
              </a:rPr>
              <a:t>, </a:t>
            </a:r>
            <a:r>
              <a:rPr lang="en-US" sz="1800" b="0" i="0" u="none" strike="noStrike" baseline="0" dirty="0">
                <a:latin typeface="CIDFont+F2"/>
              </a:rPr>
              <a:t>Timon Sachweh</a:t>
            </a:r>
            <a:r>
              <a:rPr lang="en-US" sz="1800" b="0" i="0" u="none" strike="noStrike" baseline="30000" dirty="0">
                <a:latin typeface="CIDFont+F2"/>
              </a:rPr>
              <a:t>3</a:t>
            </a:r>
            <a:r>
              <a:rPr lang="en-US" sz="1800" dirty="0">
                <a:latin typeface="CIDFont+F2"/>
              </a:rPr>
              <a:t>, Oliver Thomas</a:t>
            </a:r>
            <a:r>
              <a:rPr lang="en-US" sz="1800" baseline="30000" dirty="0">
                <a:latin typeface="CIDFont+F2"/>
              </a:rPr>
              <a:t>1</a:t>
            </a:r>
            <a:endParaRPr lang="de-DE" sz="1800" baseline="30000" dirty="0">
              <a:latin typeface="CIDFont+F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28650B-6DCF-EFBD-7DE0-32FE5BD9EBFB}"/>
              </a:ext>
            </a:extLst>
          </p:cNvPr>
          <p:cNvSpPr txBox="1"/>
          <p:nvPr/>
        </p:nvSpPr>
        <p:spPr>
          <a:xfrm>
            <a:off x="2150986" y="5216861"/>
            <a:ext cx="789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aseline="30000" dirty="0">
                <a:latin typeface="CIDFont+F2"/>
              </a:rPr>
              <a:t>1 </a:t>
            </a:r>
            <a:r>
              <a:rPr lang="en-US" sz="1200" b="0" i="0" u="none" strike="noStrike" baseline="0" dirty="0">
                <a:latin typeface="CIDFont+F2"/>
              </a:rPr>
              <a:t>German Research Center for Artificial Intelligence, Osnabrück, Germany</a:t>
            </a:r>
          </a:p>
          <a:p>
            <a:pPr algn="ctr"/>
            <a:r>
              <a:rPr lang="en-US" sz="1200" baseline="30000" dirty="0">
                <a:latin typeface="CIDFont+F2"/>
              </a:rPr>
              <a:t>2</a:t>
            </a:r>
            <a:r>
              <a:rPr lang="en-US" sz="1200" dirty="0">
                <a:latin typeface="CIDFont+F2"/>
              </a:rPr>
              <a:t>embeteco GmbH &amp; Co. KG, </a:t>
            </a:r>
            <a:r>
              <a:rPr lang="en-US" sz="1200" dirty="0" err="1">
                <a:latin typeface="CIDFont+F2"/>
              </a:rPr>
              <a:t>Rastede</a:t>
            </a:r>
            <a:r>
              <a:rPr lang="en-US" sz="1200" dirty="0">
                <a:latin typeface="CIDFont+F2"/>
              </a:rPr>
              <a:t>, Germany</a:t>
            </a:r>
            <a:endParaRPr lang="en-US" sz="1200" b="0" i="0" u="none" strike="noStrike" baseline="30000" dirty="0">
              <a:latin typeface="CIDFont+F2"/>
            </a:endParaRPr>
          </a:p>
          <a:p>
            <a:pPr algn="ctr"/>
            <a:r>
              <a:rPr lang="de-DE" sz="1200" baseline="30000" dirty="0">
                <a:latin typeface="CIDFont+F2"/>
              </a:rPr>
              <a:t>3 </a:t>
            </a:r>
            <a:r>
              <a:rPr lang="de-DE" sz="1200" b="0" i="0" u="none" strike="noStrike" baseline="0" dirty="0">
                <a:latin typeface="CIDFont+F2"/>
              </a:rPr>
              <a:t>TU Dortmund University, Germany</a:t>
            </a:r>
            <a:endParaRPr lang="de-DE" sz="1200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4562AA7-3A97-C4BC-26F4-958AAF67452B}"/>
              </a:ext>
            </a:extLst>
          </p:cNvPr>
          <p:cNvGrpSpPr/>
          <p:nvPr/>
        </p:nvGrpSpPr>
        <p:grpSpPr>
          <a:xfrm>
            <a:off x="1994957" y="1552356"/>
            <a:ext cx="8454297" cy="1300961"/>
            <a:chOff x="2380719" y="1610203"/>
            <a:chExt cx="8454297" cy="1300961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22C59A6-6C5F-EBA3-E47A-DAA6FECE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3DB3156-3791-3C29-A170-1A05FD945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C960674-791B-7A67-701B-813C0DA01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8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5/4/24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2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GAIAX 4 ROMS – Freight Use Case MAS System</a:t>
            </a:r>
            <a:endParaRPr lang="de-DE" sz="2400" b="1" dirty="0"/>
          </a:p>
        </p:txBody>
      </p:sp>
      <p:sp>
        <p:nvSpPr>
          <p:cNvPr id="2" name="Fußzeilenplatzhalter 6">
            <a:extLst>
              <a:ext uri="{FF2B5EF4-FFF2-40B4-BE49-F238E27FC236}">
                <a16:creationId xmlns:a16="http://schemas.microsoft.com/office/drawing/2014/main" id="{61CC303E-EE67-BB3C-5B4C-13C22E5B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pic>
        <p:nvPicPr>
          <p:cNvPr id="15" name="Grafik 14">
            <a:extLst>
              <a:ext uri="{FF2B5EF4-FFF2-40B4-BE49-F238E27FC236}">
                <a16:creationId xmlns:a16="http://schemas.microsoft.com/office/drawing/2014/main" id="{22D01F89-F3C0-2A7F-790E-54C9F0A82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1785" y="1161651"/>
            <a:ext cx="8828430" cy="51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5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3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GAIAX 4 ROMS – Freight Use Case MAS System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3B314-8001-E39C-84C1-8088F68313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720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1800" dirty="0"/>
              <a:t>Gaia-X is a European initiative aimed at fostering innovation through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data sharing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Emphasizing data sovereignty,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Privacy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Security and interoperability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Trust is gained by a trust framework, which sets minimum participation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Cross Federation Service Components (XFSC) providing essential services for a federated data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Self-Sovereign Identity (SSI) models  are used as a secure way to allow individuals, organizations or machines to manage their digital identities and credentials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Decentralized approach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B030AA-855D-61CA-94AB-CA50F790E4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96" y="1656569"/>
            <a:ext cx="1879600" cy="10795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B5622F9-DDAF-2C9D-78E1-CBD4C10465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248" r="7820"/>
          <a:stretch/>
        </p:blipFill>
        <p:spPr>
          <a:xfrm>
            <a:off x="7504728" y="2915456"/>
            <a:ext cx="4687272" cy="3216079"/>
          </a:xfrm>
          <a:prstGeom prst="rect">
            <a:avLst/>
          </a:prstGeom>
        </p:spPr>
      </p:pic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A00C858C-B511-757F-E678-7072E4CD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3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4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SSI Entities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3B314-8001-E39C-84C1-8088F683133E}"/>
              </a:ext>
            </a:extLst>
          </p:cNvPr>
          <p:cNvSpPr txBox="1">
            <a:spLocks/>
          </p:cNvSpPr>
          <p:nvPr/>
        </p:nvSpPr>
        <p:spPr>
          <a:xfrm>
            <a:off x="866088" y="1874918"/>
            <a:ext cx="5720862" cy="155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Globally unique identifiers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entity in the ecosystem has one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31AE7D4-03E6-CD87-E088-DA8514E2E14E}"/>
              </a:ext>
            </a:extLst>
          </p:cNvPr>
          <p:cNvSpPr txBox="1"/>
          <p:nvPr/>
        </p:nvSpPr>
        <p:spPr>
          <a:xfrm>
            <a:off x="6761610" y="1316587"/>
            <a:ext cx="5015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Organizational Credential Manager (OCM)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92A67C-6B43-F881-0EEE-5BF8BE7B167E}"/>
              </a:ext>
            </a:extLst>
          </p:cNvPr>
          <p:cNvSpPr txBox="1"/>
          <p:nvPr/>
        </p:nvSpPr>
        <p:spPr>
          <a:xfrm>
            <a:off x="838200" y="1342595"/>
            <a:ext cx="3843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Decentralized Identifiers (DIDs)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D99513-CC88-5DC0-E6F3-3B8555667C45}"/>
              </a:ext>
            </a:extLst>
          </p:cNvPr>
          <p:cNvSpPr txBox="1"/>
          <p:nvPr/>
        </p:nvSpPr>
        <p:spPr>
          <a:xfrm>
            <a:off x="8733880" y="3651649"/>
            <a:ext cx="1070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Wallets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D26B831-B9ED-892E-5699-376F366F2E0B}"/>
              </a:ext>
            </a:extLst>
          </p:cNvPr>
          <p:cNvSpPr txBox="1"/>
          <p:nvPr/>
        </p:nvSpPr>
        <p:spPr>
          <a:xfrm>
            <a:off x="838199" y="3651649"/>
            <a:ext cx="339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Verifiable Credentials (VCs)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1FAD9BE-5DEC-9151-3349-25A997A59E2D}"/>
              </a:ext>
            </a:extLst>
          </p:cNvPr>
          <p:cNvSpPr txBox="1">
            <a:spLocks/>
          </p:cNvSpPr>
          <p:nvPr/>
        </p:nvSpPr>
        <p:spPr>
          <a:xfrm>
            <a:off x="866088" y="4239512"/>
            <a:ext cx="5720862" cy="155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Set of claims and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Proves cryptographically who issued it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With both entities are able to have control over their identifiers and associated keys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6CBBB800-DAE0-7432-B4F0-1FD3BB59CBD9}"/>
              </a:ext>
            </a:extLst>
          </p:cNvPr>
          <p:cNvSpPr txBox="1">
            <a:spLocks/>
          </p:cNvSpPr>
          <p:nvPr/>
        </p:nvSpPr>
        <p:spPr>
          <a:xfrm>
            <a:off x="6600236" y="1874918"/>
            <a:ext cx="5478894" cy="1554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Technology to establish trust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Manages digital identities of participants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Has all necessary functions for administration of W3C Verifiable Credentials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Creation, issuing presentations and validating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60DB188D-EF84-D927-3BB5-E7C15D3F1016}"/>
              </a:ext>
            </a:extLst>
          </p:cNvPr>
          <p:cNvSpPr txBox="1">
            <a:spLocks/>
          </p:cNvSpPr>
          <p:nvPr/>
        </p:nvSpPr>
        <p:spPr>
          <a:xfrm>
            <a:off x="6652317" y="4239512"/>
            <a:ext cx="5478894" cy="1554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Is a secure storage for digital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OCM in parts is also a Wallet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21" name="Fußzeilenplatzhalter 6">
            <a:extLst>
              <a:ext uri="{FF2B5EF4-FFF2-40B4-BE49-F238E27FC236}">
                <a16:creationId xmlns:a16="http://schemas.microsoft.com/office/drawing/2014/main" id="{4AEB83AD-B376-A9FD-8C76-30E1AD01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961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5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SSI Distributed Service Stack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B40995C2-EA50-1617-2EE8-1E006C430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68" y="4126691"/>
            <a:ext cx="11396663" cy="212642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43D9746-111C-D334-62C2-B3609D19AB28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2602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Hyperledger technology will be used for the open-source SSI development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Aries: protocols and tools for secure peer-to-peer communication and credential exchange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Indy/Askar: contains the blockchain infrastructure for decentralized identity management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The services from </a:t>
            </a:r>
            <a:r>
              <a:rPr lang="en-US" sz="1600" dirty="0" err="1"/>
              <a:t>Vereign</a:t>
            </a:r>
            <a:r>
              <a:rPr lang="en-US" sz="1600" dirty="0"/>
              <a:t> were used (with test installation from British Columbia (Hyperledger Indy)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participant (Fleet Carrier and MAS System) need an own OCM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Manages the credentials for the respective organization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Each robot has to hold its own VC, therefore needs a Wallet (Hyperledger Aries Cloud Agent Python)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271ECC09-E814-20C6-10F8-45D9CA14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81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6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Sample: Setting up connection between two Hyperledger components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62B99993-B15B-26AB-AFDE-183034D39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416" y="1753493"/>
            <a:ext cx="9447167" cy="34223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BDD1AF-16CB-5707-48DA-5A0EE8AA9D4F}"/>
              </a:ext>
            </a:extLst>
          </p:cNvPr>
          <p:cNvSpPr txBox="1"/>
          <p:nvPr/>
        </p:nvSpPr>
        <p:spPr>
          <a:xfrm>
            <a:off x="2484690" y="4991196"/>
            <a:ext cx="7222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process to setup a connection between two OCM instances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82D96E4-9190-8DED-5811-6D9430D20C76}"/>
              </a:ext>
            </a:extLst>
          </p:cNvPr>
          <p:cNvSpPr txBox="1">
            <a:spLocks/>
          </p:cNvSpPr>
          <p:nvPr/>
        </p:nvSpPr>
        <p:spPr>
          <a:xfrm>
            <a:off x="886308" y="5650678"/>
            <a:ext cx="10515600" cy="74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Same process is between wallet and mediator / mediator and PDR fleet carrier OCM</a:t>
            </a:r>
          </a:p>
          <a:p>
            <a:pPr marL="514350" indent="-514350" algn="ctr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CB076EC-A05D-0539-0150-79D0854E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1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7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Sample: Issuing of Credentials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83F3E40D-8274-31F2-7323-130936E77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5255" y="1690688"/>
            <a:ext cx="9181490" cy="4112329"/>
          </a:xfrm>
          <a:prstGeom prst="rect">
            <a:avLst/>
          </a:prstGeom>
        </p:spPr>
      </p:pic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5CB35802-B6E1-52C3-616A-C2920F4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3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8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Sample: Verification of Credentials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pic>
        <p:nvPicPr>
          <p:cNvPr id="4" name="Grafik 3">
            <a:extLst>
              <a:ext uri="{FF2B5EF4-FFF2-40B4-BE49-F238E27FC236}">
                <a16:creationId xmlns:a16="http://schemas.microsoft.com/office/drawing/2014/main" id="{541C388F-D133-2E78-905D-8FCA4A15E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878" y="2947988"/>
            <a:ext cx="10186243" cy="3032288"/>
          </a:xfrm>
          <a:prstGeom prst="rect">
            <a:avLst/>
          </a:prstGeom>
        </p:spPr>
      </p:pic>
      <p:sp>
        <p:nvSpPr>
          <p:cNvPr id="5" name="Abgerundete rechteckige Legende 4">
            <a:extLst>
              <a:ext uri="{FF2B5EF4-FFF2-40B4-BE49-F238E27FC236}">
                <a16:creationId xmlns:a16="http://schemas.microsoft.com/office/drawing/2014/main" id="{E9F45ED0-62C5-4544-0390-1A1F34D96AD9}"/>
              </a:ext>
            </a:extLst>
          </p:cNvPr>
          <p:cNvSpPr/>
          <p:nvPr/>
        </p:nvSpPr>
        <p:spPr>
          <a:xfrm>
            <a:off x="1333500" y="1409700"/>
            <a:ext cx="6191250" cy="1538288"/>
          </a:xfrm>
          <a:prstGeom prst="wedgeRoundRectCallout">
            <a:avLst>
              <a:gd name="adj1" fmla="val -30679"/>
              <a:gd name="adj2" fmla="val 6373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Wants to verify, that the PDR, which the Agent tries to communicate to, is the one, he pretends to be</a:t>
            </a:r>
          </a:p>
        </p:txBody>
      </p: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ADDC3842-40E7-80A3-68A2-1368BA65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1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6039660-0806-1D0A-D68A-560AE6C3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3160-8894-4751-A0D9-2A5B47DB604D}" type="datetime1">
              <a:rPr lang="en-US" smtClean="0"/>
              <a:t>5/5/24</a:t>
            </a:fld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BEB0840-79F7-57D2-6BF5-2F77976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E5487-AAFE-4E66-9BDD-31EBE43F3CDB}" type="slidenum">
              <a:rPr lang="de-DE" smtClean="0"/>
              <a:t>9</a:t>
            </a:fld>
            <a:endParaRPr lang="de-DE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C2565AC-B20D-6B4A-2153-55091AD26B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Conclusion</a:t>
            </a:r>
            <a:endParaRPr lang="de-DE" sz="2400" b="1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A2F8166-9A4C-1E06-F434-AF3C525DDCF0}"/>
              </a:ext>
            </a:extLst>
          </p:cNvPr>
          <p:cNvGrpSpPr/>
          <p:nvPr/>
        </p:nvGrpSpPr>
        <p:grpSpPr>
          <a:xfrm>
            <a:off x="8567739" y="98426"/>
            <a:ext cx="3511391" cy="540338"/>
            <a:chOff x="2380719" y="1610203"/>
            <a:chExt cx="8454297" cy="1300961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E11227C-8500-6C08-D16E-6FD205958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0719" y="1610203"/>
              <a:ext cx="1565442" cy="1300961"/>
            </a:xfrm>
            <a:prstGeom prst="rect">
              <a:avLst/>
            </a:prstGeom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A39DBFE1-70F3-8B74-1920-14B35AE5D0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3952" y="1910792"/>
              <a:ext cx="3261064" cy="64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6A49F05-60EA-3258-DE72-042A51B56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69659" y="1808761"/>
              <a:ext cx="3423659" cy="903846"/>
            </a:xfrm>
            <a:prstGeom prst="rect">
              <a:avLst/>
            </a:prstGeom>
          </p:spPr>
        </p:pic>
      </p:grpSp>
      <p:sp>
        <p:nvSpPr>
          <p:cNvPr id="6" name="Fußzeilenplatzhalter 6">
            <a:extLst>
              <a:ext uri="{FF2B5EF4-FFF2-40B4-BE49-F238E27FC236}">
                <a16:creationId xmlns:a16="http://schemas.microsoft.com/office/drawing/2014/main" id="{ADDC3842-40E7-80A3-68A2-1368BA65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0" y="6356350"/>
            <a:ext cx="4572000" cy="365125"/>
          </a:xfrm>
        </p:spPr>
        <p:txBody>
          <a:bodyPr/>
          <a:lstStyle/>
          <a:p>
            <a:r>
              <a:rPr lang="en-US" dirty="0"/>
              <a:t>Synergizing Trust and Autonomy</a:t>
            </a:r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B630A4AA-FEE1-D9AA-B3FA-1F8BC5D33B92}"/>
              </a:ext>
            </a:extLst>
          </p:cNvPr>
          <p:cNvSpPr txBox="1">
            <a:spLocks/>
          </p:cNvSpPr>
          <p:nvPr/>
        </p:nvSpPr>
        <p:spPr>
          <a:xfrm>
            <a:off x="838200" y="1524000"/>
            <a:ext cx="10515600" cy="462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/>
              <a:t>We showed, that SSIs with DIDs can enable automatic creation and validation of Verifiable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Those VCs can be used, to ensure to communicate with right partners inside of federated data spaces like Gaia-X wants to create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SSI in the way, we described, suits well for MAS systems, because of distributed architecture concepts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demonstrator shows, that the Hyperledger components work for the presented logistic use case, however the approach / technology is not limited to logistics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Furthermore, we want to extend this implementations to integrate Data Space Connectors like IDS or EDC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SSI and EDC combined can become a powerful and automated approach for save and secure data exchange in federated data spaces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82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Macintosh PowerPoint</Application>
  <PresentationFormat>Breitbild</PresentationFormat>
  <Paragraphs>79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CIDFont+F2</vt:lpstr>
      <vt:lpstr>Office</vt:lpstr>
      <vt:lpstr>Synergizing Trust and Autonomy:  Gaia-X Enabled Multi-Agent Ecosystems for Advanced Freight Fleet Management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Procedure for Conceptualizing and Implementing SPADE Agents</dc:title>
  <dc:creator>Henning Gösling</dc:creator>
  <cp:lastModifiedBy>Sabine Sachweh</cp:lastModifiedBy>
  <cp:revision>25</cp:revision>
  <dcterms:created xsi:type="dcterms:W3CDTF">2024-04-24T08:23:26Z</dcterms:created>
  <dcterms:modified xsi:type="dcterms:W3CDTF">2024-05-04T13:34:46Z</dcterms:modified>
</cp:coreProperties>
</file>