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howSpecialPlsOnTitleSld="0" strictFirstAndLastChars="0" saveSubsetFonts="1">
  <p:sldMasterIdLst>
    <p:sldMasterId id="2147483648" r:id="rId1"/>
    <p:sldMasterId id="2147483910" r:id="rId2"/>
  </p:sldMasterIdLst>
  <p:notesMasterIdLst>
    <p:notesMasterId r:id="rId30"/>
  </p:notesMasterIdLst>
  <p:sldIdLst>
    <p:sldId id="264" r:id="rId3"/>
    <p:sldId id="345" r:id="rId4"/>
    <p:sldId id="346" r:id="rId5"/>
    <p:sldId id="348" r:id="rId6"/>
    <p:sldId id="347" r:id="rId7"/>
    <p:sldId id="294" r:id="rId8"/>
    <p:sldId id="295" r:id="rId9"/>
    <p:sldId id="302" r:id="rId10"/>
    <p:sldId id="315" r:id="rId11"/>
    <p:sldId id="316" r:id="rId12"/>
    <p:sldId id="308" r:id="rId13"/>
    <p:sldId id="344" r:id="rId14"/>
    <p:sldId id="318" r:id="rId15"/>
    <p:sldId id="317" r:id="rId16"/>
    <p:sldId id="305" r:id="rId17"/>
    <p:sldId id="349" r:id="rId18"/>
    <p:sldId id="350" r:id="rId19"/>
    <p:sldId id="351" r:id="rId20"/>
    <p:sldId id="358" r:id="rId21"/>
    <p:sldId id="359" r:id="rId22"/>
    <p:sldId id="360" r:id="rId23"/>
    <p:sldId id="352" r:id="rId24"/>
    <p:sldId id="354" r:id="rId25"/>
    <p:sldId id="357" r:id="rId26"/>
    <p:sldId id="356" r:id="rId27"/>
    <p:sldId id="355" r:id="rId28"/>
    <p:sldId id="361" r:id="rId29"/>
  </p:sldIdLst>
  <p:sldSz cx="24384000" cy="13716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5pPr>
    <a:lvl6pPr marL="22860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6pPr>
    <a:lvl7pPr marL="27432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7pPr>
    <a:lvl8pPr marL="32004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8pPr>
    <a:lvl9pPr marL="3657600" algn="l" defTabSz="914400" rtl="0" eaLnBrk="1" latinLnBrk="0" hangingPunct="1">
      <a:defRPr sz="2800" kern="1200">
        <a:solidFill>
          <a:srgbClr val="004F8F"/>
        </a:solidFill>
        <a:latin typeface="Georgia" panose="02040502050405020303" pitchFamily="18" charset="0"/>
        <a:ea typeface="Georgia" panose="02040502050405020303" pitchFamily="18" charset="0"/>
        <a:cs typeface="Georgia" panose="02040502050405020303" pitchFamily="18" charset="0"/>
        <a:sym typeface="Georgia" panose="02040502050405020303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8000"/>
    <a:srgbClr val="006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8" autoAdjust="0"/>
    <p:restoredTop sz="94987" autoAdjust="0"/>
  </p:normalViewPr>
  <p:slideViewPr>
    <p:cSldViewPr>
      <p:cViewPr varScale="1">
        <p:scale>
          <a:sx n="63" d="100"/>
          <a:sy n="63" d="100"/>
        </p:scale>
        <p:origin x="318" y="66"/>
      </p:cViewPr>
      <p:guideLst>
        <p:guide orient="horz" pos="4320"/>
        <p:guide pos="76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8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de-DE" altLang="de-DE" noProof="0">
                <a:sym typeface="Avenir Roman" charset="0"/>
              </a:rPr>
              <a:t>Second level</a:t>
            </a:r>
          </a:p>
          <a:p>
            <a:pPr lvl="2"/>
            <a:r>
              <a:rPr lang="de-DE" altLang="de-DE" noProof="0">
                <a:sym typeface="Avenir Roman" charset="0"/>
              </a:rPr>
              <a:t>Third level</a:t>
            </a:r>
          </a:p>
          <a:p>
            <a:pPr lvl="3"/>
            <a:r>
              <a:rPr lang="de-DE" altLang="de-DE" noProof="0">
                <a:sym typeface="Avenir Roman" charset="0"/>
              </a:rPr>
              <a:t>Fourth level</a:t>
            </a:r>
          </a:p>
          <a:p>
            <a:pPr lvl="4"/>
            <a:r>
              <a:rPr lang="de-DE" altLang="de-DE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840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48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cadimensia/26626296803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az.net/aktuell/rhein-main/aerger-ueber-e-scooter-in-frankfurt-gehwege-werden-versperrt-17003357/alltagschaos-e-roller-auf-dem-17004053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4678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smtClean="0"/>
              <a:t>BDI </a:t>
            </a:r>
            <a:r>
              <a:rPr lang="de-DE" dirty="0" err="1" smtClean="0"/>
              <a:t>agent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r>
              <a:rPr lang="de-DE" dirty="0" smtClean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sz="4800" b="0" i="0" u="none" strike="noStrike" kern="1200" baseline="0" dirty="0" err="1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Build</a:t>
            </a:r>
            <a:r>
              <a:rPr lang="de-DE" sz="4800" b="0" i="0" u="none" strike="noStrike" kern="1200" baseline="0" dirty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 upon </a:t>
            </a:r>
            <a:r>
              <a:rPr lang="de-DE" sz="4800" b="0" i="0" u="none" strike="noStrike" kern="1200" baseline="0" dirty="0" err="1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the</a:t>
            </a:r>
            <a:r>
              <a:rPr lang="de-DE" sz="4800" b="0" i="0" u="none" strike="noStrike" kern="1200" baseline="0" dirty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 </a:t>
            </a:r>
            <a:r>
              <a:rPr lang="de-DE" sz="4800" b="0" i="0" u="none" strike="noStrike" kern="1200" baseline="0" dirty="0" err="1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results</a:t>
            </a:r>
            <a:r>
              <a:rPr lang="de-DE" sz="4800" b="0" i="0" u="none" strike="noStrike" kern="1200" baseline="0" dirty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 </a:t>
            </a:r>
            <a:r>
              <a:rPr lang="de-DE" sz="4800" b="0" i="0" u="none" strike="noStrike" kern="1200" baseline="0" dirty="0" err="1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of</a:t>
            </a:r>
            <a:r>
              <a:rPr lang="de-DE" sz="4800" b="0" i="0" u="none" strike="noStrike" kern="1200" baseline="0" dirty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 Singh </a:t>
            </a:r>
            <a:r>
              <a:rPr lang="de-DE" sz="4800" b="0" i="0" u="none" strike="noStrike" kern="1200" baseline="0" dirty="0" err="1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who</a:t>
            </a:r>
            <a:r>
              <a:rPr lang="de-DE" sz="4800" b="0" i="0" u="none" strike="noStrike" kern="1200" baseline="0" dirty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 </a:t>
            </a:r>
            <a:r>
              <a:rPr lang="de-DE" sz="4800" b="0" i="0" u="none" strike="noStrike" kern="1200" baseline="0" dirty="0" err="1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developed</a:t>
            </a:r>
            <a:r>
              <a:rPr lang="de-DE" sz="4800" b="0" i="0" u="none" strike="noStrike" kern="1200" baseline="0" dirty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 a </a:t>
            </a:r>
            <a:r>
              <a:rPr lang="de-DE" sz="4800" b="0" i="0" u="none" strike="noStrike" kern="1200" baseline="0" dirty="0" err="1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framework</a:t>
            </a:r>
            <a:r>
              <a:rPr lang="de-DE" sz="4800" b="0" i="0" u="none" strike="noStrike" kern="1200" baseline="0" dirty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 </a:t>
            </a:r>
            <a:r>
              <a:rPr lang="de-DE" sz="4800" b="0" i="0" u="none" strike="noStrike" kern="1200" baseline="0" dirty="0" err="1" smtClean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called</a:t>
            </a:r>
            <a:r>
              <a:rPr lang="de-DE" sz="4800" b="0" i="0" u="none" strike="noStrike" kern="1200" baseline="0" dirty="0" smtClean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 </a:t>
            </a:r>
            <a:r>
              <a:rPr lang="de-DE" sz="4800" b="0" i="0" u="none" strike="noStrike" kern="1200" baseline="0" dirty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BDI-ABM </a:t>
            </a:r>
            <a:r>
              <a:rPr lang="de-DE" sz="4800" b="0" i="0" u="none" strike="noStrike" kern="1200" baseline="0" dirty="0" err="1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which</a:t>
            </a:r>
            <a:r>
              <a:rPr lang="de-DE" sz="4800" b="0" i="0" u="none" strike="noStrike" kern="1200" baseline="0" dirty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 </a:t>
            </a:r>
            <a:r>
              <a:rPr lang="de-DE" sz="4800" b="0" i="0" u="none" strike="noStrike" kern="1200" baseline="0" dirty="0" err="1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can</a:t>
            </a:r>
            <a:r>
              <a:rPr lang="de-DE" sz="4800" b="0" i="0" u="none" strike="noStrike" kern="1200" baseline="0" dirty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 connect ADF and Simulation </a:t>
            </a:r>
            <a:r>
              <a:rPr lang="de-DE" sz="4800" b="0" i="0" u="none" strike="noStrike" kern="1200" baseline="0" dirty="0" err="1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platforms</a:t>
            </a:r>
            <a:r>
              <a:rPr lang="de-DE" sz="4800" b="0" i="0" u="none" strike="noStrike" kern="1200" baseline="0" dirty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.</a:t>
            </a:r>
          </a:p>
          <a:p>
            <a:r>
              <a:rPr lang="de-DE" sz="4800" b="0" i="0" u="none" strike="noStrike" kern="1200" baseline="0" dirty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 </a:t>
            </a:r>
            <a:endParaRPr lang="de-DE" dirty="0"/>
          </a:p>
          <a:p>
            <a:r>
              <a:rPr lang="de-DE" sz="4800" b="0" i="0" u="none" strike="noStrike" kern="1200" baseline="0" dirty="0" err="1" smtClean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We</a:t>
            </a:r>
            <a:r>
              <a:rPr lang="de-DE" sz="4800" b="0" i="0" u="none" strike="noStrike" kern="1200" baseline="0" dirty="0" smtClean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 </a:t>
            </a:r>
            <a:r>
              <a:rPr lang="en-US" sz="4800" b="0" i="0" u="none" strike="noStrike" kern="1200" baseline="0" dirty="0" smtClean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designed </a:t>
            </a:r>
            <a:r>
              <a:rPr lang="en-US" sz="4800" b="0" i="0" u="none" strike="noStrike" kern="1200" baseline="0" dirty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and implementation </a:t>
            </a:r>
            <a:r>
              <a:rPr lang="en-US" sz="4800" b="0" i="0" u="none" strike="noStrike" kern="1200" baseline="0" dirty="0" smtClean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a connection layer for the synchronization </a:t>
            </a:r>
            <a:r>
              <a:rPr lang="en-US" sz="4800" b="0" i="0" u="none" strike="noStrike" kern="1200" baseline="0" dirty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between BDI agents and traffic simulation platform.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051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Closer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Jadex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endParaRPr lang="de-DE" dirty="0" smtClean="0"/>
          </a:p>
          <a:p>
            <a:pPr marL="0" marR="0" lvl="0" indent="0" algn="l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corner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agents</a:t>
            </a:r>
            <a:endParaRPr lang="de-DE" baseline="0" dirty="0" smtClean="0"/>
          </a:p>
          <a:p>
            <a:pPr marL="0" marR="0" lvl="0" indent="0" algn="l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Other </a:t>
            </a:r>
            <a:r>
              <a:rPr lang="de-DE" dirty="0" err="1" smtClean="0"/>
              <a:t>agents</a:t>
            </a:r>
            <a:r>
              <a:rPr lang="de-DE" dirty="0" smtClean="0"/>
              <a:t> send </a:t>
            </a:r>
            <a:r>
              <a:rPr lang="de-DE" dirty="0" err="1" smtClean="0"/>
              <a:t>customer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0" marR="0" lvl="0" indent="0" algn="l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algn="l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DecisionTaskList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Maintain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ManageJobs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</a:t>
            </a:r>
            <a:r>
              <a:rPr lang="de-DE" baseline="0" dirty="0" smtClean="0"/>
              <a:t> all</a:t>
            </a:r>
          </a:p>
          <a:p>
            <a:r>
              <a:rPr lang="de-DE" baseline="0" dirty="0" err="1" smtClean="0"/>
              <a:t>Evaluate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Decision</a:t>
            </a:r>
            <a:r>
              <a:rPr lang="de-DE" baseline="0" dirty="0" smtClean="0"/>
              <a:t> Task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baseline="0" dirty="0"/>
              <a:t> different </a:t>
            </a:r>
            <a:r>
              <a:rPr lang="de-DE" baseline="0" dirty="0" err="1"/>
              <a:t>types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dirty="0"/>
              <a:t>Goals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Plans (</a:t>
            </a:r>
            <a:r>
              <a:rPr lang="de-DE" dirty="0" err="1"/>
              <a:t>Maintain</a:t>
            </a:r>
            <a:r>
              <a:rPr lang="de-DE" dirty="0"/>
              <a:t> </a:t>
            </a:r>
            <a:r>
              <a:rPr lang="de-DE" dirty="0" err="1"/>
              <a:t>goals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Delegate</a:t>
            </a:r>
            <a:endParaRPr lang="de-DE" dirty="0"/>
          </a:p>
          <a:p>
            <a:r>
              <a:rPr lang="de-DE" baseline="0" dirty="0" err="1" smtClean="0"/>
              <a:t>Utilliy</a:t>
            </a:r>
            <a:r>
              <a:rPr lang="de-DE" baseline="0" dirty="0" smtClean="0"/>
              <a:t> </a:t>
            </a:r>
            <a:r>
              <a:rPr lang="de-DE" baseline="0" dirty="0" err="1"/>
              <a:t>Function</a:t>
            </a:r>
            <a:endParaRPr lang="de-DE" baseline="0" dirty="0"/>
          </a:p>
          <a:p>
            <a:r>
              <a:rPr lang="de-DE" baseline="0" dirty="0" err="1"/>
              <a:t>Example</a:t>
            </a:r>
            <a:r>
              <a:rPr lang="de-DE" baseline="0" dirty="0"/>
              <a:t> </a:t>
            </a:r>
            <a:r>
              <a:rPr lang="de-DE" baseline="0" dirty="0" err="1"/>
              <a:t>before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delegated</a:t>
            </a:r>
            <a:r>
              <a:rPr lang="de-DE" baseline="0" dirty="0"/>
              <a:t> </a:t>
            </a:r>
            <a:r>
              <a:rPr lang="de-DE" baseline="0" dirty="0" err="1"/>
              <a:t>when</a:t>
            </a:r>
            <a:r>
              <a:rPr lang="de-DE" baseline="0" dirty="0"/>
              <a:t> </a:t>
            </a:r>
            <a:r>
              <a:rPr lang="de-DE" baseline="0" dirty="0" err="1"/>
              <a:t>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796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Utilliy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endParaRPr lang="de-DE" baseline="0" dirty="0" smtClean="0"/>
          </a:p>
          <a:p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improvable</a:t>
            </a:r>
            <a:endParaRPr lang="de-DE" baseline="0" dirty="0" smtClean="0"/>
          </a:p>
          <a:p>
            <a:r>
              <a:rPr lang="de-DE" baseline="0" dirty="0" smtClean="0"/>
              <a:t>3 </a:t>
            </a:r>
            <a:r>
              <a:rPr lang="de-DE" baseline="0" dirty="0" err="1" smtClean="0"/>
              <a:t>components</a:t>
            </a:r>
            <a:endParaRPr lang="de-DE" baseline="0" dirty="0" smtClean="0"/>
          </a:p>
          <a:p>
            <a:r>
              <a:rPr lang="de-DE" baseline="0" dirty="0" err="1" smtClean="0"/>
              <a:t>Distance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expected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drive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customer</a:t>
            </a:r>
            <a:endParaRPr lang="de-DE" baseline="0" dirty="0" smtClean="0"/>
          </a:p>
          <a:p>
            <a:r>
              <a:rPr lang="de-DE" baseline="0" dirty="0" err="1" smtClean="0"/>
              <a:t>Battery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expected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battery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level</a:t>
            </a:r>
            <a:r>
              <a:rPr lang="de-DE" baseline="0" dirty="0" smtClean="0"/>
              <a:t> after </a:t>
            </a:r>
            <a:r>
              <a:rPr lang="de-DE" baseline="0" dirty="0" err="1" smtClean="0"/>
              <a:t>doing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trip</a:t>
            </a:r>
            <a:r>
              <a:rPr lang="de-DE" baseline="0" dirty="0" smtClean="0"/>
              <a:t> B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sure</a:t>
            </a:r>
            <a:r>
              <a:rPr lang="de-DE" baseline="0" dirty="0" smtClean="0"/>
              <a:t>)</a:t>
            </a:r>
          </a:p>
          <a:p>
            <a:r>
              <a:rPr lang="de-DE" baseline="0" dirty="0" err="1" smtClean="0"/>
              <a:t>Punctuality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delay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agent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arrive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customer</a:t>
            </a:r>
            <a:r>
              <a:rPr lang="de-DE" baseline="0" dirty="0" smtClean="0"/>
              <a:t> Theta</a:t>
            </a:r>
          </a:p>
          <a:p>
            <a:endParaRPr lang="de-DE" baseline="0" dirty="0" smtClean="0"/>
          </a:p>
          <a:p>
            <a:endParaRPr lang="de-DE" baseline="0" dirty="0"/>
          </a:p>
        </p:txBody>
      </p:sp>
    </p:spTree>
    <p:extLst>
      <p:ext uri="{BB962C8B-B14F-4D97-AF65-F5344CB8AC3E}">
        <p14:creationId xmlns:p14="http://schemas.microsoft.com/office/powerpoint/2010/main" val="2225458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a high </a:t>
            </a:r>
            <a:r>
              <a:rPr lang="de-DE" dirty="0" err="1"/>
              <a:t>utillity</a:t>
            </a:r>
            <a:r>
              <a:rPr lang="de-DE" baseline="0" dirty="0"/>
              <a:t> score</a:t>
            </a:r>
          </a:p>
          <a:p>
            <a:r>
              <a:rPr lang="de-DE" baseline="0" dirty="0"/>
              <a:t>Trip </a:t>
            </a:r>
            <a:r>
              <a:rPr lang="de-DE" baseline="0" dirty="0" err="1"/>
              <a:t>list</a:t>
            </a:r>
            <a:endParaRPr lang="de-DE" baseline="0" dirty="0"/>
          </a:p>
          <a:p>
            <a:r>
              <a:rPr lang="de-DE" baseline="0" dirty="0" err="1"/>
              <a:t>Scheduled</a:t>
            </a:r>
            <a:endParaRPr lang="de-DE" baseline="0" dirty="0"/>
          </a:p>
          <a:p>
            <a:r>
              <a:rPr lang="de-DE" baseline="0" dirty="0" err="1"/>
              <a:t>MaintainBatteryloaded</a:t>
            </a:r>
            <a:r>
              <a:rPr lang="de-DE" baseline="0" dirty="0"/>
              <a:t> + Plan </a:t>
            </a:r>
            <a:r>
              <a:rPr lang="de-DE" baseline="0" dirty="0" err="1"/>
              <a:t>NewChargingTrip</a:t>
            </a:r>
            <a:endParaRPr lang="de-DE" baseline="0" dirty="0"/>
          </a:p>
          <a:p>
            <a:r>
              <a:rPr lang="de-DE" baseline="0" dirty="0"/>
              <a:t>Also </a:t>
            </a:r>
            <a:r>
              <a:rPr lang="de-DE" baseline="0" dirty="0" err="1"/>
              <a:t>Triplist</a:t>
            </a:r>
            <a:endParaRPr lang="de-DE" baseline="0" dirty="0"/>
          </a:p>
        </p:txBody>
      </p:sp>
    </p:spTree>
    <p:extLst>
      <p:ext uri="{BB962C8B-B14F-4D97-AF65-F5344CB8AC3E}">
        <p14:creationId xmlns:p14="http://schemas.microsoft.com/office/powerpoint/2010/main" val="1742847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Maintain</a:t>
            </a:r>
            <a:r>
              <a:rPr lang="de-DE" baseline="0" dirty="0"/>
              <a:t> </a:t>
            </a:r>
            <a:r>
              <a:rPr lang="de-DE" baseline="0" dirty="0" err="1"/>
              <a:t>TripService</a:t>
            </a:r>
            <a:r>
              <a:rPr lang="de-DE" baseline="0" dirty="0"/>
              <a:t> + </a:t>
            </a:r>
            <a:r>
              <a:rPr lang="de-DE" baseline="0" dirty="0" err="1"/>
              <a:t>DoNextTrip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BDI-ABM </a:t>
            </a:r>
            <a:r>
              <a:rPr lang="de-DE" baseline="0" dirty="0" err="1"/>
              <a:t>environment</a:t>
            </a:r>
            <a:r>
              <a:rPr lang="de-DE" baseline="0" dirty="0"/>
              <a:t> (</a:t>
            </a:r>
            <a:r>
              <a:rPr lang="de-DE" baseline="0" dirty="0" err="1"/>
              <a:t>our</a:t>
            </a:r>
            <a:r>
              <a:rPr lang="de-DE" baseline="0" dirty="0"/>
              <a:t> </a:t>
            </a:r>
            <a:r>
              <a:rPr lang="de-DE" baseline="0" dirty="0" err="1"/>
              <a:t>connection</a:t>
            </a:r>
            <a:r>
              <a:rPr lang="de-DE" baseline="0" dirty="0"/>
              <a:t> </a:t>
            </a:r>
            <a:r>
              <a:rPr lang="de-DE" baseline="0" dirty="0" err="1"/>
              <a:t>layer</a:t>
            </a:r>
            <a:r>
              <a:rPr lang="de-DE" baseline="0" dirty="0"/>
              <a:t>)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simulation</a:t>
            </a:r>
            <a:r>
              <a:rPr lang="de-DE" baseline="0" dirty="0"/>
              <a:t> </a:t>
            </a:r>
            <a:r>
              <a:rPr lang="de-DE" baseline="0" dirty="0" err="1"/>
              <a:t>platform</a:t>
            </a:r>
            <a:endParaRPr lang="de-DE" baseline="0" dirty="0"/>
          </a:p>
          <a:p>
            <a:endParaRPr lang="de-DE" baseline="0" dirty="0"/>
          </a:p>
          <a:p>
            <a:pPr marL="0" marR="0" lvl="0" indent="0" algn="l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PerformSim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SensoryUpdate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Perform</a:t>
            </a:r>
            <a:r>
              <a:rPr lang="de-DE" baseline="0" dirty="0" smtClean="0"/>
              <a:t> </a:t>
            </a:r>
            <a:r>
              <a:rPr lang="de-DE" baseline="0" dirty="0" err="1"/>
              <a:t>SimQuery</a:t>
            </a:r>
            <a:r>
              <a:rPr lang="de-DE" baseline="0" dirty="0"/>
              <a:t> + </a:t>
            </a:r>
            <a:r>
              <a:rPr lang="de-DE" baseline="0" dirty="0" err="1" smtClean="0"/>
              <a:t>SendQuery</a:t>
            </a:r>
            <a:endParaRPr lang="de-DE" baseline="0" dirty="0" smtClean="0"/>
          </a:p>
          <a:p>
            <a:r>
              <a:rPr lang="de-DE" baseline="0" dirty="0" smtClean="0"/>
              <a:t>Not </a:t>
            </a:r>
            <a:r>
              <a:rPr lang="de-DE" baseline="0" dirty="0" err="1" smtClean="0"/>
              <a:t>jet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implemented</a:t>
            </a:r>
            <a:endParaRPr lang="de-DE" baseline="0" dirty="0" smtClean="0"/>
          </a:p>
          <a:p>
            <a:r>
              <a:rPr lang="de-DE" baseline="0" dirty="0" smtClean="0"/>
              <a:t>Will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exaxt</a:t>
            </a:r>
            <a:r>
              <a:rPr lang="de-DE" baseline="0" dirty="0" smtClean="0"/>
              <a:t> route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vehicle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drive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simulation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site</a:t>
            </a:r>
            <a:endParaRPr lang="de-DE" baseline="0" dirty="0" smtClean="0"/>
          </a:p>
          <a:p>
            <a:r>
              <a:rPr lang="de-DE" baseline="0" dirty="0" err="1" smtClean="0"/>
              <a:t>Right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consider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street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network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evluations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/>
          </a:p>
          <a:p>
            <a:endParaRPr lang="de-DE" baseline="0" dirty="0"/>
          </a:p>
        </p:txBody>
      </p:sp>
    </p:spTree>
    <p:extLst>
      <p:ext uri="{BB962C8B-B14F-4D97-AF65-F5344CB8AC3E}">
        <p14:creationId xmlns:p14="http://schemas.microsoft.com/office/powerpoint/2010/main" val="188102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/>
              <a:t>illustration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/>
              <a:t>layer</a:t>
            </a:r>
            <a:endParaRPr lang="de-DE" dirty="0"/>
          </a:p>
          <a:p>
            <a:r>
              <a:rPr lang="de-DE" dirty="0"/>
              <a:t>The</a:t>
            </a:r>
            <a:r>
              <a:rPr lang="de-DE" baseline="0" dirty="0"/>
              <a:t> </a:t>
            </a:r>
            <a:r>
              <a:rPr lang="de-DE" baseline="0" dirty="0" err="1"/>
              <a:t>greyed</a:t>
            </a:r>
            <a:r>
              <a:rPr lang="de-DE" baseline="0" dirty="0"/>
              <a:t> out </a:t>
            </a:r>
            <a:r>
              <a:rPr lang="de-DE" baseline="0" dirty="0" err="1"/>
              <a:t>components</a:t>
            </a:r>
            <a:r>
              <a:rPr lang="de-DE" baseline="0" dirty="0"/>
              <a:t> </a:t>
            </a:r>
            <a:r>
              <a:rPr lang="de-DE" baseline="0" dirty="0" err="1"/>
              <a:t>where</a:t>
            </a:r>
            <a:r>
              <a:rPr lang="de-DE" baseline="0" dirty="0"/>
              <a:t> </a:t>
            </a:r>
            <a:r>
              <a:rPr lang="de-DE" baseline="0" dirty="0" err="1"/>
              <a:t>taken</a:t>
            </a:r>
            <a:r>
              <a:rPr lang="de-DE" baseline="0" dirty="0"/>
              <a:t> </a:t>
            </a:r>
            <a:r>
              <a:rPr lang="de-DE" baseline="0" dirty="0" err="1"/>
              <a:t>over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already</a:t>
            </a:r>
            <a:r>
              <a:rPr lang="de-DE" baseline="0" dirty="0"/>
              <a:t> </a:t>
            </a:r>
            <a:r>
              <a:rPr lang="de-DE" baseline="0" dirty="0" err="1"/>
              <a:t>existing</a:t>
            </a:r>
            <a:r>
              <a:rPr lang="de-DE" baseline="0" dirty="0"/>
              <a:t> BDI-ABM </a:t>
            </a:r>
            <a:r>
              <a:rPr lang="de-DE" baseline="0" dirty="0" err="1"/>
              <a:t>framework</a:t>
            </a:r>
            <a:r>
              <a:rPr lang="de-DE" baseline="0" dirty="0"/>
              <a:t>.</a:t>
            </a:r>
          </a:p>
          <a:p>
            <a:endParaRPr lang="de-DE" baseline="0" dirty="0"/>
          </a:p>
          <a:p>
            <a:r>
              <a:rPr lang="de-DE" baseline="0" dirty="0"/>
              <a:t>BDI-ABM was </a:t>
            </a:r>
            <a:r>
              <a:rPr lang="de-DE" baseline="0" dirty="0" err="1"/>
              <a:t>already</a:t>
            </a:r>
            <a:r>
              <a:rPr lang="de-DE" baseline="0" dirty="0"/>
              <a:t> </a:t>
            </a:r>
            <a:r>
              <a:rPr lang="de-DE" baseline="0" dirty="0" err="1"/>
              <a:t>able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communicate</a:t>
            </a:r>
            <a:r>
              <a:rPr lang="de-DE" baseline="0" dirty="0"/>
              <a:t> mit </a:t>
            </a:r>
            <a:r>
              <a:rPr lang="de-DE" baseline="0" dirty="0" err="1"/>
              <a:t>MATSim</a:t>
            </a:r>
            <a:r>
              <a:rPr lang="de-DE" baseline="0" dirty="0"/>
              <a:t> but not </a:t>
            </a:r>
            <a:r>
              <a:rPr lang="de-DE" baseline="0" dirty="0" err="1"/>
              <a:t>together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jadex</a:t>
            </a:r>
            <a:endParaRPr lang="de-DE" baseline="0" dirty="0"/>
          </a:p>
          <a:p>
            <a:r>
              <a:rPr lang="de-DE" baseline="0" dirty="0" err="1"/>
              <a:t>There</a:t>
            </a:r>
            <a:r>
              <a:rPr lang="de-DE" baseline="0" dirty="0"/>
              <a:t> was a </a:t>
            </a:r>
            <a:r>
              <a:rPr lang="de-DE" baseline="0" dirty="0" err="1"/>
              <a:t>suppert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an </a:t>
            </a:r>
            <a:r>
              <a:rPr lang="de-DE" baseline="0" dirty="0" err="1"/>
              <a:t>ancient</a:t>
            </a:r>
            <a:r>
              <a:rPr lang="de-DE" baseline="0" dirty="0"/>
              <a:t> </a:t>
            </a:r>
            <a:r>
              <a:rPr lang="de-DE" baseline="0" dirty="0" err="1"/>
              <a:t>version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jadex</a:t>
            </a:r>
            <a:r>
              <a:rPr lang="de-DE" baseline="0" dirty="0"/>
              <a:t> but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would</a:t>
            </a:r>
            <a:r>
              <a:rPr lang="de-DE" baseline="0" dirty="0"/>
              <a:t> </a:t>
            </a:r>
            <a:r>
              <a:rPr lang="de-DE" baseline="0" dirty="0" err="1"/>
              <a:t>only</a:t>
            </a:r>
            <a:r>
              <a:rPr lang="de-DE" baseline="0" dirty="0"/>
              <a:t> </a:t>
            </a:r>
            <a:r>
              <a:rPr lang="de-DE" baseline="0" dirty="0" err="1"/>
              <a:t>work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repast</a:t>
            </a:r>
            <a:endParaRPr lang="de-DE" baseline="0" dirty="0"/>
          </a:p>
          <a:p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based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existing</a:t>
            </a:r>
            <a:r>
              <a:rPr lang="de-DE" baseline="0" dirty="0" smtClean="0"/>
              <a:t> Jill </a:t>
            </a:r>
            <a:r>
              <a:rPr lang="de-DE" baseline="0" dirty="0" err="1" smtClean="0"/>
              <a:t>framework</a:t>
            </a:r>
            <a:endParaRPr lang="de-DE" baseline="0" dirty="0"/>
          </a:p>
          <a:p>
            <a:endParaRPr lang="de-DE" baseline="0" dirty="0" smtClean="0"/>
          </a:p>
          <a:p>
            <a:r>
              <a:rPr lang="de-DE" baseline="0" dirty="0" err="1" smtClean="0"/>
              <a:t>AgentDataContainer</a:t>
            </a:r>
            <a:endParaRPr lang="de-DE" baseline="0" dirty="0" smtClean="0"/>
          </a:p>
          <a:p>
            <a:endParaRPr lang="de-DE" baseline="0" dirty="0"/>
          </a:p>
          <a:p>
            <a:r>
              <a:rPr lang="de-DE" baseline="0" dirty="0" err="1"/>
              <a:t>Purple</a:t>
            </a:r>
            <a:r>
              <a:rPr lang="de-DE" baseline="0" dirty="0"/>
              <a:t> (</a:t>
            </a:r>
            <a:r>
              <a:rPr lang="de-DE" baseline="0" dirty="0" err="1"/>
              <a:t>Jadex</a:t>
            </a:r>
            <a:r>
              <a:rPr lang="de-DE" baseline="0" dirty="0"/>
              <a:t> </a:t>
            </a:r>
            <a:r>
              <a:rPr lang="de-DE" baseline="0" dirty="0" err="1"/>
              <a:t>agent</a:t>
            </a:r>
            <a:r>
              <a:rPr lang="de-DE" baseline="0" dirty="0"/>
              <a:t>) </a:t>
            </a:r>
            <a:r>
              <a:rPr lang="de-DE" baseline="0" dirty="0" err="1"/>
              <a:t>needed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want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write</a:t>
            </a:r>
            <a:r>
              <a:rPr lang="de-DE" baseline="0" dirty="0"/>
              <a:t> </a:t>
            </a:r>
            <a:r>
              <a:rPr lang="de-DE" baseline="0" dirty="0" err="1"/>
              <a:t>informations</a:t>
            </a:r>
            <a:r>
              <a:rPr lang="de-DE" baseline="0" dirty="0"/>
              <a:t> </a:t>
            </a:r>
            <a:r>
              <a:rPr lang="de-DE" baseline="0" dirty="0" err="1"/>
              <a:t>into</a:t>
            </a:r>
            <a:r>
              <a:rPr lang="de-DE" baseline="0" dirty="0"/>
              <a:t> an </a:t>
            </a:r>
            <a:r>
              <a:rPr lang="de-DE" baseline="0" dirty="0" err="1"/>
              <a:t>jadex</a:t>
            </a:r>
            <a:r>
              <a:rPr lang="de-DE" baseline="0" dirty="0"/>
              <a:t> </a:t>
            </a:r>
            <a:r>
              <a:rPr lang="de-DE" baseline="0" dirty="0" err="1" smtClean="0"/>
              <a:t>agent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Our</a:t>
            </a:r>
            <a:r>
              <a:rPr lang="de-DE" baseline="0" dirty="0" smtClean="0"/>
              <a:t> Modell </a:t>
            </a:r>
            <a:r>
              <a:rPr lang="de-DE" baseline="0" dirty="0" err="1" smtClean="0"/>
              <a:t>allows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vehicle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en-US" sz="4800" b="0" i="0" u="none" strike="noStrike" kern="1200" baseline="0" dirty="0" err="1" smtClean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carrie</a:t>
            </a:r>
            <a:r>
              <a:rPr lang="en-US" sz="4800" b="0" i="0" u="none" strike="noStrike" kern="1200" baseline="0" dirty="0" smtClean="0">
                <a:solidFill>
                  <a:srgbClr val="000000"/>
                </a:solidFill>
                <a:latin typeface="Avenir Roman" charset="0"/>
                <a:ea typeface="Avenir Roman" charset="0"/>
                <a:cs typeface="Avenir Roman" charset="0"/>
                <a:sym typeface="Avenir Roman" charset="0"/>
              </a:rPr>
              <a:t> out other actins like … independently of the cycle</a:t>
            </a:r>
            <a:endParaRPr lang="de-DE" baseline="0" dirty="0"/>
          </a:p>
        </p:txBody>
      </p:sp>
    </p:spTree>
    <p:extLst>
      <p:ext uri="{BB962C8B-B14F-4D97-AF65-F5344CB8AC3E}">
        <p14:creationId xmlns:p14="http://schemas.microsoft.com/office/powerpoint/2010/main" val="1269020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369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269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1127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19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995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so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requiremens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intereesting</a:t>
            </a:r>
            <a:r>
              <a:rPr lang="de-DE" baseline="0" dirty="0"/>
              <a:t> </a:t>
            </a:r>
            <a:r>
              <a:rPr lang="de-DE" baseline="0" dirty="0" err="1"/>
              <a:t>stuff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decisions</a:t>
            </a:r>
            <a:r>
              <a:rPr lang="de-DE" baseline="0" dirty="0"/>
              <a:t> </a:t>
            </a:r>
            <a:r>
              <a:rPr lang="de-DE" baseline="0" dirty="0" err="1"/>
              <a:t>were</a:t>
            </a:r>
            <a:r>
              <a:rPr lang="de-DE" baseline="0" dirty="0"/>
              <a:t> </a:t>
            </a:r>
            <a:r>
              <a:rPr lang="de-DE" baseline="0" dirty="0" err="1"/>
              <a:t>made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257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355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[2]		</a:t>
            </a:r>
            <a:r>
              <a:rPr lang="de-DE" dirty="0">
                <a:hlinkClick r:id="rId3"/>
              </a:rPr>
              <a:t>https://www.flickr.com/photos/rcadimensia/26626296803</a:t>
            </a:r>
            <a:r>
              <a:rPr lang="de-DE" dirty="0"/>
              <a:t> </a:t>
            </a:r>
          </a:p>
          <a:p>
            <a:r>
              <a:rPr lang="de-DE" dirty="0"/>
              <a:t>[3]		</a:t>
            </a:r>
            <a:r>
              <a:rPr lang="de-DE" sz="4800" dirty="0">
                <a:hlinkClick r:id="rId4"/>
              </a:rPr>
              <a:t>https://www.faz.net/aktuell/rhein-main/aerger-ueber-e-scooter-in-frankfurt-gehwege-werden-versperrt-17003357/alltagschaos-e-roller-auf-dem-17004053.html</a:t>
            </a:r>
            <a:endParaRPr lang="de-DE" sz="4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54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/>
              <a:t>types</a:t>
            </a:r>
            <a:r>
              <a:rPr lang="de-DE" baseline="0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MaaS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disadvantages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bikes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scooters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cities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</a:t>
            </a:r>
            <a:r>
              <a:rPr lang="de-DE" dirty="0" err="1"/>
              <a:t>dangerous</a:t>
            </a:r>
            <a:r>
              <a:rPr lang="de-DE" dirty="0"/>
              <a:t> </a:t>
            </a:r>
            <a:r>
              <a:rPr lang="de-DE" dirty="0" err="1"/>
              <a:t>abstacles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A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overcome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Autonomous</a:t>
            </a:r>
            <a:r>
              <a:rPr lang="de-DE" dirty="0"/>
              <a:t> Mobility on Demand</a:t>
            </a:r>
          </a:p>
          <a:p>
            <a:pPr marL="914400" indent="-91440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958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need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mobillity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r>
              <a:rPr lang="en-US" dirty="0"/>
              <a:t>With these we can work out the advantages of our agents and are able to compare it</a:t>
            </a:r>
          </a:p>
          <a:p>
            <a:r>
              <a:rPr lang="en-US" dirty="0"/>
              <a:t>with different other </a:t>
            </a:r>
            <a:r>
              <a:rPr lang="en-US" dirty="0" smtClean="0"/>
              <a:t>solutions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de-DE" b="1" dirty="0" smtClean="0"/>
              <a:t>Agent </a:t>
            </a:r>
            <a:r>
              <a:rPr lang="de-DE" b="1" dirty="0" err="1" smtClean="0"/>
              <a:t>development</a:t>
            </a:r>
            <a:r>
              <a:rPr lang="de-DE" b="1" dirty="0" smtClean="0"/>
              <a:t> </a:t>
            </a:r>
            <a:r>
              <a:rPr lang="de-DE" b="1" dirty="0" err="1" smtClean="0"/>
              <a:t>frameworks</a:t>
            </a:r>
            <a:r>
              <a:rPr lang="de-DE" b="1" dirty="0" smtClean="0"/>
              <a:t> </a:t>
            </a:r>
          </a:p>
          <a:p>
            <a:r>
              <a:rPr lang="de-DE" dirty="0" smtClean="0"/>
              <a:t>+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 (</a:t>
            </a:r>
            <a:r>
              <a:rPr lang="de-DE" dirty="0" err="1" smtClean="0"/>
              <a:t>fullfil</a:t>
            </a:r>
            <a:r>
              <a:rPr lang="de-DE" dirty="0" smtClean="0"/>
              <a:t> all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- limited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smtClean="0"/>
              <a:t>Simulation </a:t>
            </a:r>
            <a:r>
              <a:rPr lang="de-DE" b="1" dirty="0" err="1" smtClean="0"/>
              <a:t>platforms</a:t>
            </a:r>
            <a:endParaRPr lang="de-DE" b="1" dirty="0" smtClean="0"/>
          </a:p>
          <a:p>
            <a:r>
              <a:rPr lang="de-DE" dirty="0" smtClean="0"/>
              <a:t>+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simulations</a:t>
            </a:r>
            <a:endParaRPr lang="de-DE" dirty="0" smtClean="0"/>
          </a:p>
          <a:p>
            <a:r>
              <a:rPr lang="de-DE" dirty="0" smtClean="0"/>
              <a:t>-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simple </a:t>
            </a:r>
            <a:r>
              <a:rPr lang="de-DE" dirty="0" err="1" smtClean="0"/>
              <a:t>agents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(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89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MATSIM: </a:t>
            </a:r>
            <a:r>
              <a:rPr lang="de-DE" dirty="0" err="1" smtClean="0"/>
              <a:t>Discrete</a:t>
            </a:r>
            <a:r>
              <a:rPr lang="de-DE" dirty="0" smtClean="0"/>
              <a:t> Event </a:t>
            </a:r>
            <a:r>
              <a:rPr lang="de-DE" dirty="0" err="1" smtClean="0"/>
              <a:t>Based</a:t>
            </a:r>
            <a:r>
              <a:rPr lang="de-DE" dirty="0" smtClean="0"/>
              <a:t> Simulation</a:t>
            </a:r>
          </a:p>
          <a:p>
            <a:r>
              <a:rPr lang="de-DE" dirty="0" smtClean="0"/>
              <a:t>SUMO: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Continuous</a:t>
            </a:r>
            <a:r>
              <a:rPr lang="de-DE" baseline="0" dirty="0" smtClean="0"/>
              <a:t> Simulation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MATSIM: Large-</a:t>
            </a:r>
            <a:r>
              <a:rPr lang="de-DE" baseline="0" dirty="0" err="1" smtClean="0"/>
              <a:t>Scale</a:t>
            </a:r>
            <a:r>
              <a:rPr lang="de-DE" baseline="0" dirty="0" smtClean="0"/>
              <a:t> Fleet Simulation, </a:t>
            </a:r>
            <a:r>
              <a:rPr lang="de-DE" baseline="0" dirty="0" err="1" smtClean="0"/>
              <a:t>providing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functionalities</a:t>
            </a:r>
            <a:endParaRPr lang="de-DE" baseline="0" dirty="0" smtClean="0"/>
          </a:p>
          <a:p>
            <a:r>
              <a:rPr lang="de-DE" baseline="0" dirty="0" smtClean="0"/>
              <a:t>SUMO: </a:t>
            </a:r>
            <a:r>
              <a:rPr lang="de-DE" baseline="0" dirty="0" err="1" smtClean="0"/>
              <a:t>Microscopic</a:t>
            </a:r>
            <a:r>
              <a:rPr lang="de-DE" baseline="0" dirty="0" smtClean="0"/>
              <a:t> Simulation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MATSIm</a:t>
            </a:r>
            <a:r>
              <a:rPr lang="de-DE" baseline="0" dirty="0" smtClean="0"/>
              <a:t>: Java, XML</a:t>
            </a:r>
          </a:p>
          <a:p>
            <a:r>
              <a:rPr lang="de-DE" baseline="0" dirty="0" smtClean="0"/>
              <a:t>SUMO: C++ </a:t>
            </a:r>
          </a:p>
          <a:p>
            <a:endParaRPr lang="de-DE" baseline="0" dirty="0" smtClean="0"/>
          </a:p>
          <a:p>
            <a:r>
              <a:rPr lang="en-US" altLang="de-DE" dirty="0" smtClean="0"/>
              <a:t>the design of self-managing vehicle agents for </a:t>
            </a:r>
            <a:r>
              <a:rPr lang="en-US" altLang="de-DE" dirty="0" err="1" smtClean="0"/>
              <a:t>AMoD</a:t>
            </a:r>
            <a:r>
              <a:rPr lang="en-US" altLang="de-DE" dirty="0" smtClean="0"/>
              <a:t> applications following</a:t>
            </a:r>
          </a:p>
          <a:p>
            <a:r>
              <a:rPr lang="en-US" altLang="de-DE" dirty="0" smtClean="0"/>
              <a:t>the BDI paradigm and using the contract net protocol to negotiate workloads</a:t>
            </a:r>
          </a:p>
          <a:p>
            <a:r>
              <a:rPr lang="de-DE" altLang="de-DE" dirty="0" err="1" smtClean="0"/>
              <a:t>among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themselves</a:t>
            </a:r>
            <a:r>
              <a:rPr lang="de-DE" altLang="de-DE" dirty="0" smtClean="0"/>
              <a:t>.</a:t>
            </a:r>
          </a:p>
          <a:p>
            <a:r>
              <a:rPr lang="en-US" altLang="de-DE" dirty="0" smtClean="0"/>
              <a:t>2. the synchronization between a BDI agent development framework and a traffic</a:t>
            </a:r>
          </a:p>
          <a:p>
            <a:r>
              <a:rPr lang="en-US" altLang="de-DE" dirty="0" smtClean="0"/>
              <a:t>simulation platform building upon the results of Singh et al. [34].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8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Want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de-DE" dirty="0"/>
          </a:p>
          <a:p>
            <a:r>
              <a:rPr lang="de-DE" dirty="0"/>
              <a:t>The MAS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agents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  <a:p>
            <a:r>
              <a:rPr lang="en-US" dirty="0"/>
              <a:t>The area of operation is divided into several sub-areas, for each of them </a:t>
            </a:r>
            <a:r>
              <a:rPr lang="en-US" dirty="0" smtClean="0"/>
              <a:t>there </a:t>
            </a:r>
            <a:r>
              <a:rPr lang="en-US" dirty="0"/>
              <a:t>is an responsible area agent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there are several vehicle agents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baseline="0" dirty="0" err="1"/>
              <a:t>orders</a:t>
            </a:r>
            <a:r>
              <a:rPr lang="de-DE" baseline="0" dirty="0"/>
              <a:t> a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trip</a:t>
            </a:r>
            <a:endParaRPr lang="de-DE" baseline="0" dirty="0"/>
          </a:p>
          <a:p>
            <a:endParaRPr lang="de-DE" dirty="0"/>
          </a:p>
          <a:p>
            <a:r>
              <a:rPr lang="de-DE" dirty="0" err="1" smtClean="0"/>
              <a:t>It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</a:t>
            </a:r>
            <a:r>
              <a:rPr lang="de-DE" dirty="0" err="1" smtClean="0"/>
              <a:t>he</a:t>
            </a:r>
            <a:r>
              <a:rPr lang="de-DE" dirty="0" smtClean="0"/>
              <a:t> </a:t>
            </a: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agent</a:t>
            </a:r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take</a:t>
            </a:r>
            <a:r>
              <a:rPr lang="de-DE" baseline="0" dirty="0"/>
              <a:t> a </a:t>
            </a:r>
            <a:r>
              <a:rPr lang="de-DE" baseline="0" dirty="0" err="1"/>
              <a:t>closer</a:t>
            </a:r>
            <a:r>
              <a:rPr lang="de-DE" baseline="0" dirty="0"/>
              <a:t> </a:t>
            </a:r>
            <a:r>
              <a:rPr lang="de-DE" baseline="0" dirty="0" err="1"/>
              <a:t>look</a:t>
            </a:r>
            <a:r>
              <a:rPr lang="de-DE" baseline="0" dirty="0"/>
              <a:t> at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agent</a:t>
            </a:r>
            <a:r>
              <a:rPr lang="de-DE" baseline="0" dirty="0"/>
              <a:t>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427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FF0000"/>
                </a:solidFill>
              </a:rPr>
              <a:t>area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agent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smtClean="0">
                <a:solidFill>
                  <a:srgbClr val="FF0000"/>
                </a:solidFill>
              </a:rPr>
              <a:t>2 will </a:t>
            </a:r>
            <a:r>
              <a:rPr lang="de-DE" baseline="0" dirty="0" err="1" smtClean="0">
                <a:solidFill>
                  <a:srgbClr val="FF0000"/>
                </a:solidFill>
              </a:rPr>
              <a:t>now</a:t>
            </a:r>
            <a:r>
              <a:rPr lang="de-DE" baseline="0" dirty="0" smtClean="0">
                <a:solidFill>
                  <a:srgbClr val="FF0000"/>
                </a:solidFill>
              </a:rPr>
              <a:t> </a:t>
            </a:r>
            <a:r>
              <a:rPr lang="de-DE" baseline="0" dirty="0" err="1" smtClean="0">
                <a:solidFill>
                  <a:srgbClr val="FF0000"/>
                </a:solidFill>
              </a:rPr>
              <a:t>select</a:t>
            </a:r>
            <a:r>
              <a:rPr lang="de-DE" baseline="0" dirty="0" smtClean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the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vehicle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agent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 smtClean="0">
                <a:solidFill>
                  <a:srgbClr val="FF0000"/>
                </a:solidFill>
              </a:rPr>
              <a:t>which</a:t>
            </a:r>
            <a:r>
              <a:rPr lang="de-DE" baseline="0" dirty="0" smtClean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is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located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closest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to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the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customer</a:t>
            </a:r>
            <a:r>
              <a:rPr lang="de-DE" baseline="0" dirty="0">
                <a:solidFill>
                  <a:srgbClr val="FF0000"/>
                </a:solidFill>
              </a:rPr>
              <a:t> (KLIC</a:t>
            </a:r>
            <a:r>
              <a:rPr lang="de-DE" b="0" baseline="0" dirty="0">
                <a:solidFill>
                  <a:srgbClr val="FF0000"/>
                </a:solidFill>
              </a:rPr>
              <a:t>K)</a:t>
            </a:r>
          </a:p>
          <a:p>
            <a:r>
              <a:rPr lang="de-DE" baseline="0" dirty="0" err="1">
                <a:solidFill>
                  <a:srgbClr val="FF0000"/>
                </a:solidFill>
              </a:rPr>
              <a:t>Then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this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vehicle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agent</a:t>
            </a:r>
            <a:r>
              <a:rPr lang="de-DE" baseline="0" dirty="0">
                <a:solidFill>
                  <a:srgbClr val="FF0000"/>
                </a:solidFill>
              </a:rPr>
              <a:t> will </a:t>
            </a:r>
            <a:r>
              <a:rPr lang="de-DE" baseline="0" dirty="0" err="1">
                <a:solidFill>
                  <a:srgbClr val="FF0000"/>
                </a:solidFill>
              </a:rPr>
              <a:t>calculate</a:t>
            </a:r>
            <a:r>
              <a:rPr lang="de-DE" baseline="0" dirty="0">
                <a:solidFill>
                  <a:srgbClr val="FF0000"/>
                </a:solidFill>
              </a:rPr>
              <a:t> a </a:t>
            </a:r>
            <a:r>
              <a:rPr lang="de-DE" baseline="0" dirty="0" err="1">
                <a:solidFill>
                  <a:srgbClr val="FF0000"/>
                </a:solidFill>
              </a:rPr>
              <a:t>utillity</a:t>
            </a:r>
            <a:r>
              <a:rPr lang="de-DE" baseline="0" dirty="0">
                <a:solidFill>
                  <a:srgbClr val="FF0000"/>
                </a:solidFill>
              </a:rPr>
              <a:t> score </a:t>
            </a:r>
            <a:r>
              <a:rPr lang="de-DE" baseline="0" dirty="0" err="1">
                <a:solidFill>
                  <a:srgbClr val="FF0000"/>
                </a:solidFill>
              </a:rPr>
              <a:t>based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of</a:t>
            </a:r>
            <a:r>
              <a:rPr lang="de-DE" baseline="0" dirty="0">
                <a:solidFill>
                  <a:srgbClr val="FF0000"/>
                </a:solidFill>
              </a:rPr>
              <a:t> a </a:t>
            </a:r>
            <a:r>
              <a:rPr lang="de-DE" baseline="0" dirty="0" err="1">
                <a:solidFill>
                  <a:srgbClr val="FF0000"/>
                </a:solidFill>
              </a:rPr>
              <a:t>utillity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function</a:t>
            </a:r>
            <a:endParaRPr lang="de-DE" baseline="0" dirty="0">
              <a:solidFill>
                <a:srgbClr val="FF0000"/>
              </a:solidFill>
            </a:endParaRPr>
          </a:p>
          <a:p>
            <a:endParaRPr lang="de-DE" baseline="0" dirty="0">
              <a:solidFill>
                <a:srgbClr val="FF0000"/>
              </a:solidFill>
            </a:endParaRPr>
          </a:p>
          <a:p>
            <a:pPr marL="0" marR="0" lvl="0" indent="0" algn="l" defTabSz="4572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>
                <a:solidFill>
                  <a:srgbClr val="FF0000"/>
                </a:solidFill>
              </a:rPr>
              <a:t>This score will </a:t>
            </a:r>
            <a:r>
              <a:rPr lang="de-DE" baseline="0" dirty="0" err="1">
                <a:solidFill>
                  <a:srgbClr val="FF0000"/>
                </a:solidFill>
              </a:rPr>
              <a:t>determine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how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suitable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the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agent</a:t>
            </a:r>
            <a:endParaRPr lang="de-DE" baseline="0" dirty="0">
              <a:solidFill>
                <a:srgbClr val="FF0000"/>
              </a:solidFill>
            </a:endParaRPr>
          </a:p>
          <a:p>
            <a:r>
              <a:rPr lang="de-DE" baseline="0" dirty="0">
                <a:solidFill>
                  <a:srgbClr val="FF0000"/>
                </a:solidFill>
              </a:rPr>
              <a:t>In </a:t>
            </a:r>
            <a:r>
              <a:rPr lang="de-DE" baseline="0" dirty="0" err="1">
                <a:solidFill>
                  <a:srgbClr val="FF0000"/>
                </a:solidFill>
              </a:rPr>
              <a:t>this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case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we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asume</a:t>
            </a:r>
            <a:r>
              <a:rPr lang="de-DE" baseline="0" dirty="0">
                <a:solidFill>
                  <a:srgbClr val="FF0000"/>
                </a:solidFill>
              </a:rPr>
              <a:t> </a:t>
            </a:r>
            <a:r>
              <a:rPr lang="de-DE" baseline="0" dirty="0" err="1">
                <a:solidFill>
                  <a:srgbClr val="FF0000"/>
                </a:solidFill>
              </a:rPr>
              <a:t>that</a:t>
            </a:r>
            <a:endParaRPr lang="de-DE" baseline="0" dirty="0">
              <a:solidFill>
                <a:srgbClr val="FF0000"/>
              </a:solidFill>
            </a:endParaRPr>
          </a:p>
          <a:p>
            <a:endParaRPr lang="de-DE" baseline="0" dirty="0" smtClean="0">
              <a:solidFill>
                <a:srgbClr val="FF0000"/>
              </a:solidFill>
            </a:endParaRPr>
          </a:p>
          <a:p>
            <a:r>
              <a:rPr lang="de-DE" baseline="0" dirty="0" smtClean="0">
                <a:solidFill>
                  <a:srgbClr val="FF0000"/>
                </a:solidFill>
              </a:rPr>
              <a:t>1. </a:t>
            </a:r>
            <a:r>
              <a:rPr lang="de-DE" baseline="0" dirty="0" err="1" smtClean="0">
                <a:solidFill>
                  <a:srgbClr val="FF0000"/>
                </a:solidFill>
              </a:rPr>
              <a:t>Announce</a:t>
            </a:r>
            <a:endParaRPr lang="de-DE" baseline="0" dirty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2. </a:t>
            </a:r>
            <a:r>
              <a:rPr lang="de-DE" dirty="0" err="1" smtClean="0">
                <a:solidFill>
                  <a:srgbClr val="FF0000"/>
                </a:solidFill>
              </a:rPr>
              <a:t>They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>
                <a:solidFill>
                  <a:srgbClr val="FF0000"/>
                </a:solidFill>
              </a:rPr>
              <a:t>will send </a:t>
            </a:r>
            <a:r>
              <a:rPr lang="de-DE" dirty="0" err="1">
                <a:solidFill>
                  <a:srgbClr val="FF0000"/>
                </a:solidFill>
              </a:rPr>
              <a:t>their</a:t>
            </a:r>
            <a:r>
              <a:rPr lang="de-DE" dirty="0">
                <a:solidFill>
                  <a:srgbClr val="FF0000"/>
                </a:solidFill>
              </a:rPr>
              <a:t> own </a:t>
            </a:r>
            <a:r>
              <a:rPr lang="de-DE" dirty="0" err="1">
                <a:solidFill>
                  <a:srgbClr val="FF0000"/>
                </a:solidFill>
              </a:rPr>
              <a:t>utiliity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scores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FF0000"/>
                </a:solidFill>
              </a:rPr>
              <a:t>3. </a:t>
            </a:r>
            <a:r>
              <a:rPr lang="de-DE" dirty="0" err="1">
                <a:solidFill>
                  <a:srgbClr val="FF0000"/>
                </a:solidFill>
              </a:rPr>
              <a:t>Vehicle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agent</a:t>
            </a:r>
            <a:r>
              <a:rPr lang="de-DE" dirty="0">
                <a:solidFill>
                  <a:srgbClr val="FF0000"/>
                </a:solidFill>
              </a:rPr>
              <a:t> 2 will </a:t>
            </a:r>
            <a:r>
              <a:rPr lang="de-DE" dirty="0" err="1">
                <a:solidFill>
                  <a:srgbClr val="FF0000"/>
                </a:solidFill>
              </a:rPr>
              <a:t>then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select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best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suited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vehicle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agent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job</a:t>
            </a:r>
            <a:r>
              <a:rPr lang="de-DE" dirty="0">
                <a:solidFill>
                  <a:srgbClr val="FF0000"/>
                </a:solidFill>
              </a:rPr>
              <a:t> </a:t>
            </a:r>
            <a:endParaRPr lang="de-DE" dirty="0" smtClean="0">
              <a:solidFill>
                <a:srgbClr val="FF0000"/>
              </a:solidFill>
            </a:endParaRPr>
          </a:p>
          <a:p>
            <a:endParaRPr lang="de-DE" dirty="0" smtClean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789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you can see an overview of our project</a:t>
            </a:r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/>
              <a:t>contribution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parts</a:t>
            </a:r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/>
              <a:t>a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The MAS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de-DE" dirty="0"/>
          </a:p>
          <a:p>
            <a:r>
              <a:rPr lang="de-DE" dirty="0"/>
              <a:t>Every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/>
              <a:t>agent</a:t>
            </a:r>
            <a:endParaRPr lang="de-DE" dirty="0"/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 in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interacting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012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Besides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also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 smtClean="0"/>
              <a:t>traffic</a:t>
            </a:r>
            <a:r>
              <a:rPr lang="de-DE" baseline="0" dirty="0" smtClean="0"/>
              <a:t> </a:t>
            </a:r>
            <a:r>
              <a:rPr lang="de-DE" baseline="0" dirty="0" err="1"/>
              <a:t>simulation</a:t>
            </a:r>
            <a:r>
              <a:rPr lang="de-DE" baseline="0" dirty="0"/>
              <a:t> </a:t>
            </a:r>
            <a:r>
              <a:rPr lang="de-DE" baseline="0" dirty="0" err="1"/>
              <a:t>platform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The </a:t>
            </a:r>
            <a:r>
              <a:rPr lang="de-DE" baseline="0" dirty="0" err="1"/>
              <a:t>agents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smtClean="0"/>
              <a:t>BDI </a:t>
            </a:r>
            <a:r>
              <a:rPr lang="de-DE" baseline="0" dirty="0" err="1" smtClean="0"/>
              <a:t>agent</a:t>
            </a:r>
            <a:r>
              <a:rPr lang="de-DE" baseline="0" dirty="0" smtClean="0"/>
              <a:t> Framework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literaly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brains</a:t>
            </a:r>
            <a:endParaRPr lang="de-DE" baseline="0" dirty="0"/>
          </a:p>
          <a:p>
            <a:r>
              <a:rPr lang="de-DE" baseline="0" dirty="0"/>
              <a:t>The </a:t>
            </a:r>
            <a:r>
              <a:rPr lang="de-DE" baseline="0" dirty="0" err="1"/>
              <a:t>simulation</a:t>
            </a:r>
            <a:r>
              <a:rPr lang="de-DE" baseline="0" dirty="0"/>
              <a:t> </a:t>
            </a:r>
            <a:r>
              <a:rPr lang="de-DE" baseline="0" dirty="0" err="1"/>
              <a:t>platform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also </a:t>
            </a:r>
            <a:r>
              <a:rPr lang="de-DE" baseline="0" dirty="0" err="1"/>
              <a:t>agents</a:t>
            </a: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 </a:t>
            </a:r>
            <a:r>
              <a:rPr lang="de-DE" baseline="0" dirty="0" err="1"/>
              <a:t>represented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cars</a:t>
            </a:r>
            <a:endParaRPr lang="de-DE" baseline="0" dirty="0"/>
          </a:p>
          <a:p>
            <a:r>
              <a:rPr lang="de-DE" dirty="0"/>
              <a:t>But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baseline="0" dirty="0" smtClean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very</a:t>
            </a:r>
            <a:r>
              <a:rPr lang="de-DE" baseline="0" dirty="0"/>
              <a:t> simple </a:t>
            </a:r>
            <a:r>
              <a:rPr lang="de-DE" baseline="0" dirty="0" err="1"/>
              <a:t>and</a:t>
            </a:r>
            <a:r>
              <a:rPr lang="de-DE" baseline="0" dirty="0"/>
              <a:t> will just </a:t>
            </a:r>
            <a:r>
              <a:rPr lang="de-DE" baseline="0" dirty="0" err="1"/>
              <a:t>act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brains</a:t>
            </a:r>
            <a:endParaRPr lang="de-DE" baseline="0" dirty="0"/>
          </a:p>
          <a:p>
            <a:r>
              <a:rPr lang="de-DE" baseline="0" dirty="0"/>
              <a:t>So </a:t>
            </a:r>
            <a:r>
              <a:rPr lang="de-DE" baseline="0" dirty="0" err="1"/>
              <a:t>every</a:t>
            </a:r>
            <a:r>
              <a:rPr lang="de-DE" baseline="0" dirty="0"/>
              <a:t> </a:t>
            </a:r>
            <a:r>
              <a:rPr lang="de-DE" baseline="0" dirty="0" err="1"/>
              <a:t>brain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assigned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 smtClean="0"/>
              <a:t>body</a:t>
            </a:r>
            <a:endParaRPr lang="de-DE" baseline="0" dirty="0"/>
          </a:p>
          <a:p>
            <a:r>
              <a:rPr lang="de-DE" baseline="0" dirty="0"/>
              <a:t>Brain </a:t>
            </a:r>
            <a:r>
              <a:rPr lang="de-DE" baseline="0" dirty="0" err="1"/>
              <a:t>gives</a:t>
            </a:r>
            <a:r>
              <a:rPr lang="de-DE" baseline="0" dirty="0"/>
              <a:t> </a:t>
            </a:r>
            <a:r>
              <a:rPr lang="de-DE" baseline="0" dirty="0" err="1"/>
              <a:t>commands</a:t>
            </a:r>
            <a:endParaRPr lang="de-DE" baseline="0" dirty="0"/>
          </a:p>
          <a:p>
            <a:r>
              <a:rPr lang="de-DE" baseline="0" dirty="0"/>
              <a:t>Body </a:t>
            </a:r>
            <a:r>
              <a:rPr lang="de-DE" baseline="0" dirty="0" err="1" smtClean="0"/>
              <a:t>executes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comands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returns</a:t>
            </a:r>
            <a:r>
              <a:rPr lang="de-DE" baseline="0" dirty="0" smtClean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information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</a:t>
            </a:r>
            <a:r>
              <a:rPr lang="de-DE" baseline="0" dirty="0" err="1"/>
              <a:t>senses</a:t>
            </a:r>
            <a:r>
              <a:rPr lang="de-DE" baseline="0" dirty="0"/>
              <a:t> in </a:t>
            </a:r>
            <a:r>
              <a:rPr lang="de-DE" baseline="0" dirty="0" err="1"/>
              <a:t>invironment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905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774472" y="3905671"/>
            <a:ext cx="19938808" cy="4896545"/>
          </a:xfrm>
          <a:prstGeom prst="rect">
            <a:avLst/>
          </a:prstGeom>
        </p:spPr>
        <p:txBody>
          <a:bodyPr anchor="t" anchorCtr="0"/>
          <a:lstStyle>
            <a:lvl1pPr algn="l">
              <a:defRPr sz="8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Titel/Vorlesung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3774472" y="8946232"/>
            <a:ext cx="19938808" cy="3312368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4472" y="2178049"/>
            <a:ext cx="19938593" cy="1727621"/>
          </a:xfrm>
          <a:prstGeom prst="rect">
            <a:avLst/>
          </a:prstGeom>
        </p:spPr>
        <p:txBody>
          <a:bodyPr anchor="b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Name Nachname</a:t>
            </a:r>
          </a:p>
        </p:txBody>
      </p:sp>
    </p:spTree>
    <p:extLst>
      <p:ext uri="{BB962C8B-B14F-4D97-AF65-F5344CB8AC3E}">
        <p14:creationId xmlns:p14="http://schemas.microsoft.com/office/powerpoint/2010/main" val="387372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1894856" y="2970213"/>
            <a:ext cx="20356141" cy="984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571500" indent="-571500">
              <a:buClr>
                <a:schemeClr val="accent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19999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B608-30BF-4780-AD74-2A39D90104E2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04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19999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B608-30BF-4780-AD74-2A39D90104E2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7200800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9743728" y="2970213"/>
            <a:ext cx="14041785" cy="98488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13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923925" indent="-742950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1189038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457325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731963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marL="654050" lvl="1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928688" lvl="2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1196975" lvl="3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465263" lvl="4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19999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CFAEF-18FE-4467-835D-533D5CCB0C34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12408024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92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3774472" y="3905671"/>
            <a:ext cx="19938808" cy="4896545"/>
          </a:xfrm>
          <a:prstGeom prst="rect">
            <a:avLst/>
          </a:prstGeom>
        </p:spPr>
        <p:txBody>
          <a:bodyPr anchor="t" anchorCtr="0"/>
          <a:lstStyle>
            <a:lvl1pPr algn="l">
              <a:defRPr sz="8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Titel/Vorlesung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3774472" y="8946232"/>
            <a:ext cx="19938808" cy="3312368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74472" y="2178049"/>
            <a:ext cx="19938593" cy="1727621"/>
          </a:xfrm>
          <a:prstGeom prst="rect">
            <a:avLst/>
          </a:prstGeom>
        </p:spPr>
        <p:txBody>
          <a:bodyPr anchor="b" anchorCtr="0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Name Nachname</a:t>
            </a:r>
          </a:p>
        </p:txBody>
      </p:sp>
    </p:spTree>
    <p:extLst>
      <p:ext uri="{BB962C8B-B14F-4D97-AF65-F5344CB8AC3E}">
        <p14:creationId xmlns:p14="http://schemas.microsoft.com/office/powerpoint/2010/main" val="318937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2"/>
          </p:nvPr>
        </p:nvSpPr>
        <p:spPr>
          <a:xfrm>
            <a:off x="1894856" y="2970213"/>
            <a:ext cx="20356141" cy="984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marL="571500" indent="-571500">
              <a:buClr>
                <a:schemeClr val="accent1"/>
              </a:buClr>
              <a:buSzPct val="70000"/>
              <a:buFont typeface="Arial Narrow" panose="020B0606020202030204" pitchFamily="34" charset="0"/>
              <a:buChar char="►"/>
              <a:defRPr/>
            </a:pPr>
            <a:endParaRPr lang="de-DE" alt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0076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B608-30BF-4780-AD74-2A39D90104E2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9743728" y="2970213"/>
            <a:ext cx="14041785" cy="984885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7200800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34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4856" y="196850"/>
            <a:ext cx="18873787" cy="143986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4856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923925" indent="-742950"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1189038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457325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731963" indent="-742950">
              <a:buClrTx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marL="654050" lvl="1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Zweite Ebene</a:t>
            </a:r>
          </a:p>
          <a:p>
            <a:pPr marL="928688" lvl="2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Dritte Ebene</a:t>
            </a:r>
          </a:p>
          <a:p>
            <a:pPr marL="1196975" lvl="3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Vierte Ebene</a:t>
            </a:r>
          </a:p>
          <a:p>
            <a:pPr marL="1465263" lvl="4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Fünfte Ebene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CFAEF-18FE-4467-835D-533D5CCB0C34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12408024" y="2969568"/>
            <a:ext cx="9937104" cy="9849495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  <a:lvl2pPr marL="654050" indent="-473075">
              <a:buClrTx/>
              <a:buSzPct val="100000"/>
              <a:buFont typeface="Arial" panose="020B0604020202020204" pitchFamily="34" charset="0"/>
              <a:buChar char="•"/>
              <a:defRPr sz="4400"/>
            </a:lvl2pPr>
            <a:lvl3pPr marL="928688" indent="-482600">
              <a:buClrTx/>
              <a:buFont typeface="Arial" panose="020B0604020202020204" pitchFamily="34" charset="0"/>
              <a:buChar char="•"/>
              <a:defRPr sz="4400"/>
            </a:lvl3pPr>
            <a:lvl4pPr marL="1196975" indent="-482600">
              <a:buClrTx/>
              <a:buFont typeface="Arial" panose="020B0604020202020204" pitchFamily="34" charset="0"/>
              <a:buChar char="•"/>
              <a:defRPr sz="4400"/>
            </a:lvl4pPr>
            <a:lvl5pPr marL="1465263" indent="-476250">
              <a:buClrTx/>
              <a:buFont typeface="Arial" panose="020B0604020202020204" pitchFamily="34" charset="0"/>
              <a:buChar char="•"/>
              <a:defRPr sz="4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8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/>
          </p:cNvSpPr>
          <p:nvPr userDrawn="1"/>
        </p:nvSpPr>
        <p:spPr bwMode="auto">
          <a:xfrm>
            <a:off x="8767763" y="6669088"/>
            <a:ext cx="182562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de-DE"/>
            </a:defPPr>
            <a:lvl1pPr algn="r" rtl="0" eaLnBrk="1" fontAlgn="base" hangingPunct="0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rgbClr val="004F8F"/>
                </a:solidFill>
                <a:latin typeface="+mj-lt"/>
                <a:ea typeface="Georgia" panose="02040502050405020303" pitchFamily="18" charset="0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152400" y="13338175"/>
            <a:ext cx="10772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800" smtClean="0">
                <a:solidFill>
                  <a:srgbClr val="00618F"/>
                </a:solidFill>
                <a:latin typeface="+mj-lt"/>
              </a:rPr>
              <a:pPr eaLnBrk="1">
                <a:defRPr/>
              </a:pPr>
              <a:t>1. Mai 2024</a:t>
            </a:fld>
            <a:endParaRPr lang="de-DE" altLang="de-DE" sz="1800" dirty="0">
              <a:solidFill>
                <a:srgbClr val="00618F"/>
              </a:solidFill>
              <a:latin typeface="+mj-lt"/>
            </a:endParaRPr>
          </a:p>
        </p:txBody>
      </p:sp>
      <p:sp>
        <p:nvSpPr>
          <p:cNvPr id="9" name="Rectangle 3"/>
          <p:cNvSpPr>
            <a:spLocks noGrp="1"/>
          </p:cNvSpPr>
          <p:nvPr>
            <p:ph type="sldNum" sz="quarter" idx="4"/>
          </p:nvPr>
        </p:nvSpPr>
        <p:spPr>
          <a:xfrm>
            <a:off x="22176000" y="13320000"/>
            <a:ext cx="1836000" cy="216000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906" r:id="rId3"/>
    <p:sldLayoutId id="2147483905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1pPr>
      <a:lvl2pPr marL="654050" indent="-473075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2pPr>
      <a:lvl3pPr marL="928688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3pPr>
      <a:lvl4pPr marL="1196975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4pPr>
      <a:lvl5pPr marL="1465263" indent="-47625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/>
          </p:cNvSpPr>
          <p:nvPr userDrawn="1"/>
        </p:nvSpPr>
        <p:spPr bwMode="auto">
          <a:xfrm>
            <a:off x="8767763" y="6669088"/>
            <a:ext cx="182562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defPPr>
              <a:defRPr lang="de-DE"/>
            </a:defPPr>
            <a:lvl1pPr algn="r" rtl="0" eaLnBrk="1" fontAlgn="base" hangingPunct="0">
              <a:spcBef>
                <a:spcPct val="0"/>
              </a:spcBef>
              <a:spcAft>
                <a:spcPct val="0"/>
              </a:spcAft>
              <a:defRPr sz="1000" kern="1200" smtClean="0">
                <a:solidFill>
                  <a:srgbClr val="004F8F"/>
                </a:solidFill>
                <a:latin typeface="+mj-lt"/>
                <a:ea typeface="Georgia" panose="02040502050405020303" pitchFamily="18" charset="0"/>
                <a:cs typeface="+mn-cs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6" name="Rectangle 1"/>
          <p:cNvSpPr>
            <a:spLocks/>
          </p:cNvSpPr>
          <p:nvPr userDrawn="1"/>
        </p:nvSpPr>
        <p:spPr bwMode="auto">
          <a:xfrm>
            <a:off x="152400" y="13338175"/>
            <a:ext cx="107721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1pPr>
            <a:lvl2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2pPr>
            <a:lvl3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3pPr>
            <a:lvl4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4pPr>
            <a:lvl5pPr defTabSz="457200"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5pPr>
            <a:lvl6pPr marL="4572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6pPr>
            <a:lvl7pPr marL="9144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7pPr>
            <a:lvl8pPr marL="13716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8pPr>
            <a:lvl9pPr marL="1828800" indent="1828800" defTabSz="45720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4F8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defRPr>
            </a:lvl9pPr>
          </a:lstStyle>
          <a:p>
            <a:pPr eaLnBrk="1">
              <a:defRPr/>
            </a:pPr>
            <a:fld id="{B1653117-B3F9-4AC9-9C1A-504184EEB33D}" type="datetime4">
              <a:rPr lang="de-DE" altLang="de-DE" sz="1800" smtClean="0">
                <a:solidFill>
                  <a:srgbClr val="00618F"/>
                </a:solidFill>
                <a:latin typeface="+mj-lt"/>
              </a:rPr>
              <a:pPr eaLnBrk="1">
                <a:defRPr/>
              </a:pPr>
              <a:t>1. Mai 2024</a:t>
            </a:fld>
            <a:endParaRPr lang="de-DE" altLang="de-DE" sz="1800" dirty="0">
              <a:solidFill>
                <a:srgbClr val="00618F"/>
              </a:solidFill>
              <a:latin typeface="+mj-lt"/>
            </a:endParaRPr>
          </a:p>
        </p:txBody>
      </p:sp>
      <p:sp>
        <p:nvSpPr>
          <p:cNvPr id="9" name="Rectangle 3"/>
          <p:cNvSpPr>
            <a:spLocks noGrp="1"/>
          </p:cNvSpPr>
          <p:nvPr>
            <p:ph type="sldNum" sz="quarter" idx="4"/>
          </p:nvPr>
        </p:nvSpPr>
        <p:spPr>
          <a:xfrm>
            <a:off x="22176000" y="13319999"/>
            <a:ext cx="1836000" cy="214852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7001AD2-8E33-460C-B366-F9F101126BF9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1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941884" y="13266738"/>
            <a:ext cx="20115212" cy="377825"/>
          </a:xfrm>
          <a:prstGeom prst="rect">
            <a:avLst/>
          </a:prstGeom>
        </p:spPr>
        <p:txBody>
          <a:bodyPr/>
          <a:lstStyle>
            <a:lvl1pPr algn="l">
              <a:defRPr sz="1800" dirty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56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5" r:id="rId3"/>
    <p:sldLayoutId id="2147483914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4F8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5pPr>
      <a:lvl6pPr marL="4572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6pPr>
      <a:lvl7pPr marL="9144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7pPr>
      <a:lvl8pPr marL="13716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8pPr>
      <a:lvl9pPr marL="1828800" algn="l" rtl="0" fontAlgn="base" hangingPunct="0">
        <a:spcBef>
          <a:spcPct val="0"/>
        </a:spcBef>
        <a:spcAft>
          <a:spcPct val="0"/>
        </a:spcAft>
        <a:defRPr sz="4400">
          <a:solidFill>
            <a:srgbClr val="004F8F"/>
          </a:solidFill>
          <a:latin typeface="Arial Narrow" panose="020B0606020202030204" pitchFamily="34" charset="0"/>
          <a:ea typeface="Arial Narrow" panose="020B0606020202030204" pitchFamily="34" charset="0"/>
          <a:cs typeface="Arial Narrow" panose="020B0606020202030204" pitchFamily="34" charset="0"/>
          <a:sym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1pPr>
      <a:lvl2pPr marL="654050" indent="-473075" algn="l" rtl="0" eaLnBrk="0" fontAlgn="base" hangingPunct="0">
        <a:spcBef>
          <a:spcPts val="300"/>
        </a:spcBef>
        <a:spcAft>
          <a:spcPct val="0"/>
        </a:spcAft>
        <a:buSzPct val="100000"/>
        <a:buChar char="•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2pPr>
      <a:lvl3pPr marL="928688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3pPr>
      <a:lvl4pPr marL="1196975" indent="-48260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4pPr>
      <a:lvl5pPr marL="1465263" indent="-476250" algn="l" rtl="0" eaLnBrk="0" fontAlgn="base" hangingPunct="0">
        <a:spcBef>
          <a:spcPts val="300"/>
        </a:spcBef>
        <a:spcAft>
          <a:spcPct val="0"/>
        </a:spcAft>
        <a:buSzPct val="100000"/>
        <a:buChar char="–"/>
        <a:defRPr sz="4400" kern="1200">
          <a:solidFill>
            <a:srgbClr val="000000"/>
          </a:solidFill>
          <a:latin typeface="Arial Narrow" panose="020B0606020202030204" pitchFamily="34" charset="0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1894856" y="2393504"/>
            <a:ext cx="20652407" cy="4824536"/>
          </a:xfrm>
        </p:spPr>
        <p:txBody>
          <a:bodyPr/>
          <a:lstStyle/>
          <a:p>
            <a:pPr algn="ctr"/>
            <a:r>
              <a:rPr lang="en-US" b="1" dirty="0" err="1"/>
              <a:t>Jadex</a:t>
            </a:r>
            <a:r>
              <a:rPr lang="en-US" b="1" dirty="0"/>
              <a:t> BDI Agents Integrated with </a:t>
            </a:r>
            <a:r>
              <a:rPr lang="en-US" b="1" dirty="0" err="1"/>
              <a:t>MATSim</a:t>
            </a:r>
            <a:r>
              <a:rPr lang="en-US" b="1" dirty="0"/>
              <a:t> for</a:t>
            </a:r>
            <a:br>
              <a:rPr lang="en-US" b="1" dirty="0"/>
            </a:br>
            <a:r>
              <a:rPr lang="en-US" b="1" dirty="0"/>
              <a:t>Autonomous Mobility on </a:t>
            </a:r>
            <a:r>
              <a:rPr lang="en-US" b="1" dirty="0" smtClean="0"/>
              <a:t>Demand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>
          <a:xfrm>
            <a:off x="1894856" y="7389056"/>
            <a:ext cx="20652407" cy="4725528"/>
          </a:xfrm>
        </p:spPr>
        <p:txBody>
          <a:bodyPr/>
          <a:lstStyle/>
          <a:p>
            <a:pPr algn="ctr"/>
            <a:endParaRPr lang="de-DE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b="1" u="sng" dirty="0">
                <a:latin typeface="Arial" panose="020B0604020202020204" pitchFamily="34" charset="0"/>
                <a:cs typeface="Arial" panose="020B0604020202020204" pitchFamily="34" charset="0"/>
              </a:rPr>
              <a:t>Marcel Mauri (mauri@cs.uni-frankfurt.de)</a:t>
            </a:r>
          </a:p>
          <a:p>
            <a:pPr algn="ctr"/>
            <a:r>
              <a:rPr lang="de-DE" b="1" u="sng" dirty="0">
                <a:latin typeface="Arial" panose="020B0604020202020204" pitchFamily="34" charset="0"/>
                <a:cs typeface="Arial" panose="020B0604020202020204" pitchFamily="34" charset="0"/>
              </a:rPr>
              <a:t>Ömer Ibrahim Erduran (erduran@cs.uni-frankfurt.de</a:t>
            </a:r>
            <a:r>
              <a:rPr lang="de-DE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Mirjam Minor (minor@cs.uni-frankfurt.de)</a:t>
            </a:r>
          </a:p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Business Information Systems</a:t>
            </a:r>
          </a:p>
          <a:p>
            <a:pPr algn="ctr"/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Goethe University Frankfurt, Germany</a:t>
            </a:r>
          </a:p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EMAS 2024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22547263" y="13320713"/>
            <a:ext cx="1836737" cy="215900"/>
          </a:xfrm>
        </p:spPr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759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" y="2206121"/>
            <a:ext cx="24196161" cy="1020370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BDI Agent Framework </a:t>
            </a:r>
            <a:r>
              <a:rPr lang="de-DE" b="1" dirty="0" err="1"/>
              <a:t>and</a:t>
            </a:r>
            <a:r>
              <a:rPr lang="de-DE" b="1" dirty="0"/>
              <a:t> Simulation </a:t>
            </a:r>
            <a:r>
              <a:rPr lang="de-DE" b="1" dirty="0" err="1"/>
              <a:t>Platform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3" name="Rechteck 2"/>
          <p:cNvSpPr/>
          <p:nvPr/>
        </p:nvSpPr>
        <p:spPr bwMode="auto">
          <a:xfrm>
            <a:off x="20616936" y="4985792"/>
            <a:ext cx="792088" cy="648072"/>
          </a:xfrm>
          <a:prstGeom prst="rect">
            <a:avLst/>
          </a:prstGeom>
          <a:solidFill>
            <a:srgbClr val="FFFFFF"/>
          </a:solidFill>
          <a:ln w="508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23332726" y="4766614"/>
            <a:ext cx="679274" cy="1086427"/>
          </a:xfrm>
          <a:prstGeom prst="rect">
            <a:avLst/>
          </a:prstGeom>
          <a:solidFill>
            <a:srgbClr val="FFFFFF"/>
          </a:solidFill>
          <a:ln w="508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18744728" y="6713984"/>
            <a:ext cx="792088" cy="648072"/>
          </a:xfrm>
          <a:prstGeom prst="rect">
            <a:avLst/>
          </a:prstGeom>
          <a:solidFill>
            <a:srgbClr val="FFFFFF"/>
          </a:solidFill>
          <a:ln w="508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88" y="1815079"/>
            <a:ext cx="18243004" cy="11336604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Vehicle Agent Architecture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3" name="Rechteck 2"/>
          <p:cNvSpPr/>
          <p:nvPr/>
        </p:nvSpPr>
        <p:spPr bwMode="auto">
          <a:xfrm>
            <a:off x="2974976" y="6497960"/>
            <a:ext cx="18074008" cy="6552728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12408024" y="3154517"/>
            <a:ext cx="3824808" cy="4328864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88" y="1815079"/>
            <a:ext cx="18243004" cy="11336604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Vehicle Agent Architecture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3" name="Rechteck 2"/>
          <p:cNvSpPr/>
          <p:nvPr/>
        </p:nvSpPr>
        <p:spPr bwMode="auto">
          <a:xfrm>
            <a:off x="2974976" y="6497960"/>
            <a:ext cx="18074008" cy="6552728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12408024" y="3154517"/>
            <a:ext cx="3824808" cy="4328864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2974976" y="6569967"/>
            <a:ext cx="18146016" cy="6588000"/>
          </a:xfrm>
          <a:prstGeom prst="rect">
            <a:avLst/>
          </a:prstGeom>
          <a:solidFill>
            <a:srgbClr val="FFFFFF"/>
          </a:solidFill>
          <a:ln w="508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976" y="9398625"/>
            <a:ext cx="12886266" cy="149182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976" y="11188459"/>
            <a:ext cx="13735062" cy="20062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135216" y="6784355"/>
                <a:ext cx="13825536" cy="75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𝑡𝑟𝑖𝑝</m:t>
                          </m:r>
                        </m:e>
                      </m:d>
                      <m:r>
                        <a:rPr lang="de-DE" sz="4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4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sub>
                      </m:sSub>
                      <m:d>
                        <m:dPr>
                          <m:ctrlPr>
                            <a:rPr lang="de-DE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𝑡𝑟𝑖𝑝</m:t>
                          </m:r>
                        </m:e>
                      </m:d>
                      <m:r>
                        <a:rPr lang="de-DE" sz="40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altLang="de-DE" sz="4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de-DE" sz="4000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altLang="de-DE" sz="4000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𝑏𝑎𝑡𝑡𝑒𝑟𝑦</m:t>
                          </m:r>
                        </m:sub>
                      </m:sSub>
                      <m:d>
                        <m:dPr>
                          <m:ctrlPr>
                            <a:rPr lang="de-DE" altLang="de-DE" sz="4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de-DE" sz="4000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𝑡𝑟𝑖𝑝</m:t>
                          </m:r>
                        </m:e>
                      </m:d>
                      <m:r>
                        <a:rPr lang="de-DE" altLang="de-DE" sz="40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4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𝑝𝑢𝑛𝑐𝑡𝑢𝑎𝑙𝑖𝑡𝑦</m:t>
                          </m:r>
                        </m:sub>
                      </m:sSub>
                      <m:d>
                        <m:dPr>
                          <m:ctrlPr>
                            <a:rPr lang="de-DE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𝑡𝑟𝑖𝑝</m:t>
                          </m:r>
                        </m:e>
                      </m:d>
                    </m:oMath>
                  </m:oMathPara>
                </a14:m>
                <a:endParaRPr lang="de-DE" sz="4000" u="sng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16" y="6784355"/>
                <a:ext cx="13825536" cy="756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976" y="7963675"/>
            <a:ext cx="12080338" cy="105456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08224" y="9299194"/>
            <a:ext cx="10153128" cy="166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7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88" y="1815079"/>
            <a:ext cx="18243004" cy="11336604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Vehicle Agent Architecture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3" name="Rechteck 2"/>
          <p:cNvSpPr/>
          <p:nvPr/>
        </p:nvSpPr>
        <p:spPr bwMode="auto">
          <a:xfrm>
            <a:off x="2974976" y="7434064"/>
            <a:ext cx="18074008" cy="5616624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15761234" y="5345832"/>
            <a:ext cx="4999718" cy="2456656"/>
          </a:xfrm>
          <a:prstGeom prst="rect">
            <a:avLst/>
          </a:prstGeom>
          <a:solidFill>
            <a:schemeClr val="bg1">
              <a:lumMod val="75000"/>
            </a:schemeClr>
          </a:solidFill>
          <a:ln w="508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988" y="1815079"/>
            <a:ext cx="18243004" cy="11336604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Vehicle Agent Architecture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855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7" y="2465512"/>
            <a:ext cx="24193953" cy="8854719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Jadex-MATSim</a:t>
            </a:r>
            <a:r>
              <a:rPr lang="en-US" b="1" dirty="0"/>
              <a:t> connection layer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555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b="1" dirty="0" smtClean="0"/>
              <a:t>H1</a:t>
            </a:r>
            <a:r>
              <a:rPr lang="en-US" dirty="0" smtClean="0"/>
              <a:t>	The </a:t>
            </a:r>
            <a:r>
              <a:rPr lang="en-US" dirty="0"/>
              <a:t>customer satisfaction </a:t>
            </a:r>
            <a:r>
              <a:rPr lang="en-US" dirty="0" smtClean="0"/>
              <a:t>(ODR) increases </a:t>
            </a:r>
            <a:r>
              <a:rPr lang="en-US" dirty="0"/>
              <a:t>due to the capability to negotiate </a:t>
            </a:r>
            <a:r>
              <a:rPr lang="en-US" dirty="0" smtClean="0"/>
              <a:t>and delegate </a:t>
            </a:r>
            <a:r>
              <a:rPr lang="en-US" dirty="0"/>
              <a:t>trips via </a:t>
            </a:r>
            <a:r>
              <a:rPr lang="en-US" dirty="0" smtClean="0"/>
              <a:t>	CNP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H2</a:t>
            </a:r>
            <a:r>
              <a:rPr lang="en-US" dirty="0" smtClean="0"/>
              <a:t>	The </a:t>
            </a:r>
            <a:r>
              <a:rPr lang="en-US" dirty="0"/>
              <a:t>A</a:t>
            </a:r>
            <a:r>
              <a:rPr lang="en-US" dirty="0" smtClean="0"/>
              <a:t>verage </a:t>
            </a:r>
            <a:r>
              <a:rPr lang="en-US" dirty="0"/>
              <a:t>T</a:t>
            </a:r>
            <a:r>
              <a:rPr lang="en-US" dirty="0" smtClean="0"/>
              <a:t>ravel Distance (ATD) </a:t>
            </a:r>
            <a:r>
              <a:rPr lang="en-US" dirty="0"/>
              <a:t>per satisfied customer remains stable </a:t>
            </a:r>
            <a:r>
              <a:rPr lang="en-US" dirty="0" smtClean="0"/>
              <a:t>despite negotiation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H3</a:t>
            </a:r>
            <a:r>
              <a:rPr lang="en-US" dirty="0" smtClean="0"/>
              <a:t>	Fewer </a:t>
            </a:r>
            <a:r>
              <a:rPr lang="en-US" dirty="0"/>
              <a:t>agents are required to do the work due to negotiation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i="1" dirty="0"/>
              <a:t>The order dropout rate </a:t>
            </a:r>
            <a:r>
              <a:rPr lang="en-US" b="1" i="1" dirty="0"/>
              <a:t>ODR</a:t>
            </a:r>
            <a:r>
              <a:rPr lang="en-US" i="1" dirty="0"/>
              <a:t> measures the rate of trip requests that have </a:t>
            </a:r>
            <a:r>
              <a:rPr lang="en-US" i="1" dirty="0" smtClean="0"/>
              <a:t>been Dropped.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i="1" dirty="0"/>
              <a:t>The average travel distance </a:t>
            </a:r>
            <a:r>
              <a:rPr lang="en-US" b="1" i="1" dirty="0" smtClean="0"/>
              <a:t>ATD</a:t>
            </a:r>
            <a:r>
              <a:rPr lang="en-US" i="1" dirty="0" smtClean="0"/>
              <a:t> measures the </a:t>
            </a:r>
            <a:r>
              <a:rPr lang="en-US" i="1" dirty="0"/>
              <a:t>average travel distance to serve a </a:t>
            </a:r>
            <a:r>
              <a:rPr lang="en-US" i="1" dirty="0" smtClean="0"/>
              <a:t>trip.</a:t>
            </a:r>
            <a:endParaRPr lang="de-DE" i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Hypotheses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0871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2"/>
          </p:nvPr>
        </p:nvSpPr>
        <p:spPr>
          <a:xfrm>
            <a:off x="1959597" y="1961456"/>
            <a:ext cx="20356141" cy="98488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smtClean="0"/>
              <a:t>Data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 German Bike Sharing Company </a:t>
            </a:r>
            <a:r>
              <a:rPr lang="de-DE" dirty="0" err="1" smtClean="0"/>
              <a:t>containing</a:t>
            </a:r>
            <a:r>
              <a:rPr lang="de-DE" dirty="0" smtClean="0"/>
              <a:t> </a:t>
            </a:r>
            <a:r>
              <a:rPr lang="de-DE" dirty="0" err="1" smtClean="0"/>
              <a:t>rental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University Campus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smtClean="0"/>
              <a:t>3 </a:t>
            </a:r>
            <a:r>
              <a:rPr lang="de-DE" dirty="0" err="1" smtClean="0"/>
              <a:t>distinct</a:t>
            </a:r>
            <a:r>
              <a:rPr lang="de-DE" dirty="0" smtClean="0"/>
              <a:t> </a:t>
            </a:r>
            <a:r>
              <a:rPr lang="de-DE" dirty="0" err="1" smtClean="0"/>
              <a:t>subsets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representing</a:t>
            </a:r>
            <a:r>
              <a:rPr lang="de-DE" dirty="0" smtClean="0"/>
              <a:t> a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bike </a:t>
            </a:r>
            <a:r>
              <a:rPr lang="de-DE" dirty="0" err="1" smtClean="0"/>
              <a:t>rental</a:t>
            </a:r>
            <a:r>
              <a:rPr lang="de-DE" dirty="0" smtClean="0"/>
              <a:t> (1000 Trip </a:t>
            </a:r>
            <a:r>
              <a:rPr lang="de-DE" dirty="0" err="1" smtClean="0"/>
              <a:t>requests</a:t>
            </a:r>
            <a:r>
              <a:rPr lang="de-DE" dirty="0" smtClean="0"/>
              <a:t> per </a:t>
            </a:r>
            <a:r>
              <a:rPr lang="de-DE" dirty="0" err="1" smtClean="0"/>
              <a:t>set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smtClean="0"/>
              <a:t>Single </a:t>
            </a:r>
            <a:r>
              <a:rPr lang="de-DE" dirty="0" err="1" smtClean="0"/>
              <a:t>trip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     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: 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	Trip ID, Trip Type, </a:t>
            </a:r>
            <a:r>
              <a:rPr lang="de-DE" dirty="0" err="1" smtClean="0">
                <a:sym typeface="Wingdings" panose="05000000000000000000" pitchFamily="2" charset="2"/>
              </a:rPr>
              <a:t>Desired</a:t>
            </a:r>
            <a:r>
              <a:rPr lang="de-DE" dirty="0" smtClean="0">
                <a:sym typeface="Wingdings" panose="05000000000000000000" pitchFamily="2" charset="2"/>
              </a:rPr>
              <a:t> Start Time, </a:t>
            </a:r>
            <a:r>
              <a:rPr lang="de-DE" dirty="0" err="1" smtClean="0">
                <a:sym typeface="Wingdings" panose="05000000000000000000" pitchFamily="2" charset="2"/>
              </a:rPr>
              <a:t>Geolocations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of</a:t>
            </a:r>
            <a:r>
              <a:rPr lang="de-DE" dirty="0" smtClean="0">
                <a:sym typeface="Wingdings" panose="05000000000000000000" pitchFamily="2" charset="2"/>
              </a:rPr>
              <a:t> Start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End</a:t>
            </a:r>
            <a:endParaRPr lang="de-DE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smtClean="0"/>
              <a:t>Dataset </a:t>
            </a:r>
            <a:r>
              <a:rPr lang="de-DE" dirty="0" err="1" smtClean="0"/>
              <a:t>coordinates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Trip </a:t>
            </a:r>
            <a:r>
              <a:rPr lang="de-DE" dirty="0" err="1" smtClean="0"/>
              <a:t>requests</a:t>
            </a:r>
            <a:r>
              <a:rPr lang="de-DE" dirty="0" smtClean="0"/>
              <a:t> </a:t>
            </a:r>
            <a:r>
              <a:rPr lang="de-DE" dirty="0" err="1" smtClean="0"/>
              <a:t>manipulated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rental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float</a:t>
            </a:r>
            <a:r>
              <a:rPr lang="de-DE" dirty="0" smtClean="0"/>
              <a:t> </a:t>
            </a:r>
            <a:r>
              <a:rPr lang="de-DE" dirty="0" err="1" smtClean="0"/>
              <a:t>coordinates</a:t>
            </a:r>
            <a:endParaRPr lang="de-DE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err="1" smtClean="0"/>
              <a:t>Unfortunately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r>
              <a:rPr lang="de-DE" dirty="0" smtClean="0"/>
              <a:t> </a:t>
            </a:r>
            <a:r>
              <a:rPr lang="de-DE" dirty="0" err="1" smtClean="0"/>
              <a:t>purely</a:t>
            </a:r>
            <a:r>
              <a:rPr lang="de-DE" dirty="0" smtClean="0"/>
              <a:t> </a:t>
            </a:r>
            <a:r>
              <a:rPr lang="de-DE" dirty="0" err="1" smtClean="0"/>
              <a:t>free-float</a:t>
            </a:r>
            <a:r>
              <a:rPr lang="de-DE" dirty="0" smtClean="0"/>
              <a:t> open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endParaRPr lang="de-DE" dirty="0"/>
          </a:p>
          <a:p>
            <a:endParaRPr lang="de-DE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Experimental D</a:t>
            </a:r>
            <a:r>
              <a:rPr lang="de-DE" b="1" dirty="0" smtClean="0"/>
              <a:t>ata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768" y="4801132"/>
            <a:ext cx="8308119" cy="7920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60" y="4913784"/>
            <a:ext cx="692736" cy="5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2"/>
              </p:nvPr>
            </p:nvSpPr>
            <p:spPr/>
            <p:txBody>
              <a:bodyPr/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10 different </a:t>
                </a:r>
                <a:r>
                  <a:rPr lang="de-DE" dirty="0" err="1" smtClean="0"/>
                  <a:t>configurations</a:t>
                </a:r>
                <a:r>
                  <a:rPr lang="de-DE" dirty="0" smtClean="0"/>
                  <a:t>/</a:t>
                </a:r>
                <a:r>
                  <a:rPr lang="de-DE" dirty="0" err="1" smtClean="0"/>
                  <a:t>simulation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runs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3 </a:t>
                </a:r>
                <a:r>
                  <a:rPr lang="de-DE" dirty="0" err="1" smtClean="0"/>
                  <a:t>subsets</a:t>
                </a:r>
                <a:endParaRPr lang="de-DE" dirty="0"/>
              </a:p>
              <a:p>
                <a:r>
                  <a:rPr lang="de-DE" b="1" dirty="0" smtClean="0">
                    <a:sym typeface="Wingdings" panose="05000000000000000000" pitchFamily="2" charset="2"/>
                  </a:rPr>
                  <a:t> </a:t>
                </a:r>
                <a:r>
                  <a:rPr lang="de-DE" b="1" dirty="0" smtClean="0"/>
                  <a:t>Fleet </a:t>
                </a:r>
                <a:r>
                  <a:rPr lang="de-DE" b="1" dirty="0" err="1" smtClean="0"/>
                  <a:t>size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of</a:t>
                </a:r>
                <a:r>
                  <a:rPr lang="de-DE" b="1" dirty="0"/>
                  <a:t> </a:t>
                </a:r>
                <a:r>
                  <a:rPr lang="de-DE" b="1" dirty="0" err="1" smtClean="0"/>
                  <a:t>Vehicles</a:t>
                </a:r>
                <a:r>
                  <a:rPr lang="de-DE" b="1" dirty="0" smtClean="0"/>
                  <a:t>: 8</a:t>
                </a:r>
                <a:r>
                  <a:rPr lang="de-DE" dirty="0" smtClean="0"/>
                  <a:t>, </a:t>
                </a:r>
                <a:r>
                  <a:rPr lang="de-DE" b="1" dirty="0" smtClean="0"/>
                  <a:t>10</a:t>
                </a:r>
                <a:r>
                  <a:rPr lang="de-DE" dirty="0" smtClean="0"/>
                  <a:t>, </a:t>
                </a:r>
                <a:r>
                  <a:rPr lang="de-DE" b="1" dirty="0" smtClean="0"/>
                  <a:t>12,</a:t>
                </a:r>
                <a:r>
                  <a:rPr lang="de-DE" dirty="0" smtClean="0"/>
                  <a:t> </a:t>
                </a:r>
                <a:r>
                  <a:rPr lang="de-DE" b="1" dirty="0" smtClean="0"/>
                  <a:t>14</a:t>
                </a:r>
                <a:r>
                  <a:rPr lang="de-DE" dirty="0"/>
                  <a:t> </a:t>
                </a:r>
                <a:r>
                  <a:rPr lang="de-DE" dirty="0" smtClean="0"/>
                  <a:t>&amp; </a:t>
                </a:r>
                <a:r>
                  <a:rPr lang="de-DE" b="1" dirty="0" smtClean="0"/>
                  <a:t>16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b="1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b="1" dirty="0" err="1" smtClean="0"/>
                  <a:t>without</a:t>
                </a:r>
                <a:r>
                  <a:rPr lang="de-DE" b="1" dirty="0" smtClean="0"/>
                  <a:t> </a:t>
                </a:r>
                <a:r>
                  <a:rPr lang="de-DE" b="1" dirty="0" err="1" smtClean="0"/>
                  <a:t>negotiation</a:t>
                </a:r>
                <a:endParaRPr lang="de-DE" b="1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Operation </a:t>
                </a:r>
                <a:r>
                  <a:rPr lang="de-DE" dirty="0" err="1" smtClean="0"/>
                  <a:t>area</a:t>
                </a:r>
                <a:r>
                  <a:rPr lang="de-DE" dirty="0" smtClean="0"/>
                  <a:t>: University </a:t>
                </a:r>
                <a:r>
                  <a:rPr lang="de-DE" dirty="0"/>
                  <a:t>C</a:t>
                </a:r>
                <a:r>
                  <a:rPr lang="de-DE" dirty="0" smtClean="0"/>
                  <a:t>ampus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Goethe University Frankfurt (Germany)</a:t>
                </a:r>
              </a:p>
              <a:p>
                <a:endParaRPr lang="de-DE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rgbClr val="000000"/>
                    </a:solidFill>
                  </a:rPr>
                  <a:t>Utility </a:t>
                </a:r>
                <a:r>
                  <a:rPr lang="de-DE" dirty="0" err="1" smtClean="0">
                    <a:solidFill>
                      <a:srgbClr val="000000"/>
                    </a:solidFill>
                  </a:rPr>
                  <a:t>weights</a:t>
                </a:r>
                <a:r>
                  <a:rPr lang="de-DE" dirty="0" smtClean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sub>
                    </m:sSub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altLang="de-D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alt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𝑏𝑎𝑡𝑡𝑒𝑟𝑦</m:t>
                        </m:r>
                      </m:sub>
                    </m:sSub>
                    <m:r>
                      <a:rPr lang="de-DE" altLang="de-DE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alt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𝑝𝑢𝑛𝑐𝑡𝑢𝑎𝑙𝑖𝑡𝑦</m:t>
                        </m:r>
                      </m:sub>
                    </m:sSub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de-DE" b="0" i="1" dirty="0" smtClean="0">
                  <a:solidFill>
                    <a:srgbClr val="000000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Waiting time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customers</a:t>
                </a:r>
                <a:r>
                  <a:rPr lang="de-DE" dirty="0" smtClean="0"/>
                  <a:t>:     =10 min</a:t>
                </a:r>
                <a:endParaRPr lang="de-DE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CNP score = 50</a:t>
                </a:r>
              </a:p>
              <a:p>
                <a:endParaRPr lang="de-DE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de-DE" dirty="0" err="1" smtClean="0"/>
                  <a:t>Battery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threshold</a:t>
                </a:r>
                <a:r>
                  <a:rPr lang="de-DE" dirty="0" smtClean="0"/>
                  <a:t>: 40%</a:t>
                </a:r>
              </a:p>
              <a:p>
                <a:endParaRPr lang="de-DE" dirty="0" smtClean="0">
                  <a:solidFill>
                    <a:srgbClr val="FF0000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2"/>
              </p:nvPr>
            </p:nvSpPr>
            <p:spPr>
              <a:blipFill>
                <a:blip r:embed="rId2"/>
                <a:stretch>
                  <a:fillRect l="-1228" t="-12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Experimental R</a:t>
            </a:r>
            <a:r>
              <a:rPr lang="de-DE" b="1" dirty="0" smtClean="0"/>
              <a:t>uns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560" y="8370168"/>
            <a:ext cx="341578" cy="47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611959241"/>
              </p:ext>
            </p:extLst>
          </p:nvPr>
        </p:nvGraphicFramePr>
        <p:xfrm>
          <a:off x="814736" y="1889449"/>
          <a:ext cx="8761462" cy="576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974">
                  <a:extLst>
                    <a:ext uri="{9D8B030D-6E8A-4147-A177-3AD203B41FA5}">
                      <a16:colId xmlns:a16="http://schemas.microsoft.com/office/drawing/2014/main" val="2644960035"/>
                    </a:ext>
                  </a:extLst>
                </a:gridCol>
                <a:gridCol w="1675911">
                  <a:extLst>
                    <a:ext uri="{9D8B030D-6E8A-4147-A177-3AD203B41FA5}">
                      <a16:colId xmlns:a16="http://schemas.microsoft.com/office/drawing/2014/main" val="2802244334"/>
                    </a:ext>
                  </a:extLst>
                </a:gridCol>
                <a:gridCol w="1996831">
                  <a:extLst>
                    <a:ext uri="{9D8B030D-6E8A-4147-A177-3AD203B41FA5}">
                      <a16:colId xmlns:a16="http://schemas.microsoft.com/office/drawing/2014/main" val="2444830787"/>
                    </a:ext>
                  </a:extLst>
                </a:gridCol>
                <a:gridCol w="1961173">
                  <a:extLst>
                    <a:ext uri="{9D8B030D-6E8A-4147-A177-3AD203B41FA5}">
                      <a16:colId xmlns:a16="http://schemas.microsoft.com/office/drawing/2014/main" val="2090999490"/>
                    </a:ext>
                  </a:extLst>
                </a:gridCol>
                <a:gridCol w="1594573">
                  <a:extLst>
                    <a:ext uri="{9D8B030D-6E8A-4147-A177-3AD203B41FA5}">
                      <a16:colId xmlns:a16="http://schemas.microsoft.com/office/drawing/2014/main" val="4096961013"/>
                    </a:ext>
                  </a:extLst>
                </a:gridCol>
              </a:tblGrid>
              <a:tr h="603565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config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served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trips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missed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trips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charging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trips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ODR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83728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748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161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25.2%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589963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826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174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160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17.4%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995719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804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196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19.6%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58080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875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125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12.5%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869346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139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239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13.9%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049435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910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86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227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8.6%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05539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881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125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245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12.5%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084639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934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234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6.6%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659174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893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8.9%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616190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u="none" dirty="0" smtClean="0">
                          <a:solidFill>
                            <a:srgbClr val="000000"/>
                          </a:solidFill>
                        </a:rPr>
                        <a:t>961</a:t>
                      </a:r>
                      <a:endParaRPr lang="de-DE" sz="2400" b="1" u="none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228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u="none" dirty="0" smtClean="0">
                          <a:solidFill>
                            <a:srgbClr val="000000"/>
                          </a:solidFill>
                        </a:rPr>
                        <a:t>4.4%</a:t>
                      </a:r>
                      <a:endParaRPr lang="de-DE" sz="2400" b="1" u="none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614584"/>
                  </a:ext>
                </a:extLst>
              </a:tr>
            </a:tbl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Results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462808" y="7834593"/>
            <a:ext cx="7704856" cy="8640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Table 1: </a:t>
            </a:r>
            <a:r>
              <a:rPr lang="en-US" dirty="0" smtClean="0"/>
              <a:t>Order Dropout Rate (ODR)</a:t>
            </a:r>
          </a:p>
          <a:p>
            <a:endParaRPr lang="en-US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945541" y="9514989"/>
            <a:ext cx="20882320" cy="18075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/>
              <a:t>H1:</a:t>
            </a:r>
            <a:r>
              <a:rPr lang="en-US" sz="3600" dirty="0" smtClean="0"/>
              <a:t>	The customer satisfaction increases due to negotiation and delegation of Trips via CNP.</a:t>
            </a:r>
          </a:p>
          <a:p>
            <a:r>
              <a:rPr lang="en-US" sz="3600" b="1" dirty="0"/>
              <a:t>H2:</a:t>
            </a:r>
            <a:r>
              <a:rPr lang="en-US" sz="3600" dirty="0"/>
              <a:t>	The </a:t>
            </a:r>
            <a:r>
              <a:rPr lang="en-US" sz="3600" dirty="0" smtClean="0"/>
              <a:t>ATD per </a:t>
            </a:r>
            <a:r>
              <a:rPr lang="en-US" sz="3600" dirty="0"/>
              <a:t>satisfied customer remains stable despite negotiation</a:t>
            </a:r>
            <a:r>
              <a:rPr lang="en-US" sz="3600" dirty="0" smtClean="0"/>
              <a:t>.</a:t>
            </a:r>
          </a:p>
          <a:p>
            <a:r>
              <a:rPr lang="en-US" sz="3600" b="1" dirty="0"/>
              <a:t>H3:</a:t>
            </a:r>
            <a:r>
              <a:rPr lang="en-US" sz="3600" dirty="0"/>
              <a:t>	Fewer agents are required to do the work due to negotiation.</a:t>
            </a:r>
            <a:endParaRPr lang="de-DE" sz="36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/>
          </a:p>
        </p:txBody>
      </p:sp>
      <p:graphicFrame>
        <p:nvGraphicFramePr>
          <p:cNvPr id="9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677523"/>
              </p:ext>
            </p:extLst>
          </p:nvPr>
        </p:nvGraphicFramePr>
        <p:xfrm>
          <a:off x="11999490" y="2621274"/>
          <a:ext cx="9841583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3761">
                  <a:extLst>
                    <a:ext uri="{9D8B030D-6E8A-4147-A177-3AD203B41FA5}">
                      <a16:colId xmlns:a16="http://schemas.microsoft.com/office/drawing/2014/main" val="2644960035"/>
                    </a:ext>
                  </a:extLst>
                </a:gridCol>
                <a:gridCol w="3626479">
                  <a:extLst>
                    <a:ext uri="{9D8B030D-6E8A-4147-A177-3AD203B41FA5}">
                      <a16:colId xmlns:a16="http://schemas.microsoft.com/office/drawing/2014/main" val="2802244334"/>
                    </a:ext>
                  </a:extLst>
                </a:gridCol>
                <a:gridCol w="1962025">
                  <a:extLst>
                    <a:ext uri="{9D8B030D-6E8A-4147-A177-3AD203B41FA5}">
                      <a16:colId xmlns:a16="http://schemas.microsoft.com/office/drawing/2014/main" val="2444830787"/>
                    </a:ext>
                  </a:extLst>
                </a:gridCol>
                <a:gridCol w="2569318">
                  <a:extLst>
                    <a:ext uri="{9D8B030D-6E8A-4147-A177-3AD203B41FA5}">
                      <a16:colId xmlns:a16="http://schemas.microsoft.com/office/drawing/2014/main" val="4096961013"/>
                    </a:ext>
                  </a:extLst>
                </a:gridCol>
              </a:tblGrid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config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total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distance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meters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served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trips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ATD (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meters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83728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1,442,185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748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1,928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589963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1,535,585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826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1,859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995719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1,461,647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804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1,815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58080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1,522,737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875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1,740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869346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1,467,224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852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1,722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049435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1,500,483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910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1,649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05539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1,452,130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881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1,648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084639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1,483,613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934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1,588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659174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1,454,333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893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1,629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616190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1,454,542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961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u="none" dirty="0" smtClean="0">
                          <a:solidFill>
                            <a:srgbClr val="000000"/>
                          </a:solidFill>
                        </a:rPr>
                        <a:t>1,514</a:t>
                      </a:r>
                      <a:endParaRPr lang="de-DE" sz="2400" b="1" u="none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614584"/>
                  </a:ext>
                </a:extLst>
              </a:tr>
            </a:tbl>
          </a:graphicData>
        </a:graphic>
      </p:graphicFrame>
      <p:sp>
        <p:nvSpPr>
          <p:cNvPr id="10" name="Inhaltsplatzhalter 2"/>
          <p:cNvSpPr txBox="1">
            <a:spLocks/>
          </p:cNvSpPr>
          <p:nvPr/>
        </p:nvSpPr>
        <p:spPr>
          <a:xfrm>
            <a:off x="12984088" y="7834593"/>
            <a:ext cx="8496944" cy="8640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Table 2: </a:t>
            </a:r>
            <a:r>
              <a:rPr lang="en-US" dirty="0" smtClean="0"/>
              <a:t>Average Travel Distance (ATD)</a:t>
            </a:r>
          </a:p>
          <a:p>
            <a:endParaRPr lang="en-US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70720" y="11913208"/>
            <a:ext cx="18873787" cy="9925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70720" y="12473670"/>
            <a:ext cx="13513990" cy="8640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2"/>
          </p:nvPr>
        </p:nvSpPr>
        <p:spPr>
          <a:xfrm>
            <a:off x="670720" y="2970213"/>
            <a:ext cx="20356141" cy="98488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de-DE" dirty="0"/>
              <a:t>Unlocking Tomorrow's Transportation: The Power of Cognitive </a:t>
            </a:r>
            <a:r>
              <a:rPr lang="en-US" altLang="de-DE" dirty="0" smtClean="0"/>
              <a:t>SW-Agents</a:t>
            </a:r>
            <a:endParaRPr lang="en-US" altLang="de-DE" dirty="0"/>
          </a:p>
          <a:p>
            <a:endParaRPr lang="en-US" alt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de-DE" dirty="0" smtClean="0"/>
              <a:t>Managing road traffic and sustainable </a:t>
            </a:r>
            <a:r>
              <a:rPr lang="en-US" altLang="de-DE" dirty="0"/>
              <a:t>m</a:t>
            </a:r>
            <a:r>
              <a:rPr lang="en-US" altLang="de-DE" dirty="0" smtClean="0"/>
              <a:t>obility are global challenges</a:t>
            </a:r>
          </a:p>
          <a:p>
            <a:r>
              <a:rPr lang="en-US" altLang="de-DE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de-DE" dirty="0" smtClean="0"/>
              <a:t>Large-scale Agent-based </a:t>
            </a:r>
            <a:r>
              <a:rPr lang="en-US" altLang="de-DE" dirty="0"/>
              <a:t>technology can contribute to </a:t>
            </a:r>
            <a:r>
              <a:rPr lang="en-US" altLang="de-DE" dirty="0" smtClean="0"/>
              <a:t>reduce emissions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altLang="de-DE" dirty="0" smtClean="0"/>
              <a:t>Simulation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en-US" altLang="de-DE" dirty="0" smtClean="0"/>
              <a:t>better decision-making in multi-modal mobility</a:t>
            </a:r>
          </a:p>
          <a:p>
            <a:endParaRPr lang="en-US" sz="3200" dirty="0"/>
          </a:p>
          <a:p>
            <a:endParaRPr lang="de-DE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440" y="7079396"/>
            <a:ext cx="8231560" cy="61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663953042"/>
              </p:ext>
            </p:extLst>
          </p:nvPr>
        </p:nvGraphicFramePr>
        <p:xfrm>
          <a:off x="814736" y="1889449"/>
          <a:ext cx="8761462" cy="576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974">
                  <a:extLst>
                    <a:ext uri="{9D8B030D-6E8A-4147-A177-3AD203B41FA5}">
                      <a16:colId xmlns:a16="http://schemas.microsoft.com/office/drawing/2014/main" val="2644960035"/>
                    </a:ext>
                  </a:extLst>
                </a:gridCol>
                <a:gridCol w="1675911">
                  <a:extLst>
                    <a:ext uri="{9D8B030D-6E8A-4147-A177-3AD203B41FA5}">
                      <a16:colId xmlns:a16="http://schemas.microsoft.com/office/drawing/2014/main" val="2802244334"/>
                    </a:ext>
                  </a:extLst>
                </a:gridCol>
                <a:gridCol w="1996831">
                  <a:extLst>
                    <a:ext uri="{9D8B030D-6E8A-4147-A177-3AD203B41FA5}">
                      <a16:colId xmlns:a16="http://schemas.microsoft.com/office/drawing/2014/main" val="2444830787"/>
                    </a:ext>
                  </a:extLst>
                </a:gridCol>
                <a:gridCol w="1961173">
                  <a:extLst>
                    <a:ext uri="{9D8B030D-6E8A-4147-A177-3AD203B41FA5}">
                      <a16:colId xmlns:a16="http://schemas.microsoft.com/office/drawing/2014/main" val="2090999490"/>
                    </a:ext>
                  </a:extLst>
                </a:gridCol>
                <a:gridCol w="1594573">
                  <a:extLst>
                    <a:ext uri="{9D8B030D-6E8A-4147-A177-3AD203B41FA5}">
                      <a16:colId xmlns:a16="http://schemas.microsoft.com/office/drawing/2014/main" val="4096961013"/>
                    </a:ext>
                  </a:extLst>
                </a:gridCol>
              </a:tblGrid>
              <a:tr h="603565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config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served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trips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missed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trips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charging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trips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ODR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83728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748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161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FF0000"/>
                          </a:solidFill>
                        </a:rPr>
                        <a:t>25.2%</a:t>
                      </a:r>
                      <a:endParaRPr lang="de-DE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589963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826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174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160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B050"/>
                          </a:solidFill>
                        </a:rPr>
                        <a:t>17.4%</a:t>
                      </a:r>
                      <a:endParaRPr lang="de-DE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995719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804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196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FF0000"/>
                          </a:solidFill>
                        </a:rPr>
                        <a:t>19.6%</a:t>
                      </a:r>
                      <a:endParaRPr lang="de-DE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58080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875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125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B050"/>
                          </a:solidFill>
                        </a:rPr>
                        <a:t>12.5%</a:t>
                      </a:r>
                      <a:endParaRPr lang="de-DE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869346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139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239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FF0000"/>
                          </a:solidFill>
                        </a:rPr>
                        <a:t>13.9%</a:t>
                      </a:r>
                      <a:endParaRPr lang="de-DE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049435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910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86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227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B050"/>
                          </a:solidFill>
                        </a:rPr>
                        <a:t>8.6%</a:t>
                      </a:r>
                      <a:endParaRPr lang="de-DE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05539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881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125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245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FF0000"/>
                          </a:solidFill>
                        </a:rPr>
                        <a:t>12.5%</a:t>
                      </a:r>
                      <a:endParaRPr lang="de-DE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084639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934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234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B050"/>
                          </a:solidFill>
                        </a:rPr>
                        <a:t>6.6%</a:t>
                      </a:r>
                      <a:endParaRPr lang="de-DE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659174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893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FF0000"/>
                          </a:solidFill>
                        </a:rPr>
                        <a:t>8.9%</a:t>
                      </a:r>
                      <a:endParaRPr lang="de-DE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616190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u="none" dirty="0" smtClean="0">
                          <a:solidFill>
                            <a:srgbClr val="000000"/>
                          </a:solidFill>
                        </a:rPr>
                        <a:t>961</a:t>
                      </a:r>
                      <a:endParaRPr lang="de-DE" sz="2400" b="1" u="none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228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u="none" dirty="0" smtClean="0">
                          <a:solidFill>
                            <a:srgbClr val="00B050"/>
                          </a:solidFill>
                        </a:rPr>
                        <a:t>4.4%</a:t>
                      </a:r>
                      <a:endParaRPr lang="de-DE" sz="2400" b="1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614584"/>
                  </a:ext>
                </a:extLst>
              </a:tr>
            </a:tbl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Results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462808" y="7834593"/>
            <a:ext cx="7704856" cy="8640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Table 1: </a:t>
            </a:r>
            <a:r>
              <a:rPr lang="en-US" dirty="0" smtClean="0"/>
              <a:t>Order Dropout Rate (ODR)</a:t>
            </a:r>
          </a:p>
          <a:p>
            <a:endParaRPr lang="en-US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945541" y="9514989"/>
            <a:ext cx="20882320" cy="18075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/>
              <a:t>H1:	The customer satisfaction increases due to negotiation and delegation of Trips via CNP.</a:t>
            </a:r>
          </a:p>
          <a:p>
            <a:r>
              <a:rPr lang="en-US" sz="3600" b="1" dirty="0"/>
              <a:t>H2:</a:t>
            </a:r>
            <a:r>
              <a:rPr lang="en-US" sz="3600" dirty="0"/>
              <a:t>	The </a:t>
            </a:r>
            <a:r>
              <a:rPr lang="en-US" sz="3600" dirty="0" smtClean="0"/>
              <a:t>ATD per </a:t>
            </a:r>
            <a:r>
              <a:rPr lang="en-US" sz="3600" dirty="0"/>
              <a:t>satisfied customer remains stable despite negotiation</a:t>
            </a:r>
            <a:r>
              <a:rPr lang="en-US" sz="3600" dirty="0" smtClean="0"/>
              <a:t>.</a:t>
            </a:r>
          </a:p>
          <a:p>
            <a:r>
              <a:rPr lang="en-US" sz="3600" b="1" dirty="0"/>
              <a:t>H3:</a:t>
            </a:r>
            <a:r>
              <a:rPr lang="en-US" sz="3600" dirty="0"/>
              <a:t>	Fewer agents are required to do the work due to negotiation.</a:t>
            </a:r>
            <a:endParaRPr lang="de-DE" sz="36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/>
          </a:p>
        </p:txBody>
      </p:sp>
      <p:graphicFrame>
        <p:nvGraphicFramePr>
          <p:cNvPr id="9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677523"/>
              </p:ext>
            </p:extLst>
          </p:nvPr>
        </p:nvGraphicFramePr>
        <p:xfrm>
          <a:off x="11999490" y="2621274"/>
          <a:ext cx="9841583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3761">
                  <a:extLst>
                    <a:ext uri="{9D8B030D-6E8A-4147-A177-3AD203B41FA5}">
                      <a16:colId xmlns:a16="http://schemas.microsoft.com/office/drawing/2014/main" val="2644960035"/>
                    </a:ext>
                  </a:extLst>
                </a:gridCol>
                <a:gridCol w="3626479">
                  <a:extLst>
                    <a:ext uri="{9D8B030D-6E8A-4147-A177-3AD203B41FA5}">
                      <a16:colId xmlns:a16="http://schemas.microsoft.com/office/drawing/2014/main" val="2802244334"/>
                    </a:ext>
                  </a:extLst>
                </a:gridCol>
                <a:gridCol w="1962025">
                  <a:extLst>
                    <a:ext uri="{9D8B030D-6E8A-4147-A177-3AD203B41FA5}">
                      <a16:colId xmlns:a16="http://schemas.microsoft.com/office/drawing/2014/main" val="2444830787"/>
                    </a:ext>
                  </a:extLst>
                </a:gridCol>
                <a:gridCol w="2569318">
                  <a:extLst>
                    <a:ext uri="{9D8B030D-6E8A-4147-A177-3AD203B41FA5}">
                      <a16:colId xmlns:a16="http://schemas.microsoft.com/office/drawing/2014/main" val="4096961013"/>
                    </a:ext>
                  </a:extLst>
                </a:gridCol>
              </a:tblGrid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config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total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distance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meters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served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trips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ATD (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meters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83728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1,442,185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748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1,928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589963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1,535,585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826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1,859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995719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1,461,647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804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1,815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58080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1,522,737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875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1,740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869346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1,467,224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852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1,722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049435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1,500,483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910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1,649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05539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1,452,130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881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1,648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084639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1,483,613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934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1,588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659174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1,454,333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893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1,629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616190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1,454,542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961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u="none" dirty="0" smtClean="0">
                          <a:solidFill>
                            <a:srgbClr val="000000"/>
                          </a:solidFill>
                        </a:rPr>
                        <a:t>1,514</a:t>
                      </a:r>
                      <a:endParaRPr lang="de-DE" sz="2400" b="1" u="none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614584"/>
                  </a:ext>
                </a:extLst>
              </a:tr>
            </a:tbl>
          </a:graphicData>
        </a:graphic>
      </p:graphicFrame>
      <p:sp>
        <p:nvSpPr>
          <p:cNvPr id="10" name="Inhaltsplatzhalter 2"/>
          <p:cNvSpPr txBox="1">
            <a:spLocks/>
          </p:cNvSpPr>
          <p:nvPr/>
        </p:nvSpPr>
        <p:spPr>
          <a:xfrm>
            <a:off x="12984088" y="7834593"/>
            <a:ext cx="8496944" cy="8640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Table 2: </a:t>
            </a:r>
            <a:r>
              <a:rPr lang="en-US" dirty="0" smtClean="0"/>
              <a:t>Average Travel Distance (ATD)</a:t>
            </a:r>
          </a:p>
          <a:p>
            <a:endParaRPr lang="en-US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70720" y="11913208"/>
            <a:ext cx="18873787" cy="9925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70720" y="12473670"/>
            <a:ext cx="13513990" cy="8640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611959241"/>
              </p:ext>
            </p:extLst>
          </p:nvPr>
        </p:nvGraphicFramePr>
        <p:xfrm>
          <a:off x="814736" y="1889449"/>
          <a:ext cx="8761462" cy="576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974">
                  <a:extLst>
                    <a:ext uri="{9D8B030D-6E8A-4147-A177-3AD203B41FA5}">
                      <a16:colId xmlns:a16="http://schemas.microsoft.com/office/drawing/2014/main" val="2644960035"/>
                    </a:ext>
                  </a:extLst>
                </a:gridCol>
                <a:gridCol w="1675911">
                  <a:extLst>
                    <a:ext uri="{9D8B030D-6E8A-4147-A177-3AD203B41FA5}">
                      <a16:colId xmlns:a16="http://schemas.microsoft.com/office/drawing/2014/main" val="2802244334"/>
                    </a:ext>
                  </a:extLst>
                </a:gridCol>
                <a:gridCol w="1996831">
                  <a:extLst>
                    <a:ext uri="{9D8B030D-6E8A-4147-A177-3AD203B41FA5}">
                      <a16:colId xmlns:a16="http://schemas.microsoft.com/office/drawing/2014/main" val="2444830787"/>
                    </a:ext>
                  </a:extLst>
                </a:gridCol>
                <a:gridCol w="1961173">
                  <a:extLst>
                    <a:ext uri="{9D8B030D-6E8A-4147-A177-3AD203B41FA5}">
                      <a16:colId xmlns:a16="http://schemas.microsoft.com/office/drawing/2014/main" val="2090999490"/>
                    </a:ext>
                  </a:extLst>
                </a:gridCol>
                <a:gridCol w="1594573">
                  <a:extLst>
                    <a:ext uri="{9D8B030D-6E8A-4147-A177-3AD203B41FA5}">
                      <a16:colId xmlns:a16="http://schemas.microsoft.com/office/drawing/2014/main" val="4096961013"/>
                    </a:ext>
                  </a:extLst>
                </a:gridCol>
              </a:tblGrid>
              <a:tr h="603565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config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served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trips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missed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trips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charging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trips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ODR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83728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748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161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25.2%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589963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826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174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160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17.4%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995719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804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196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19.6%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58080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875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125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12.5%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869346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139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239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13.9%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049435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910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86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227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8.6%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05539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881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125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245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12.5%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084639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934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234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6.6%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659174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893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8.9%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616190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u="none" dirty="0" smtClean="0">
                          <a:solidFill>
                            <a:srgbClr val="000000"/>
                          </a:solidFill>
                        </a:rPr>
                        <a:t>961</a:t>
                      </a:r>
                      <a:endParaRPr lang="de-DE" sz="2400" b="1" u="none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228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u="none" dirty="0" smtClean="0">
                          <a:solidFill>
                            <a:srgbClr val="000000"/>
                          </a:solidFill>
                        </a:rPr>
                        <a:t>4.4%</a:t>
                      </a:r>
                      <a:endParaRPr lang="de-DE" sz="2400" b="1" u="none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614584"/>
                  </a:ext>
                </a:extLst>
              </a:tr>
            </a:tbl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Results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462808" y="7834593"/>
            <a:ext cx="7704856" cy="8640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Table 1: </a:t>
            </a:r>
            <a:r>
              <a:rPr lang="en-US" dirty="0" smtClean="0"/>
              <a:t>Order Dropout Rate (ODR)</a:t>
            </a:r>
          </a:p>
          <a:p>
            <a:endParaRPr lang="en-US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945541" y="9514989"/>
            <a:ext cx="20882320" cy="18075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/>
              <a:t>H1:</a:t>
            </a:r>
            <a:r>
              <a:rPr lang="en-US" sz="3600" dirty="0" smtClean="0"/>
              <a:t>	The customer satisfaction increases due to negotiation and delegation of Trips via CNP.</a:t>
            </a:r>
          </a:p>
          <a:p>
            <a:r>
              <a:rPr lang="en-US" sz="4000" b="1" dirty="0"/>
              <a:t>H2:	The </a:t>
            </a:r>
            <a:r>
              <a:rPr lang="en-US" sz="4000" b="1" dirty="0" smtClean="0"/>
              <a:t>ATD per </a:t>
            </a:r>
            <a:r>
              <a:rPr lang="en-US" sz="4000" b="1" dirty="0"/>
              <a:t>satisfied customer remains stable despite negotiation</a:t>
            </a:r>
            <a:r>
              <a:rPr lang="en-US" sz="4000" b="1" dirty="0" smtClean="0"/>
              <a:t>.</a:t>
            </a:r>
          </a:p>
          <a:p>
            <a:r>
              <a:rPr lang="en-US" sz="3600" b="1" dirty="0"/>
              <a:t>H3:</a:t>
            </a:r>
            <a:r>
              <a:rPr lang="en-US" sz="3600" dirty="0"/>
              <a:t>	Fewer agents are required to do the work due to negotiation.</a:t>
            </a:r>
            <a:endParaRPr lang="de-DE" sz="36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/>
          </a:p>
        </p:txBody>
      </p:sp>
      <p:graphicFrame>
        <p:nvGraphicFramePr>
          <p:cNvPr id="9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732869"/>
              </p:ext>
            </p:extLst>
          </p:nvPr>
        </p:nvGraphicFramePr>
        <p:xfrm>
          <a:off x="11999490" y="2621274"/>
          <a:ext cx="9841583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3761">
                  <a:extLst>
                    <a:ext uri="{9D8B030D-6E8A-4147-A177-3AD203B41FA5}">
                      <a16:colId xmlns:a16="http://schemas.microsoft.com/office/drawing/2014/main" val="2644960035"/>
                    </a:ext>
                  </a:extLst>
                </a:gridCol>
                <a:gridCol w="3626479">
                  <a:extLst>
                    <a:ext uri="{9D8B030D-6E8A-4147-A177-3AD203B41FA5}">
                      <a16:colId xmlns:a16="http://schemas.microsoft.com/office/drawing/2014/main" val="2802244334"/>
                    </a:ext>
                  </a:extLst>
                </a:gridCol>
                <a:gridCol w="1962025">
                  <a:extLst>
                    <a:ext uri="{9D8B030D-6E8A-4147-A177-3AD203B41FA5}">
                      <a16:colId xmlns:a16="http://schemas.microsoft.com/office/drawing/2014/main" val="2444830787"/>
                    </a:ext>
                  </a:extLst>
                </a:gridCol>
                <a:gridCol w="2569318">
                  <a:extLst>
                    <a:ext uri="{9D8B030D-6E8A-4147-A177-3AD203B41FA5}">
                      <a16:colId xmlns:a16="http://schemas.microsoft.com/office/drawing/2014/main" val="4096961013"/>
                    </a:ext>
                  </a:extLst>
                </a:gridCol>
              </a:tblGrid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config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total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distance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meters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served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trips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ATD (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meters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83728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1,442,185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748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B050"/>
                          </a:solidFill>
                        </a:rPr>
                        <a:t>1,928</a:t>
                      </a:r>
                      <a:endParaRPr lang="de-DE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589963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1,535,585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826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1,859</a:t>
                      </a:r>
                      <a:endParaRPr lang="de-DE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995719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1,461,647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804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1,815</a:t>
                      </a:r>
                      <a:endParaRPr lang="de-DE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58080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1,522,737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875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1,740</a:t>
                      </a:r>
                      <a:endParaRPr lang="de-DE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869346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1,467,224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852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1,722</a:t>
                      </a:r>
                      <a:endParaRPr lang="de-DE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049435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1,500,483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910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1,649</a:t>
                      </a:r>
                      <a:endParaRPr lang="de-DE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05539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1,452,130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881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1,648</a:t>
                      </a:r>
                      <a:endParaRPr lang="de-DE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084639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1,483,613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934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1,588</a:t>
                      </a:r>
                      <a:endParaRPr lang="de-DE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659174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1,454,333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893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1,629</a:t>
                      </a:r>
                      <a:endParaRPr lang="de-DE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616190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1,454,542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961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1,514</a:t>
                      </a:r>
                      <a:endParaRPr lang="de-DE" sz="2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614584"/>
                  </a:ext>
                </a:extLst>
              </a:tr>
            </a:tbl>
          </a:graphicData>
        </a:graphic>
      </p:graphicFrame>
      <p:sp>
        <p:nvSpPr>
          <p:cNvPr id="10" name="Inhaltsplatzhalter 2"/>
          <p:cNvSpPr txBox="1">
            <a:spLocks/>
          </p:cNvSpPr>
          <p:nvPr/>
        </p:nvSpPr>
        <p:spPr>
          <a:xfrm>
            <a:off x="12984088" y="7834593"/>
            <a:ext cx="8496944" cy="8640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Table 2: </a:t>
            </a:r>
            <a:r>
              <a:rPr lang="en-US" dirty="0" smtClean="0"/>
              <a:t>Average Travel Distance (ATD)</a:t>
            </a:r>
          </a:p>
          <a:p>
            <a:endParaRPr lang="en-US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70720" y="11913208"/>
            <a:ext cx="18873787" cy="9925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70720" y="12473670"/>
            <a:ext cx="13513990" cy="8640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5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55370658"/>
              </p:ext>
            </p:extLst>
          </p:nvPr>
        </p:nvGraphicFramePr>
        <p:xfrm>
          <a:off x="814736" y="1889449"/>
          <a:ext cx="8761462" cy="5761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974">
                  <a:extLst>
                    <a:ext uri="{9D8B030D-6E8A-4147-A177-3AD203B41FA5}">
                      <a16:colId xmlns:a16="http://schemas.microsoft.com/office/drawing/2014/main" val="2644960035"/>
                    </a:ext>
                  </a:extLst>
                </a:gridCol>
                <a:gridCol w="1675911">
                  <a:extLst>
                    <a:ext uri="{9D8B030D-6E8A-4147-A177-3AD203B41FA5}">
                      <a16:colId xmlns:a16="http://schemas.microsoft.com/office/drawing/2014/main" val="2802244334"/>
                    </a:ext>
                  </a:extLst>
                </a:gridCol>
                <a:gridCol w="1996831">
                  <a:extLst>
                    <a:ext uri="{9D8B030D-6E8A-4147-A177-3AD203B41FA5}">
                      <a16:colId xmlns:a16="http://schemas.microsoft.com/office/drawing/2014/main" val="2444830787"/>
                    </a:ext>
                  </a:extLst>
                </a:gridCol>
                <a:gridCol w="1961173">
                  <a:extLst>
                    <a:ext uri="{9D8B030D-6E8A-4147-A177-3AD203B41FA5}">
                      <a16:colId xmlns:a16="http://schemas.microsoft.com/office/drawing/2014/main" val="2090999490"/>
                    </a:ext>
                  </a:extLst>
                </a:gridCol>
                <a:gridCol w="1594573">
                  <a:extLst>
                    <a:ext uri="{9D8B030D-6E8A-4147-A177-3AD203B41FA5}">
                      <a16:colId xmlns:a16="http://schemas.microsoft.com/office/drawing/2014/main" val="4096961013"/>
                    </a:ext>
                  </a:extLst>
                </a:gridCol>
              </a:tblGrid>
              <a:tr h="603565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config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served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trips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missed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trips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charging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trips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ODR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83728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748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161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25.2%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589963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826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174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160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17.4%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995719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804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196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19.6%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58080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875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125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12.5%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869346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252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139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239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13.9%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049435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910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86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227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B050"/>
                          </a:solidFill>
                        </a:rPr>
                        <a:t>8.6%</a:t>
                      </a:r>
                      <a:endParaRPr lang="de-DE" sz="24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05539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881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125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245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FF0000"/>
                          </a:solidFill>
                        </a:rPr>
                        <a:t>12.5%</a:t>
                      </a:r>
                      <a:endParaRPr lang="de-DE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084639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934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234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6.6%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659174"/>
                  </a:ext>
                </a:extLst>
              </a:tr>
              <a:tr h="349124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893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FF0000"/>
                          </a:solidFill>
                        </a:rPr>
                        <a:t>8.9%</a:t>
                      </a:r>
                      <a:endParaRPr lang="de-DE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616190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u="none" dirty="0" smtClean="0">
                          <a:solidFill>
                            <a:srgbClr val="000000"/>
                          </a:solidFill>
                        </a:rPr>
                        <a:t>961</a:t>
                      </a:r>
                      <a:endParaRPr lang="de-DE" sz="2400" b="1" u="none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228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u="none" dirty="0" smtClean="0">
                          <a:solidFill>
                            <a:srgbClr val="000000"/>
                          </a:solidFill>
                        </a:rPr>
                        <a:t>4.4%</a:t>
                      </a:r>
                      <a:endParaRPr lang="de-DE" sz="2400" b="1" u="none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614584"/>
                  </a:ext>
                </a:extLst>
              </a:tr>
            </a:tbl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Results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462808" y="7834593"/>
            <a:ext cx="7704856" cy="8640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Table 1: </a:t>
            </a:r>
            <a:r>
              <a:rPr lang="en-US" dirty="0" smtClean="0"/>
              <a:t>Order Dropout Rate (ODR)</a:t>
            </a:r>
          </a:p>
          <a:p>
            <a:endParaRPr lang="en-US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945541" y="9514989"/>
            <a:ext cx="20882320" cy="18075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/>
              <a:t>H1:</a:t>
            </a:r>
            <a:r>
              <a:rPr lang="en-US" sz="3600" dirty="0" smtClean="0"/>
              <a:t>	The customer satisfaction increases due to negotiation and delegation of Trips via CNP.</a:t>
            </a:r>
          </a:p>
          <a:p>
            <a:r>
              <a:rPr lang="en-US" sz="3600" b="1" dirty="0"/>
              <a:t>H2:</a:t>
            </a:r>
            <a:r>
              <a:rPr lang="en-US" sz="3600" dirty="0"/>
              <a:t>	The </a:t>
            </a:r>
            <a:r>
              <a:rPr lang="en-US" sz="3600" dirty="0" smtClean="0"/>
              <a:t>ATD per </a:t>
            </a:r>
            <a:r>
              <a:rPr lang="en-US" sz="3600" dirty="0"/>
              <a:t>satisfied customer remains stable despite negotiation</a:t>
            </a:r>
            <a:r>
              <a:rPr lang="en-US" sz="3600" dirty="0" smtClean="0"/>
              <a:t>.</a:t>
            </a:r>
          </a:p>
          <a:p>
            <a:r>
              <a:rPr lang="en-US" sz="4000" b="1" dirty="0"/>
              <a:t>H3:	Fewer agents are required to do the work due to negotiation.</a:t>
            </a:r>
            <a:endParaRPr lang="de-DE" sz="4000" b="1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/>
          </a:p>
        </p:txBody>
      </p:sp>
      <p:graphicFrame>
        <p:nvGraphicFramePr>
          <p:cNvPr id="9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677523"/>
              </p:ext>
            </p:extLst>
          </p:nvPr>
        </p:nvGraphicFramePr>
        <p:xfrm>
          <a:off x="11999490" y="2621274"/>
          <a:ext cx="9841583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3761">
                  <a:extLst>
                    <a:ext uri="{9D8B030D-6E8A-4147-A177-3AD203B41FA5}">
                      <a16:colId xmlns:a16="http://schemas.microsoft.com/office/drawing/2014/main" val="2644960035"/>
                    </a:ext>
                  </a:extLst>
                </a:gridCol>
                <a:gridCol w="3626479">
                  <a:extLst>
                    <a:ext uri="{9D8B030D-6E8A-4147-A177-3AD203B41FA5}">
                      <a16:colId xmlns:a16="http://schemas.microsoft.com/office/drawing/2014/main" val="2802244334"/>
                    </a:ext>
                  </a:extLst>
                </a:gridCol>
                <a:gridCol w="1962025">
                  <a:extLst>
                    <a:ext uri="{9D8B030D-6E8A-4147-A177-3AD203B41FA5}">
                      <a16:colId xmlns:a16="http://schemas.microsoft.com/office/drawing/2014/main" val="2444830787"/>
                    </a:ext>
                  </a:extLst>
                </a:gridCol>
                <a:gridCol w="2569318">
                  <a:extLst>
                    <a:ext uri="{9D8B030D-6E8A-4147-A177-3AD203B41FA5}">
                      <a16:colId xmlns:a16="http://schemas.microsoft.com/office/drawing/2014/main" val="4096961013"/>
                    </a:ext>
                  </a:extLst>
                </a:gridCol>
              </a:tblGrid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config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total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distance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meters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served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trips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ATD (</a:t>
                      </a:r>
                      <a:r>
                        <a:rPr lang="de-DE" sz="2400" b="1" dirty="0" err="1" smtClean="0">
                          <a:solidFill>
                            <a:srgbClr val="000000"/>
                          </a:solidFill>
                        </a:rPr>
                        <a:t>meters</a:t>
                      </a: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83728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1,442,185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748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1,928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589963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1,535,585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826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1,859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995719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1,461,647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804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1,815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58080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1,522,737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875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1,740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869346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1,467,224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852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1,722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049435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1,500,483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910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1,649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05539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1,452,130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881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1,648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084639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1,483,613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934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1,588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659174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nearest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1,454,333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893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1,629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616190"/>
                  </a:ext>
                </a:extLst>
              </a:tr>
              <a:tr h="425502">
                <a:tc>
                  <a:txBody>
                    <a:bodyPr/>
                    <a:lstStyle/>
                    <a:p>
                      <a:pPr algn="ctr"/>
                      <a:r>
                        <a:rPr lang="de-DE" sz="2400" b="1" baseline="0" dirty="0" err="1" smtClean="0">
                          <a:solidFill>
                            <a:srgbClr val="000000"/>
                          </a:solidFill>
                        </a:rPr>
                        <a:t>with</a:t>
                      </a:r>
                      <a:r>
                        <a:rPr lang="de-DE" sz="2400" b="1" baseline="0" dirty="0" smtClean="0">
                          <a:solidFill>
                            <a:srgbClr val="000000"/>
                          </a:solidFill>
                        </a:rPr>
                        <a:t> neg</a:t>
                      </a:r>
                      <a:r>
                        <a:rPr lang="de-DE" sz="2400" b="1" baseline="-2500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de-DE" sz="2400" b="1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1,454,542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dirty="0" smtClean="0">
                          <a:solidFill>
                            <a:srgbClr val="000000"/>
                          </a:solidFill>
                        </a:rPr>
                        <a:t>961</a:t>
                      </a:r>
                      <a:endParaRPr lang="de-DE" sz="24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b="1" u="none" dirty="0" smtClean="0">
                          <a:solidFill>
                            <a:srgbClr val="000000"/>
                          </a:solidFill>
                        </a:rPr>
                        <a:t>1,514</a:t>
                      </a:r>
                      <a:endParaRPr lang="de-DE" sz="2400" b="1" u="none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614584"/>
                  </a:ext>
                </a:extLst>
              </a:tr>
            </a:tbl>
          </a:graphicData>
        </a:graphic>
      </p:graphicFrame>
      <p:sp>
        <p:nvSpPr>
          <p:cNvPr id="10" name="Inhaltsplatzhalter 2"/>
          <p:cNvSpPr txBox="1">
            <a:spLocks/>
          </p:cNvSpPr>
          <p:nvPr/>
        </p:nvSpPr>
        <p:spPr>
          <a:xfrm>
            <a:off x="12984088" y="7834593"/>
            <a:ext cx="8496944" cy="8640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Table 2: </a:t>
            </a:r>
            <a:r>
              <a:rPr lang="en-US" dirty="0" smtClean="0"/>
              <a:t>Average Travel Distance (ATD)</a:t>
            </a:r>
          </a:p>
          <a:p>
            <a:endParaRPr lang="en-US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70720" y="11913208"/>
            <a:ext cx="18873787" cy="99251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70720" y="12473670"/>
            <a:ext cx="13513990" cy="86409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lang="de-DE" alt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1pPr>
            <a:lvl2pPr marL="654050" indent="-473075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lang="de-DE" sz="4400" kern="1200" dirty="0" smtClean="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2pPr>
            <a:lvl3pPr marL="928688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3pPr>
            <a:lvl4pPr marL="1196975" indent="-48260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4pPr>
            <a:lvl5pPr marL="1465263" indent="-476250" algn="l" rtl="0" eaLnBrk="0" fontAlgn="base" hangingPunct="0">
              <a:spcBef>
                <a:spcPts val="3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4400" kern="1200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Pfeil nach links 12"/>
          <p:cNvSpPr/>
          <p:nvPr/>
        </p:nvSpPr>
        <p:spPr bwMode="auto">
          <a:xfrm>
            <a:off x="9648206" y="4927778"/>
            <a:ext cx="1031626" cy="490061"/>
          </a:xfrm>
          <a:prstGeom prst="leftArrow">
            <a:avLst/>
          </a:prstGeom>
          <a:solidFill>
            <a:srgbClr val="00B050"/>
          </a:solidFill>
          <a:ln w="508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4" name="Pfeil nach links 13"/>
          <p:cNvSpPr/>
          <p:nvPr/>
        </p:nvSpPr>
        <p:spPr bwMode="auto">
          <a:xfrm>
            <a:off x="9648206" y="6612743"/>
            <a:ext cx="1031626" cy="490061"/>
          </a:xfrm>
          <a:prstGeom prst="leftArrow">
            <a:avLst/>
          </a:prstGeom>
          <a:solidFill>
            <a:srgbClr val="FF0000"/>
          </a:solidFill>
          <a:ln w="5080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5" name="Pfeil nach links 14"/>
          <p:cNvSpPr/>
          <p:nvPr/>
        </p:nvSpPr>
        <p:spPr bwMode="auto">
          <a:xfrm>
            <a:off x="9648206" y="5531970"/>
            <a:ext cx="1031626" cy="490061"/>
          </a:xfrm>
          <a:prstGeom prst="leftArrow">
            <a:avLst/>
          </a:prstGeom>
          <a:solidFill>
            <a:srgbClr val="FF0000"/>
          </a:solidFill>
          <a:ln w="5080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3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altLang="de-DE" dirty="0" err="1" smtClean="0"/>
              <a:t>better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visualization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analysis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heatmaps</a:t>
            </a:r>
            <a:r>
              <a:rPr lang="de-DE" altLang="de-DE" dirty="0" smtClean="0"/>
              <a:t>, </a:t>
            </a:r>
            <a:r>
              <a:rPr lang="de-DE" altLang="de-DE" dirty="0" err="1" smtClean="0"/>
              <a:t>zones</a:t>
            </a:r>
            <a:r>
              <a:rPr lang="de-DE" altLang="de-DE" dirty="0" smtClean="0"/>
              <a:t>, larger </a:t>
            </a:r>
            <a:r>
              <a:rPr lang="de-DE" altLang="de-DE" dirty="0" err="1" smtClean="0"/>
              <a:t>experiments</a:t>
            </a:r>
            <a:r>
              <a:rPr lang="de-DE" altLang="de-DE" dirty="0" smtClean="0"/>
              <a:t>)</a:t>
            </a:r>
            <a:endParaRPr lang="de-DE" altLang="de-DE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altLang="de-DE" dirty="0" err="1"/>
              <a:t>i</a:t>
            </a:r>
            <a:r>
              <a:rPr lang="de-DE" altLang="de-DE" dirty="0" err="1" smtClean="0"/>
              <a:t>ntegration</a:t>
            </a:r>
            <a:r>
              <a:rPr lang="de-DE" altLang="de-DE" dirty="0" smtClean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</a:t>
            </a:r>
            <a:r>
              <a:rPr lang="de-DE" altLang="de-DE" dirty="0" err="1" smtClean="0"/>
              <a:t>achine</a:t>
            </a:r>
            <a:r>
              <a:rPr lang="de-DE" altLang="de-DE" dirty="0" smtClean="0"/>
              <a:t> </a:t>
            </a:r>
            <a:r>
              <a:rPr lang="de-DE" altLang="de-DE" dirty="0"/>
              <a:t>L</a:t>
            </a:r>
            <a:r>
              <a:rPr lang="de-DE" altLang="de-DE" dirty="0" smtClean="0"/>
              <a:t>earning </a:t>
            </a:r>
            <a:r>
              <a:rPr lang="de-DE" altLang="de-DE" dirty="0" err="1"/>
              <a:t>algorithms</a:t>
            </a:r>
            <a:r>
              <a:rPr lang="de-DE" altLang="de-DE" dirty="0"/>
              <a:t> (</a:t>
            </a:r>
            <a:r>
              <a:rPr lang="de-DE" altLang="de-DE" i="1" dirty="0"/>
              <a:t>Neuro-</a:t>
            </a:r>
            <a:r>
              <a:rPr lang="de-DE" altLang="de-DE" i="1" dirty="0" err="1"/>
              <a:t>symbolic</a:t>
            </a:r>
            <a:r>
              <a:rPr lang="de-DE" altLang="de-DE" i="1" dirty="0"/>
              <a:t> </a:t>
            </a:r>
            <a:r>
              <a:rPr lang="de-DE" altLang="de-DE" i="1" dirty="0" err="1"/>
              <a:t>Agents</a:t>
            </a:r>
            <a:r>
              <a:rPr lang="de-DE" altLang="de-DE" i="1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altLang="de-DE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altLang="de-DE" i="1" dirty="0" err="1"/>
              <a:t>m</a:t>
            </a:r>
            <a:r>
              <a:rPr lang="de-DE" altLang="de-DE" i="1" dirty="0" err="1" smtClean="0"/>
              <a:t>ake</a:t>
            </a:r>
            <a:r>
              <a:rPr lang="de-DE" altLang="de-DE" i="1" dirty="0" smtClean="0"/>
              <a:t> </a:t>
            </a:r>
            <a:r>
              <a:rPr lang="de-DE" altLang="de-DE" i="1" dirty="0" err="1"/>
              <a:t>the</a:t>
            </a:r>
            <a:r>
              <a:rPr lang="de-DE" altLang="de-DE" i="1" dirty="0"/>
              <a:t> </a:t>
            </a:r>
            <a:r>
              <a:rPr lang="de-DE" altLang="de-DE" i="1" dirty="0" err="1"/>
              <a:t>agents</a:t>
            </a:r>
            <a:r>
              <a:rPr lang="de-DE" altLang="de-DE" i="1" dirty="0"/>
              <a:t> </a:t>
            </a:r>
            <a:r>
              <a:rPr lang="de-DE" altLang="de-DE" i="1" dirty="0" err="1"/>
              <a:t>decisions</a:t>
            </a:r>
            <a:r>
              <a:rPr lang="de-DE" altLang="de-DE" i="1" dirty="0"/>
              <a:t> </a:t>
            </a:r>
            <a:r>
              <a:rPr lang="de-DE" altLang="de-DE" i="1" dirty="0" err="1"/>
              <a:t>explainable</a:t>
            </a:r>
            <a:r>
              <a:rPr lang="de-DE" altLang="de-DE" i="1" dirty="0"/>
              <a:t> </a:t>
            </a:r>
            <a:r>
              <a:rPr lang="de-DE" altLang="de-DE" i="1" dirty="0" err="1"/>
              <a:t>for</a:t>
            </a:r>
            <a:r>
              <a:rPr lang="de-DE" altLang="de-DE" i="1" dirty="0"/>
              <a:t> „</a:t>
            </a:r>
            <a:r>
              <a:rPr lang="de-DE" altLang="de-DE" i="1" dirty="0" err="1"/>
              <a:t>customers</a:t>
            </a:r>
            <a:r>
              <a:rPr lang="de-DE" altLang="de-DE" i="1" dirty="0"/>
              <a:t>“</a:t>
            </a:r>
            <a:endParaRPr lang="de-DE" altLang="de-DE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altLang="de-DE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altLang="de-DE" dirty="0" err="1"/>
              <a:t>investigation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ride-hailing</a:t>
            </a:r>
            <a:r>
              <a:rPr lang="de-DE" altLang="de-DE" dirty="0"/>
              <a:t> </a:t>
            </a:r>
            <a:r>
              <a:rPr lang="de-DE" altLang="de-DE" dirty="0" err="1"/>
              <a:t>scenarios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different </a:t>
            </a:r>
            <a:r>
              <a:rPr lang="de-DE" altLang="de-DE" dirty="0" err="1" smtClean="0"/>
              <a:t>configurations</a:t>
            </a:r>
            <a:endParaRPr lang="de-DE" altLang="de-DE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altLang="de-D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de-DE" dirty="0"/>
              <a:t>test the applicability of the framework for other application scenarios like ride-pooling and waste collection by a fleet of trucks</a:t>
            </a:r>
            <a:endParaRPr lang="de-DE" alt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Future Work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610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2"/>
          </p:nvPr>
        </p:nvSpPr>
        <p:spPr>
          <a:xfrm>
            <a:off x="1917428" y="2033464"/>
            <a:ext cx="20356141" cy="9848850"/>
          </a:xfrm>
        </p:spPr>
        <p:txBody>
          <a:bodyPr/>
          <a:lstStyle/>
          <a:p>
            <a:r>
              <a:rPr lang="en-US" b="1" dirty="0" smtClean="0"/>
              <a:t>An integrated </a:t>
            </a:r>
            <a:r>
              <a:rPr lang="en-US" b="1" dirty="0"/>
              <a:t>MAS framework </a:t>
            </a:r>
            <a:r>
              <a:rPr lang="en-US" b="1" dirty="0" smtClean="0"/>
              <a:t>with reasoning-simulation capabilities for </a:t>
            </a:r>
            <a:r>
              <a:rPr lang="en-US" b="1" dirty="0" err="1"/>
              <a:t>AMoD</a:t>
            </a:r>
            <a:r>
              <a:rPr lang="en-US" b="1" dirty="0"/>
              <a:t> </a:t>
            </a:r>
            <a:r>
              <a:rPr lang="en-US" b="1" dirty="0" smtClean="0"/>
              <a:t>scenarios</a:t>
            </a:r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Contributions:</a:t>
            </a:r>
            <a:endParaRPr lang="en-US" b="1" dirty="0"/>
          </a:p>
          <a:p>
            <a:pPr marL="723900" lvl="3" indent="0">
              <a:buNone/>
            </a:pPr>
            <a:r>
              <a:rPr lang="en-US" b="1" dirty="0" smtClean="0"/>
              <a:t>1. Vehicle Agent Architecture:</a:t>
            </a:r>
          </a:p>
          <a:p>
            <a:pPr marL="2036763" lvl="4" indent="-571500"/>
            <a:r>
              <a:rPr lang="en-US" dirty="0" smtClean="0"/>
              <a:t>Designed and implemented BDI </a:t>
            </a:r>
            <a:r>
              <a:rPr lang="en-US" dirty="0" err="1" smtClean="0"/>
              <a:t>Jadex</a:t>
            </a:r>
            <a:r>
              <a:rPr lang="en-US" dirty="0" smtClean="0"/>
              <a:t> agents with CNP</a:t>
            </a:r>
          </a:p>
          <a:p>
            <a:pPr marL="2036763" lvl="4" indent="-571500"/>
            <a:endParaRPr lang="de-DE" dirty="0"/>
          </a:p>
          <a:p>
            <a:pPr marL="723900" lvl="3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Jadex-MATSim</a:t>
            </a:r>
            <a:r>
              <a:rPr lang="en-US" b="1" dirty="0" smtClean="0"/>
              <a:t> connection layer:</a:t>
            </a:r>
            <a:endParaRPr lang="en-US" b="1" dirty="0"/>
          </a:p>
          <a:p>
            <a:pPr marL="2036763" lvl="4" indent="-571500"/>
            <a:r>
              <a:rPr lang="de-DE" dirty="0" err="1" smtClean="0"/>
              <a:t>Successfully</a:t>
            </a:r>
            <a:r>
              <a:rPr lang="de-DE" dirty="0" smtClean="0"/>
              <a:t> </a:t>
            </a:r>
            <a:r>
              <a:rPr lang="de-DE" dirty="0" err="1" smtClean="0"/>
              <a:t>extended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BDI-ABM Framework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b="1" dirty="0" smtClean="0"/>
              <a:t>Promising experimental </a:t>
            </a:r>
            <a:r>
              <a:rPr lang="de-DE" b="1" dirty="0" err="1" smtClean="0"/>
              <a:t>results</a:t>
            </a:r>
            <a:r>
              <a:rPr lang="de-DE" b="1" dirty="0" smtClean="0"/>
              <a:t>:</a:t>
            </a:r>
          </a:p>
          <a:p>
            <a:pPr marL="1225550" lvl="1" indent="-571500"/>
            <a:r>
              <a:rPr lang="de-DE" b="1" dirty="0" err="1" smtClean="0"/>
              <a:t>lower</a:t>
            </a:r>
            <a:r>
              <a:rPr lang="de-DE" b="1" dirty="0" smtClean="0"/>
              <a:t> ODR</a:t>
            </a:r>
          </a:p>
          <a:p>
            <a:pPr marL="1225550" lvl="1" indent="-571500"/>
            <a:r>
              <a:rPr lang="de-DE" b="1" dirty="0" smtClean="0"/>
              <a:t>ATD </a:t>
            </a:r>
            <a:r>
              <a:rPr lang="de-DE" b="1" dirty="0" err="1" smtClean="0"/>
              <a:t>remains</a:t>
            </a:r>
            <a:r>
              <a:rPr lang="de-DE" b="1" dirty="0" smtClean="0"/>
              <a:t> </a:t>
            </a:r>
            <a:r>
              <a:rPr lang="de-DE" b="1" dirty="0" err="1" smtClean="0"/>
              <a:t>stable</a:t>
            </a:r>
            <a:endParaRPr lang="de-DE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Summary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767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0" y="3905671"/>
            <a:ext cx="24384000" cy="4896545"/>
          </a:xfrm>
        </p:spPr>
        <p:txBody>
          <a:bodyPr/>
          <a:lstStyle/>
          <a:p>
            <a:pPr algn="ctr"/>
            <a:r>
              <a:rPr lang="de-DE" sz="9600" b="1" dirty="0" err="1"/>
              <a:t>Questions</a:t>
            </a:r>
            <a:r>
              <a:rPr lang="de-DE" sz="9600" b="1" dirty="0"/>
              <a:t>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22547263" y="13320713"/>
            <a:ext cx="1836737" cy="215900"/>
          </a:xfrm>
        </p:spPr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663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sz="3200" dirty="0"/>
              <a:t>[</a:t>
            </a:r>
            <a:r>
              <a:rPr lang="de-DE" sz="3200" dirty="0" smtClean="0"/>
              <a:t>1] </a:t>
            </a:r>
            <a:r>
              <a:rPr lang="de-DE" altLang="de-DE" sz="3200" dirty="0" err="1" smtClean="0"/>
              <a:t>Kamargianni</a:t>
            </a:r>
            <a:r>
              <a:rPr lang="de-DE" altLang="de-DE" sz="3200" dirty="0"/>
              <a:t>, M., Li, W., Matyas, M., </a:t>
            </a:r>
            <a:r>
              <a:rPr lang="de-DE" altLang="de-DE" sz="3200" dirty="0" err="1"/>
              <a:t>and</a:t>
            </a:r>
            <a:r>
              <a:rPr lang="de-DE" altLang="de-DE" sz="3200" dirty="0"/>
              <a:t> Schäfer, A. </a:t>
            </a:r>
            <a:r>
              <a:rPr lang="en-US" altLang="de-DE" sz="3200" dirty="0"/>
              <a:t>(2016). A Critical Review of New </a:t>
            </a:r>
            <a:r>
              <a:rPr lang="en-US" altLang="de-DE" sz="3200" dirty="0" smtClean="0"/>
              <a:t>Mobility </a:t>
            </a:r>
            <a:r>
              <a:rPr lang="en-US" altLang="de-DE" sz="3200" dirty="0"/>
              <a:t>Services for Urban Transport. Transportation Research Procedia, </a:t>
            </a:r>
            <a:r>
              <a:rPr lang="de-DE" altLang="de-DE" sz="3200" dirty="0"/>
              <a:t>14:3294–3303</a:t>
            </a:r>
            <a:r>
              <a:rPr lang="de-DE" altLang="de-DE" sz="3200" dirty="0" smtClean="0"/>
              <a:t>.</a:t>
            </a:r>
          </a:p>
          <a:p>
            <a:endParaRPr lang="de-DE" sz="3200" dirty="0"/>
          </a:p>
          <a:p>
            <a:r>
              <a:rPr lang="en-US" altLang="de-DE" sz="3200" dirty="0"/>
              <a:t>[2</a:t>
            </a:r>
            <a:r>
              <a:rPr lang="en-US" altLang="de-DE" sz="3200" dirty="0" smtClean="0"/>
              <a:t>] A</a:t>
            </a:r>
            <a:r>
              <a:rPr lang="en-US" altLang="de-DE" sz="3200" dirty="0"/>
              <a:t>. L. </a:t>
            </a:r>
            <a:r>
              <a:rPr lang="en-US" altLang="de-DE" sz="3200" dirty="0" err="1"/>
              <a:t>Bazzan</a:t>
            </a:r>
            <a:r>
              <a:rPr lang="en-US" altLang="de-DE" sz="3200" dirty="0"/>
              <a:t>, F. </a:t>
            </a:r>
            <a:r>
              <a:rPr lang="en-US" altLang="de-DE" sz="3200" dirty="0" err="1"/>
              <a:t>Klügl</a:t>
            </a:r>
            <a:r>
              <a:rPr lang="en-US" altLang="de-DE" sz="3200" dirty="0"/>
              <a:t>, A review on agent-based technology for traffic and </a:t>
            </a:r>
            <a:r>
              <a:rPr lang="en-US" altLang="de-DE" sz="3200" dirty="0" smtClean="0"/>
              <a:t>transportation, The </a:t>
            </a:r>
            <a:r>
              <a:rPr lang="en-US" altLang="de-DE" sz="3200" dirty="0"/>
              <a:t>Knowledge Engineering Review 29 (2014) 375–403</a:t>
            </a:r>
            <a:r>
              <a:rPr lang="en-US" altLang="de-DE" sz="3200" dirty="0" smtClean="0"/>
              <a:t>.</a:t>
            </a:r>
          </a:p>
          <a:p>
            <a:endParaRPr lang="en-US" altLang="de-DE" sz="3200" dirty="0"/>
          </a:p>
          <a:p>
            <a:r>
              <a:rPr lang="pt-BR" altLang="de-DE" sz="3200" dirty="0"/>
              <a:t>[3] </a:t>
            </a:r>
            <a:r>
              <a:rPr lang="pt-BR" altLang="de-DE" sz="3200" dirty="0" smtClean="0"/>
              <a:t>A</a:t>
            </a:r>
            <a:r>
              <a:rPr lang="pt-BR" altLang="de-DE" sz="3200" dirty="0"/>
              <a:t>. Malas, S. E. Falou, M. E. Falou, M. Itmi, A. Cardon, Solving on-demand transport </a:t>
            </a:r>
            <a:r>
              <a:rPr lang="pt-BR" altLang="de-DE" sz="3200" dirty="0" smtClean="0"/>
              <a:t>problem</a:t>
            </a:r>
            <a:r>
              <a:rPr lang="en-US" altLang="de-DE" sz="3200" dirty="0"/>
              <a:t>	through negotiation, in: Proceedings of the Summer Computer Simulation </a:t>
            </a:r>
            <a:r>
              <a:rPr lang="en-US" altLang="de-DE" sz="3200" dirty="0" smtClean="0"/>
              <a:t>Conference</a:t>
            </a:r>
            <a:r>
              <a:rPr lang="en-US" altLang="de-DE" sz="3200" dirty="0"/>
              <a:t>,</a:t>
            </a:r>
            <a:r>
              <a:rPr lang="de-DE" altLang="de-DE" sz="3200" dirty="0"/>
              <a:t>	2016, pp. 1–7</a:t>
            </a:r>
            <a:r>
              <a:rPr lang="de-DE" altLang="de-DE" sz="3200" dirty="0" smtClean="0"/>
              <a:t>.</a:t>
            </a:r>
          </a:p>
          <a:p>
            <a:endParaRPr lang="de-DE" altLang="de-DE" sz="3200" dirty="0" smtClean="0"/>
          </a:p>
          <a:p>
            <a:r>
              <a:rPr lang="it-IT" altLang="de-DE" sz="3200" dirty="0" smtClean="0"/>
              <a:t>[4] </a:t>
            </a:r>
            <a:r>
              <a:rPr lang="it-IT" altLang="de-DE" sz="3200" dirty="0" err="1" smtClean="0"/>
              <a:t>Sadeghi</a:t>
            </a:r>
            <a:r>
              <a:rPr lang="it-IT" altLang="de-DE" sz="3200" dirty="0" smtClean="0"/>
              <a:t> </a:t>
            </a:r>
            <a:r>
              <a:rPr lang="it-IT" altLang="de-DE" sz="3200" dirty="0"/>
              <a:t>Garjan, M., Chaanine, T., Pasquale, C., Paolo Pastore, V., Ferrando, A</a:t>
            </a:r>
            <a:r>
              <a:rPr lang="it-IT" altLang="de-DE" sz="3200" dirty="0" smtClean="0"/>
              <a:t>.:</a:t>
            </a:r>
            <a:r>
              <a:rPr lang="en-US" altLang="de-DE" sz="3200" dirty="0" smtClean="0"/>
              <a:t>Agamas</a:t>
            </a:r>
            <a:r>
              <a:rPr lang="en-US" altLang="de-DE" sz="3200" dirty="0"/>
              <a:t>: A new agent-oriented traffic simulation framework for sumo. In: </a:t>
            </a:r>
            <a:r>
              <a:rPr lang="en-US" altLang="de-DE" sz="3200" dirty="0" err="1" smtClean="0"/>
              <a:t>Malvone</a:t>
            </a:r>
            <a:r>
              <a:rPr lang="en-US" altLang="de-DE" sz="3200" dirty="0" smtClean="0"/>
              <a:t>,</a:t>
            </a:r>
            <a:r>
              <a:rPr lang="de-DE" altLang="de-DE" sz="3200" dirty="0" smtClean="0"/>
              <a:t>V</a:t>
            </a:r>
            <a:r>
              <a:rPr lang="de-DE" altLang="de-DE" sz="3200" dirty="0"/>
              <a:t>., Murano, A. (eds.) Multi-Agent Systems. pp. 396–405. Springer Nature </a:t>
            </a:r>
            <a:r>
              <a:rPr lang="de-DE" altLang="de-DE" sz="3200" dirty="0" err="1" smtClean="0"/>
              <a:t>Switzerland</a:t>
            </a:r>
            <a:r>
              <a:rPr lang="de-DE" altLang="de-DE" sz="3200" dirty="0" smtClean="0"/>
              <a:t>, Cham </a:t>
            </a:r>
            <a:r>
              <a:rPr lang="de-DE" altLang="de-DE" sz="3200" dirty="0"/>
              <a:t>(2023</a:t>
            </a:r>
            <a:r>
              <a:rPr lang="de-DE" altLang="de-DE" sz="3200" dirty="0" smtClean="0"/>
              <a:t>)</a:t>
            </a:r>
          </a:p>
          <a:p>
            <a:endParaRPr lang="de-DE" altLang="de-DE" sz="3200" dirty="0" smtClean="0">
              <a:solidFill>
                <a:srgbClr val="FF0000"/>
              </a:solidFill>
            </a:endParaRPr>
          </a:p>
          <a:p>
            <a:r>
              <a:rPr lang="en-US" altLang="de-DE" sz="3200" dirty="0" smtClean="0"/>
              <a:t>[5] </a:t>
            </a:r>
            <a:r>
              <a:rPr lang="en-US" altLang="de-DE" sz="3200" dirty="0" err="1" smtClean="0"/>
              <a:t>Dorer</a:t>
            </a:r>
            <a:r>
              <a:rPr lang="en-US" altLang="de-DE" sz="3200" dirty="0"/>
              <a:t>, K., </a:t>
            </a:r>
            <a:r>
              <a:rPr lang="en-US" altLang="de-DE" sz="3200" dirty="0" err="1"/>
              <a:t>Calisti</a:t>
            </a:r>
            <a:r>
              <a:rPr lang="en-US" altLang="de-DE" sz="3200" dirty="0"/>
              <a:t>, M.: An adaptive solution to dynamic transport optimization. </a:t>
            </a:r>
            <a:r>
              <a:rPr lang="en-US" altLang="de-DE" sz="3200" dirty="0" smtClean="0"/>
              <a:t>p.45–51</a:t>
            </a:r>
            <a:r>
              <a:rPr lang="en-US" altLang="de-DE" sz="3200" dirty="0"/>
              <a:t>. AAMAS ’05, Association for Computing Machinery, New York, NY, </a:t>
            </a:r>
            <a:r>
              <a:rPr lang="en-US" altLang="de-DE" sz="3200" dirty="0" smtClean="0"/>
              <a:t>USA </a:t>
            </a:r>
            <a:r>
              <a:rPr lang="de-DE" altLang="de-DE" sz="3200" dirty="0" smtClean="0"/>
              <a:t>(2005)</a:t>
            </a:r>
          </a:p>
          <a:p>
            <a:endParaRPr lang="de-DE" altLang="de-DE" sz="3200" dirty="0" smtClean="0"/>
          </a:p>
          <a:p>
            <a:r>
              <a:rPr lang="de-DE" altLang="de-DE" sz="3200" dirty="0" smtClean="0"/>
              <a:t>[6] </a:t>
            </a:r>
            <a:r>
              <a:rPr lang="en-US" altLang="de-DE" sz="3200" dirty="0" smtClean="0"/>
              <a:t>Singh</a:t>
            </a:r>
            <a:r>
              <a:rPr lang="en-US" altLang="de-DE" sz="3200" dirty="0"/>
              <a:t>, D., Padgham, L., Logan, B.: Integrating BDI Agents with </a:t>
            </a:r>
            <a:r>
              <a:rPr lang="en-US" altLang="de-DE" sz="3200" dirty="0" smtClean="0"/>
              <a:t>Agent-Based Simulation </a:t>
            </a:r>
            <a:r>
              <a:rPr lang="en-US" altLang="de-DE" sz="3200" dirty="0"/>
              <a:t>Platforms. Autonomous Agents and Multi-Agent Systems 30(6), </a:t>
            </a:r>
            <a:r>
              <a:rPr lang="en-US" altLang="de-DE" sz="3200" dirty="0" smtClean="0"/>
              <a:t>1050–</a:t>
            </a:r>
            <a:r>
              <a:rPr lang="de-DE" altLang="de-DE" sz="3200" dirty="0" smtClean="0"/>
              <a:t>1071 (2016</a:t>
            </a:r>
            <a:r>
              <a:rPr lang="de-DE" altLang="de-DE" dirty="0"/>
              <a:t>)</a:t>
            </a:r>
          </a:p>
          <a:p>
            <a:endParaRPr lang="de-DE" altLang="de-DE" dirty="0">
              <a:solidFill>
                <a:srgbClr val="FF0000"/>
              </a:solidFill>
            </a:endParaRPr>
          </a:p>
          <a:p>
            <a:endParaRPr lang="en-US" alt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References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36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84" y="2527300"/>
            <a:ext cx="18531005" cy="984885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Simulation </a:t>
            </a:r>
            <a:r>
              <a:rPr lang="de-DE" b="1" dirty="0" err="1" smtClean="0"/>
              <a:t>Visualization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9020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2"/>
          </p:nvPr>
        </p:nvSpPr>
        <p:spPr>
          <a:xfrm>
            <a:off x="742728" y="2073343"/>
            <a:ext cx="20356141" cy="9848850"/>
          </a:xfrm>
        </p:spPr>
        <p:txBody>
          <a:bodyPr/>
          <a:lstStyle/>
          <a:p>
            <a:r>
              <a:rPr lang="de-DE" b="1" dirty="0" smtClean="0"/>
              <a:t>Mobility </a:t>
            </a:r>
            <a:r>
              <a:rPr lang="de-DE" b="1" dirty="0" err="1"/>
              <a:t>as</a:t>
            </a:r>
            <a:r>
              <a:rPr lang="de-DE" b="1" dirty="0"/>
              <a:t> a </a:t>
            </a:r>
            <a:r>
              <a:rPr lang="de-DE" b="1" dirty="0" smtClean="0"/>
              <a:t>Service (</a:t>
            </a:r>
            <a:r>
              <a:rPr lang="de-DE" b="1" dirty="0" err="1" smtClean="0"/>
              <a:t>MaaS</a:t>
            </a:r>
            <a:r>
              <a:rPr lang="de-DE" b="1" dirty="0" smtClean="0"/>
              <a:t>):</a:t>
            </a:r>
            <a:r>
              <a:rPr lang="de-DE" dirty="0"/>
              <a:t> </a:t>
            </a:r>
            <a:r>
              <a:rPr lang="de-DE" altLang="de-DE" dirty="0" err="1" smtClean="0"/>
              <a:t>buying</a:t>
            </a:r>
            <a:r>
              <a:rPr lang="de-DE" altLang="de-DE" dirty="0" smtClean="0"/>
              <a:t> </a:t>
            </a:r>
            <a:r>
              <a:rPr lang="de-DE" altLang="de-DE" dirty="0" err="1"/>
              <a:t>mobility</a:t>
            </a:r>
            <a:r>
              <a:rPr lang="de-DE" altLang="de-DE" dirty="0"/>
              <a:t> </a:t>
            </a:r>
            <a:r>
              <a:rPr lang="en-US" altLang="de-DE" dirty="0"/>
              <a:t>services as packages based </a:t>
            </a:r>
            <a:r>
              <a:rPr lang="en-US" altLang="de-DE" dirty="0" smtClean="0"/>
              <a:t>on </a:t>
            </a:r>
          </a:p>
          <a:p>
            <a:pPr algn="just"/>
            <a:r>
              <a:rPr lang="en-US" altLang="de-DE" dirty="0" smtClean="0"/>
              <a:t>consumers’ needs </a:t>
            </a:r>
            <a:r>
              <a:rPr lang="en-US" altLang="de-DE" dirty="0"/>
              <a:t>instead of buying </a:t>
            </a:r>
            <a:r>
              <a:rPr lang="en-US" altLang="de-DE" dirty="0" smtClean="0"/>
              <a:t>the means of </a:t>
            </a:r>
            <a:r>
              <a:rPr lang="en-US" altLang="de-DE" dirty="0"/>
              <a:t>transport </a:t>
            </a:r>
            <a:r>
              <a:rPr lang="en-US" altLang="de-DE" dirty="0" smtClean="0"/>
              <a:t>[</a:t>
            </a:r>
            <a:r>
              <a:rPr lang="de-DE" altLang="de-DE" dirty="0" err="1" smtClean="0"/>
              <a:t>Kamargianni</a:t>
            </a:r>
            <a:r>
              <a:rPr lang="de-DE" altLang="de-DE" dirty="0" smtClean="0"/>
              <a:t> et al., 2016</a:t>
            </a:r>
            <a:r>
              <a:rPr lang="en-US" altLang="de-DE" dirty="0" smtClean="0"/>
              <a:t>]</a:t>
            </a:r>
            <a:endParaRPr lang="de-DE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 err="1" smtClean="0"/>
              <a:t>Autonomous</a:t>
            </a:r>
            <a:r>
              <a:rPr lang="de-DE" b="1" dirty="0" smtClean="0"/>
              <a:t> </a:t>
            </a:r>
            <a:r>
              <a:rPr lang="de-DE" b="1" dirty="0"/>
              <a:t>Mobility on </a:t>
            </a:r>
            <a:r>
              <a:rPr lang="de-DE" b="1" dirty="0" smtClean="0"/>
              <a:t>Demand (</a:t>
            </a:r>
            <a:r>
              <a:rPr lang="de-DE" b="1" dirty="0" err="1" smtClean="0"/>
              <a:t>AMoD</a:t>
            </a:r>
            <a:r>
              <a:rPr lang="de-DE" b="1" dirty="0" smtClean="0"/>
              <a:t>):</a:t>
            </a:r>
            <a:r>
              <a:rPr lang="de-DE" b="1" dirty="0"/>
              <a:t> </a:t>
            </a:r>
            <a:r>
              <a:rPr lang="en-US" altLang="de-DE" dirty="0" smtClean="0"/>
              <a:t>contains a </a:t>
            </a:r>
            <a:r>
              <a:rPr lang="en-US" altLang="de-DE" dirty="0"/>
              <a:t>fleet of </a:t>
            </a:r>
            <a:r>
              <a:rPr lang="en-US" altLang="de-DE" dirty="0" smtClean="0"/>
              <a:t>autonomous Vehicles </a:t>
            </a:r>
            <a:r>
              <a:rPr lang="en-US" altLang="de-DE" dirty="0"/>
              <a:t>that pick up </a:t>
            </a:r>
            <a:endParaRPr lang="en-US" altLang="de-DE" dirty="0" smtClean="0"/>
          </a:p>
          <a:p>
            <a:pPr algn="just"/>
            <a:r>
              <a:rPr lang="en-US" altLang="de-DE" dirty="0" smtClean="0"/>
              <a:t>passengers </a:t>
            </a:r>
            <a:r>
              <a:rPr lang="en-US" altLang="de-DE" dirty="0"/>
              <a:t>and transport </a:t>
            </a:r>
            <a:r>
              <a:rPr lang="en-US" altLang="de-DE" dirty="0" smtClean="0"/>
              <a:t>them to </a:t>
            </a:r>
            <a:r>
              <a:rPr lang="en-US" altLang="de-DE" dirty="0"/>
              <a:t>their </a:t>
            </a:r>
            <a:r>
              <a:rPr lang="en-US" altLang="de-DE" dirty="0" smtClean="0"/>
              <a:t>destination [</a:t>
            </a:r>
            <a:r>
              <a:rPr lang="en-US" altLang="de-DE" dirty="0" err="1" smtClean="0"/>
              <a:t>Bazzan</a:t>
            </a:r>
            <a:r>
              <a:rPr lang="en-US" altLang="de-DE" dirty="0" smtClean="0"/>
              <a:t> et al., 2024, </a:t>
            </a:r>
            <a:r>
              <a:rPr lang="en-US" altLang="de-DE" dirty="0" err="1" smtClean="0"/>
              <a:t>Malas</a:t>
            </a:r>
            <a:r>
              <a:rPr lang="en-US" altLang="de-DE" dirty="0" smtClean="0"/>
              <a:t> et al., 2016]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08" y="6479239"/>
            <a:ext cx="10288505" cy="68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2"/>
          </p:nvPr>
        </p:nvSpPr>
        <p:spPr>
          <a:xfrm>
            <a:off x="1917428" y="2033464"/>
            <a:ext cx="20356141" cy="9848850"/>
          </a:xfrm>
        </p:spPr>
        <p:txBody>
          <a:bodyPr/>
          <a:lstStyle/>
          <a:p>
            <a:r>
              <a:rPr lang="en-US" b="1" dirty="0" smtClean="0"/>
              <a:t>An integrated </a:t>
            </a:r>
            <a:r>
              <a:rPr lang="en-US" b="1" dirty="0"/>
              <a:t>MAS framework </a:t>
            </a:r>
            <a:r>
              <a:rPr lang="en-US" b="1" dirty="0" smtClean="0"/>
              <a:t>with reasoning-simulation capabilities for </a:t>
            </a:r>
            <a:r>
              <a:rPr lang="en-US" b="1" dirty="0" err="1"/>
              <a:t>AMoD</a:t>
            </a:r>
            <a:r>
              <a:rPr lang="en-US" b="1" dirty="0"/>
              <a:t> </a:t>
            </a:r>
            <a:r>
              <a:rPr lang="en-US" b="1" dirty="0" smtClean="0"/>
              <a:t>scenarios</a:t>
            </a:r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Contributions:</a:t>
            </a:r>
            <a:endParaRPr lang="en-US" b="1" dirty="0"/>
          </a:p>
          <a:p>
            <a:pPr marL="723900" lvl="3" indent="0">
              <a:buNone/>
            </a:pPr>
            <a:r>
              <a:rPr lang="en-US" b="1" dirty="0" smtClean="0"/>
              <a:t>1. Vehicle Agent Architecture:</a:t>
            </a:r>
          </a:p>
          <a:p>
            <a:pPr marL="2036763" lvl="4" indent="-571500"/>
            <a:r>
              <a:rPr lang="en-US" dirty="0" smtClean="0"/>
              <a:t>Platform: </a:t>
            </a:r>
            <a:r>
              <a:rPr lang="en-US" b="1" dirty="0" err="1" smtClean="0"/>
              <a:t>Jadex</a:t>
            </a:r>
            <a:r>
              <a:rPr lang="en-US" dirty="0" smtClean="0"/>
              <a:t>, Jade, Jill, Jason,…</a:t>
            </a:r>
            <a:endParaRPr lang="en-US" dirty="0"/>
          </a:p>
          <a:p>
            <a:pPr marL="2036763" lvl="4" indent="-571500"/>
            <a:r>
              <a:rPr lang="en-US" dirty="0"/>
              <a:t>BDI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multiple actions at the same time </a:t>
            </a:r>
          </a:p>
          <a:p>
            <a:pPr marL="2036763" lvl="4" indent="-571500"/>
            <a:r>
              <a:rPr lang="de-DE" dirty="0"/>
              <a:t>Learning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</a:t>
            </a:r>
            <a:r>
              <a:rPr lang="de-DE" dirty="0" err="1" smtClean="0"/>
              <a:t>lanning</a:t>
            </a:r>
            <a:r>
              <a:rPr lang="de-DE" dirty="0" smtClean="0"/>
              <a:t> </a:t>
            </a:r>
            <a:r>
              <a:rPr lang="de-DE" dirty="0" err="1"/>
              <a:t>integratable</a:t>
            </a:r>
            <a:endParaRPr lang="de-DE" dirty="0"/>
          </a:p>
          <a:p>
            <a:pPr marL="2036763" lvl="4" indent="-571500"/>
            <a:r>
              <a:rPr lang="de-DE" dirty="0" smtClean="0"/>
              <a:t>Portable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DE" dirty="0"/>
          </a:p>
          <a:p>
            <a:pPr marL="2036763" lvl="4" indent="-571500"/>
            <a:r>
              <a:rPr lang="de-DE" dirty="0" err="1" smtClean="0"/>
              <a:t>Proven</a:t>
            </a:r>
            <a:r>
              <a:rPr lang="de-DE" dirty="0" smtClean="0"/>
              <a:t> </a:t>
            </a:r>
            <a:r>
              <a:rPr lang="de-DE" dirty="0" err="1"/>
              <a:t>technology</a:t>
            </a:r>
            <a:endParaRPr lang="de-DE" dirty="0"/>
          </a:p>
          <a:p>
            <a:pPr marL="1768475" lvl="3" indent="-571500"/>
            <a:endParaRPr lang="de-DE" dirty="0"/>
          </a:p>
          <a:p>
            <a:pPr marL="723900" lvl="3" indent="0">
              <a:buNone/>
            </a:pPr>
            <a:r>
              <a:rPr lang="en-US" b="1" dirty="0" smtClean="0"/>
              <a:t>2. </a:t>
            </a:r>
            <a:r>
              <a:rPr lang="en-US" b="1" dirty="0" err="1" smtClean="0"/>
              <a:t>Jadex-MATSim</a:t>
            </a:r>
            <a:r>
              <a:rPr lang="en-US" b="1" dirty="0" smtClean="0"/>
              <a:t> connection layer:</a:t>
            </a:r>
            <a:endParaRPr lang="en-US" b="1" dirty="0"/>
          </a:p>
          <a:p>
            <a:pPr marL="2036763" lvl="4" indent="-571500"/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: </a:t>
            </a:r>
            <a:r>
              <a:rPr lang="de-DE" b="1" dirty="0" err="1" smtClean="0"/>
              <a:t>MATSim</a:t>
            </a:r>
            <a:r>
              <a:rPr lang="de-DE" dirty="0" smtClean="0"/>
              <a:t>, Sumo,…</a:t>
            </a:r>
          </a:p>
          <a:p>
            <a:pPr marL="2036763" lvl="4" indent="-571500"/>
            <a:r>
              <a:rPr lang="de-DE" dirty="0" smtClean="0"/>
              <a:t>Large-</a:t>
            </a:r>
            <a:r>
              <a:rPr lang="de-DE" dirty="0" err="1" smtClean="0"/>
              <a:t>scale</a:t>
            </a:r>
            <a:r>
              <a:rPr lang="de-DE" dirty="0" smtClean="0"/>
              <a:t> </a:t>
            </a:r>
          </a:p>
          <a:p>
            <a:pPr marL="2036763" lvl="4" indent="-571500"/>
            <a:r>
              <a:rPr lang="en-US" dirty="0"/>
              <a:t>R</a:t>
            </a:r>
            <a:r>
              <a:rPr lang="en-US" dirty="0" smtClean="0"/>
              <a:t>ich </a:t>
            </a:r>
            <a:r>
              <a:rPr lang="en-US" dirty="0"/>
              <a:t>O</a:t>
            </a:r>
            <a:r>
              <a:rPr lang="en-US" dirty="0" smtClean="0"/>
              <a:t>utput </a:t>
            </a:r>
            <a:r>
              <a:rPr lang="en-US" dirty="0"/>
              <a:t>data in o</a:t>
            </a:r>
            <a:r>
              <a:rPr lang="en-US" dirty="0" smtClean="0"/>
              <a:t>pen </a:t>
            </a:r>
            <a:r>
              <a:rPr lang="en-US" dirty="0"/>
              <a:t>formats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aim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8948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b="1" dirty="0" err="1" smtClean="0"/>
              <a:t>Idea</a:t>
            </a:r>
            <a:r>
              <a:rPr lang="de-DE" b="1" dirty="0" smtClean="0"/>
              <a:t>: </a:t>
            </a:r>
            <a:r>
              <a:rPr lang="de-DE" b="1" dirty="0" err="1" smtClean="0"/>
              <a:t>Integrating</a:t>
            </a:r>
            <a:r>
              <a:rPr lang="de-DE" b="1" dirty="0" smtClean="0"/>
              <a:t> SW-Agent </a:t>
            </a:r>
            <a:r>
              <a:rPr lang="de-DE" b="1" dirty="0" err="1"/>
              <a:t>P</a:t>
            </a:r>
            <a:r>
              <a:rPr lang="de-DE" b="1" dirty="0" err="1" smtClean="0"/>
              <a:t>latform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Traffic Simulation </a:t>
            </a:r>
            <a:r>
              <a:rPr lang="de-DE" b="1" dirty="0" err="1" smtClean="0"/>
              <a:t>for</a:t>
            </a:r>
            <a:r>
              <a:rPr lang="de-DE" b="1" dirty="0" smtClean="0"/>
              <a:t> Mobility on Demand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smtClean="0"/>
              <a:t>[Singh et al., 2016]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b="1" dirty="0" err="1" smtClean="0">
                <a:sym typeface="Wingdings" panose="05000000000000000000" pitchFamily="2" charset="2"/>
              </a:rPr>
              <a:t>Our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contribution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builds</a:t>
            </a:r>
            <a:r>
              <a:rPr lang="de-DE" b="1" dirty="0" smtClean="0">
                <a:sym typeface="Wingdings" panose="05000000000000000000" pitchFamily="2" charset="2"/>
              </a:rPr>
              <a:t> on top </a:t>
            </a:r>
            <a:r>
              <a:rPr lang="de-DE" b="1" dirty="0" err="1" smtClean="0">
                <a:sym typeface="Wingdings" panose="05000000000000000000" pitchFamily="2" charset="2"/>
              </a:rPr>
              <a:t>of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this</a:t>
            </a:r>
            <a:endParaRPr lang="de-DE" b="1" dirty="0" smtClean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 smtClean="0">
                <a:sym typeface="Wingdings" panose="05000000000000000000" pitchFamily="2" charset="2"/>
              </a:rPr>
              <a:t>				</a:t>
            </a:r>
            <a:r>
              <a:rPr lang="de-DE" b="1" dirty="0" err="1" smtClean="0">
                <a:sym typeface="Wingdings" panose="05000000000000000000" pitchFamily="2" charset="2"/>
              </a:rPr>
              <a:t>Jadex</a:t>
            </a:r>
            <a:r>
              <a:rPr lang="de-DE" b="1" dirty="0" smtClean="0">
                <a:sym typeface="Wingdings" panose="05000000000000000000" pitchFamily="2" charset="2"/>
              </a:rPr>
              <a:t> Integration </a:t>
            </a:r>
            <a:r>
              <a:rPr lang="de-DE" b="1" dirty="0" err="1" smtClean="0">
                <a:sym typeface="Wingdings" panose="05000000000000000000" pitchFamily="2" charset="2"/>
              </a:rPr>
              <a:t>is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deprecated</a:t>
            </a:r>
            <a:r>
              <a:rPr lang="de-DE" b="1" dirty="0" smtClean="0">
                <a:sym typeface="Wingdings" panose="05000000000000000000" pitchFamily="2" charset="2"/>
              </a:rPr>
              <a:t>, </a:t>
            </a:r>
            <a:r>
              <a:rPr lang="de-DE" b="1" dirty="0" err="1" smtClean="0">
                <a:sym typeface="Wingdings" panose="05000000000000000000" pitchFamily="2" charset="2"/>
              </a:rPr>
              <a:t>does</a:t>
            </a:r>
            <a:r>
              <a:rPr lang="de-DE" b="1" dirty="0" smtClean="0">
                <a:sym typeface="Wingdings" panose="05000000000000000000" pitchFamily="2" charset="2"/>
              </a:rPr>
              <a:t> not </a:t>
            </a:r>
            <a:r>
              <a:rPr lang="de-DE" b="1" dirty="0" err="1" smtClean="0">
                <a:sym typeface="Wingdings" panose="05000000000000000000" pitchFamily="2" charset="2"/>
              </a:rPr>
              <a:t>work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with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MATSim</a:t>
            </a:r>
            <a:endParaRPr lang="de-DE" b="1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smtClean="0"/>
              <a:t>Integration </a:t>
            </a:r>
            <a:r>
              <a:rPr lang="de-DE" dirty="0" err="1" smtClean="0"/>
              <a:t>of</a:t>
            </a:r>
            <a:r>
              <a:rPr lang="de-DE" dirty="0" smtClean="0"/>
              <a:t> Jade &amp; SUMO [</a:t>
            </a:r>
            <a:r>
              <a:rPr lang="de-DE" dirty="0" err="1" smtClean="0"/>
              <a:t>Garyan</a:t>
            </a:r>
            <a:r>
              <a:rPr lang="de-DE" dirty="0" smtClean="0"/>
              <a:t> et al., 2023]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b="1" dirty="0" err="1" smtClean="0">
                <a:sym typeface="Wingdings" panose="05000000000000000000" pitchFamily="2" charset="2"/>
              </a:rPr>
              <a:t>No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</a:rPr>
              <a:t>R</a:t>
            </a:r>
            <a:r>
              <a:rPr lang="de-DE" b="1" dirty="0" smtClean="0">
                <a:sym typeface="Wingdings" panose="05000000000000000000" pitchFamily="2" charset="2"/>
              </a:rPr>
              <a:t>ide Sharing </a:t>
            </a:r>
            <a:r>
              <a:rPr lang="de-DE" b="1" dirty="0" err="1" smtClean="0">
                <a:sym typeface="Wingdings" panose="05000000000000000000" pitchFamily="2" charset="2"/>
              </a:rPr>
              <a:t>Application</a:t>
            </a:r>
            <a:endParaRPr lang="de-DE" b="1" dirty="0">
              <a:sym typeface="Wingdings" panose="05000000000000000000" pitchFamily="2" charset="2"/>
            </a:endParaRPr>
          </a:p>
          <a:p>
            <a:endParaRPr lang="de-DE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dirty="0" err="1" smtClean="0"/>
              <a:t>Contract</a:t>
            </a:r>
            <a:r>
              <a:rPr lang="de-DE" dirty="0" smtClean="0"/>
              <a:t> Net Protocol (CNP)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transportation</a:t>
            </a:r>
            <a:r>
              <a:rPr lang="de-DE" dirty="0" smtClean="0"/>
              <a:t>: [Fischer et al., 1996] &amp; [</a:t>
            </a:r>
            <a:r>
              <a:rPr lang="de-DE" altLang="de-DE" dirty="0" smtClean="0"/>
              <a:t>Dorer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 smtClean="0"/>
              <a:t>Calisti</a:t>
            </a:r>
            <a:r>
              <a:rPr lang="de-DE" altLang="de-DE" dirty="0" smtClean="0"/>
              <a:t>, 2005]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alt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Related</a:t>
            </a:r>
            <a:r>
              <a:rPr lang="de-DE" b="1" dirty="0" smtClean="0"/>
              <a:t> </a:t>
            </a:r>
            <a:r>
              <a:rPr lang="de-DE" b="1" dirty="0" err="1" smtClean="0"/>
              <a:t>work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490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Intended</a:t>
            </a:r>
            <a:r>
              <a:rPr lang="de-DE" b="1" dirty="0" smtClean="0"/>
              <a:t> </a:t>
            </a:r>
            <a:r>
              <a:rPr lang="de-DE" b="1" dirty="0" err="1" smtClean="0"/>
              <a:t>behaviour</a:t>
            </a:r>
            <a:r>
              <a:rPr lang="de-DE" b="1" dirty="0" smtClean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MAS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grpSp>
        <p:nvGrpSpPr>
          <p:cNvPr id="145" name="Gruppieren 144"/>
          <p:cNvGrpSpPr/>
          <p:nvPr/>
        </p:nvGrpSpPr>
        <p:grpSpPr>
          <a:xfrm>
            <a:off x="6723885" y="4742522"/>
            <a:ext cx="1080832" cy="1805701"/>
            <a:chOff x="6918189" y="4964929"/>
            <a:chExt cx="1080832" cy="1805701"/>
          </a:xfrm>
        </p:grpSpPr>
        <p:grpSp>
          <p:nvGrpSpPr>
            <p:cNvPr id="53" name="Gruppieren 52"/>
            <p:cNvGrpSpPr/>
            <p:nvPr/>
          </p:nvGrpSpPr>
          <p:grpSpPr>
            <a:xfrm>
              <a:off x="6969532" y="4964929"/>
              <a:ext cx="933095" cy="1805701"/>
              <a:chOff x="5462385" y="260648"/>
              <a:chExt cx="477767" cy="924562"/>
            </a:xfrm>
          </p:grpSpPr>
          <p:sp>
            <p:nvSpPr>
              <p:cNvPr id="56" name="Ellipse 55"/>
              <p:cNvSpPr/>
              <p:nvPr/>
            </p:nvSpPr>
            <p:spPr>
              <a:xfrm>
                <a:off x="5504693" y="753162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5821309" y="753162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5652120" y="260648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Gleichschenkliges Dreieck 58"/>
              <p:cNvSpPr>
                <a:spLocks noChangeAspect="1"/>
              </p:cNvSpPr>
              <p:nvPr/>
            </p:nvSpPr>
            <p:spPr>
              <a:xfrm>
                <a:off x="5462385" y="548680"/>
                <a:ext cx="477767" cy="464445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5589562" y="667113"/>
                <a:ext cx="240651" cy="393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4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10000"/>
                      </a:scheme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de-DE" sz="44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accent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4" name="Runde Klammer links 62"/>
            <p:cNvSpPr/>
            <p:nvPr/>
          </p:nvSpPr>
          <p:spPr>
            <a:xfrm rot="5400000">
              <a:off x="7387171" y="4917849"/>
              <a:ext cx="142868" cy="1080832"/>
            </a:xfrm>
            <a:prstGeom prst="leftBracke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7340091" y="5386831"/>
              <a:ext cx="191536" cy="32639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9" name="Sechseck 128"/>
          <p:cNvSpPr>
            <a:spLocks noChangeAspect="1"/>
          </p:cNvSpPr>
          <p:nvPr/>
        </p:nvSpPr>
        <p:spPr>
          <a:xfrm>
            <a:off x="6287344" y="3986726"/>
            <a:ext cx="5275717" cy="4548032"/>
          </a:xfrm>
          <a:prstGeom prst="hexagon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Ellipse 130"/>
          <p:cNvSpPr>
            <a:spLocks noChangeAspect="1"/>
          </p:cNvSpPr>
          <p:nvPr/>
        </p:nvSpPr>
        <p:spPr>
          <a:xfrm>
            <a:off x="8746089" y="6087316"/>
            <a:ext cx="227402" cy="22740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Sechseck 125"/>
          <p:cNvSpPr>
            <a:spLocks noChangeAspect="1"/>
          </p:cNvSpPr>
          <p:nvPr/>
        </p:nvSpPr>
        <p:spPr>
          <a:xfrm>
            <a:off x="10422054" y="6260742"/>
            <a:ext cx="5275717" cy="4548032"/>
          </a:xfrm>
          <a:prstGeom prst="hexagon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Ellipse 127"/>
          <p:cNvSpPr>
            <a:spLocks noChangeAspect="1"/>
          </p:cNvSpPr>
          <p:nvPr/>
        </p:nvSpPr>
        <p:spPr>
          <a:xfrm>
            <a:off x="12880799" y="8361332"/>
            <a:ext cx="227402" cy="22740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0" name="Gruppieren 109"/>
          <p:cNvGrpSpPr/>
          <p:nvPr/>
        </p:nvGrpSpPr>
        <p:grpSpPr>
          <a:xfrm>
            <a:off x="14568264" y="8514184"/>
            <a:ext cx="5275717" cy="4548032"/>
            <a:chOff x="2771799" y="1268760"/>
            <a:chExt cx="2121408" cy="1828800"/>
          </a:xfrm>
        </p:grpSpPr>
        <p:sp>
          <p:nvSpPr>
            <p:cNvPr id="123" name="Sechseck 122"/>
            <p:cNvSpPr>
              <a:spLocks noChangeAspect="1"/>
            </p:cNvSpPr>
            <p:nvPr/>
          </p:nvSpPr>
          <p:spPr>
            <a:xfrm>
              <a:off x="2771799" y="1268760"/>
              <a:ext cx="2121408" cy="1828800"/>
            </a:xfrm>
            <a:prstGeom prst="hexagon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3707904" y="1988840"/>
              <a:ext cx="74282" cy="20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Ellipse 124"/>
            <p:cNvSpPr>
              <a:spLocks noChangeAspect="1"/>
            </p:cNvSpPr>
            <p:nvPr/>
          </p:nvSpPr>
          <p:spPr>
            <a:xfrm>
              <a:off x="3760480" y="2113424"/>
              <a:ext cx="91440" cy="9144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14549415" y="3986726"/>
            <a:ext cx="5275717" cy="4548032"/>
            <a:chOff x="2771799" y="1268760"/>
            <a:chExt cx="2121408" cy="1828800"/>
          </a:xfrm>
        </p:grpSpPr>
        <p:sp>
          <p:nvSpPr>
            <p:cNvPr id="120" name="Sechseck 119"/>
            <p:cNvSpPr>
              <a:spLocks noChangeAspect="1"/>
            </p:cNvSpPr>
            <p:nvPr/>
          </p:nvSpPr>
          <p:spPr>
            <a:xfrm>
              <a:off x="2771799" y="1268760"/>
              <a:ext cx="2121408" cy="1828800"/>
            </a:xfrm>
            <a:prstGeom prst="hexagon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3707904" y="1988840"/>
              <a:ext cx="74282" cy="20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Ellipse 121"/>
            <p:cNvSpPr>
              <a:spLocks noChangeAspect="1"/>
            </p:cNvSpPr>
            <p:nvPr/>
          </p:nvSpPr>
          <p:spPr>
            <a:xfrm>
              <a:off x="3760480" y="2113424"/>
              <a:ext cx="91440" cy="9144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7" name="Sechseck 116"/>
          <p:cNvSpPr>
            <a:spLocks noChangeAspect="1"/>
          </p:cNvSpPr>
          <p:nvPr/>
        </p:nvSpPr>
        <p:spPr>
          <a:xfrm>
            <a:off x="6268211" y="8534758"/>
            <a:ext cx="5275717" cy="4548032"/>
          </a:xfrm>
          <a:prstGeom prst="hexagon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Ellipse 118"/>
          <p:cNvSpPr>
            <a:spLocks noChangeAspect="1"/>
          </p:cNvSpPr>
          <p:nvPr/>
        </p:nvSpPr>
        <p:spPr>
          <a:xfrm>
            <a:off x="8726956" y="10635348"/>
            <a:ext cx="227402" cy="22740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Sechseck 113"/>
          <p:cNvSpPr>
            <a:spLocks noChangeAspect="1"/>
          </p:cNvSpPr>
          <p:nvPr/>
        </p:nvSpPr>
        <p:spPr>
          <a:xfrm>
            <a:off x="10391800" y="1673424"/>
            <a:ext cx="5275717" cy="4548032"/>
          </a:xfrm>
          <a:prstGeom prst="hexagon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Ellipse 115"/>
          <p:cNvSpPr>
            <a:spLocks noChangeAspect="1"/>
          </p:cNvSpPr>
          <p:nvPr/>
        </p:nvSpPr>
        <p:spPr>
          <a:xfrm>
            <a:off x="12850545" y="3774014"/>
            <a:ext cx="227402" cy="227402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13029658" y="3649462"/>
            <a:ext cx="939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7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</a:t>
            </a:r>
            <a:r>
              <a:rPr lang="de-DE" sz="7200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17279242" y="5774633"/>
            <a:ext cx="939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7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</a:t>
            </a:r>
            <a:r>
              <a:rPr lang="de-DE" sz="7200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13108201" y="8197494"/>
            <a:ext cx="939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7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</a:t>
            </a:r>
            <a:r>
              <a:rPr lang="de-DE" sz="7200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17235562" y="10410543"/>
            <a:ext cx="939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7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</a:t>
            </a:r>
            <a:r>
              <a:rPr lang="de-DE" sz="7200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8883129" y="10516560"/>
            <a:ext cx="939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7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</a:t>
            </a:r>
            <a:r>
              <a:rPr lang="de-DE" sz="7200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888262" y="6084460"/>
            <a:ext cx="939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7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</a:t>
            </a:r>
            <a:r>
              <a:rPr lang="de-DE" sz="7200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</a:p>
        </p:txBody>
      </p:sp>
      <p:grpSp>
        <p:nvGrpSpPr>
          <p:cNvPr id="146" name="Gruppieren 145"/>
          <p:cNvGrpSpPr/>
          <p:nvPr/>
        </p:nvGrpSpPr>
        <p:grpSpPr>
          <a:xfrm>
            <a:off x="9514929" y="6566199"/>
            <a:ext cx="1080832" cy="1805701"/>
            <a:chOff x="6918189" y="4964929"/>
            <a:chExt cx="1080832" cy="1805701"/>
          </a:xfrm>
        </p:grpSpPr>
        <p:grpSp>
          <p:nvGrpSpPr>
            <p:cNvPr id="147" name="Gruppieren 146"/>
            <p:cNvGrpSpPr/>
            <p:nvPr/>
          </p:nvGrpSpPr>
          <p:grpSpPr>
            <a:xfrm>
              <a:off x="6969532" y="4964929"/>
              <a:ext cx="933095" cy="1805701"/>
              <a:chOff x="5462385" y="260648"/>
              <a:chExt cx="477767" cy="924562"/>
            </a:xfrm>
          </p:grpSpPr>
          <p:sp>
            <p:nvSpPr>
              <p:cNvPr id="150" name="Ellipse 149"/>
              <p:cNvSpPr/>
              <p:nvPr/>
            </p:nvSpPr>
            <p:spPr>
              <a:xfrm>
                <a:off x="5504693" y="753162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" name="Ellipse 150"/>
              <p:cNvSpPr/>
              <p:nvPr/>
            </p:nvSpPr>
            <p:spPr>
              <a:xfrm>
                <a:off x="5821309" y="753162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2" name="Ellipse 151"/>
              <p:cNvSpPr/>
              <p:nvPr/>
            </p:nvSpPr>
            <p:spPr>
              <a:xfrm>
                <a:off x="5652120" y="260648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" name="Gleichschenkliges Dreieck 152"/>
              <p:cNvSpPr>
                <a:spLocks noChangeAspect="1"/>
              </p:cNvSpPr>
              <p:nvPr/>
            </p:nvSpPr>
            <p:spPr>
              <a:xfrm>
                <a:off x="5462385" y="548680"/>
                <a:ext cx="477767" cy="464445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" name="Textfeld 153"/>
              <p:cNvSpPr txBox="1"/>
              <p:nvPr/>
            </p:nvSpPr>
            <p:spPr>
              <a:xfrm>
                <a:off x="5589562" y="667113"/>
                <a:ext cx="240651" cy="393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4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10000"/>
                      </a:scheme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  <a:endParaRPr kumimoji="0" lang="de-DE" sz="44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accent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8" name="Runde Klammer links 62"/>
            <p:cNvSpPr/>
            <p:nvPr/>
          </p:nvSpPr>
          <p:spPr>
            <a:xfrm rot="5400000">
              <a:off x="7387171" y="4917849"/>
              <a:ext cx="142868" cy="1080832"/>
            </a:xfrm>
            <a:prstGeom prst="leftBracke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7340091" y="5386831"/>
              <a:ext cx="191536" cy="32639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5" name="Gruppieren 154"/>
          <p:cNvGrpSpPr/>
          <p:nvPr/>
        </p:nvGrpSpPr>
        <p:grpSpPr>
          <a:xfrm>
            <a:off x="15365908" y="10213873"/>
            <a:ext cx="1080832" cy="1805701"/>
            <a:chOff x="6918189" y="4964929"/>
            <a:chExt cx="1080832" cy="1805701"/>
          </a:xfrm>
        </p:grpSpPr>
        <p:grpSp>
          <p:nvGrpSpPr>
            <p:cNvPr id="156" name="Gruppieren 155"/>
            <p:cNvGrpSpPr/>
            <p:nvPr/>
          </p:nvGrpSpPr>
          <p:grpSpPr>
            <a:xfrm>
              <a:off x="6969532" y="4964929"/>
              <a:ext cx="933095" cy="1805701"/>
              <a:chOff x="5462385" y="260648"/>
              <a:chExt cx="477767" cy="924562"/>
            </a:xfrm>
          </p:grpSpPr>
          <p:sp>
            <p:nvSpPr>
              <p:cNvPr id="159" name="Ellipse 158"/>
              <p:cNvSpPr/>
              <p:nvPr/>
            </p:nvSpPr>
            <p:spPr>
              <a:xfrm>
                <a:off x="5504693" y="753162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" name="Ellipse 159"/>
              <p:cNvSpPr/>
              <p:nvPr/>
            </p:nvSpPr>
            <p:spPr>
              <a:xfrm>
                <a:off x="5821309" y="753162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1" name="Ellipse 160"/>
              <p:cNvSpPr/>
              <p:nvPr/>
            </p:nvSpPr>
            <p:spPr>
              <a:xfrm>
                <a:off x="5652120" y="260648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2" name="Gleichschenkliges Dreieck 161"/>
              <p:cNvSpPr>
                <a:spLocks noChangeAspect="1"/>
              </p:cNvSpPr>
              <p:nvPr/>
            </p:nvSpPr>
            <p:spPr>
              <a:xfrm>
                <a:off x="5462385" y="548680"/>
                <a:ext cx="477767" cy="464445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3" name="Textfeld 162"/>
              <p:cNvSpPr txBox="1"/>
              <p:nvPr/>
            </p:nvSpPr>
            <p:spPr>
              <a:xfrm>
                <a:off x="5589562" y="667113"/>
                <a:ext cx="240651" cy="393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4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de-DE" sz="44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7" name="Runde Klammer links 62"/>
            <p:cNvSpPr/>
            <p:nvPr/>
          </p:nvSpPr>
          <p:spPr>
            <a:xfrm rot="5400000">
              <a:off x="7387171" y="4917849"/>
              <a:ext cx="142868" cy="1080832"/>
            </a:xfrm>
            <a:prstGeom prst="leftBracke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Rechteck 157"/>
            <p:cNvSpPr/>
            <p:nvPr/>
          </p:nvSpPr>
          <p:spPr>
            <a:xfrm>
              <a:off x="7340091" y="5386831"/>
              <a:ext cx="191536" cy="32639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4" name="Gruppieren 163"/>
          <p:cNvGrpSpPr/>
          <p:nvPr/>
        </p:nvGrpSpPr>
        <p:grpSpPr>
          <a:xfrm>
            <a:off x="15711197" y="4062078"/>
            <a:ext cx="1080832" cy="1805701"/>
            <a:chOff x="6918189" y="4964929"/>
            <a:chExt cx="1080832" cy="1805701"/>
          </a:xfrm>
        </p:grpSpPr>
        <p:grpSp>
          <p:nvGrpSpPr>
            <p:cNvPr id="165" name="Gruppieren 164"/>
            <p:cNvGrpSpPr/>
            <p:nvPr/>
          </p:nvGrpSpPr>
          <p:grpSpPr>
            <a:xfrm>
              <a:off x="6969532" y="4964929"/>
              <a:ext cx="933095" cy="1805701"/>
              <a:chOff x="5462385" y="260648"/>
              <a:chExt cx="477767" cy="924562"/>
            </a:xfrm>
          </p:grpSpPr>
          <p:sp>
            <p:nvSpPr>
              <p:cNvPr id="168" name="Ellipse 167"/>
              <p:cNvSpPr/>
              <p:nvPr/>
            </p:nvSpPr>
            <p:spPr>
              <a:xfrm>
                <a:off x="5504693" y="753162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9" name="Ellipse 168"/>
              <p:cNvSpPr/>
              <p:nvPr/>
            </p:nvSpPr>
            <p:spPr>
              <a:xfrm>
                <a:off x="5821309" y="753162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0" name="Ellipse 169"/>
              <p:cNvSpPr/>
              <p:nvPr/>
            </p:nvSpPr>
            <p:spPr>
              <a:xfrm>
                <a:off x="5652120" y="260648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" name="Gleichschenkliges Dreieck 170"/>
              <p:cNvSpPr>
                <a:spLocks noChangeAspect="1"/>
              </p:cNvSpPr>
              <p:nvPr/>
            </p:nvSpPr>
            <p:spPr>
              <a:xfrm>
                <a:off x="5462385" y="548680"/>
                <a:ext cx="477767" cy="464445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2" name="Textfeld 171"/>
              <p:cNvSpPr txBox="1"/>
              <p:nvPr/>
            </p:nvSpPr>
            <p:spPr>
              <a:xfrm>
                <a:off x="5589562" y="667113"/>
                <a:ext cx="240651" cy="393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4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  <a:endParaRPr kumimoji="0" lang="de-DE" sz="4400" b="0" i="0" u="none" strike="noStrike" kern="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6" name="Runde Klammer links 62"/>
            <p:cNvSpPr/>
            <p:nvPr/>
          </p:nvSpPr>
          <p:spPr>
            <a:xfrm rot="5400000">
              <a:off x="7387171" y="4917849"/>
              <a:ext cx="142868" cy="1080832"/>
            </a:xfrm>
            <a:prstGeom prst="leftBracke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7340091" y="5386831"/>
              <a:ext cx="191536" cy="32639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3" name="Horizontales Scrollen 172"/>
          <p:cNvSpPr/>
          <p:nvPr/>
        </p:nvSpPr>
        <p:spPr bwMode="auto">
          <a:xfrm>
            <a:off x="8064022" y="1943721"/>
            <a:ext cx="1823722" cy="817959"/>
          </a:xfrm>
          <a:prstGeom prst="horizontalScroll">
            <a:avLst/>
          </a:prstGeom>
          <a:solidFill>
            <a:schemeClr val="bg1"/>
          </a:solidFill>
          <a:ln w="50800" cap="flat" cmpd="sng" algn="ctr">
            <a:solidFill>
              <a:schemeClr val="accent2">
                <a:lumMod val="1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New</a:t>
            </a:r>
            <a:r>
              <a:rPr kumimoji="0" lang="de-DE" sz="2800" b="0" i="0" u="none" strike="noStrike" cap="none" normalizeH="0" dirty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 </a:t>
            </a:r>
            <a:r>
              <a:rPr lang="de-DE" dirty="0">
                <a:solidFill>
                  <a:schemeClr val="accent2">
                    <a:lumMod val="10000"/>
                  </a:schemeClr>
                </a:solidFill>
              </a:rPr>
              <a:t>T</a:t>
            </a:r>
            <a:r>
              <a:rPr kumimoji="0" lang="de-DE" sz="2800" b="0" i="0" u="none" strike="noStrike" cap="none" normalizeH="0" dirty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Georgia" panose="02040502050405020303" pitchFamily="18" charset="0"/>
              </a:rPr>
              <a:t>rip</a:t>
            </a:r>
            <a:endParaRPr kumimoji="0" lang="de-DE" sz="2800" b="0" i="0" u="none" strike="noStrike" cap="none" normalizeH="0" baseline="0" dirty="0">
              <a:ln>
                <a:noFill/>
              </a:ln>
              <a:solidFill>
                <a:schemeClr val="accent2">
                  <a:lumMod val="10000"/>
                </a:schemeClr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grpSp>
        <p:nvGrpSpPr>
          <p:cNvPr id="72" name="Gruppieren 71"/>
          <p:cNvGrpSpPr/>
          <p:nvPr/>
        </p:nvGrpSpPr>
        <p:grpSpPr>
          <a:xfrm>
            <a:off x="10103870" y="4861999"/>
            <a:ext cx="1080832" cy="1805701"/>
            <a:chOff x="6918189" y="4964929"/>
            <a:chExt cx="1080832" cy="1805701"/>
          </a:xfrm>
        </p:grpSpPr>
        <p:grpSp>
          <p:nvGrpSpPr>
            <p:cNvPr id="81" name="Gruppieren 80"/>
            <p:cNvGrpSpPr/>
            <p:nvPr/>
          </p:nvGrpSpPr>
          <p:grpSpPr>
            <a:xfrm>
              <a:off x="6969532" y="4964929"/>
              <a:ext cx="933095" cy="1805701"/>
              <a:chOff x="5462385" y="260648"/>
              <a:chExt cx="477767" cy="924562"/>
            </a:xfrm>
          </p:grpSpPr>
          <p:sp>
            <p:nvSpPr>
              <p:cNvPr id="84" name="Ellipse 83"/>
              <p:cNvSpPr/>
              <p:nvPr/>
            </p:nvSpPr>
            <p:spPr>
              <a:xfrm>
                <a:off x="5504693" y="753162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Ellipse 84"/>
              <p:cNvSpPr/>
              <p:nvPr/>
            </p:nvSpPr>
            <p:spPr>
              <a:xfrm>
                <a:off x="5821309" y="753162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Ellipse 85"/>
              <p:cNvSpPr/>
              <p:nvPr/>
            </p:nvSpPr>
            <p:spPr>
              <a:xfrm>
                <a:off x="5652120" y="260648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" name="Gleichschenkliges Dreieck 86"/>
              <p:cNvSpPr>
                <a:spLocks noChangeAspect="1"/>
              </p:cNvSpPr>
              <p:nvPr/>
            </p:nvSpPr>
            <p:spPr>
              <a:xfrm>
                <a:off x="5462385" y="548680"/>
                <a:ext cx="477767" cy="464445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" name="Textfeld 87"/>
              <p:cNvSpPr txBox="1"/>
              <p:nvPr/>
            </p:nvSpPr>
            <p:spPr>
              <a:xfrm>
                <a:off x="5589562" y="667113"/>
                <a:ext cx="240651" cy="393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4400" kern="0" dirty="0">
                    <a:solidFill>
                      <a:schemeClr val="accent2">
                        <a:lumMod val="10000"/>
                      </a:schemeClr>
                    </a:solidFill>
                    <a:latin typeface="Calibri"/>
                    <a:ea typeface="+mn-ea"/>
                    <a:cs typeface="+mn-cs"/>
                  </a:rPr>
                  <a:t>5</a:t>
                </a:r>
                <a:endParaRPr kumimoji="0" lang="de-DE" sz="44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accent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2" name="Runde Klammer links 62"/>
            <p:cNvSpPr/>
            <p:nvPr/>
          </p:nvSpPr>
          <p:spPr>
            <a:xfrm rot="5400000">
              <a:off x="7387171" y="4917849"/>
              <a:ext cx="142868" cy="1080832"/>
            </a:xfrm>
            <a:prstGeom prst="leftBracke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hteck 82"/>
            <p:cNvSpPr/>
            <p:nvPr/>
          </p:nvSpPr>
          <p:spPr>
            <a:xfrm>
              <a:off x="7340091" y="5386831"/>
              <a:ext cx="191536" cy="32639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97C13AAA-BBFB-46E5-A6DD-52BE0DC75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63" y="2591102"/>
            <a:ext cx="19050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2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-0.00085 0.2152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73" grpId="0" animBg="1"/>
      <p:bldP spid="17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chseck 14"/>
          <p:cNvSpPr>
            <a:spLocks noChangeAspect="1"/>
          </p:cNvSpPr>
          <p:nvPr/>
        </p:nvSpPr>
        <p:spPr>
          <a:xfrm>
            <a:off x="4067613" y="1983480"/>
            <a:ext cx="12863508" cy="11089232"/>
          </a:xfrm>
          <a:prstGeom prst="hexagon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DDD82A3F-45A0-4B55-8FB3-2FD2AAAC0F75}"/>
              </a:ext>
            </a:extLst>
          </p:cNvPr>
          <p:cNvSpPr/>
          <p:nvPr/>
        </p:nvSpPr>
        <p:spPr bwMode="auto">
          <a:xfrm>
            <a:off x="4538356" y="5889250"/>
            <a:ext cx="1972219" cy="2088232"/>
          </a:xfrm>
          <a:prstGeom prst="flowChartConnector">
            <a:avLst/>
          </a:prstGeom>
          <a:solidFill>
            <a:srgbClr val="FFFFFF">
              <a:alpha val="0"/>
            </a:srgbClr>
          </a:solidFill>
          <a:ln w="12700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dirty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Delegating</a:t>
            </a:r>
            <a:r>
              <a:rPr lang="de-DE" b="1" dirty="0"/>
              <a:t> Jobs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CNP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4989743" y="5917292"/>
            <a:ext cx="1080832" cy="1805701"/>
            <a:chOff x="6918189" y="4964929"/>
            <a:chExt cx="1080832" cy="1805701"/>
          </a:xfrm>
        </p:grpSpPr>
        <p:grpSp>
          <p:nvGrpSpPr>
            <p:cNvPr id="7" name="Gruppieren 6"/>
            <p:cNvGrpSpPr/>
            <p:nvPr/>
          </p:nvGrpSpPr>
          <p:grpSpPr>
            <a:xfrm>
              <a:off x="6969532" y="4964929"/>
              <a:ext cx="933095" cy="1805701"/>
              <a:chOff x="5462385" y="260648"/>
              <a:chExt cx="477767" cy="924562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5504693" y="753162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5821309" y="753162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5652120" y="260648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Gleichschenkliges Dreieck 12"/>
              <p:cNvSpPr>
                <a:spLocks noChangeAspect="1"/>
              </p:cNvSpPr>
              <p:nvPr/>
            </p:nvSpPr>
            <p:spPr>
              <a:xfrm>
                <a:off x="5462385" y="548680"/>
                <a:ext cx="477767" cy="464445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5589562" y="667113"/>
                <a:ext cx="240651" cy="393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4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10000"/>
                      </a:scheme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de-DE" sz="44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accent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" name="Runde Klammer links 62"/>
            <p:cNvSpPr/>
            <p:nvPr/>
          </p:nvSpPr>
          <p:spPr>
            <a:xfrm rot="5400000">
              <a:off x="7387171" y="4917849"/>
              <a:ext cx="142868" cy="1080832"/>
            </a:xfrm>
            <a:prstGeom prst="leftBracke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7340091" y="5386831"/>
              <a:ext cx="191536" cy="32639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Ellipse 15"/>
          <p:cNvSpPr>
            <a:spLocks noChangeAspect="1"/>
          </p:cNvSpPr>
          <p:nvPr/>
        </p:nvSpPr>
        <p:spPr>
          <a:xfrm>
            <a:off x="10222135" y="7250864"/>
            <a:ext cx="554463" cy="554463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0778636" y="7551929"/>
            <a:ext cx="2291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DE" sz="7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</a:t>
            </a:r>
            <a:r>
              <a:rPr lang="de-DE" sz="7200" baseline="-250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13200112" y="10829669"/>
            <a:ext cx="1080832" cy="1805701"/>
            <a:chOff x="6918189" y="4964929"/>
            <a:chExt cx="1080832" cy="1805701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969532" y="4964929"/>
              <a:ext cx="933095" cy="1805701"/>
              <a:chOff x="5462385" y="260648"/>
              <a:chExt cx="477767" cy="924562"/>
            </a:xfrm>
          </p:grpSpPr>
          <p:sp>
            <p:nvSpPr>
              <p:cNvPr id="22" name="Ellipse 21"/>
              <p:cNvSpPr/>
              <p:nvPr/>
            </p:nvSpPr>
            <p:spPr>
              <a:xfrm>
                <a:off x="5504693" y="753162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5821309" y="753162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5652120" y="260648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Gleichschenkliges Dreieck 24"/>
              <p:cNvSpPr>
                <a:spLocks noChangeAspect="1"/>
              </p:cNvSpPr>
              <p:nvPr/>
            </p:nvSpPr>
            <p:spPr>
              <a:xfrm>
                <a:off x="5462385" y="548680"/>
                <a:ext cx="477767" cy="464445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Textfeld 25"/>
              <p:cNvSpPr txBox="1"/>
              <p:nvPr/>
            </p:nvSpPr>
            <p:spPr>
              <a:xfrm>
                <a:off x="5589562" y="667113"/>
                <a:ext cx="240651" cy="393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4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10000"/>
                      </a:scheme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  <a:endParaRPr kumimoji="0" lang="de-DE" sz="44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accent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0" name="Runde Klammer links 62"/>
            <p:cNvSpPr/>
            <p:nvPr/>
          </p:nvSpPr>
          <p:spPr>
            <a:xfrm rot="5400000">
              <a:off x="7387171" y="4917849"/>
              <a:ext cx="142868" cy="1080832"/>
            </a:xfrm>
            <a:prstGeom prst="leftBracke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7340091" y="5386831"/>
              <a:ext cx="191536" cy="32639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17231" y="6257607"/>
            <a:ext cx="1080832" cy="1805701"/>
            <a:chOff x="6918189" y="4964929"/>
            <a:chExt cx="1080832" cy="1805701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6969532" y="4964929"/>
              <a:ext cx="933095" cy="1805701"/>
              <a:chOff x="5462385" y="260648"/>
              <a:chExt cx="477767" cy="924562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5504693" y="753162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5821309" y="753162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5652120" y="260648"/>
                <a:ext cx="98071" cy="432048"/>
              </a:xfrm>
              <a:prstGeom prst="ellipse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Gleichschenkliges Dreieck 33"/>
              <p:cNvSpPr>
                <a:spLocks noChangeAspect="1"/>
              </p:cNvSpPr>
              <p:nvPr/>
            </p:nvSpPr>
            <p:spPr>
              <a:xfrm>
                <a:off x="5462385" y="548680"/>
                <a:ext cx="477767" cy="464445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5589562" y="667113"/>
                <a:ext cx="240651" cy="393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4400" kern="0" dirty="0">
                    <a:solidFill>
                      <a:schemeClr val="accent2">
                        <a:lumMod val="10000"/>
                      </a:schemeClr>
                    </a:solidFill>
                    <a:latin typeface="Calibri"/>
                    <a:ea typeface="+mn-ea"/>
                    <a:cs typeface="+mn-cs"/>
                  </a:rPr>
                  <a:t>5</a:t>
                </a:r>
                <a:endParaRPr kumimoji="0" lang="de-DE" sz="44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accent2">
                      <a:lumMod val="10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9" name="Runde Klammer links 62"/>
            <p:cNvSpPr/>
            <p:nvPr/>
          </p:nvSpPr>
          <p:spPr>
            <a:xfrm rot="5400000">
              <a:off x="7387171" y="4917849"/>
              <a:ext cx="142868" cy="1080832"/>
            </a:xfrm>
            <a:prstGeom prst="leftBracke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7340091" y="5386831"/>
              <a:ext cx="191536" cy="32639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AC364136-AA29-4915-83AC-6C5E4B0BA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40" y="1636713"/>
            <a:ext cx="1905000" cy="2028825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2746812-7681-400B-879F-BE9711C13078}"/>
              </a:ext>
            </a:extLst>
          </p:cNvPr>
          <p:cNvCxnSpPr>
            <a:cxnSpLocks/>
          </p:cNvCxnSpPr>
          <p:nvPr/>
        </p:nvCxnSpPr>
        <p:spPr bwMode="auto">
          <a:xfrm>
            <a:off x="6758956" y="6571102"/>
            <a:ext cx="8338618" cy="583700"/>
          </a:xfrm>
          <a:prstGeom prst="straightConnector1">
            <a:avLst/>
          </a:prstGeom>
          <a:solidFill>
            <a:srgbClr val="FFFFFF"/>
          </a:solidFill>
          <a:ln w="127000" cap="flat" cmpd="sng" algn="ctr">
            <a:solidFill>
              <a:srgbClr val="FF0000"/>
            </a:solidFill>
            <a:prstDash val="solid"/>
            <a:bevel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6E00023-6F78-4613-AFC1-346AC6406DA8}"/>
              </a:ext>
            </a:extLst>
          </p:cNvPr>
          <p:cNvCxnSpPr>
            <a:cxnSpLocks/>
          </p:cNvCxnSpPr>
          <p:nvPr/>
        </p:nvCxnSpPr>
        <p:spPr bwMode="auto">
          <a:xfrm>
            <a:off x="6510575" y="7551929"/>
            <a:ext cx="6375832" cy="3771076"/>
          </a:xfrm>
          <a:prstGeom prst="straightConnector1">
            <a:avLst/>
          </a:prstGeom>
          <a:solidFill>
            <a:srgbClr val="FFFFFF"/>
          </a:solidFill>
          <a:ln w="127000" cap="flat" cmpd="sng" algn="ctr">
            <a:solidFill>
              <a:srgbClr val="FF0000"/>
            </a:solidFill>
            <a:prstDash val="solid"/>
            <a:bevel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09ECA6F9-D1D8-4195-A3ED-4092D301A10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51417" y="6071516"/>
            <a:ext cx="8346157" cy="499586"/>
          </a:xfrm>
          <a:prstGeom prst="straightConnector1">
            <a:avLst/>
          </a:prstGeom>
          <a:solidFill>
            <a:srgbClr val="FFFFFF"/>
          </a:solidFill>
          <a:ln w="127000" cap="flat" cmpd="sng" algn="ctr">
            <a:solidFill>
              <a:srgbClr val="FF0000"/>
            </a:solidFill>
            <a:prstDash val="solid"/>
            <a:bevel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04D6BF2-12B1-487B-9820-C38DECBA337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09724" y="7944496"/>
            <a:ext cx="6390628" cy="3788024"/>
          </a:xfrm>
          <a:prstGeom prst="straightConnector1">
            <a:avLst/>
          </a:prstGeom>
          <a:solidFill>
            <a:srgbClr val="FFFFFF"/>
          </a:solidFill>
          <a:ln w="127000" cap="flat" cmpd="sng" algn="ctr">
            <a:solidFill>
              <a:srgbClr val="FF0000"/>
            </a:solidFill>
            <a:prstDash val="solid"/>
            <a:bevel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feld 36"/>
          <p:cNvSpPr txBox="1"/>
          <p:nvPr/>
        </p:nvSpPr>
        <p:spPr>
          <a:xfrm>
            <a:off x="17179502" y="2187438"/>
            <a:ext cx="6906879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err="1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Closest</a:t>
            </a:r>
            <a:r>
              <a:rPr lang="de-DE" sz="7200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de-DE" sz="7200" dirty="0" err="1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agent</a:t>
            </a:r>
            <a:endParaRPr lang="de-DE" sz="7200" dirty="0" smtClean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de-DE" sz="7200" dirty="0" err="1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Calculating</a:t>
            </a:r>
            <a:r>
              <a:rPr lang="de-DE" sz="7200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de-DE" sz="7200" dirty="0" err="1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utility</a:t>
            </a:r>
            <a:endParaRPr lang="de-DE" sz="720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de-DE" sz="72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R</a:t>
            </a:r>
            <a:r>
              <a:rPr lang="de-DE" sz="7200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equest </a:t>
            </a:r>
            <a:r>
              <a:rPr lang="de-DE" sz="7200" dirty="0" err="1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n</a:t>
            </a:r>
            <a:r>
              <a:rPr lang="de-DE" sz="7200" dirty="0" err="1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eighbours</a:t>
            </a:r>
            <a:endParaRPr lang="de-DE" sz="720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endParaRPr lang="de-DE" sz="7200" dirty="0" smtClean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de-DE" sz="7200" dirty="0" err="1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Starting</a:t>
            </a:r>
            <a:r>
              <a:rPr lang="de-DE" sz="72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de-DE" sz="7200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CNP</a:t>
            </a:r>
          </a:p>
          <a:p>
            <a:r>
              <a:rPr lang="de-DE" sz="7200" dirty="0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de-DE" sz="72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. </a:t>
            </a:r>
            <a:r>
              <a:rPr lang="de-DE" sz="7200" dirty="0" err="1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Announcement</a:t>
            </a:r>
            <a:endParaRPr lang="de-DE" sz="720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de-DE" sz="72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2. </a:t>
            </a:r>
            <a:r>
              <a:rPr lang="de-DE" sz="7200" dirty="0" err="1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Bidding</a:t>
            </a:r>
            <a:endParaRPr lang="de-DE" sz="720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de-DE" sz="72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3. </a:t>
            </a:r>
            <a:r>
              <a:rPr lang="de-DE" sz="7200" dirty="0" err="1" smtClean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Awarding</a:t>
            </a:r>
            <a:endParaRPr lang="de-DE" sz="720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2746812-7681-400B-879F-BE9711C13078}"/>
              </a:ext>
            </a:extLst>
          </p:cNvPr>
          <p:cNvCxnSpPr>
            <a:cxnSpLocks/>
          </p:cNvCxnSpPr>
          <p:nvPr/>
        </p:nvCxnSpPr>
        <p:spPr bwMode="auto">
          <a:xfrm>
            <a:off x="6723278" y="7371753"/>
            <a:ext cx="3127857" cy="282635"/>
          </a:xfrm>
          <a:prstGeom prst="straightConnector1">
            <a:avLst/>
          </a:prstGeom>
          <a:solidFill>
            <a:srgbClr val="FFFFFF"/>
          </a:solidFill>
          <a:ln w="127000" cap="flat" cmpd="sng" algn="ctr">
            <a:solidFill>
              <a:srgbClr val="0070C0"/>
            </a:solidFill>
            <a:prstDash val="solid"/>
            <a:bevel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9ECA6F9-D1D8-4195-A3ED-4092D301A10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15740" y="6872167"/>
            <a:ext cx="3204744" cy="282636"/>
          </a:xfrm>
          <a:prstGeom prst="straightConnector1">
            <a:avLst/>
          </a:prstGeom>
          <a:solidFill>
            <a:srgbClr val="FFFFFF"/>
          </a:solidFill>
          <a:ln w="127000" cap="flat" cmpd="sng" algn="ctr">
            <a:solidFill>
              <a:srgbClr val="0070C0"/>
            </a:solidFill>
            <a:prstDash val="solid"/>
            <a:bevel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4426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-0.27897 -0.3211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-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" y="2206121"/>
            <a:ext cx="24196161" cy="1020370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BDI Agent Framework </a:t>
            </a:r>
            <a:r>
              <a:rPr lang="de-DE" b="1" dirty="0" err="1" smtClean="0"/>
              <a:t>and</a:t>
            </a:r>
            <a:r>
              <a:rPr lang="de-DE" b="1" dirty="0" smtClean="0"/>
              <a:t> Simulation </a:t>
            </a:r>
            <a:r>
              <a:rPr lang="de-DE" b="1" dirty="0" err="1" smtClean="0"/>
              <a:t>Platform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3" name="Rechteck 2"/>
          <p:cNvSpPr/>
          <p:nvPr/>
        </p:nvSpPr>
        <p:spPr bwMode="auto">
          <a:xfrm>
            <a:off x="94655" y="7218040"/>
            <a:ext cx="17641961" cy="4536504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18240672" y="4553743"/>
            <a:ext cx="6048673" cy="7856077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1030760" y="6515587"/>
            <a:ext cx="2592288" cy="1584767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987700" y="6648632"/>
            <a:ext cx="2592288" cy="1584767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" y="2206121"/>
            <a:ext cx="24196161" cy="1020370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BDI Agent Framework </a:t>
            </a:r>
            <a:r>
              <a:rPr lang="de-DE" b="1" dirty="0" err="1"/>
              <a:t>and</a:t>
            </a:r>
            <a:r>
              <a:rPr lang="de-DE" b="1" dirty="0"/>
              <a:t> Simulation </a:t>
            </a:r>
            <a:r>
              <a:rPr lang="de-DE" b="1" dirty="0" err="1"/>
              <a:t>Platform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9B608-30BF-4780-AD74-2A39D90104E2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7" name="Rechteck 6"/>
          <p:cNvSpPr/>
          <p:nvPr/>
        </p:nvSpPr>
        <p:spPr bwMode="auto">
          <a:xfrm>
            <a:off x="18384689" y="4553744"/>
            <a:ext cx="5904656" cy="4896544"/>
          </a:xfrm>
          <a:prstGeom prst="rect">
            <a:avLst/>
          </a:prstGeom>
          <a:solidFill>
            <a:schemeClr val="bg1"/>
          </a:solidFill>
          <a:ln w="50800" cap="flat" cmpd="sng" algn="ctr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rgbClr val="004F8F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  <a:sym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-Design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Goethe-Schriften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4400" dirty="0" err="1" smtClean="0">
            <a:solidFill>
              <a:schemeClr val="tx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U-Design ohne Goethekopf">
  <a:themeElements>
    <a:clrScheme name="GU Farben">
      <a:dk1>
        <a:srgbClr val="00618F"/>
      </a:dk1>
      <a:lt1>
        <a:srgbClr val="FFFFFF"/>
      </a:lt1>
      <a:dk2>
        <a:srgbClr val="4D4B46"/>
      </a:dk2>
      <a:lt2>
        <a:srgbClr val="F8F6F5"/>
      </a:lt2>
      <a:accent1>
        <a:srgbClr val="00618F"/>
      </a:accent1>
      <a:accent2>
        <a:srgbClr val="E4E3DD"/>
      </a:accent2>
      <a:accent3>
        <a:srgbClr val="A5AB52"/>
      </a:accent3>
      <a:accent4>
        <a:srgbClr val="4D4B46"/>
      </a:accent4>
      <a:accent5>
        <a:srgbClr val="B3062C"/>
      </a:accent5>
      <a:accent6>
        <a:srgbClr val="C96215"/>
      </a:accent6>
      <a:hlink>
        <a:srgbClr val="48A9DA"/>
      </a:hlink>
      <a:folHlink>
        <a:srgbClr val="00618F"/>
      </a:folHlink>
    </a:clrScheme>
    <a:fontScheme name="Goethe-Schriften">
      <a:majorFont>
        <a:latin typeface="Arial Narrow"/>
        <a:ea typeface="Arial Narrow"/>
        <a:cs typeface="Arial Narrow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50800" cap="flat" cmpd="sng" algn="ctr">
          <a:solidFill>
            <a:srgbClr val="004F8F"/>
          </a:solidFill>
          <a:prstDash val="solid"/>
          <a:bevel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91440" rIns="91440" bIns="9144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rgbClr val="004F8F"/>
            </a:solidFill>
            <a:effectLst/>
            <a:latin typeface="Georgia" panose="02040502050405020303" pitchFamily="18" charset="0"/>
            <a:ea typeface="Georgia" panose="02040502050405020303" pitchFamily="18" charset="0"/>
            <a:cs typeface="Georgia" panose="02040502050405020303" pitchFamily="18" charset="0"/>
            <a:sym typeface="Georgia" panose="02040502050405020303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4400" dirty="0" err="1" smtClean="0">
            <a:solidFill>
              <a:schemeClr val="tx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8F"/>
      </a:accent1>
      <a:accent2>
        <a:srgbClr val="E4E3DD"/>
      </a:accent2>
      <a:accent3>
        <a:srgbClr val="FFFFFF"/>
      </a:accent3>
      <a:accent4>
        <a:srgbClr val="000000"/>
      </a:accent4>
      <a:accent5>
        <a:srgbClr val="AAB2C6"/>
      </a:accent5>
      <a:accent6>
        <a:srgbClr val="CFCEC8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2693</Words>
  <Application>Microsoft Office PowerPoint</Application>
  <PresentationFormat>Benutzerdefiniert</PresentationFormat>
  <Paragraphs>751</Paragraphs>
  <Slides>27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6" baseType="lpstr">
      <vt:lpstr>Arial</vt:lpstr>
      <vt:lpstr>Arial Narrow</vt:lpstr>
      <vt:lpstr>Avenir Roman</vt:lpstr>
      <vt:lpstr>Calibri</vt:lpstr>
      <vt:lpstr>Cambria Math</vt:lpstr>
      <vt:lpstr>Georgia</vt:lpstr>
      <vt:lpstr>Wingdings</vt:lpstr>
      <vt:lpstr>GU-Design</vt:lpstr>
      <vt:lpstr>GU-Design ohne Goethekopf</vt:lpstr>
      <vt:lpstr>Jadex BDI Agents Integrated with MATSim for Autonomous Mobility on Demand</vt:lpstr>
      <vt:lpstr>Motivation</vt:lpstr>
      <vt:lpstr>Motivation</vt:lpstr>
      <vt:lpstr>Our aim</vt:lpstr>
      <vt:lpstr>Related work</vt:lpstr>
      <vt:lpstr>Intended behaviour of the MAS</vt:lpstr>
      <vt:lpstr>Delegating Jobs with the CNP</vt:lpstr>
      <vt:lpstr>BDI Agent Framework and Simulation Platform</vt:lpstr>
      <vt:lpstr>BDI Agent Framework and Simulation Platform</vt:lpstr>
      <vt:lpstr>BDI Agent Framework and Simulation Platform</vt:lpstr>
      <vt:lpstr>Vehicle Agent Architecture</vt:lpstr>
      <vt:lpstr>Vehicle Agent Architecture</vt:lpstr>
      <vt:lpstr>Vehicle Agent Architecture</vt:lpstr>
      <vt:lpstr>Vehicle Agent Architecture</vt:lpstr>
      <vt:lpstr>Jadex-MATSim connection layer</vt:lpstr>
      <vt:lpstr>Hypotheses</vt:lpstr>
      <vt:lpstr>Experimental Data</vt:lpstr>
      <vt:lpstr>Experimental Runs</vt:lpstr>
      <vt:lpstr>Results</vt:lpstr>
      <vt:lpstr>Results</vt:lpstr>
      <vt:lpstr>Results</vt:lpstr>
      <vt:lpstr>Results</vt:lpstr>
      <vt:lpstr>Future Work</vt:lpstr>
      <vt:lpstr>Summary</vt:lpstr>
      <vt:lpstr>Questions?</vt:lpstr>
      <vt:lpstr>References</vt:lpstr>
      <vt:lpstr>Simulation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Marce Mauri</dc:creator>
  <cp:lastModifiedBy>Marcel Mauri</cp:lastModifiedBy>
  <cp:revision>584</cp:revision>
  <dcterms:modified xsi:type="dcterms:W3CDTF">2024-05-01T07:49:39Z</dcterms:modified>
</cp:coreProperties>
</file>