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  <p:sldId id="267" r:id="rId5"/>
    <p:sldId id="258" r:id="rId6"/>
    <p:sldId id="286" r:id="rId7"/>
    <p:sldId id="261" r:id="rId8"/>
    <p:sldId id="295" r:id="rId9"/>
    <p:sldId id="259" r:id="rId10"/>
    <p:sldId id="276" r:id="rId11"/>
    <p:sldId id="278" r:id="rId12"/>
    <p:sldId id="285" r:id="rId13"/>
    <p:sldId id="282" r:id="rId14"/>
    <p:sldId id="268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045"/>
    <a:srgbClr val="613979"/>
    <a:srgbClr val="061229"/>
    <a:srgbClr val="163856"/>
    <a:srgbClr val="14334E"/>
    <a:srgbClr val="808080"/>
    <a:srgbClr val="120020"/>
    <a:srgbClr val="12071A"/>
    <a:srgbClr val="00B04A"/>
    <a:srgbClr val="00B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Apresentar a pertinência da apresentação nos dias atuais.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Tratando-se do git, originalmente foi criado pelo linus para auxiliar o desenvolvimento do kernel do linux. E como ele, abre aspas: odiava outros versionadores pelas suas características criou o próprio. fecha aspas.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A próxima animação sumariza todas as palavras chaves abordadas no slide. Uma explicação superficial sobre o modelo de funcionamento de alguns versionadores deve ser revisto. Além disso, no final mais uma coisa deve ser abordada, que é o cabeçalho do versionamento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x-none" altLang="en-US"/>
              <a:t>Existem muitos outros armazenadores de código na internet. serão abordados adiante como ferramenta assistiva ao trabalho de desenvolvimento de código colaborativo.</a:t>
            </a:r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UTFPR - Santa Helena</a:t>
            </a:r>
            <a:endParaRPr lang="x-none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Ubuntu" charset="0"/>
          <a:ea typeface="Ubuntu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bg1"/>
          </a:solidFill>
          <a:latin typeface="Ubuntu" charset="0"/>
          <a:ea typeface="Ubuntu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bg1"/>
          </a:solidFill>
          <a:latin typeface="Ubuntu" charset="0"/>
          <a:ea typeface="Ubuntu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bg1"/>
          </a:solidFill>
          <a:latin typeface="Ubuntu" charset="0"/>
          <a:ea typeface="Ubuntu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Ubuntu" charset="0"/>
          <a:ea typeface="Ubuntu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bg1"/>
          </a:solidFill>
          <a:latin typeface="Ubuntu" charset="0"/>
          <a:ea typeface="Ubuntu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570" y="1871345"/>
            <a:ext cx="9144000" cy="2057400"/>
          </a:xfrm>
        </p:spPr>
        <p:txBody>
          <a:bodyPr/>
          <a:p>
            <a:pPr algn="ctr"/>
            <a:r>
              <a:rPr lang="x-none" altLang="en-US"/>
              <a:t>Versionadores de arquivos</a:t>
            </a:r>
            <a:endParaRPr lang="x-none" altLang="en-US"/>
          </a:p>
        </p:txBody>
      </p:sp>
      <p:pic>
        <p:nvPicPr>
          <p:cNvPr id="13" name="Picture 12" descr="git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0705" y="4103370"/>
            <a:ext cx="839470" cy="8394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532505" y="5337810"/>
            <a:ext cx="49574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>
                <a:solidFill>
                  <a:schemeClr val="bg1"/>
                </a:solidFill>
                <a:latin typeface="Ubuntu" charset="0"/>
                <a:ea typeface="Ubuntu" charset="0"/>
              </a:rPr>
              <a:t>Rafael Campos Nunes</a:t>
            </a:r>
            <a:endParaRPr lang="x-none" altLang="en-US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/>
              <a:t>Fluxo de trabalho	</a:t>
            </a:r>
            <a:br>
              <a:rPr lang="x-none" altLang="en-US"/>
            </a:br>
            <a:r>
              <a:rPr lang="x-none" altLang="en-US" sz="1200"/>
              <a:t>(isso não significa que você deve seguir isso cegamente e nem que isso vai ser o padrão, é na verdade um pouco mais complexo que isso)</a:t>
            </a:r>
            <a:endParaRPr lang="x-none" alt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22090" y="6356350"/>
            <a:ext cx="4114800" cy="365125"/>
          </a:xfrm>
        </p:spPr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44550" y="362966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499995" y="222631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26255" y="222567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48070" y="220916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686675" y="364045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9" name="Curved Connector 18"/>
          <p:cNvCxnSpPr>
            <a:stCxn id="14" idx="0"/>
            <a:endCxn id="15" idx="2"/>
          </p:cNvCxnSpPr>
          <p:nvPr/>
        </p:nvCxnSpPr>
        <p:spPr>
          <a:xfrm rot="16200000">
            <a:off x="1403985" y="2533650"/>
            <a:ext cx="962660" cy="1229360"/>
          </a:xfrm>
          <a:prstGeom prst="curvedConnector2">
            <a:avLst/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5" idx="6"/>
            <a:endCxn id="16" idx="2"/>
          </p:cNvCxnSpPr>
          <p:nvPr/>
        </p:nvCxnSpPr>
        <p:spPr>
          <a:xfrm flipV="1">
            <a:off x="3351530" y="2666365"/>
            <a:ext cx="974725" cy="635"/>
          </a:xfrm>
          <a:prstGeom prst="curvedConnector3">
            <a:avLst>
              <a:gd name="adj1" fmla="val 50033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endCxn id="18" idx="0"/>
          </p:cNvCxnSpPr>
          <p:nvPr/>
        </p:nvCxnSpPr>
        <p:spPr>
          <a:xfrm>
            <a:off x="6999605" y="2635250"/>
            <a:ext cx="1113155" cy="1005205"/>
          </a:xfrm>
          <a:prstGeom prst="curvedConnector2">
            <a:avLst/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endCxn id="29" idx="2"/>
          </p:cNvCxnSpPr>
          <p:nvPr/>
        </p:nvCxnSpPr>
        <p:spPr>
          <a:xfrm>
            <a:off x="1683385" y="4069715"/>
            <a:ext cx="796925" cy="3175"/>
          </a:xfrm>
          <a:prstGeom prst="curvedConnector3">
            <a:avLst>
              <a:gd name="adj1" fmla="val 50040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6" idx="6"/>
            <a:endCxn id="17" idx="2"/>
          </p:cNvCxnSpPr>
          <p:nvPr/>
        </p:nvCxnSpPr>
        <p:spPr>
          <a:xfrm flipV="1">
            <a:off x="5177790" y="2649855"/>
            <a:ext cx="970280" cy="1651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8" idx="4"/>
            <a:endCxn id="25" idx="2"/>
          </p:cNvCxnSpPr>
          <p:nvPr/>
        </p:nvCxnSpPr>
        <p:spPr>
          <a:xfrm rot="5400000" flipV="1">
            <a:off x="7881620" y="4752975"/>
            <a:ext cx="1076960" cy="614680"/>
          </a:xfrm>
          <a:prstGeom prst="curvedConnector2">
            <a:avLst/>
          </a:prstGeom>
          <a:ln w="38100" cmpd="sng">
            <a:gradFill>
              <a:gsLst>
                <a:gs pos="100000">
                  <a:srgbClr val="061229">
                    <a:alpha val="0"/>
                  </a:srgbClr>
                </a:gs>
                <a:gs pos="41000">
                  <a:srgbClr val="613979"/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727440" y="515810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>
            <a:gradFill>
              <a:gsLst>
                <a:gs pos="82000">
                  <a:srgbClr val="061229">
                    <a:alpha val="37000"/>
                  </a:srgbClr>
                </a:gs>
                <a:gs pos="0">
                  <a:srgbClr val="37204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9750" y="363474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80310" y="363220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50610" y="364490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29" idx="6"/>
            <a:endCxn id="28" idx="2"/>
          </p:cNvCxnSpPr>
          <p:nvPr/>
        </p:nvCxnSpPr>
        <p:spPr>
          <a:xfrm>
            <a:off x="3331845" y="4072890"/>
            <a:ext cx="1017905" cy="2540"/>
          </a:xfrm>
          <a:prstGeom prst="curvedConnector3">
            <a:avLst>
              <a:gd name="adj1" fmla="val 50031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8" idx="6"/>
            <a:endCxn id="30" idx="2"/>
          </p:cNvCxnSpPr>
          <p:nvPr/>
        </p:nvCxnSpPr>
        <p:spPr>
          <a:xfrm>
            <a:off x="5201285" y="4075430"/>
            <a:ext cx="949325" cy="10160"/>
          </a:xfrm>
          <a:prstGeom prst="curvedConnector3">
            <a:avLst>
              <a:gd name="adj1" fmla="val 50033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flipV="1">
            <a:off x="7002145" y="4095750"/>
            <a:ext cx="684530" cy="444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0137140" y="363220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8" name="Curved Connector 57"/>
          <p:cNvCxnSpPr>
            <a:endCxn id="57" idx="2"/>
          </p:cNvCxnSpPr>
          <p:nvPr/>
        </p:nvCxnSpPr>
        <p:spPr>
          <a:xfrm flipV="1">
            <a:off x="8538210" y="4072890"/>
            <a:ext cx="1598930" cy="22860"/>
          </a:xfrm>
          <a:prstGeom prst="curvedConnector3">
            <a:avLst>
              <a:gd name="adj1" fmla="val 50040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5" idx="6"/>
            <a:endCxn id="57" idx="4"/>
          </p:cNvCxnSpPr>
          <p:nvPr/>
        </p:nvCxnSpPr>
        <p:spPr>
          <a:xfrm flipV="1">
            <a:off x="9578975" y="4513580"/>
            <a:ext cx="984250" cy="1085215"/>
          </a:xfrm>
          <a:prstGeom prst="curvedConnector2">
            <a:avLst/>
          </a:prstGeom>
          <a:ln w="38100" cmpd="sng">
            <a:gradFill>
              <a:gsLst>
                <a:gs pos="100000">
                  <a:srgbClr val="061229">
                    <a:alpha val="0"/>
                  </a:srgbClr>
                </a:gs>
                <a:gs pos="41000">
                  <a:srgbClr val="613979"/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0123805" y="221869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Curved Connector 60"/>
          <p:cNvCxnSpPr>
            <a:stCxn id="17" idx="6"/>
            <a:endCxn id="60" idx="2"/>
          </p:cNvCxnSpPr>
          <p:nvPr/>
        </p:nvCxnSpPr>
        <p:spPr>
          <a:xfrm>
            <a:off x="6999605" y="2649855"/>
            <a:ext cx="3124200" cy="9525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60" idx="6"/>
          </p:cNvCxnSpPr>
          <p:nvPr/>
        </p:nvCxnSpPr>
        <p:spPr>
          <a:xfrm>
            <a:off x="10975340" y="2659380"/>
            <a:ext cx="1579245" cy="999490"/>
          </a:xfrm>
          <a:prstGeom prst="curvedConnector3">
            <a:avLst>
              <a:gd name="adj1" fmla="val 83835"/>
            </a:avLst>
          </a:prstGeom>
          <a:ln w="38100" cmpd="sng">
            <a:gradFill>
              <a:gsLst>
                <a:gs pos="38000">
                  <a:srgbClr val="061229">
                    <a:alpha val="0"/>
                  </a:srgbClr>
                </a:gs>
                <a:gs pos="0">
                  <a:schemeClr val="accent2"/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7" idx="6"/>
          </p:cNvCxnSpPr>
          <p:nvPr/>
        </p:nvCxnSpPr>
        <p:spPr>
          <a:xfrm flipV="1">
            <a:off x="10988675" y="4070985"/>
            <a:ext cx="2190115" cy="3175"/>
          </a:xfrm>
          <a:prstGeom prst="curvedConnector3">
            <a:avLst>
              <a:gd name="adj1" fmla="val 50014"/>
            </a:avLst>
          </a:prstGeom>
          <a:ln w="38100" cmpd="sng">
            <a:gradFill>
              <a:gsLst>
                <a:gs pos="60000">
                  <a:srgbClr val="061229">
                    <a:alpha val="0"/>
                  </a:srgbClr>
                </a:gs>
                <a:gs pos="0">
                  <a:srgbClr val="00BA4A"/>
                </a:gs>
              </a:gsLst>
              <a:lin ang="0" scaled="0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x-none" altLang="en-US"/>
              <a:t>Fluxo de trabalho	</a:t>
            </a:r>
            <a:br>
              <a:rPr lang="x-none" altLang="en-US"/>
            </a:br>
            <a:r>
              <a:rPr lang="x-none" altLang="en-US" sz="1200"/>
              <a:t>(isso não significa que você deve seguir isso cegamente e nem que isso vai ser o padrão, é na verdade um pouco mais complexo que isso)</a:t>
            </a:r>
            <a:endParaRPr lang="x-none" altLang="en-US" sz="1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/>
          <p:nvPr>
            <p:ph idx="1"/>
          </p:nvPr>
        </p:nvSpPr>
        <p:spPr>
          <a:xfrm>
            <a:off x="838200" y="1826895"/>
            <a:ext cx="10424160" cy="4351655"/>
          </a:xfrm>
        </p:spPr>
        <p:txBody>
          <a:bodyPr>
            <a:normAutofit fontScale="90000"/>
          </a:bodyPr>
          <a:p>
            <a:pPr marL="514350" indent="-514350">
              <a:buAutoNum type="arabicPeriod"/>
            </a:pPr>
            <a:r>
              <a:rPr lang="x-none" altLang="en-US"/>
              <a:t>Criar um ramo de desenvolvimento </a:t>
            </a:r>
            <a:r>
              <a:rPr lang="x-none" altLang="en-US">
                <a:sym typeface="+mn-ea"/>
              </a:rPr>
              <a:t>(</a:t>
            </a:r>
            <a:r>
              <a:rPr lang="x-none" altLang="en-US">
                <a:solidFill>
                  <a:srgbClr val="00B04A"/>
                </a:solidFill>
                <a:latin typeface="Ubuntu Mono" charset="0"/>
                <a:sym typeface="+mn-ea"/>
              </a:rPr>
              <a:t>git checkout -b dev</a:t>
            </a:r>
            <a:r>
              <a:rPr lang="x-none" altLang="en-US">
                <a:sym typeface="+mn-ea"/>
              </a:rPr>
              <a:t>);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Trabalhar em um ou mais arquivos no ramo de desenvolvimento;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Adicioná-los a supervisão do git (</a:t>
            </a:r>
            <a:r>
              <a:rPr lang="x-none" altLang="en-US">
                <a:solidFill>
                  <a:srgbClr val="00B04A"/>
                </a:solidFill>
                <a:latin typeface="Ubuntu Mono" charset="0"/>
              </a:rPr>
              <a:t>git add &lt;file&gt;</a:t>
            </a:r>
            <a:r>
              <a:rPr lang="x-none" altLang="en-US"/>
              <a:t>);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Construir commit a partir dos arquivos modificados (</a:t>
            </a:r>
            <a:r>
              <a:rPr lang="x-none" altLang="en-US">
                <a:solidFill>
                  <a:srgbClr val="00B04A"/>
                </a:solidFill>
                <a:latin typeface="Ubuntu Mono" charset="0"/>
              </a:rPr>
              <a:t>git commit -s --&lt;option&gt;</a:t>
            </a:r>
            <a:r>
              <a:rPr lang="x-none" altLang="en-US"/>
              <a:t>);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Se houver um servidor remoto: enviar atualização do repositório para o </a:t>
            </a:r>
            <a:r>
              <a:rPr lang="x-none" altLang="en-US" i="1"/>
              <a:t>branch </a:t>
            </a:r>
            <a:r>
              <a:rPr lang="x-none" altLang="en-US"/>
              <a:t>correspondente (</a:t>
            </a:r>
            <a:r>
              <a:rPr lang="x-none" altLang="en-US">
                <a:solidFill>
                  <a:srgbClr val="00B04A"/>
                </a:solidFill>
                <a:latin typeface="Ubuntu Mono" charset="0"/>
              </a:rPr>
              <a:t>git push &lt;branch&gt; -&lt;option&gt;</a:t>
            </a:r>
            <a:r>
              <a:rPr lang="x-none" altLang="en-US"/>
              <a:t>);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Mesclar ou não as alterações no ramo de desenvolvimento ao ramo principal;</a:t>
            </a:r>
            <a:endParaRPr lang="x-none" altLang="en-US"/>
          </a:p>
          <a:p>
            <a:pPr marL="514350" indent="-514350">
              <a:buAutoNum type="arabicPeriod"/>
            </a:pPr>
            <a:r>
              <a:rPr lang="x-none" altLang="en-US"/>
              <a:t>Volte ao item 2.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Referências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x-none" altLang="en-US"/>
              <a:t>&lt;https://en.wikipedia.org/wiki/Version_control&gt; acessado em 29/05/2017;</a:t>
            </a:r>
            <a:endParaRPr lang="x-none" altLang="en-US"/>
          </a:p>
          <a:p>
            <a:r>
              <a:rPr lang="x-none" altLang="en-US">
                <a:sym typeface="+mn-ea"/>
              </a:rPr>
              <a:t>&lt;https://github.com&gt; acessado em 29/05/2017;</a:t>
            </a:r>
            <a:endParaRPr lang="x-none" altLang="en-US">
              <a:sym typeface="+mn-ea"/>
            </a:endParaRPr>
          </a:p>
          <a:p>
            <a:r>
              <a:rPr lang="x-none" altLang="en-US">
                <a:sym typeface="+mn-ea"/>
              </a:rPr>
              <a:t>&lt;https://gitlab.com&gt; acessado em 29/05/2017;</a:t>
            </a:r>
            <a:endParaRPr lang="x-none" altLang="en-US">
              <a:sym typeface="+mn-ea"/>
            </a:endParaRPr>
          </a:p>
          <a:p>
            <a:r>
              <a:rPr lang="x-none" altLang="en-US"/>
              <a:t>&lt;https://git-scm.com&gt; acessado em 03/05/2017;</a:t>
            </a:r>
            <a:endParaRPr lang="x-none" altLang="en-US"/>
          </a:p>
          <a:p>
            <a:r>
              <a:rPr lang="x-none" altLang="en-US"/>
              <a:t>&lt;https://github.com/blog/2019-how-to-undo-almost-anything-with-git&gt; acessado em 03/05/2017;</a:t>
            </a:r>
            <a:endParaRPr lang="x-none" altLang="en-US"/>
          </a:p>
          <a:p>
            <a:r>
              <a:rPr lang="x-none" altLang="en-US"/>
              <a:t>&lt;https://stackoverflow.com/questions/4114095/how-to-revert-git-repository-to-a-previous-commit&gt; acessado em 03/05/2017;</a:t>
            </a:r>
            <a:endParaRPr lang="x-none" altLang="en-US"/>
          </a:p>
          <a:p>
            <a:r>
              <a:rPr lang="x-none" altLang="en-US"/>
              <a:t>&lt;https://git-scm.com/book/pt-br/v2&gt; acessado em 08/06/2017;</a:t>
            </a:r>
            <a:endParaRPr lang="x-none" altLang="en-US"/>
          </a:p>
          <a:p>
            <a:r>
              <a:rPr lang="x-none" altLang="en-US"/>
              <a:t>https://guides.github.com/introduction/flow/ acessado em 12/09/2017.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995"/>
          </a:xfrm>
        </p:spPr>
        <p:txBody>
          <a:bodyPr anchor="ctr" anchorCtr="0"/>
          <a:p>
            <a:pPr marL="0" indent="0" algn="l">
              <a:buNone/>
            </a:pPr>
            <a:r>
              <a:rPr lang="x-none" altLang="en-US" sz="3600">
                <a:latin typeface="Ubuntu Mono" charset="0"/>
              </a:rPr>
              <a:t>$ git init</a:t>
            </a:r>
            <a:endParaRPr lang="x-none" altLang="en-US" sz="3600">
              <a:latin typeface="Ubuntu Mono" charset="0"/>
            </a:endParaRPr>
          </a:p>
          <a:p>
            <a:pPr marL="0" indent="0" algn="l">
              <a:buNone/>
            </a:pPr>
            <a:r>
              <a:rPr lang="x-none" altLang="en-US" sz="3600">
                <a:latin typeface="Ubuntu Mono" charset="0"/>
              </a:rPr>
              <a:t>$ echo Obrigado &gt; file.txt</a:t>
            </a:r>
            <a:endParaRPr lang="x-none" altLang="en-US" sz="3600">
              <a:latin typeface="Ubuntu Mono" charset="0"/>
            </a:endParaRPr>
          </a:p>
          <a:p>
            <a:pPr marL="0" indent="0" algn="l">
              <a:buNone/>
            </a:pPr>
            <a:r>
              <a:rPr lang="x-none" altLang="en-US" sz="3600">
                <a:latin typeface="Ubuntu Mono" charset="0"/>
              </a:rPr>
              <a:t>$ git add file.txt</a:t>
            </a:r>
            <a:endParaRPr lang="x-none" altLang="en-US" sz="3600">
              <a:latin typeface="Ubuntu Mono" charset="0"/>
            </a:endParaRPr>
          </a:p>
          <a:p>
            <a:pPr marL="0" indent="0" algn="l">
              <a:buNone/>
            </a:pPr>
            <a:r>
              <a:rPr lang="x-none" altLang="en-US" sz="3600">
                <a:latin typeface="Ubuntu Mono" charset="0"/>
              </a:rPr>
              <a:t>$ git commit -s -m "Adds a thanks file"</a:t>
            </a:r>
            <a:endParaRPr lang="x-none" altLang="en-US" sz="3600">
              <a:latin typeface="Ubuntu Mono" charset="0"/>
            </a:endParaRPr>
          </a:p>
          <a:p>
            <a:pPr marL="0" indent="0" algn="l">
              <a:buNone/>
            </a:pPr>
            <a:r>
              <a:rPr lang="x-none" altLang="en-US" sz="3600">
                <a:latin typeface="Ubuntu Mono" charset="0"/>
              </a:rPr>
              <a:t>$ git push origin master</a:t>
            </a:r>
            <a:endParaRPr lang="x-none" altLang="en-US" sz="3600">
              <a:latin typeface="Ubuntu Mono" charset="0"/>
            </a:endParaRPr>
          </a:p>
          <a:p>
            <a:pPr marL="0" indent="0" algn="l">
              <a:buNone/>
            </a:pPr>
            <a:r>
              <a:rPr lang="x-none" altLang="en-US" sz="3600">
                <a:latin typeface="Ubuntu Mono" charset="0"/>
              </a:rPr>
              <a:t>$ logout</a:t>
            </a:r>
            <a:endParaRPr lang="x-none" altLang="en-US" sz="3600">
              <a:latin typeface="Ubuntu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7665"/>
            <a:ext cx="10515600" cy="1325563"/>
          </a:xfrm>
        </p:spPr>
        <p:txBody>
          <a:bodyPr/>
          <a:p>
            <a:r>
              <a:rPr lang="x-none" altLang="en-US"/>
              <a:t>Origem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1595" y="1670050"/>
            <a:ext cx="6069330" cy="2135505"/>
          </a:xfrm>
        </p:spPr>
        <p:txBody>
          <a:bodyPr/>
          <a:p>
            <a:pPr marL="285750" indent="-285750" algn="l"/>
            <a:r>
              <a:rPr lang="x-none" altLang="en-US" sz="1600"/>
              <a:t>Necessidade de manter um histórico das alterações no código;</a:t>
            </a:r>
            <a:endParaRPr lang="x-none" altLang="en-US" sz="1600"/>
          </a:p>
          <a:p>
            <a:pPr algn="l"/>
            <a:r>
              <a:rPr lang="x-none" altLang="en-US" sz="1600"/>
              <a:t>Necessidade de programar vários recursos de um software e testá-los separadamente;</a:t>
            </a:r>
            <a:endParaRPr lang="x-none" altLang="en-US" sz="1600"/>
          </a:p>
          <a:p>
            <a:pPr algn="l"/>
            <a:r>
              <a:rPr lang="x-none" altLang="en-US" sz="1600"/>
              <a:t>Facilitar o desenvolvimento distribuído de software;</a:t>
            </a:r>
            <a:endParaRPr lang="x-none" altLang="en-US" sz="1600"/>
          </a:p>
          <a:p>
            <a:pPr algn="l"/>
            <a:r>
              <a:rPr lang="x-none" altLang="en-US" sz="1600"/>
              <a:t>Aumentar a produtividade de desenvolvimento em equipe.</a:t>
            </a:r>
            <a:endParaRPr lang="x-none" altLang="en-US" sz="1600"/>
          </a:p>
          <a:p>
            <a:pPr algn="l"/>
            <a:endParaRPr lang="x-none" altLang="en-US" sz="16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9305" y="1707515"/>
            <a:ext cx="3505200" cy="3790950"/>
          </a:xfrm>
          <a:prstGeom prst="rect">
            <a:avLst/>
          </a:prstGeom>
          <a:gradFill>
            <a:gsLst>
              <a:gs pos="100000">
                <a:srgbClr val="012D86">
                  <a:alpha val="0"/>
                </a:srgbClr>
              </a:gs>
              <a:gs pos="0">
                <a:srgbClr val="061229">
                  <a:alpha val="27000"/>
                </a:srgb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>
              <a:solidFill>
                <a:srgbClr val="808080"/>
              </a:solidFill>
              <a:latin typeface="Ubuntu" charset="0"/>
              <a:ea typeface="Ubuntu" charset="0"/>
            </a:endParaRPr>
          </a:p>
          <a:p>
            <a:pPr algn="ctr"/>
            <a:endParaRPr lang="x-none" altLang="en-US">
              <a:solidFill>
                <a:srgbClr val="808080"/>
              </a:solidFill>
              <a:latin typeface="Ubuntu" charset="0"/>
              <a:ea typeface="Ubuntu" charset="0"/>
            </a:endParaRPr>
          </a:p>
          <a:p>
            <a:pPr algn="ctr"/>
            <a:endParaRPr lang="x-none" altLang="en-US">
              <a:solidFill>
                <a:srgbClr val="808080"/>
              </a:solidFill>
              <a:latin typeface="Ubuntu" charset="0"/>
              <a:ea typeface="Ubuntu" charset="0"/>
            </a:endParaRPr>
          </a:p>
          <a:p>
            <a:pPr algn="ctr"/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04570" y="1896110"/>
            <a:ext cx="3505200" cy="3790950"/>
          </a:xfrm>
          <a:prstGeom prst="rect">
            <a:avLst/>
          </a:prstGeom>
          <a:gradFill>
            <a:gsLst>
              <a:gs pos="100000">
                <a:srgbClr val="012D86">
                  <a:alpha val="0"/>
                </a:srgbClr>
              </a:gs>
              <a:gs pos="0">
                <a:srgbClr val="061229">
                  <a:alpha val="27000"/>
                </a:srgb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x-none" altLang="en-US">
              <a:latin typeface="Ubuntu" charset="0"/>
              <a:ea typeface="Ubuntu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3650" y="2137410"/>
            <a:ext cx="3505200" cy="3790950"/>
          </a:xfrm>
          <a:prstGeom prst="rect">
            <a:avLst/>
          </a:prstGeom>
          <a:gradFill>
            <a:gsLst>
              <a:gs pos="100000">
                <a:srgbClr val="012D86">
                  <a:alpha val="0"/>
                </a:srgbClr>
              </a:gs>
              <a:gs pos="0">
                <a:srgbClr val="061229">
                  <a:alpha val="27000"/>
                </a:srgbClr>
              </a:gs>
            </a:gsLst>
            <a:lin ang="5400000" scaled="0"/>
          </a:gra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>
                <a:latin typeface="Ubuntu" charset="0"/>
                <a:ea typeface="Ubuntu" charset="0"/>
              </a:rPr>
              <a:t>Versão 2.0</a:t>
            </a:r>
            <a:endParaRPr lang="x-none" altLang="en-US">
              <a:latin typeface="Ubuntu" charset="0"/>
              <a:ea typeface="Ubuntu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Versionadores existentes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Git;</a:t>
            </a:r>
            <a:endParaRPr lang="x-none" altLang="en-US"/>
          </a:p>
          <a:p>
            <a:r>
              <a:rPr lang="x-none" altLang="en-US"/>
              <a:t>Mercurial;</a:t>
            </a:r>
            <a:endParaRPr lang="x-none" altLang="en-US"/>
          </a:p>
          <a:p>
            <a:r>
              <a:rPr lang="x-none" altLang="en-US"/>
              <a:t>SVN;</a:t>
            </a:r>
            <a:endParaRPr lang="x-none" altLang="en-US"/>
          </a:p>
          <a:p>
            <a:r>
              <a:rPr lang="x-none" altLang="en-US"/>
              <a:t>Tortoise;</a:t>
            </a:r>
            <a:endParaRPr lang="x-none" altLang="en-US"/>
          </a:p>
          <a:p>
            <a:r>
              <a:rPr lang="x-none" altLang="en-US"/>
              <a:t>BitKeeper;</a:t>
            </a:r>
            <a:endParaRPr lang="x-none" altLang="en-US"/>
          </a:p>
          <a:p>
            <a:r>
              <a:rPr lang="x-none" altLang="en-US"/>
              <a:t>Bazaar.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 sz="4800"/>
              <a:t>Git</a:t>
            </a:r>
            <a:endParaRPr lang="x-none" altLang="en-US" sz="4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205" y="2379980"/>
            <a:ext cx="2722880" cy="611505"/>
          </a:xfrm>
        </p:spPr>
        <p:txBody>
          <a:bodyPr/>
          <a:p>
            <a:pPr marL="0" indent="0">
              <a:buNone/>
            </a:pPr>
            <a:r>
              <a:rPr lang="x-none" altLang="en-US" sz="2000"/>
              <a:t>Linus Torvalds</a:t>
            </a:r>
            <a:endParaRPr lang="x-none" alt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83285" y="1846580"/>
            <a:ext cx="36810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bg1"/>
                </a:solidFill>
                <a:latin typeface="Ubuntu" charset="0"/>
                <a:ea typeface="Ubuntu" charset="0"/>
              </a:rPr>
              <a:t>Criador</a:t>
            </a:r>
            <a:endParaRPr lang="x-none" altLang="en-US" sz="32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27735" y="2741295"/>
            <a:ext cx="36810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bg1"/>
                </a:solidFill>
                <a:latin typeface="Ubuntu" charset="0"/>
                <a:ea typeface="Ubuntu" charset="0"/>
              </a:rPr>
              <a:t>Data</a:t>
            </a:r>
            <a:endParaRPr lang="x-none" altLang="en-US" sz="32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343660" y="3260090"/>
            <a:ext cx="2722880" cy="61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2000"/>
              <a:t>2005</a:t>
            </a:r>
            <a:endParaRPr lang="x-none" alt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942975" y="3693160"/>
            <a:ext cx="368109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>
                <a:solidFill>
                  <a:schemeClr val="bg1"/>
                </a:solidFill>
                <a:latin typeface="Ubuntu" charset="0"/>
                <a:ea typeface="Ubuntu" charset="0"/>
              </a:rPr>
              <a:t>Propósito inicial</a:t>
            </a:r>
            <a:endParaRPr lang="x-none" altLang="en-US" sz="24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1341755" y="4230370"/>
            <a:ext cx="5492115" cy="6115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altLang="en-US" sz="2000"/>
              <a:t>Auxiliar o desenvolvimento distribuído do kernel do Linux.</a:t>
            </a:r>
            <a:endParaRPr lang="x-none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95" y="321945"/>
            <a:ext cx="10515600" cy="1325563"/>
          </a:xfrm>
        </p:spPr>
        <p:txBody>
          <a:bodyPr/>
          <a:p>
            <a:r>
              <a:rPr lang="x-none" altLang="en-US"/>
              <a:t>Funcionamento	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8973820" y="4193540"/>
            <a:ext cx="926465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400">
                <a:solidFill>
                  <a:schemeClr val="bg1"/>
                </a:solidFill>
                <a:latin typeface="Ubuntu" charset="0"/>
                <a:ea typeface="Ubuntu" charset="0"/>
              </a:rPr>
              <a:t>Legenda</a:t>
            </a:r>
            <a:endParaRPr lang="x-none" altLang="en-US" sz="14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9340850" y="4914900"/>
            <a:ext cx="21958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>
                <a:solidFill>
                  <a:schemeClr val="bg1"/>
                </a:solidFill>
                <a:latin typeface="Ubuntu" charset="0"/>
                <a:ea typeface="Ubuntu" charset="0"/>
              </a:rPr>
              <a:t>Desenvolvimento no ramo master</a:t>
            </a:r>
            <a:endParaRPr lang="x-none" altLang="en-US" sz="10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40215" y="4578350"/>
            <a:ext cx="206375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>
                <a:solidFill>
                  <a:schemeClr val="bg1"/>
                </a:solidFill>
                <a:latin typeface="Ubuntu" charset="0"/>
                <a:ea typeface="Ubuntu" charset="0"/>
              </a:rPr>
              <a:t>Desenvolvimento no ramo dev</a:t>
            </a:r>
            <a:endParaRPr lang="x-none" altLang="en-US" sz="1000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9338310" y="5270500"/>
            <a:ext cx="2195830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1000">
                <a:solidFill>
                  <a:schemeClr val="bg1"/>
                </a:solidFill>
                <a:latin typeface="Ubuntu" charset="0"/>
                <a:ea typeface="Ubuntu" charset="0"/>
              </a:rPr>
              <a:t>Um </a:t>
            </a:r>
            <a:r>
              <a:rPr lang="x-none" altLang="en-US" sz="1000" i="1">
                <a:solidFill>
                  <a:schemeClr val="bg1"/>
                </a:solidFill>
                <a:latin typeface="Ubuntu" charset="0"/>
                <a:ea typeface="Ubuntu" charset="0"/>
              </a:rPr>
              <a:t>commit</a:t>
            </a:r>
            <a:endParaRPr lang="x-none" altLang="en-US" sz="1000" i="1">
              <a:solidFill>
                <a:schemeClr val="bg1"/>
              </a:solidFill>
              <a:latin typeface="Ubuntu" charset="0"/>
              <a:ea typeface="Ubuntu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88695" y="192659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72715" y="351028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98975" y="350964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20790" y="349313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30820" y="1937385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US" sz="1200">
                <a:latin typeface="Ubuntu" charset="0"/>
                <a:ea typeface="Ubuntu" charset="0"/>
              </a:rPr>
              <a:t>HEAD</a:t>
            </a:r>
            <a:endParaRPr lang="x-none" altLang="en-US" sz="1200">
              <a:latin typeface="Ubuntu" charset="0"/>
              <a:ea typeface="Ubuntu" charset="0"/>
            </a:endParaRPr>
          </a:p>
        </p:txBody>
      </p:sp>
      <p:cxnSp>
        <p:nvCxnSpPr>
          <p:cNvPr id="8" name="Curved Connector 7"/>
          <p:cNvCxnSpPr>
            <a:stCxn id="7" idx="4"/>
            <a:endCxn id="10" idx="2"/>
          </p:cNvCxnSpPr>
          <p:nvPr/>
        </p:nvCxnSpPr>
        <p:spPr>
          <a:xfrm rot="5400000" flipV="1">
            <a:off x="1459548" y="2750503"/>
            <a:ext cx="1143000" cy="1257935"/>
          </a:xfrm>
          <a:prstGeom prst="curvedConnector2">
            <a:avLst/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10" idx="6"/>
            <a:endCxn id="11" idx="2"/>
          </p:cNvCxnSpPr>
          <p:nvPr/>
        </p:nvCxnSpPr>
        <p:spPr>
          <a:xfrm flipV="1">
            <a:off x="3511550" y="3950335"/>
            <a:ext cx="974725" cy="635"/>
          </a:xfrm>
          <a:prstGeom prst="curvedConnector3">
            <a:avLst>
              <a:gd name="adj1" fmla="val 50033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12" idx="6"/>
            <a:endCxn id="13" idx="4"/>
          </p:cNvCxnSpPr>
          <p:nvPr/>
        </p:nvCxnSpPr>
        <p:spPr>
          <a:xfrm flipV="1">
            <a:off x="7159625" y="2818765"/>
            <a:ext cx="1084580" cy="1115060"/>
          </a:xfrm>
          <a:prstGeom prst="curvedConnector2">
            <a:avLst/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endCxn id="26" idx="2"/>
          </p:cNvCxnSpPr>
          <p:nvPr/>
        </p:nvCxnSpPr>
        <p:spPr>
          <a:xfrm>
            <a:off x="1827530" y="2367280"/>
            <a:ext cx="796925" cy="3175"/>
          </a:xfrm>
          <a:prstGeom prst="curvedConnector3">
            <a:avLst>
              <a:gd name="adj1" fmla="val 50040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11" idx="6"/>
            <a:endCxn id="12" idx="2"/>
          </p:cNvCxnSpPr>
          <p:nvPr/>
        </p:nvCxnSpPr>
        <p:spPr>
          <a:xfrm flipV="1">
            <a:off x="5337810" y="3933825"/>
            <a:ext cx="970280" cy="16510"/>
          </a:xfrm>
          <a:prstGeom prst="curvedConnector3">
            <a:avLst>
              <a:gd name="adj1" fmla="val 50000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0" idx="4"/>
            <a:endCxn id="19" idx="0"/>
          </p:cNvCxnSpPr>
          <p:nvPr/>
        </p:nvCxnSpPr>
        <p:spPr>
          <a:xfrm rot="5400000" flipV="1">
            <a:off x="3167063" y="4323398"/>
            <a:ext cx="736600" cy="873125"/>
          </a:xfrm>
          <a:prstGeom prst="curvedConnector3">
            <a:avLst>
              <a:gd name="adj1" fmla="val 49957"/>
            </a:avLst>
          </a:prstGeom>
          <a:ln w="38100" cmpd="sng">
            <a:gradFill>
              <a:gsLst>
                <a:gs pos="100000">
                  <a:srgbClr val="061229">
                    <a:alpha val="0"/>
                  </a:srgbClr>
                </a:gs>
                <a:gs pos="41000">
                  <a:srgbClr val="613979"/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545840" y="512826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>
            <a:gradFill>
              <a:gsLst>
                <a:gs pos="82000">
                  <a:srgbClr val="061229">
                    <a:alpha val="37000"/>
                  </a:srgbClr>
                </a:gs>
                <a:gs pos="0">
                  <a:srgbClr val="37204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21" idx="6"/>
            <a:endCxn id="13" idx="4"/>
          </p:cNvCxnSpPr>
          <p:nvPr/>
        </p:nvCxnSpPr>
        <p:spPr>
          <a:xfrm flipV="1">
            <a:off x="6448425" y="2818765"/>
            <a:ext cx="1808480" cy="2743835"/>
          </a:xfrm>
          <a:prstGeom prst="curvedConnector2">
            <a:avLst/>
          </a:prstGeom>
          <a:ln w="38100" cmpd="sng">
            <a:gradFill>
              <a:gsLst>
                <a:gs pos="100000">
                  <a:srgbClr val="061229">
                    <a:alpha val="0"/>
                  </a:srgbClr>
                </a:gs>
                <a:gs pos="41000">
                  <a:srgbClr val="613979"/>
                </a:gs>
              </a:gsLst>
              <a:lin ang="5400000" scaled="1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596890" y="512191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>
            <a:gradFill>
              <a:gsLst>
                <a:gs pos="82000">
                  <a:srgbClr val="061229">
                    <a:alpha val="37000"/>
                  </a:srgbClr>
                </a:gs>
                <a:gs pos="0">
                  <a:srgbClr val="372045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072880" y="5273675"/>
            <a:ext cx="271780" cy="262255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Curved Connector 22"/>
          <p:cNvCxnSpPr/>
          <p:nvPr/>
        </p:nvCxnSpPr>
        <p:spPr>
          <a:xfrm>
            <a:off x="9084310" y="4697730"/>
            <a:ext cx="279400" cy="3175"/>
          </a:xfrm>
          <a:prstGeom prst="curvedConnector3">
            <a:avLst>
              <a:gd name="adj1" fmla="val 50227"/>
            </a:avLst>
          </a:prstGeom>
          <a:ln w="38100" cmpd="sng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>
            <a:off x="9077960" y="5040630"/>
            <a:ext cx="279400" cy="3175"/>
          </a:xfrm>
          <a:prstGeom prst="curvedConnector3">
            <a:avLst>
              <a:gd name="adj1" fmla="val 50227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93895" y="193167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624455" y="192913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94755" y="1941830"/>
            <a:ext cx="851535" cy="881380"/>
          </a:xfrm>
          <a:prstGeom prst="ellipse">
            <a:avLst/>
          </a:prstGeom>
          <a:gradFill>
            <a:gsLst>
              <a:gs pos="30000">
                <a:srgbClr val="163856">
                  <a:alpha val="24000"/>
                </a:srgbClr>
              </a:gs>
              <a:gs pos="70000">
                <a:schemeClr val="accent1">
                  <a:lumMod val="50000"/>
                  <a:alpha val="0"/>
                </a:schemeClr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Curved Connector 31"/>
          <p:cNvCxnSpPr>
            <a:stCxn id="26" idx="6"/>
            <a:endCxn id="25" idx="2"/>
          </p:cNvCxnSpPr>
          <p:nvPr/>
        </p:nvCxnSpPr>
        <p:spPr>
          <a:xfrm>
            <a:off x="3475990" y="2369820"/>
            <a:ext cx="1017905" cy="3175"/>
          </a:xfrm>
          <a:prstGeom prst="curvedConnector3">
            <a:avLst>
              <a:gd name="adj1" fmla="val 50031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5" idx="6"/>
            <a:endCxn id="28" idx="2"/>
          </p:cNvCxnSpPr>
          <p:nvPr/>
        </p:nvCxnSpPr>
        <p:spPr>
          <a:xfrm>
            <a:off x="5345430" y="2372360"/>
            <a:ext cx="949325" cy="10160"/>
          </a:xfrm>
          <a:prstGeom prst="curvedConnector3">
            <a:avLst>
              <a:gd name="adj1" fmla="val 50033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8" idx="6"/>
            <a:endCxn id="13" idx="2"/>
          </p:cNvCxnSpPr>
          <p:nvPr/>
        </p:nvCxnSpPr>
        <p:spPr>
          <a:xfrm flipV="1">
            <a:off x="7146290" y="2378075"/>
            <a:ext cx="684530" cy="4445"/>
          </a:xfrm>
          <a:prstGeom prst="curvedConnector3">
            <a:avLst>
              <a:gd name="adj1" fmla="val 50000"/>
            </a:avLst>
          </a:prstGeom>
          <a:ln w="38100" cmpd="sng">
            <a:solidFill>
              <a:srgbClr val="00B04A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9" idx="6"/>
            <a:endCxn id="21" idx="2"/>
          </p:cNvCxnSpPr>
          <p:nvPr/>
        </p:nvCxnSpPr>
        <p:spPr>
          <a:xfrm flipV="1">
            <a:off x="4397375" y="5562600"/>
            <a:ext cx="1199515" cy="6350"/>
          </a:xfrm>
          <a:prstGeom prst="curvedConnector3">
            <a:avLst>
              <a:gd name="adj1" fmla="val 50026"/>
            </a:avLst>
          </a:prstGeom>
          <a:ln w="38100" cmpd="sng">
            <a:gradFill>
              <a:gsLst>
                <a:gs pos="50000">
                  <a:srgbClr val="342651">
                    <a:alpha val="60000"/>
                  </a:srgbClr>
                </a:gs>
                <a:gs pos="0">
                  <a:srgbClr val="061229">
                    <a:alpha val="0"/>
                  </a:srgbClr>
                </a:gs>
                <a:gs pos="100000">
                  <a:srgbClr val="613979">
                    <a:alpha val="20000"/>
                  </a:srgbClr>
                </a:gs>
              </a:gsLst>
              <a:lin ang="10800000" scaled="0"/>
            </a:gra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7" grpId="0"/>
      <p:bldP spid="33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Cada </a:t>
            </a:r>
            <a:r>
              <a:rPr lang="x-none" altLang="en-US" i="1"/>
              <a:t>commit </a:t>
            </a:r>
            <a:r>
              <a:rPr lang="x-none" altLang="en-US"/>
              <a:t>é identificado por um </a:t>
            </a:r>
            <a:r>
              <a:rPr lang="x-none" altLang="en-US" i="1"/>
              <a:t>hash;</a:t>
            </a:r>
            <a:endParaRPr lang="x-none" altLang="en-US" i="1"/>
          </a:p>
          <a:p>
            <a:r>
              <a:rPr lang="x-none" altLang="en-US"/>
              <a:t>O </a:t>
            </a:r>
            <a:r>
              <a:rPr lang="x-none" altLang="en-US" i="1"/>
              <a:t>HEAD</a:t>
            </a:r>
            <a:r>
              <a:rPr lang="x-none" altLang="en-US"/>
              <a:t> indica a última mudança feita, identificada por um </a:t>
            </a:r>
            <a:r>
              <a:rPr lang="x-none" altLang="en-US" i="1"/>
              <a:t>commit;</a:t>
            </a:r>
            <a:endParaRPr lang="x-none" altLang="en-US"/>
          </a:p>
          <a:p>
            <a:r>
              <a:rPr lang="x-none" altLang="en-US"/>
              <a:t>O </a:t>
            </a:r>
            <a:r>
              <a:rPr lang="x-none" altLang="en-US" i="1"/>
              <a:t>index  </a:t>
            </a:r>
            <a:r>
              <a:rPr lang="x-none" altLang="en-US"/>
              <a:t>indica mudanças que estão a ser rotuladas (</a:t>
            </a:r>
            <a:r>
              <a:rPr lang="x-none" altLang="en-US" i="1"/>
              <a:t>commitadas</a:t>
            </a:r>
            <a:r>
              <a:rPr lang="x-none" altLang="en-US"/>
              <a:t>).</a:t>
            </a:r>
            <a:endParaRPr lang="x-none" altLang="en-US"/>
          </a:p>
          <a:p>
            <a:endParaRPr lang="x-none" altLang="en-US"/>
          </a:p>
          <a:p>
            <a:endParaRPr lang="x-none" altLang="en-US" i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3595" y="321945"/>
            <a:ext cx="10515600" cy="1325563"/>
          </a:xfrm>
        </p:spPr>
        <p:txBody>
          <a:bodyPr/>
          <a:p>
            <a:r>
              <a:rPr lang="x-none" altLang="en-US"/>
              <a:t>Funcionamento	</a:t>
            </a:r>
            <a:endParaRPr lang="x-none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Sistemas de armazenamento de código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Github;</a:t>
            </a:r>
            <a:endParaRPr lang="x-none" altLang="en-US"/>
          </a:p>
          <a:p>
            <a:r>
              <a:rPr lang="x-none" altLang="en-US"/>
              <a:t>Gitlab;</a:t>
            </a:r>
            <a:endParaRPr lang="x-none" altLang="en-US"/>
          </a:p>
          <a:p>
            <a:r>
              <a:rPr lang="x-none" altLang="en-US"/>
              <a:t>Launchpad;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pPr marL="0" indent="0">
              <a:buNone/>
            </a:pPr>
            <a:r>
              <a:rPr lang="x-none" altLang="en-US"/>
              <a:t>&lt;Insira seu próprio servidor git aqui&gt;</a:t>
            </a:r>
            <a:endParaRPr lang="x-none" altLang="en-US"/>
          </a:p>
          <a:p>
            <a:pPr marL="0" indent="0">
              <a:buNone/>
            </a:pPr>
            <a:endParaRPr lang="x-none" altLang="en-US"/>
          </a:p>
          <a:p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30" y="2668905"/>
            <a:ext cx="10515600" cy="1325563"/>
          </a:xfrm>
        </p:spPr>
        <p:txBody>
          <a:bodyPr/>
          <a:p>
            <a:pPr algn="ctr"/>
            <a:r>
              <a:rPr lang="x-none" altLang="en-US"/>
              <a:t>Interagindo com o git</a:t>
            </a:r>
            <a:endParaRPr lang="x-none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597660" y="474345"/>
            <a:ext cx="9373870" cy="5577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None/>
            </a:pPr>
            <a:r>
              <a:rPr lang="x-none" altLang="en-US" sz="9000">
                <a:gradFill>
                  <a:gsLst>
                    <a:gs pos="100000">
                      <a:srgbClr val="372045">
                        <a:alpha val="5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5400000" scaled="0"/>
                </a:gradFill>
                <a:latin typeface="Ubuntu Mono" charset="0"/>
                <a:sym typeface="+mn-ea"/>
              </a:rPr>
              <a:t>$ git init</a:t>
            </a:r>
            <a:endParaRPr lang="x-none" altLang="en-US" sz="9000">
              <a:gradFill>
                <a:gsLst>
                  <a:gs pos="100000">
                    <a:srgbClr val="372045">
                      <a:alpha val="5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 scaled="0"/>
              </a:gradFill>
              <a:latin typeface="Ubuntu Mono" charset="0"/>
              <a:sym typeface="+mn-ea"/>
            </a:endParaRPr>
          </a:p>
          <a:p>
            <a:pPr marL="0" indent="0" algn="l">
              <a:buNone/>
            </a:pPr>
            <a:r>
              <a:rPr lang="x-none" altLang="en-US" sz="9000">
                <a:gradFill>
                  <a:gsLst>
                    <a:gs pos="100000">
                      <a:srgbClr val="372045">
                        <a:alpha val="5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5400000" scaled="0"/>
                </a:gradFill>
                <a:latin typeface="Ubuntu Mono" charset="0"/>
                <a:sym typeface="+mn-ea"/>
              </a:rPr>
              <a:t>$ git add *</a:t>
            </a:r>
            <a:endParaRPr lang="x-none" altLang="en-US" sz="9000">
              <a:gradFill>
                <a:gsLst>
                  <a:gs pos="100000">
                    <a:srgbClr val="372045">
                      <a:alpha val="5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 scaled="0"/>
              </a:gradFill>
              <a:latin typeface="Ubuntu Mono" charset="0"/>
              <a:sym typeface="+mn-ea"/>
            </a:endParaRPr>
          </a:p>
          <a:p>
            <a:pPr marL="0" indent="0" algn="l">
              <a:buNone/>
            </a:pPr>
            <a:r>
              <a:rPr lang="x-none" altLang="en-US" sz="9000">
                <a:gradFill>
                  <a:gsLst>
                    <a:gs pos="100000">
                      <a:srgbClr val="372045">
                        <a:alpha val="5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5400000" scaled="0"/>
                </a:gradFill>
                <a:latin typeface="Ubuntu Mono" charset="0"/>
                <a:sym typeface="+mn-ea"/>
              </a:rPr>
              <a:t>$ git commit -s</a:t>
            </a:r>
            <a:endParaRPr lang="x-none" altLang="en-US" sz="9000">
              <a:gradFill>
                <a:gsLst>
                  <a:gs pos="100000">
                    <a:srgbClr val="372045">
                      <a:alpha val="5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 scaled="0"/>
              </a:gradFill>
              <a:latin typeface="Ubuntu Mono" charset="0"/>
              <a:sym typeface="+mn-ea"/>
            </a:endParaRPr>
          </a:p>
          <a:p>
            <a:pPr marL="0" indent="0" algn="l">
              <a:buNone/>
            </a:pPr>
            <a:r>
              <a:rPr lang="x-none" altLang="en-US" sz="9000">
                <a:gradFill>
                  <a:gsLst>
                    <a:gs pos="100000">
                      <a:srgbClr val="372045">
                        <a:alpha val="5000"/>
                      </a:srgbClr>
                    </a:gs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</a:gsLst>
                  <a:lin ang="5400000" scaled="0"/>
                </a:gradFill>
                <a:latin typeface="Ubuntu Mono" charset="0"/>
                <a:sym typeface="+mn-ea"/>
              </a:rPr>
              <a:t>$ git push</a:t>
            </a:r>
            <a:endParaRPr lang="x-none" altLang="en-US" sz="9000">
              <a:gradFill>
                <a:gsLst>
                  <a:gs pos="100000">
                    <a:srgbClr val="372045">
                      <a:alpha val="5000"/>
                    </a:srgb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</a:gsLst>
                <a:lin ang="5400000" scaled="0"/>
              </a:gradFill>
              <a:latin typeface="Ubuntu Mono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Comandos mais comuns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105" y="1827530"/>
            <a:ext cx="3762375" cy="4351655"/>
          </a:xfrm>
        </p:spPr>
        <p:txBody>
          <a:bodyPr>
            <a:noAutofit/>
          </a:bodyPr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init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commit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log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merge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rebase</a:t>
            </a:r>
            <a:endParaRPr lang="x-none" altLang="en-US" sz="3000"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checkout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remote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revert</a:t>
            </a:r>
            <a:endParaRPr lang="x-none" altLang="en-US" sz="3000">
              <a:latin typeface="Ubuntu Mono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3">
              <a:rPr lang="en-US" smtClean="0"/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UTFPR - Santa Helena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4394200" y="1813560"/>
            <a:ext cx="33578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tag</a:t>
            </a:r>
            <a:endParaRPr lang="x-none" altLang="en-US" sz="3000"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bisect</a:t>
            </a:r>
            <a:endParaRPr lang="x-none" altLang="en-US" sz="3000"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show</a:t>
            </a:r>
            <a:endParaRPr lang="x-none" altLang="en-US" sz="3000"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blame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stash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reset</a:t>
            </a:r>
            <a:endParaRPr lang="x-none" altLang="en-US" sz="3000"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add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rm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endParaRPr lang="x-none" altLang="en-US" sz="300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277225" y="1837055"/>
            <a:ext cx="335788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bg1"/>
                </a:solidFill>
                <a:latin typeface="Ubuntu" charset="0"/>
                <a:ea typeface="Ubuntu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pull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push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status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clone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diff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solidFill>
                  <a:srgbClr val="00B04A"/>
                </a:solidFill>
                <a:latin typeface="Ubuntu Mono" charset="0"/>
              </a:rPr>
              <a:t>git reflog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tag</a:t>
            </a:r>
            <a:endParaRPr lang="x-none" altLang="en-US" sz="3000">
              <a:latin typeface="Ubuntu Mono" charset="0"/>
            </a:endParaRPr>
          </a:p>
          <a:p>
            <a:pPr marL="742950" indent="-742950">
              <a:buAutoNum type="arabicPeriod"/>
            </a:pPr>
            <a:r>
              <a:rPr lang="x-none" altLang="en-US" sz="3000">
                <a:latin typeface="Ubuntu Mono" charset="0"/>
              </a:rPr>
              <a:t>git branch</a:t>
            </a:r>
            <a:endParaRPr lang="x-none" altLang="en-US" sz="3000">
              <a:solidFill>
                <a:srgbClr val="00B04A"/>
              </a:solidFill>
              <a:latin typeface="Ubuntu Mono" charset="0"/>
            </a:endParaRPr>
          </a:p>
          <a:p>
            <a:endParaRPr lang="x-none" altLang="en-US"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Kingsoft Office WPP</Application>
  <PresentationFormat>Widescreen</PresentationFormat>
  <Paragraphs>211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Versionadores de arquivos</vt:lpstr>
      <vt:lpstr>Origem</vt:lpstr>
      <vt:lpstr>Versionadores existentes</vt:lpstr>
      <vt:lpstr>Git</vt:lpstr>
      <vt:lpstr>Funcionamento	</vt:lpstr>
      <vt:lpstr>Funcionamento	</vt:lpstr>
      <vt:lpstr>Sistemas de armazenamento de código</vt:lpstr>
      <vt:lpstr>Interagindo com o git</vt:lpstr>
      <vt:lpstr>Comandos mais comuns</vt:lpstr>
      <vt:lpstr>Fluxo de trabalho	 (isso não significa que você deve seguir isso cegamente e nem que isso vai ser o padrão, é na verdade um pouco mais complexo que isso)</vt:lpstr>
      <vt:lpstr>Fluxo de trabalho	 (isso não significa que você deve seguir isso cegamente e nem que isso vai ser o padrão, é na verdade um pouco mais complexo que isso)</vt:lpstr>
      <vt:lpstr>Referências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ranu</dc:creator>
  <cp:lastModifiedBy>ranu</cp:lastModifiedBy>
  <cp:revision>76</cp:revision>
  <dcterms:created xsi:type="dcterms:W3CDTF">2018-03-26T00:40:41Z</dcterms:created>
  <dcterms:modified xsi:type="dcterms:W3CDTF">2018-03-26T00:40:41Z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