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10572" r:id="rId3"/>
    <p:sldId id="10567" r:id="rId4"/>
    <p:sldId id="10568" r:id="rId5"/>
    <p:sldId id="10569" r:id="rId6"/>
    <p:sldId id="10570" r:id="rId7"/>
    <p:sldId id="10573" r:id="rId8"/>
    <p:sldId id="10575" r:id="rId9"/>
    <p:sldId id="10576" r:id="rId10"/>
    <p:sldId id="10577" r:id="rId11"/>
    <p:sldId id="10578" r:id="rId12"/>
    <p:sldId id="10579" r:id="rId13"/>
    <p:sldId id="10580" r:id="rId14"/>
    <p:sldId id="10581" r:id="rId15"/>
    <p:sldId id="10582" r:id="rId16"/>
    <p:sldId id="10583" r:id="rId17"/>
    <p:sldId id="10584" r:id="rId18"/>
    <p:sldId id="10585" r:id="rId19"/>
    <p:sldId id="10586" r:id="rId20"/>
    <p:sldId id="10588" r:id="rId21"/>
    <p:sldId id="10589" r:id="rId22"/>
    <p:sldId id="10587" r:id="rId23"/>
    <p:sldId id="10590" r:id="rId24"/>
  </p:sldIdLst>
  <p:sldSz cx="9144000" cy="5143500" type="screen16x9"/>
  <p:notesSz cx="6858000" cy="9144000"/>
  <p:embeddedFontLst>
    <p:embeddedFont>
      <p:font typeface="Consolas" panose="020B0609020204030204" pitchFamily="49" charset="0"/>
      <p:regular r:id="rId26"/>
      <p:bold r:id="rId27"/>
      <p:italic r:id="rId28"/>
      <p:boldItalic r:id="rId29"/>
    </p:embeddedFont>
    <p:embeddedFont>
      <p:font typeface="Proxima Nova" panose="020B0604020202020204" charset="0"/>
      <p:regular r:id="rId30"/>
      <p:bold r:id="rId31"/>
      <p:italic r:id="rId32"/>
      <p:boldItalic r:id="rId33"/>
    </p:embeddedFont>
    <p:embeddedFont>
      <p:font typeface="Segoe UI Light" panose="020B0502040204020203" pitchFamily="34" charset="0"/>
      <p:regular r:id="rId34"/>
      <p:italic r:id="rId35"/>
    </p:embeddedFont>
    <p:embeddedFont>
      <p:font typeface="Segoe UI Semibold" panose="020B0702040204020203" pitchFamily="34" charset="0"/>
      <p:bold r:id="rId36"/>
      <p:boldItalic r:id="rId37"/>
    </p:embeddedFont>
    <p:embeddedFont>
      <p:font typeface="Segoe UI Semilight" panose="020B0402040204020203" pitchFamily="34"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55" autoAdjust="0"/>
  </p:normalViewPr>
  <p:slideViewPr>
    <p:cSldViewPr snapToGrid="0">
      <p:cViewPr varScale="1">
        <p:scale>
          <a:sx n="83" d="100"/>
          <a:sy n="83" d="100"/>
        </p:scale>
        <p:origin x="59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2F6DB5"/>
                </a:solidFill>
                <a:effectLst/>
                <a:latin typeface="canada-type-gibson"/>
              </a:rPr>
              <a:t>Why Code Quality Matters</a:t>
            </a:r>
          </a:p>
          <a:p>
            <a:pPr algn="l"/>
            <a:r>
              <a:rPr lang="en-US" b="0" i="0" dirty="0">
                <a:solidFill>
                  <a:srgbClr val="666666"/>
                </a:solidFill>
                <a:effectLst/>
                <a:latin typeface="canada-type-gibson"/>
              </a:rPr>
              <a:t>The code quality is important, as it impacts the overall software quality. And quality impacts how safe, secure, and reliable your codebase is.</a:t>
            </a:r>
          </a:p>
          <a:p>
            <a:pPr algn="l"/>
            <a:r>
              <a:rPr lang="en-US" b="0" i="0" dirty="0">
                <a:solidFill>
                  <a:srgbClr val="666666"/>
                </a:solidFill>
                <a:effectLst/>
                <a:latin typeface="canada-type-gibson"/>
              </a:rPr>
              <a:t>High quality is critical for many development teams today. And it's especially important for those developing safety-critical systems.</a:t>
            </a:r>
          </a:p>
          <a:p>
            <a:pPr algn="l"/>
            <a:r>
              <a:rPr lang="en-US" b="1" i="0" dirty="0">
                <a:solidFill>
                  <a:srgbClr val="666666"/>
                </a:solidFill>
                <a:effectLst/>
                <a:latin typeface="canada-type-gibson"/>
              </a:rPr>
              <a:t>Code Quality Analysis: Good Code vs. Bad Code</a:t>
            </a:r>
          </a:p>
          <a:p>
            <a:pPr algn="l"/>
            <a:r>
              <a:rPr lang="en-US" b="0" i="0" dirty="0">
                <a:solidFill>
                  <a:srgbClr val="666666"/>
                </a:solidFill>
                <a:effectLst/>
                <a:latin typeface="canada-type-gibson"/>
              </a:rPr>
              <a:t>Good code is high quality. And it’s clean code. It stands the test of time. Bad code is low quality. It won’t last long.</a:t>
            </a:r>
          </a:p>
          <a:p>
            <a:pPr algn="l"/>
            <a:r>
              <a:rPr lang="en-US" b="0" i="0" dirty="0">
                <a:solidFill>
                  <a:srgbClr val="666666"/>
                </a:solidFill>
                <a:effectLst/>
                <a:latin typeface="canada-type-gibson"/>
              </a:rPr>
              <a:t>Essentially, code that is considered good:</a:t>
            </a:r>
          </a:p>
          <a:p>
            <a:pPr algn="l">
              <a:buFont typeface="Arial" panose="020B0604020202020204" pitchFamily="34" charset="0"/>
              <a:buChar char="•"/>
            </a:pPr>
            <a:r>
              <a:rPr lang="en-US" b="0" i="0" dirty="0">
                <a:solidFill>
                  <a:srgbClr val="666666"/>
                </a:solidFill>
                <a:effectLst/>
                <a:latin typeface="canada-type-gibson"/>
              </a:rPr>
              <a:t>Does what it should.</a:t>
            </a:r>
          </a:p>
          <a:p>
            <a:pPr algn="l">
              <a:buFont typeface="Arial" panose="020B0604020202020204" pitchFamily="34" charset="0"/>
              <a:buChar char="•"/>
            </a:pPr>
            <a:r>
              <a:rPr lang="en-US" b="0" i="0" dirty="0">
                <a:solidFill>
                  <a:srgbClr val="666666"/>
                </a:solidFill>
                <a:effectLst/>
                <a:latin typeface="canada-type-gibson"/>
              </a:rPr>
              <a:t>Follows a consistent style.</a:t>
            </a:r>
          </a:p>
          <a:p>
            <a:pPr algn="l">
              <a:buFont typeface="Arial" panose="020B0604020202020204" pitchFamily="34" charset="0"/>
              <a:buChar char="•"/>
            </a:pPr>
            <a:r>
              <a:rPr lang="en-US" b="0" i="0" dirty="0">
                <a:solidFill>
                  <a:srgbClr val="666666"/>
                </a:solidFill>
                <a:effectLst/>
                <a:latin typeface="canada-type-gibson"/>
              </a:rPr>
              <a:t>It is easy to understand.</a:t>
            </a:r>
          </a:p>
          <a:p>
            <a:pPr algn="l">
              <a:buFont typeface="Arial" panose="020B0604020202020204" pitchFamily="34" charset="0"/>
              <a:buChar char="•"/>
            </a:pPr>
            <a:r>
              <a:rPr lang="en-US" b="0" i="0" dirty="0">
                <a:solidFill>
                  <a:srgbClr val="666666"/>
                </a:solidFill>
                <a:effectLst/>
                <a:latin typeface="canada-type-gibson"/>
              </a:rPr>
              <a:t>Has been well-documented.</a:t>
            </a:r>
          </a:p>
          <a:p>
            <a:pPr algn="l">
              <a:buFont typeface="Arial" panose="020B0604020202020204" pitchFamily="34" charset="0"/>
              <a:buChar char="•"/>
            </a:pPr>
            <a:r>
              <a:rPr lang="en-US" b="0" i="0" dirty="0">
                <a:solidFill>
                  <a:srgbClr val="666666"/>
                </a:solidFill>
                <a:effectLst/>
                <a:latin typeface="canada-type-gibson"/>
              </a:rPr>
              <a:t>It can be tested.</a:t>
            </a: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12</a:t>
            </a:fld>
            <a:endParaRPr lang="en-US"/>
          </a:p>
        </p:txBody>
      </p:sp>
    </p:spTree>
    <p:extLst>
      <p:ext uri="{BB962C8B-B14F-4D97-AF65-F5344CB8AC3E}">
        <p14:creationId xmlns:p14="http://schemas.microsoft.com/office/powerpoint/2010/main" val="1004760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2F6DB5"/>
                </a:solidFill>
                <a:effectLst/>
                <a:latin typeface="canada-type-gibson"/>
              </a:rPr>
              <a:t>Why Code Quality Matters</a:t>
            </a:r>
          </a:p>
          <a:p>
            <a:pPr algn="l"/>
            <a:r>
              <a:rPr lang="en-US" b="0" i="0" dirty="0">
                <a:solidFill>
                  <a:srgbClr val="666666"/>
                </a:solidFill>
                <a:effectLst/>
                <a:latin typeface="canada-type-gibson"/>
              </a:rPr>
              <a:t>The code quality is important, as it impacts the overall software quality. And quality impacts how safe, secure, and reliable your codebase is.</a:t>
            </a:r>
          </a:p>
          <a:p>
            <a:pPr algn="l"/>
            <a:r>
              <a:rPr lang="en-US" b="0" i="0" dirty="0">
                <a:solidFill>
                  <a:srgbClr val="666666"/>
                </a:solidFill>
                <a:effectLst/>
                <a:latin typeface="canada-type-gibson"/>
              </a:rPr>
              <a:t>High quality is critical for many development teams today. And it's especially important for those developing safety-critical systems.</a:t>
            </a:r>
          </a:p>
          <a:p>
            <a:pPr algn="l"/>
            <a:r>
              <a:rPr lang="en-US" b="1" i="0" dirty="0">
                <a:solidFill>
                  <a:srgbClr val="666666"/>
                </a:solidFill>
                <a:effectLst/>
                <a:latin typeface="canada-type-gibson"/>
              </a:rPr>
              <a:t>Code Quality Analysis: Good Code vs. Bad Code</a:t>
            </a:r>
          </a:p>
          <a:p>
            <a:pPr algn="l"/>
            <a:r>
              <a:rPr lang="en-US" b="0" i="0" dirty="0">
                <a:solidFill>
                  <a:srgbClr val="666666"/>
                </a:solidFill>
                <a:effectLst/>
                <a:latin typeface="canada-type-gibson"/>
              </a:rPr>
              <a:t>Good code is high quality. And it’s clean code. It stands the test of time. Bad code is low quality. It won’t last long.</a:t>
            </a:r>
          </a:p>
          <a:p>
            <a:pPr algn="l"/>
            <a:r>
              <a:rPr lang="en-US" b="0" i="0" dirty="0">
                <a:solidFill>
                  <a:srgbClr val="666666"/>
                </a:solidFill>
                <a:effectLst/>
                <a:latin typeface="canada-type-gibson"/>
              </a:rPr>
              <a:t>Essentially, code that is considered good:</a:t>
            </a:r>
          </a:p>
          <a:p>
            <a:pPr algn="l">
              <a:buFont typeface="Arial" panose="020B0604020202020204" pitchFamily="34" charset="0"/>
              <a:buChar char="•"/>
            </a:pPr>
            <a:r>
              <a:rPr lang="en-US" b="0" i="0" dirty="0">
                <a:solidFill>
                  <a:srgbClr val="666666"/>
                </a:solidFill>
                <a:effectLst/>
                <a:latin typeface="canada-type-gibson"/>
              </a:rPr>
              <a:t>Does what it should.</a:t>
            </a:r>
          </a:p>
          <a:p>
            <a:pPr algn="l">
              <a:buFont typeface="Arial" panose="020B0604020202020204" pitchFamily="34" charset="0"/>
              <a:buChar char="•"/>
            </a:pPr>
            <a:r>
              <a:rPr lang="en-US" b="0" i="0" dirty="0">
                <a:solidFill>
                  <a:srgbClr val="666666"/>
                </a:solidFill>
                <a:effectLst/>
                <a:latin typeface="canada-type-gibson"/>
              </a:rPr>
              <a:t>Follows a consistent style.</a:t>
            </a:r>
          </a:p>
          <a:p>
            <a:pPr algn="l">
              <a:buFont typeface="Arial" panose="020B0604020202020204" pitchFamily="34" charset="0"/>
              <a:buChar char="•"/>
            </a:pPr>
            <a:r>
              <a:rPr lang="en-US" b="0" i="0" dirty="0">
                <a:solidFill>
                  <a:srgbClr val="666666"/>
                </a:solidFill>
                <a:effectLst/>
                <a:latin typeface="canada-type-gibson"/>
              </a:rPr>
              <a:t>It is easy to understand.</a:t>
            </a:r>
          </a:p>
          <a:p>
            <a:pPr algn="l">
              <a:buFont typeface="Arial" panose="020B0604020202020204" pitchFamily="34" charset="0"/>
              <a:buChar char="•"/>
            </a:pPr>
            <a:r>
              <a:rPr lang="en-US" b="0" i="0" dirty="0">
                <a:solidFill>
                  <a:srgbClr val="666666"/>
                </a:solidFill>
                <a:effectLst/>
                <a:latin typeface="canada-type-gibson"/>
              </a:rPr>
              <a:t>Has been well-documented.</a:t>
            </a:r>
          </a:p>
          <a:p>
            <a:pPr algn="l">
              <a:buFont typeface="Arial" panose="020B0604020202020204" pitchFamily="34" charset="0"/>
              <a:buChar char="•"/>
            </a:pPr>
            <a:r>
              <a:rPr lang="en-US" b="0" i="0" dirty="0">
                <a:solidFill>
                  <a:srgbClr val="666666"/>
                </a:solidFill>
                <a:effectLst/>
                <a:latin typeface="canada-type-gibson"/>
              </a:rPr>
              <a:t>It can be tested.</a:t>
            </a: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13</a:t>
            </a:fld>
            <a:endParaRPr lang="en-US"/>
          </a:p>
        </p:txBody>
      </p:sp>
    </p:spTree>
    <p:extLst>
      <p:ext uri="{BB962C8B-B14F-4D97-AF65-F5344CB8AC3E}">
        <p14:creationId xmlns:p14="http://schemas.microsoft.com/office/powerpoint/2010/main" val="1880801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2F6DB5"/>
                </a:solidFill>
                <a:effectLst/>
                <a:latin typeface="canada-type-gibson"/>
              </a:rPr>
              <a:t>Why Code Quality Matters</a:t>
            </a:r>
          </a:p>
          <a:p>
            <a:pPr algn="l"/>
            <a:r>
              <a:rPr lang="en-US" b="0" i="0" dirty="0">
                <a:solidFill>
                  <a:srgbClr val="666666"/>
                </a:solidFill>
                <a:effectLst/>
                <a:latin typeface="canada-type-gibson"/>
              </a:rPr>
              <a:t>The code quality is important, as it impacts the overall software quality. And quality impacts how safe, secure, and reliable your codebase is.</a:t>
            </a:r>
          </a:p>
          <a:p>
            <a:pPr algn="l"/>
            <a:r>
              <a:rPr lang="en-US" b="0" i="0" dirty="0">
                <a:solidFill>
                  <a:srgbClr val="666666"/>
                </a:solidFill>
                <a:effectLst/>
                <a:latin typeface="canada-type-gibson"/>
              </a:rPr>
              <a:t>High quality is critical for many development teams today. And it's especially important for those developing safety-critical systems.</a:t>
            </a:r>
          </a:p>
          <a:p>
            <a:pPr algn="l"/>
            <a:r>
              <a:rPr lang="en-US" b="1" i="0" dirty="0">
                <a:solidFill>
                  <a:srgbClr val="666666"/>
                </a:solidFill>
                <a:effectLst/>
                <a:latin typeface="canada-type-gibson"/>
              </a:rPr>
              <a:t>Code Quality Analysis: Good Code vs. Bad Code</a:t>
            </a:r>
          </a:p>
          <a:p>
            <a:pPr algn="l"/>
            <a:r>
              <a:rPr lang="en-US" b="0" i="0" dirty="0">
                <a:solidFill>
                  <a:srgbClr val="666666"/>
                </a:solidFill>
                <a:effectLst/>
                <a:latin typeface="canada-type-gibson"/>
              </a:rPr>
              <a:t>Good code is high quality. And it’s clean code. It stands the test of time. Bad code is low quality. It won’t last long.</a:t>
            </a:r>
          </a:p>
          <a:p>
            <a:pPr algn="l"/>
            <a:r>
              <a:rPr lang="en-US" b="0" i="0" dirty="0">
                <a:solidFill>
                  <a:srgbClr val="666666"/>
                </a:solidFill>
                <a:effectLst/>
                <a:latin typeface="canada-type-gibson"/>
              </a:rPr>
              <a:t>Essentially, code that is considered good:</a:t>
            </a:r>
          </a:p>
          <a:p>
            <a:pPr algn="l">
              <a:buFont typeface="Arial" panose="020B0604020202020204" pitchFamily="34" charset="0"/>
              <a:buChar char="•"/>
            </a:pPr>
            <a:r>
              <a:rPr lang="en-US" b="0" i="0" dirty="0">
                <a:solidFill>
                  <a:srgbClr val="666666"/>
                </a:solidFill>
                <a:effectLst/>
                <a:latin typeface="canada-type-gibson"/>
              </a:rPr>
              <a:t>Does what it should.</a:t>
            </a:r>
          </a:p>
          <a:p>
            <a:pPr algn="l">
              <a:buFont typeface="Arial" panose="020B0604020202020204" pitchFamily="34" charset="0"/>
              <a:buChar char="•"/>
            </a:pPr>
            <a:r>
              <a:rPr lang="en-US" b="0" i="0" dirty="0">
                <a:solidFill>
                  <a:srgbClr val="666666"/>
                </a:solidFill>
                <a:effectLst/>
                <a:latin typeface="canada-type-gibson"/>
              </a:rPr>
              <a:t>Follows a consistent style.</a:t>
            </a:r>
          </a:p>
          <a:p>
            <a:pPr algn="l">
              <a:buFont typeface="Arial" panose="020B0604020202020204" pitchFamily="34" charset="0"/>
              <a:buChar char="•"/>
            </a:pPr>
            <a:r>
              <a:rPr lang="en-US" b="0" i="0" dirty="0">
                <a:solidFill>
                  <a:srgbClr val="666666"/>
                </a:solidFill>
                <a:effectLst/>
                <a:latin typeface="canada-type-gibson"/>
              </a:rPr>
              <a:t>It is easy to understand.</a:t>
            </a:r>
          </a:p>
          <a:p>
            <a:pPr algn="l">
              <a:buFont typeface="Arial" panose="020B0604020202020204" pitchFamily="34" charset="0"/>
              <a:buChar char="•"/>
            </a:pPr>
            <a:r>
              <a:rPr lang="en-US" b="0" i="0" dirty="0">
                <a:solidFill>
                  <a:srgbClr val="666666"/>
                </a:solidFill>
                <a:effectLst/>
                <a:latin typeface="canada-type-gibson"/>
              </a:rPr>
              <a:t>Has been well-documented.</a:t>
            </a:r>
          </a:p>
          <a:p>
            <a:pPr algn="l">
              <a:buFont typeface="Arial" panose="020B0604020202020204" pitchFamily="34" charset="0"/>
              <a:buChar char="•"/>
            </a:pPr>
            <a:r>
              <a:rPr lang="en-US" b="0" i="0" dirty="0">
                <a:solidFill>
                  <a:srgbClr val="666666"/>
                </a:solidFill>
                <a:effectLst/>
                <a:latin typeface="canada-type-gibson"/>
              </a:rPr>
              <a:t>It can be tested.</a:t>
            </a: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14</a:t>
            </a:fld>
            <a:endParaRPr lang="en-US"/>
          </a:p>
        </p:txBody>
      </p:sp>
    </p:spTree>
    <p:extLst>
      <p:ext uri="{BB962C8B-B14F-4D97-AF65-F5344CB8AC3E}">
        <p14:creationId xmlns:p14="http://schemas.microsoft.com/office/powerpoint/2010/main" val="4267915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2F6DB5"/>
                </a:solidFill>
                <a:effectLst/>
                <a:latin typeface="canada-type-gibson"/>
              </a:rPr>
              <a:t>Why Code Quality Matters</a:t>
            </a:r>
          </a:p>
          <a:p>
            <a:pPr algn="l"/>
            <a:r>
              <a:rPr lang="en-US" b="0" i="0" dirty="0">
                <a:solidFill>
                  <a:srgbClr val="666666"/>
                </a:solidFill>
                <a:effectLst/>
                <a:latin typeface="canada-type-gibson"/>
              </a:rPr>
              <a:t>The code quality is important, as it impacts the overall software quality. And quality impacts how safe, secure, and reliable your codebase is.</a:t>
            </a:r>
          </a:p>
          <a:p>
            <a:pPr algn="l"/>
            <a:r>
              <a:rPr lang="en-US" b="0" i="0" dirty="0">
                <a:solidFill>
                  <a:srgbClr val="666666"/>
                </a:solidFill>
                <a:effectLst/>
                <a:latin typeface="canada-type-gibson"/>
              </a:rPr>
              <a:t>High quality is critical for many development teams today. And it's especially important for those developing safety-critical systems.</a:t>
            </a:r>
          </a:p>
          <a:p>
            <a:pPr algn="l"/>
            <a:r>
              <a:rPr lang="en-US" b="1" i="0" dirty="0">
                <a:solidFill>
                  <a:srgbClr val="666666"/>
                </a:solidFill>
                <a:effectLst/>
                <a:latin typeface="canada-type-gibson"/>
              </a:rPr>
              <a:t>Code Quality Analysis: Good Code vs. Bad Code</a:t>
            </a:r>
          </a:p>
          <a:p>
            <a:pPr algn="l"/>
            <a:r>
              <a:rPr lang="en-US" b="0" i="0" dirty="0">
                <a:solidFill>
                  <a:srgbClr val="666666"/>
                </a:solidFill>
                <a:effectLst/>
                <a:latin typeface="canada-type-gibson"/>
              </a:rPr>
              <a:t>Good code is high quality. And it’s clean code. It stands the test of time. Bad code is low quality. It won’t last long.</a:t>
            </a:r>
          </a:p>
          <a:p>
            <a:pPr algn="l"/>
            <a:r>
              <a:rPr lang="en-US" b="0" i="0" dirty="0">
                <a:solidFill>
                  <a:srgbClr val="666666"/>
                </a:solidFill>
                <a:effectLst/>
                <a:latin typeface="canada-type-gibson"/>
              </a:rPr>
              <a:t>Essentially, code that is considered good:</a:t>
            </a:r>
          </a:p>
          <a:p>
            <a:pPr algn="l">
              <a:buFont typeface="Arial" panose="020B0604020202020204" pitchFamily="34" charset="0"/>
              <a:buChar char="•"/>
            </a:pPr>
            <a:r>
              <a:rPr lang="en-US" b="0" i="0" dirty="0">
                <a:solidFill>
                  <a:srgbClr val="666666"/>
                </a:solidFill>
                <a:effectLst/>
                <a:latin typeface="canada-type-gibson"/>
              </a:rPr>
              <a:t>Does what it should.</a:t>
            </a:r>
          </a:p>
          <a:p>
            <a:pPr algn="l">
              <a:buFont typeface="Arial" panose="020B0604020202020204" pitchFamily="34" charset="0"/>
              <a:buChar char="•"/>
            </a:pPr>
            <a:r>
              <a:rPr lang="en-US" b="0" i="0" dirty="0">
                <a:solidFill>
                  <a:srgbClr val="666666"/>
                </a:solidFill>
                <a:effectLst/>
                <a:latin typeface="canada-type-gibson"/>
              </a:rPr>
              <a:t>Follows a consistent style.</a:t>
            </a:r>
          </a:p>
          <a:p>
            <a:pPr algn="l">
              <a:buFont typeface="Arial" panose="020B0604020202020204" pitchFamily="34" charset="0"/>
              <a:buChar char="•"/>
            </a:pPr>
            <a:r>
              <a:rPr lang="en-US" b="0" i="0" dirty="0">
                <a:solidFill>
                  <a:srgbClr val="666666"/>
                </a:solidFill>
                <a:effectLst/>
                <a:latin typeface="canada-type-gibson"/>
              </a:rPr>
              <a:t>It is easy to understand.</a:t>
            </a:r>
          </a:p>
          <a:p>
            <a:pPr algn="l">
              <a:buFont typeface="Arial" panose="020B0604020202020204" pitchFamily="34" charset="0"/>
              <a:buChar char="•"/>
            </a:pPr>
            <a:r>
              <a:rPr lang="en-US" b="0" i="0" dirty="0">
                <a:solidFill>
                  <a:srgbClr val="666666"/>
                </a:solidFill>
                <a:effectLst/>
                <a:latin typeface="canada-type-gibson"/>
              </a:rPr>
              <a:t>Has been well-documented.</a:t>
            </a:r>
          </a:p>
          <a:p>
            <a:pPr algn="l">
              <a:buFont typeface="Arial" panose="020B0604020202020204" pitchFamily="34" charset="0"/>
              <a:buChar char="•"/>
            </a:pPr>
            <a:r>
              <a:rPr lang="en-US" b="0" i="0" dirty="0">
                <a:solidFill>
                  <a:srgbClr val="666666"/>
                </a:solidFill>
                <a:effectLst/>
                <a:latin typeface="canada-type-gibson"/>
              </a:rPr>
              <a:t>It can be tested.</a:t>
            </a: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16</a:t>
            </a:fld>
            <a:endParaRPr lang="en-US"/>
          </a:p>
        </p:txBody>
      </p:sp>
    </p:spTree>
    <p:extLst>
      <p:ext uri="{BB962C8B-B14F-4D97-AF65-F5344CB8AC3E}">
        <p14:creationId xmlns:p14="http://schemas.microsoft.com/office/powerpoint/2010/main" val="1384593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2F6DB5"/>
                </a:solidFill>
                <a:effectLst/>
                <a:latin typeface="canada-type-gibson"/>
              </a:rPr>
              <a:t>Why Code Quality Matters</a:t>
            </a:r>
          </a:p>
          <a:p>
            <a:pPr algn="l"/>
            <a:r>
              <a:rPr lang="en-US" b="0" i="0" dirty="0">
                <a:solidFill>
                  <a:srgbClr val="666666"/>
                </a:solidFill>
                <a:effectLst/>
                <a:latin typeface="canada-type-gibson"/>
              </a:rPr>
              <a:t>The code quality is important, as it impacts the overall software quality. And quality impacts how safe, secure, and reliable your codebase is.</a:t>
            </a:r>
          </a:p>
          <a:p>
            <a:pPr algn="l"/>
            <a:r>
              <a:rPr lang="en-US" b="0" i="0" dirty="0">
                <a:solidFill>
                  <a:srgbClr val="666666"/>
                </a:solidFill>
                <a:effectLst/>
                <a:latin typeface="canada-type-gibson"/>
              </a:rPr>
              <a:t>High quality is critical for many development teams today. And it's especially important for those developing safety-critical systems.</a:t>
            </a:r>
          </a:p>
          <a:p>
            <a:pPr algn="l"/>
            <a:r>
              <a:rPr lang="en-US" b="1" i="0" dirty="0">
                <a:solidFill>
                  <a:srgbClr val="666666"/>
                </a:solidFill>
                <a:effectLst/>
                <a:latin typeface="canada-type-gibson"/>
              </a:rPr>
              <a:t>Code Quality Analysis: Good Code vs. Bad Code</a:t>
            </a:r>
          </a:p>
          <a:p>
            <a:pPr algn="l"/>
            <a:r>
              <a:rPr lang="en-US" b="0" i="0" dirty="0">
                <a:solidFill>
                  <a:srgbClr val="666666"/>
                </a:solidFill>
                <a:effectLst/>
                <a:latin typeface="canada-type-gibson"/>
              </a:rPr>
              <a:t>Good code is high quality. And it’s clean code. It stands the test of time. Bad code is low quality. It won’t last long.</a:t>
            </a:r>
          </a:p>
          <a:p>
            <a:pPr algn="l"/>
            <a:r>
              <a:rPr lang="en-US" b="0" i="0" dirty="0">
                <a:solidFill>
                  <a:srgbClr val="666666"/>
                </a:solidFill>
                <a:effectLst/>
                <a:latin typeface="canada-type-gibson"/>
              </a:rPr>
              <a:t>Essentially, code that is considered good:</a:t>
            </a:r>
          </a:p>
          <a:p>
            <a:pPr algn="l">
              <a:buFont typeface="Arial" panose="020B0604020202020204" pitchFamily="34" charset="0"/>
              <a:buChar char="•"/>
            </a:pPr>
            <a:r>
              <a:rPr lang="en-US" b="0" i="0" dirty="0">
                <a:solidFill>
                  <a:srgbClr val="666666"/>
                </a:solidFill>
                <a:effectLst/>
                <a:latin typeface="canada-type-gibson"/>
              </a:rPr>
              <a:t>Does what it should.</a:t>
            </a:r>
          </a:p>
          <a:p>
            <a:pPr algn="l">
              <a:buFont typeface="Arial" panose="020B0604020202020204" pitchFamily="34" charset="0"/>
              <a:buChar char="•"/>
            </a:pPr>
            <a:r>
              <a:rPr lang="en-US" b="0" i="0" dirty="0">
                <a:solidFill>
                  <a:srgbClr val="666666"/>
                </a:solidFill>
                <a:effectLst/>
                <a:latin typeface="canada-type-gibson"/>
              </a:rPr>
              <a:t>Follows a consistent style.</a:t>
            </a:r>
          </a:p>
          <a:p>
            <a:pPr algn="l">
              <a:buFont typeface="Arial" panose="020B0604020202020204" pitchFamily="34" charset="0"/>
              <a:buChar char="•"/>
            </a:pPr>
            <a:r>
              <a:rPr lang="en-US" b="0" i="0" dirty="0">
                <a:solidFill>
                  <a:srgbClr val="666666"/>
                </a:solidFill>
                <a:effectLst/>
                <a:latin typeface="canada-type-gibson"/>
              </a:rPr>
              <a:t>It is easy to understand.</a:t>
            </a:r>
          </a:p>
          <a:p>
            <a:pPr algn="l">
              <a:buFont typeface="Arial" panose="020B0604020202020204" pitchFamily="34" charset="0"/>
              <a:buChar char="•"/>
            </a:pPr>
            <a:r>
              <a:rPr lang="en-US" b="0" i="0" dirty="0">
                <a:solidFill>
                  <a:srgbClr val="666666"/>
                </a:solidFill>
                <a:effectLst/>
                <a:latin typeface="canada-type-gibson"/>
              </a:rPr>
              <a:t>Has been well-documented.</a:t>
            </a:r>
          </a:p>
          <a:p>
            <a:pPr algn="l">
              <a:buFont typeface="Arial" panose="020B0604020202020204" pitchFamily="34" charset="0"/>
              <a:buChar char="•"/>
            </a:pPr>
            <a:r>
              <a:rPr lang="en-US" b="0" i="0" dirty="0">
                <a:solidFill>
                  <a:srgbClr val="666666"/>
                </a:solidFill>
                <a:effectLst/>
                <a:latin typeface="canada-type-gibson"/>
              </a:rPr>
              <a:t>It can be tested.</a:t>
            </a: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17</a:t>
            </a:fld>
            <a:endParaRPr lang="en-US"/>
          </a:p>
        </p:txBody>
      </p:sp>
    </p:spTree>
    <p:extLst>
      <p:ext uri="{BB962C8B-B14F-4D97-AF65-F5344CB8AC3E}">
        <p14:creationId xmlns:p14="http://schemas.microsoft.com/office/powerpoint/2010/main" val="809319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dividimos</a:t>
            </a:r>
            <a:r>
              <a:rPr lang="en-US" b="1" i="0" dirty="0">
                <a:solidFill>
                  <a:srgbClr val="2F6DB5"/>
                </a:solidFill>
                <a:effectLst/>
                <a:latin typeface="canada-type-gibson"/>
              </a:rPr>
              <a:t> </a:t>
            </a:r>
            <a:r>
              <a:rPr lang="en-US" b="1" i="0" dirty="0" err="1">
                <a:solidFill>
                  <a:srgbClr val="2F6DB5"/>
                </a:solidFill>
                <a:effectLst/>
                <a:latin typeface="canada-type-gibson"/>
              </a:rPr>
              <a:t>em</a:t>
            </a:r>
            <a:r>
              <a:rPr lang="en-US" b="1" i="0" dirty="0">
                <a:solidFill>
                  <a:srgbClr val="2F6DB5"/>
                </a:solidFill>
                <a:effectLst/>
                <a:latin typeface="canada-type-gibson"/>
              </a:rPr>
              <a:t> 3 </a:t>
            </a:r>
            <a:r>
              <a:rPr lang="en-US" b="1" i="0" dirty="0" err="1">
                <a:solidFill>
                  <a:srgbClr val="2F6DB5"/>
                </a:solidFill>
                <a:effectLst/>
                <a:latin typeface="canada-type-gibson"/>
              </a:rPr>
              <a:t>partes</a:t>
            </a:r>
            <a:r>
              <a:rPr lang="en-US" b="1" i="0" dirty="0">
                <a:solidFill>
                  <a:srgbClr val="2F6DB5"/>
                </a:solidFill>
                <a:effectLst/>
                <a:latin typeface="canada-type-gibson"/>
              </a:rPr>
              <a:t>, a </a:t>
            </a:r>
            <a:r>
              <a:rPr lang="en-US" b="1" i="0" dirty="0" err="1">
                <a:solidFill>
                  <a:srgbClr val="2F6DB5"/>
                </a:solidFill>
                <a:effectLst/>
                <a:latin typeface="canada-type-gibson"/>
              </a:rPr>
              <a:t>pesquisa</a:t>
            </a:r>
            <a:endParaRPr lang="en-US" b="1" i="0" dirty="0">
              <a:solidFill>
                <a:srgbClr val="2F6DB5"/>
              </a:solidFill>
              <a:effectLst/>
              <a:latin typeface="canada-type-gibson"/>
            </a:endParaRP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a:t>
            </a:r>
            <a:r>
              <a:rPr lang="en-US" b="1" i="0" dirty="0" err="1">
                <a:solidFill>
                  <a:srgbClr val="2F6DB5"/>
                </a:solidFill>
                <a:effectLst/>
                <a:latin typeface="canada-type-gibson"/>
              </a:rPr>
              <a:t>processo</a:t>
            </a:r>
            <a:r>
              <a:rPr lang="en-US" b="1" i="0" dirty="0">
                <a:solidFill>
                  <a:srgbClr val="2F6DB5"/>
                </a:solidFill>
                <a:effectLst/>
                <a:latin typeface="canada-type-gibson"/>
              </a:rPr>
              <a:t> de forma </a:t>
            </a:r>
            <a:r>
              <a:rPr lang="en-US" b="1" i="0" dirty="0" err="1">
                <a:solidFill>
                  <a:srgbClr val="2F6DB5"/>
                </a:solidFill>
                <a:effectLst/>
                <a:latin typeface="canada-type-gibson"/>
              </a:rPr>
              <a:t>detalhada</a:t>
            </a:r>
            <a:r>
              <a:rPr lang="en-US" b="1" i="0" dirty="0">
                <a:solidFill>
                  <a:srgbClr val="2F6DB5"/>
                </a:solidFill>
                <a:effectLst/>
                <a:latin typeface="canada-type-gibson"/>
              </a:rPr>
              <a:t>, </a:t>
            </a:r>
            <a:r>
              <a:rPr lang="en-US" b="1" i="0" dirty="0" err="1">
                <a:solidFill>
                  <a:srgbClr val="2F6DB5"/>
                </a:solidFill>
                <a:effectLst/>
                <a:latin typeface="canada-type-gibson"/>
              </a:rPr>
              <a:t>verificar</a:t>
            </a:r>
            <a:r>
              <a:rPr lang="en-US" b="1" i="0" dirty="0">
                <a:solidFill>
                  <a:srgbClr val="2F6DB5"/>
                </a:solidFill>
                <a:effectLst/>
                <a:latin typeface="canada-type-gibson"/>
              </a:rPr>
              <a:t> o tempo </a:t>
            </a:r>
            <a:r>
              <a:rPr lang="en-US" b="1" i="0" dirty="0" err="1">
                <a:solidFill>
                  <a:srgbClr val="2F6DB5"/>
                </a:solidFill>
                <a:effectLst/>
                <a:latin typeface="canada-type-gibson"/>
              </a:rPr>
              <a:t>percorrido</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a:t>
            </a:r>
            <a:r>
              <a:rPr lang="en-US" b="1" i="0" dirty="0" err="1">
                <a:solidFill>
                  <a:srgbClr val="2F6DB5"/>
                </a:solidFill>
                <a:effectLst/>
                <a:latin typeface="canada-type-gibson"/>
              </a:rPr>
              <a:t>defesa</a:t>
            </a:r>
            <a:r>
              <a:rPr lang="en-US" b="1" i="0" dirty="0">
                <a:solidFill>
                  <a:srgbClr val="2F6DB5"/>
                </a:solidFill>
                <a:effectLst/>
                <a:latin typeface="canada-type-gibson"/>
              </a:rPr>
              <a:t>.</a:t>
            </a:r>
          </a:p>
          <a:p>
            <a:pPr algn="l"/>
            <a:endParaRPr lang="en-US" b="1" i="0" dirty="0">
              <a:solidFill>
                <a:srgbClr val="2F6DB5"/>
              </a:solidFill>
              <a:effectLst/>
              <a:latin typeface="canada-type-gibson"/>
            </a:endParaRPr>
          </a:p>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19</a:t>
            </a:fld>
            <a:endParaRPr lang="en-US"/>
          </a:p>
        </p:txBody>
      </p:sp>
    </p:spTree>
    <p:extLst>
      <p:ext uri="{BB962C8B-B14F-4D97-AF65-F5344CB8AC3E}">
        <p14:creationId xmlns:p14="http://schemas.microsoft.com/office/powerpoint/2010/main" val="3441080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desenvolvemos</a:t>
            </a:r>
            <a:r>
              <a:rPr lang="en-US" b="1" i="0" dirty="0">
                <a:solidFill>
                  <a:srgbClr val="2F6DB5"/>
                </a:solidFill>
                <a:effectLst/>
                <a:latin typeface="canada-type-gibson"/>
              </a:rPr>
              <a:t> </a:t>
            </a:r>
            <a:r>
              <a:rPr lang="en-US" b="1" i="0" dirty="0" err="1">
                <a:solidFill>
                  <a:srgbClr val="2F6DB5"/>
                </a:solidFill>
                <a:effectLst/>
                <a:latin typeface="canada-type-gibson"/>
              </a:rPr>
              <a:t>uma</a:t>
            </a:r>
            <a:r>
              <a:rPr lang="en-US" b="1" i="0" dirty="0">
                <a:solidFill>
                  <a:srgbClr val="2F6DB5"/>
                </a:solidFill>
                <a:effectLst/>
                <a:latin typeface="canada-type-gibson"/>
              </a:rPr>
              <a:t> </a:t>
            </a:r>
            <a:r>
              <a:rPr lang="en-US" b="1" i="0" dirty="0" err="1">
                <a:solidFill>
                  <a:srgbClr val="2F6DB5"/>
                </a:solidFill>
                <a:effectLst/>
                <a:latin typeface="canada-type-gibson"/>
              </a:rPr>
              <a:t>aplicação</a:t>
            </a:r>
            <a:r>
              <a:rPr lang="en-US" b="1" i="0" dirty="0">
                <a:solidFill>
                  <a:srgbClr val="2F6DB5"/>
                </a:solidFill>
                <a:effectLst/>
                <a:latin typeface="canada-type-gibson"/>
              </a:rPr>
              <a:t> web para randomizer o </a:t>
            </a:r>
            <a:r>
              <a:rPr lang="en-US" b="1" i="0" dirty="0" err="1">
                <a:solidFill>
                  <a:srgbClr val="2F6DB5"/>
                </a:solidFill>
                <a:effectLst/>
                <a:latin typeface="canada-type-gibson"/>
              </a:rPr>
              <a:t>acesso</a:t>
            </a:r>
            <a:r>
              <a:rPr lang="en-US" b="1" i="0" dirty="0">
                <a:solidFill>
                  <a:srgbClr val="2F6DB5"/>
                </a:solidFill>
                <a:effectLst/>
                <a:latin typeface="canada-type-gibson"/>
              </a:rPr>
              <a:t> </a:t>
            </a:r>
            <a:r>
              <a:rPr lang="en-US" b="1" i="0" dirty="0" err="1">
                <a:solidFill>
                  <a:srgbClr val="2F6DB5"/>
                </a:solidFill>
                <a:effectLst/>
                <a:latin typeface="canada-type-gibson"/>
              </a:rPr>
              <a:t>disponivel</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internet</a:t>
            </a: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fizemos</a:t>
            </a:r>
            <a:r>
              <a:rPr lang="en-US" b="1" i="0" dirty="0">
                <a:solidFill>
                  <a:srgbClr val="2F6DB5"/>
                </a:solidFill>
                <a:effectLst/>
                <a:latin typeface="canada-type-gibson"/>
              </a:rPr>
              <a:t> 4 </a:t>
            </a:r>
            <a:r>
              <a:rPr lang="en-US" b="1" i="0" dirty="0" err="1">
                <a:solidFill>
                  <a:srgbClr val="2F6DB5"/>
                </a:solidFill>
                <a:effectLst/>
                <a:latin typeface="canada-type-gibson"/>
              </a:rPr>
              <a:t>formularios</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um com 8 </a:t>
            </a:r>
            <a:r>
              <a:rPr lang="en-US" b="1" i="0" dirty="0" err="1">
                <a:solidFill>
                  <a:srgbClr val="2F6DB5"/>
                </a:solidFill>
                <a:effectLst/>
                <a:latin typeface="canada-type-gibson"/>
              </a:rPr>
              <a:t>questões</a:t>
            </a:r>
            <a:r>
              <a:rPr lang="en-US" b="1" i="0" dirty="0">
                <a:solidFill>
                  <a:srgbClr val="2F6DB5"/>
                </a:solidFill>
                <a:effectLst/>
                <a:latin typeface="canada-type-gibson"/>
              </a:rPr>
              <a:t> (4 de PM e 4 de CC)</a:t>
            </a: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a:t>
            </a:r>
            <a:r>
              <a:rPr lang="en-US" b="1" i="0" dirty="0" err="1">
                <a:solidFill>
                  <a:srgbClr val="2F6DB5"/>
                </a:solidFill>
                <a:effectLst/>
                <a:latin typeface="canada-type-gibson"/>
              </a:rPr>
              <a:t>processo</a:t>
            </a:r>
            <a:r>
              <a:rPr lang="en-US" b="1" i="0" dirty="0">
                <a:solidFill>
                  <a:srgbClr val="2F6DB5"/>
                </a:solidFill>
                <a:effectLst/>
                <a:latin typeface="canada-type-gibson"/>
              </a:rPr>
              <a:t> de forma </a:t>
            </a:r>
            <a:r>
              <a:rPr lang="en-US" b="1" i="0" dirty="0" err="1">
                <a:solidFill>
                  <a:srgbClr val="2F6DB5"/>
                </a:solidFill>
                <a:effectLst/>
                <a:latin typeface="canada-type-gibson"/>
              </a:rPr>
              <a:t>detalhada</a:t>
            </a:r>
            <a:r>
              <a:rPr lang="en-US" b="1" i="0" dirty="0">
                <a:solidFill>
                  <a:srgbClr val="2F6DB5"/>
                </a:solidFill>
                <a:effectLst/>
                <a:latin typeface="canada-type-gibson"/>
              </a:rPr>
              <a:t>, </a:t>
            </a:r>
            <a:r>
              <a:rPr lang="en-US" b="1" i="0" dirty="0" err="1">
                <a:solidFill>
                  <a:srgbClr val="2F6DB5"/>
                </a:solidFill>
                <a:effectLst/>
                <a:latin typeface="canada-type-gibson"/>
              </a:rPr>
              <a:t>verificar</a:t>
            </a:r>
            <a:r>
              <a:rPr lang="en-US" b="1" i="0" dirty="0">
                <a:solidFill>
                  <a:srgbClr val="2F6DB5"/>
                </a:solidFill>
                <a:effectLst/>
                <a:latin typeface="canada-type-gibson"/>
              </a:rPr>
              <a:t> o tempo </a:t>
            </a:r>
            <a:r>
              <a:rPr lang="en-US" b="1" i="0" dirty="0" err="1">
                <a:solidFill>
                  <a:srgbClr val="2F6DB5"/>
                </a:solidFill>
                <a:effectLst/>
                <a:latin typeface="canada-type-gibson"/>
              </a:rPr>
              <a:t>percorrido</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a:t>
            </a:r>
            <a:r>
              <a:rPr lang="en-US" b="1" i="0" dirty="0" err="1">
                <a:solidFill>
                  <a:srgbClr val="2F6DB5"/>
                </a:solidFill>
                <a:effectLst/>
                <a:latin typeface="canada-type-gibson"/>
              </a:rPr>
              <a:t>defesa</a:t>
            </a:r>
            <a:r>
              <a:rPr lang="en-US" b="1" i="0" dirty="0">
                <a:solidFill>
                  <a:srgbClr val="2F6DB5"/>
                </a:solidFill>
                <a:effectLst/>
                <a:latin typeface="canada-type-gibson"/>
              </a:rPr>
              <a:t>.</a:t>
            </a:r>
          </a:p>
          <a:p>
            <a:pPr algn="l"/>
            <a:endParaRPr lang="en-US" b="1" i="0" dirty="0">
              <a:solidFill>
                <a:srgbClr val="2F6DB5"/>
              </a:solidFill>
              <a:effectLst/>
              <a:latin typeface="canada-type-gibson"/>
            </a:endParaRPr>
          </a:p>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20</a:t>
            </a:fld>
            <a:endParaRPr lang="en-US"/>
          </a:p>
        </p:txBody>
      </p:sp>
    </p:spTree>
    <p:extLst>
      <p:ext uri="{BB962C8B-B14F-4D97-AF65-F5344CB8AC3E}">
        <p14:creationId xmlns:p14="http://schemas.microsoft.com/office/powerpoint/2010/main" val="1452128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desenvolvemos</a:t>
            </a:r>
            <a:r>
              <a:rPr lang="en-US" b="1" i="0" dirty="0">
                <a:solidFill>
                  <a:srgbClr val="2F6DB5"/>
                </a:solidFill>
                <a:effectLst/>
                <a:latin typeface="canada-type-gibson"/>
              </a:rPr>
              <a:t> </a:t>
            </a:r>
            <a:r>
              <a:rPr lang="en-US" b="1" i="0" dirty="0" err="1">
                <a:solidFill>
                  <a:srgbClr val="2F6DB5"/>
                </a:solidFill>
                <a:effectLst/>
                <a:latin typeface="canada-type-gibson"/>
              </a:rPr>
              <a:t>uma</a:t>
            </a:r>
            <a:r>
              <a:rPr lang="en-US" b="1" i="0" dirty="0">
                <a:solidFill>
                  <a:srgbClr val="2F6DB5"/>
                </a:solidFill>
                <a:effectLst/>
                <a:latin typeface="canada-type-gibson"/>
              </a:rPr>
              <a:t> </a:t>
            </a:r>
            <a:r>
              <a:rPr lang="en-US" b="1" i="0" dirty="0" err="1">
                <a:solidFill>
                  <a:srgbClr val="2F6DB5"/>
                </a:solidFill>
                <a:effectLst/>
                <a:latin typeface="canada-type-gibson"/>
              </a:rPr>
              <a:t>aplicação</a:t>
            </a:r>
            <a:r>
              <a:rPr lang="en-US" b="1" i="0" dirty="0">
                <a:solidFill>
                  <a:srgbClr val="2F6DB5"/>
                </a:solidFill>
                <a:effectLst/>
                <a:latin typeface="canada-type-gibson"/>
              </a:rPr>
              <a:t> web para randomizer o </a:t>
            </a:r>
            <a:r>
              <a:rPr lang="en-US" b="1" i="0" dirty="0" err="1">
                <a:solidFill>
                  <a:srgbClr val="2F6DB5"/>
                </a:solidFill>
                <a:effectLst/>
                <a:latin typeface="canada-type-gibson"/>
              </a:rPr>
              <a:t>acesso</a:t>
            </a:r>
            <a:r>
              <a:rPr lang="en-US" b="1" i="0" dirty="0">
                <a:solidFill>
                  <a:srgbClr val="2F6DB5"/>
                </a:solidFill>
                <a:effectLst/>
                <a:latin typeface="canada-type-gibson"/>
              </a:rPr>
              <a:t> </a:t>
            </a:r>
            <a:r>
              <a:rPr lang="en-US" b="1" i="0" dirty="0" err="1">
                <a:solidFill>
                  <a:srgbClr val="2F6DB5"/>
                </a:solidFill>
                <a:effectLst/>
                <a:latin typeface="canada-type-gibson"/>
              </a:rPr>
              <a:t>disponivel</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internet</a:t>
            </a: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fizemos</a:t>
            </a:r>
            <a:r>
              <a:rPr lang="en-US" b="1" i="0" dirty="0">
                <a:solidFill>
                  <a:srgbClr val="2F6DB5"/>
                </a:solidFill>
                <a:effectLst/>
                <a:latin typeface="canada-type-gibson"/>
              </a:rPr>
              <a:t> 4 </a:t>
            </a:r>
            <a:r>
              <a:rPr lang="en-US" b="1" i="0" dirty="0" err="1">
                <a:solidFill>
                  <a:srgbClr val="2F6DB5"/>
                </a:solidFill>
                <a:effectLst/>
                <a:latin typeface="canada-type-gibson"/>
              </a:rPr>
              <a:t>formularios</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um com 8 </a:t>
            </a:r>
            <a:r>
              <a:rPr lang="en-US" b="1" i="0" dirty="0" err="1">
                <a:solidFill>
                  <a:srgbClr val="2F6DB5"/>
                </a:solidFill>
                <a:effectLst/>
                <a:latin typeface="canada-type-gibson"/>
              </a:rPr>
              <a:t>questões</a:t>
            </a:r>
            <a:r>
              <a:rPr lang="en-US" b="1" i="0" dirty="0">
                <a:solidFill>
                  <a:srgbClr val="2F6DB5"/>
                </a:solidFill>
                <a:effectLst/>
                <a:latin typeface="canada-type-gibson"/>
              </a:rPr>
              <a:t> (4 de PM e 4 de CC)</a:t>
            </a: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a:t>
            </a:r>
            <a:r>
              <a:rPr lang="en-US" b="1" i="0" dirty="0" err="1">
                <a:solidFill>
                  <a:srgbClr val="2F6DB5"/>
                </a:solidFill>
                <a:effectLst/>
                <a:latin typeface="canada-type-gibson"/>
              </a:rPr>
              <a:t>processo</a:t>
            </a:r>
            <a:r>
              <a:rPr lang="en-US" b="1" i="0" dirty="0">
                <a:solidFill>
                  <a:srgbClr val="2F6DB5"/>
                </a:solidFill>
                <a:effectLst/>
                <a:latin typeface="canada-type-gibson"/>
              </a:rPr>
              <a:t> de forma </a:t>
            </a:r>
            <a:r>
              <a:rPr lang="en-US" b="1" i="0" dirty="0" err="1">
                <a:solidFill>
                  <a:srgbClr val="2F6DB5"/>
                </a:solidFill>
                <a:effectLst/>
                <a:latin typeface="canada-type-gibson"/>
              </a:rPr>
              <a:t>detalhada</a:t>
            </a:r>
            <a:r>
              <a:rPr lang="en-US" b="1" i="0" dirty="0">
                <a:solidFill>
                  <a:srgbClr val="2F6DB5"/>
                </a:solidFill>
                <a:effectLst/>
                <a:latin typeface="canada-type-gibson"/>
              </a:rPr>
              <a:t>, </a:t>
            </a:r>
            <a:r>
              <a:rPr lang="en-US" b="1" i="0" dirty="0" err="1">
                <a:solidFill>
                  <a:srgbClr val="2F6DB5"/>
                </a:solidFill>
                <a:effectLst/>
                <a:latin typeface="canada-type-gibson"/>
              </a:rPr>
              <a:t>verificar</a:t>
            </a:r>
            <a:r>
              <a:rPr lang="en-US" b="1" i="0" dirty="0">
                <a:solidFill>
                  <a:srgbClr val="2F6DB5"/>
                </a:solidFill>
                <a:effectLst/>
                <a:latin typeface="canada-type-gibson"/>
              </a:rPr>
              <a:t> o tempo </a:t>
            </a:r>
            <a:r>
              <a:rPr lang="en-US" b="1" i="0" dirty="0" err="1">
                <a:solidFill>
                  <a:srgbClr val="2F6DB5"/>
                </a:solidFill>
                <a:effectLst/>
                <a:latin typeface="canada-type-gibson"/>
              </a:rPr>
              <a:t>percorrido</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a:t>
            </a:r>
            <a:r>
              <a:rPr lang="en-US" b="1" i="0" dirty="0" err="1">
                <a:solidFill>
                  <a:srgbClr val="2F6DB5"/>
                </a:solidFill>
                <a:effectLst/>
                <a:latin typeface="canada-type-gibson"/>
              </a:rPr>
              <a:t>defesa</a:t>
            </a:r>
            <a:r>
              <a:rPr lang="en-US" b="1" i="0" dirty="0">
                <a:solidFill>
                  <a:srgbClr val="2F6DB5"/>
                </a:solidFill>
                <a:effectLst/>
                <a:latin typeface="canada-type-gibson"/>
              </a:rPr>
              <a:t>.</a:t>
            </a:r>
          </a:p>
          <a:p>
            <a:pPr algn="l"/>
            <a:endParaRPr lang="en-US" b="1" i="0" dirty="0">
              <a:solidFill>
                <a:srgbClr val="2F6DB5"/>
              </a:solidFill>
              <a:effectLst/>
              <a:latin typeface="canada-type-gibson"/>
            </a:endParaRPr>
          </a:p>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21</a:t>
            </a:fld>
            <a:endParaRPr lang="en-US"/>
          </a:p>
        </p:txBody>
      </p:sp>
    </p:spTree>
    <p:extLst>
      <p:ext uri="{BB962C8B-B14F-4D97-AF65-F5344CB8AC3E}">
        <p14:creationId xmlns:p14="http://schemas.microsoft.com/office/powerpoint/2010/main" val="28892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None/>
            </a:pPr>
            <a:r>
              <a:rPr lang="en-US" b="1" i="0" dirty="0" err="1">
                <a:solidFill>
                  <a:srgbClr val="2F6DB5"/>
                </a:solidFill>
                <a:effectLst/>
                <a:latin typeface="canada-type-gibson"/>
              </a:rPr>
              <a:t>Explicar</a:t>
            </a:r>
            <a:r>
              <a:rPr lang="en-US" b="1" i="0" dirty="0">
                <a:solidFill>
                  <a:srgbClr val="2F6DB5"/>
                </a:solidFill>
                <a:effectLst/>
                <a:latin typeface="canada-type-gibson"/>
              </a:rPr>
              <a:t> o </a:t>
            </a:r>
            <a:r>
              <a:rPr lang="en-US" b="1" i="0" dirty="0" err="1">
                <a:solidFill>
                  <a:srgbClr val="2F6DB5"/>
                </a:solidFill>
                <a:effectLst/>
                <a:latin typeface="canada-type-gibson"/>
              </a:rPr>
              <a:t>conteudo</a:t>
            </a:r>
            <a:r>
              <a:rPr lang="en-US" b="1" i="0" dirty="0">
                <a:solidFill>
                  <a:srgbClr val="2F6DB5"/>
                </a:solidFill>
                <a:effectLst/>
                <a:latin typeface="canada-type-gibson"/>
              </a:rPr>
              <a:t> do </a:t>
            </a:r>
            <a:r>
              <a:rPr lang="en-US" b="1" i="0" dirty="0" err="1">
                <a:solidFill>
                  <a:srgbClr val="2F6DB5"/>
                </a:solidFill>
                <a:effectLst/>
                <a:latin typeface="canada-type-gibson"/>
              </a:rPr>
              <a:t>formulário</a:t>
            </a:r>
            <a:r>
              <a:rPr lang="en-US" b="1" i="0" dirty="0">
                <a:solidFill>
                  <a:srgbClr val="2F6DB5"/>
                </a:solidFill>
                <a:effectLst/>
                <a:latin typeface="canada-type-gibson"/>
              </a:rPr>
              <a:t> e o </a:t>
            </a:r>
            <a:r>
              <a:rPr lang="en-US" b="1" i="0" dirty="0" err="1">
                <a:solidFill>
                  <a:srgbClr val="2F6DB5"/>
                </a:solidFill>
                <a:effectLst/>
                <a:latin typeface="canada-type-gibson"/>
              </a:rPr>
              <a:t>exemplo</a:t>
            </a:r>
            <a:r>
              <a:rPr lang="en-US" b="1" i="0" dirty="0">
                <a:solidFill>
                  <a:srgbClr val="2F6DB5"/>
                </a:solidFill>
                <a:effectLst/>
                <a:latin typeface="canada-type-gibson"/>
              </a:rPr>
              <a:t> do </a:t>
            </a:r>
            <a:r>
              <a:rPr lang="en-US" b="1" i="0" dirty="0" err="1">
                <a:solidFill>
                  <a:srgbClr val="2F6DB5"/>
                </a:solidFill>
                <a:effectLst/>
                <a:latin typeface="canada-type-gibson"/>
              </a:rPr>
              <a:t>codigo</a:t>
            </a:r>
            <a:r>
              <a:rPr lang="en-US" b="1" i="0" dirty="0">
                <a:solidFill>
                  <a:srgbClr val="2F6DB5"/>
                </a:solidFill>
                <a:effectLst/>
                <a:latin typeface="canada-type-gibson"/>
              </a:rPr>
              <a:t>;</a:t>
            </a:r>
          </a:p>
          <a:p>
            <a:pPr marL="158750" indent="0" algn="l">
              <a:buNone/>
            </a:pPr>
            <a:r>
              <a:rPr lang="en-US" b="1" i="0" dirty="0" err="1">
                <a:solidFill>
                  <a:srgbClr val="2F6DB5"/>
                </a:solidFill>
                <a:effectLst/>
                <a:latin typeface="canada-type-gibson"/>
              </a:rPr>
              <a:t>Explicar</a:t>
            </a:r>
            <a:r>
              <a:rPr lang="en-US" b="1" i="0" dirty="0">
                <a:solidFill>
                  <a:srgbClr val="2F6DB5"/>
                </a:solidFill>
                <a:effectLst/>
                <a:latin typeface="canada-type-gibson"/>
              </a:rPr>
              <a:t> </a:t>
            </a:r>
            <a:r>
              <a:rPr lang="en-US" b="1" i="0" dirty="0" err="1">
                <a:solidFill>
                  <a:srgbClr val="2F6DB5"/>
                </a:solidFill>
                <a:effectLst/>
                <a:latin typeface="canada-type-gibson"/>
              </a:rPr>
              <a:t>sobre</a:t>
            </a:r>
            <a:r>
              <a:rPr lang="en-US" b="1" i="0" dirty="0">
                <a:solidFill>
                  <a:srgbClr val="2F6DB5"/>
                </a:solidFill>
                <a:effectLst/>
                <a:latin typeface="canada-type-gibson"/>
              </a:rPr>
              <a:t> </a:t>
            </a:r>
            <a:r>
              <a:rPr lang="en-US" b="1" i="0" dirty="0" err="1">
                <a:solidFill>
                  <a:srgbClr val="2F6DB5"/>
                </a:solidFill>
                <a:effectLst/>
                <a:latin typeface="canada-type-gibson"/>
              </a:rPr>
              <a:t>os</a:t>
            </a:r>
            <a:r>
              <a:rPr lang="en-US" b="1" i="0" dirty="0">
                <a:solidFill>
                  <a:srgbClr val="2F6DB5"/>
                </a:solidFill>
                <a:effectLst/>
                <a:latin typeface="canada-type-gibson"/>
              </a:rPr>
              <a:t> </a:t>
            </a:r>
            <a:r>
              <a:rPr lang="en-US" b="1" i="0" dirty="0" err="1">
                <a:solidFill>
                  <a:srgbClr val="2F6DB5"/>
                </a:solidFill>
                <a:effectLst/>
                <a:latin typeface="canada-type-gibson"/>
              </a:rPr>
              <a:t>formularios</a:t>
            </a:r>
            <a:r>
              <a:rPr lang="en-US" b="1" i="0" dirty="0">
                <a:solidFill>
                  <a:srgbClr val="2F6DB5"/>
                </a:solidFill>
                <a:effectLst/>
                <a:latin typeface="canada-type-gibson"/>
              </a:rPr>
              <a:t> e o campo livre para </a:t>
            </a:r>
            <a:r>
              <a:rPr lang="en-US" b="1" i="0" dirty="0" err="1">
                <a:solidFill>
                  <a:srgbClr val="2F6DB5"/>
                </a:solidFill>
                <a:effectLst/>
                <a:latin typeface="canada-type-gibson"/>
              </a:rPr>
              <a:t>nao</a:t>
            </a:r>
            <a:r>
              <a:rPr lang="en-US" b="1" i="0" dirty="0">
                <a:solidFill>
                  <a:srgbClr val="2F6DB5"/>
                </a:solidFill>
                <a:effectLst/>
                <a:latin typeface="canada-type-gibson"/>
              </a:rPr>
              <a:t> </a:t>
            </a:r>
            <a:r>
              <a:rPr lang="en-US" b="1" i="0" dirty="0" err="1">
                <a:solidFill>
                  <a:srgbClr val="2F6DB5"/>
                </a:solidFill>
                <a:effectLst/>
                <a:latin typeface="canada-type-gibson"/>
              </a:rPr>
              <a:t>enviesar</a:t>
            </a:r>
            <a:r>
              <a:rPr lang="en-US" b="1" i="0" dirty="0">
                <a:solidFill>
                  <a:srgbClr val="2F6DB5"/>
                </a:solidFill>
                <a:effectLst/>
                <a:latin typeface="canada-type-gibson"/>
              </a:rPr>
              <a:t> a </a:t>
            </a:r>
            <a:r>
              <a:rPr lang="en-US" b="1" i="0" dirty="0" err="1">
                <a:solidFill>
                  <a:srgbClr val="2F6DB5"/>
                </a:solidFill>
                <a:effectLst/>
                <a:latin typeface="canada-type-gibson"/>
              </a:rPr>
              <a:t>resposta</a:t>
            </a:r>
            <a:r>
              <a:rPr lang="en-US" b="1" i="0" dirty="0">
                <a:solidFill>
                  <a:srgbClr val="2F6DB5"/>
                </a:solidFill>
                <a:effectLst/>
                <a:latin typeface="canada-type-gibson"/>
              </a:rPr>
              <a:t> do </a:t>
            </a:r>
            <a:r>
              <a:rPr lang="en-US" b="1" i="0" dirty="0" err="1">
                <a:solidFill>
                  <a:srgbClr val="2F6DB5"/>
                </a:solidFill>
                <a:effectLst/>
                <a:latin typeface="canada-type-gibson"/>
              </a:rPr>
              <a:t>candidado</a:t>
            </a:r>
            <a:r>
              <a:rPr lang="en-US" b="1" i="0" dirty="0">
                <a:solidFill>
                  <a:srgbClr val="2F6DB5"/>
                </a:solidFill>
                <a:effectLst/>
                <a:latin typeface="canada-type-gibson"/>
              </a:rPr>
              <a:t>;</a:t>
            </a:r>
          </a:p>
          <a:p>
            <a:pPr marL="158750" indent="0" algn="l">
              <a:buNone/>
            </a:pPr>
            <a:endParaRPr lang="en-US" b="1" i="0" dirty="0">
              <a:solidFill>
                <a:srgbClr val="2F6DB5"/>
              </a:solidFill>
              <a:effectLst/>
              <a:latin typeface="canada-type-gibson"/>
            </a:endParaRPr>
          </a:p>
          <a:p>
            <a:pPr algn="l"/>
            <a:endParaRPr lang="en-US" b="1" i="0" dirty="0">
              <a:solidFill>
                <a:srgbClr val="2F6DB5"/>
              </a:solidFill>
              <a:effectLst/>
              <a:latin typeface="canada-type-gibson"/>
            </a:endParaRPr>
          </a:p>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22</a:t>
            </a:fld>
            <a:endParaRPr lang="en-US"/>
          </a:p>
        </p:txBody>
      </p:sp>
    </p:spTree>
    <p:extLst>
      <p:ext uri="{BB962C8B-B14F-4D97-AF65-F5344CB8AC3E}">
        <p14:creationId xmlns:p14="http://schemas.microsoft.com/office/powerpoint/2010/main" val="7150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desenvolvemos</a:t>
            </a:r>
            <a:r>
              <a:rPr lang="en-US" b="1" i="0" dirty="0">
                <a:solidFill>
                  <a:srgbClr val="2F6DB5"/>
                </a:solidFill>
                <a:effectLst/>
                <a:latin typeface="canada-type-gibson"/>
              </a:rPr>
              <a:t> </a:t>
            </a:r>
            <a:r>
              <a:rPr lang="en-US" b="1" i="0" dirty="0" err="1">
                <a:solidFill>
                  <a:srgbClr val="2F6DB5"/>
                </a:solidFill>
                <a:effectLst/>
                <a:latin typeface="canada-type-gibson"/>
              </a:rPr>
              <a:t>uma</a:t>
            </a:r>
            <a:r>
              <a:rPr lang="en-US" b="1" i="0" dirty="0">
                <a:solidFill>
                  <a:srgbClr val="2F6DB5"/>
                </a:solidFill>
                <a:effectLst/>
                <a:latin typeface="canada-type-gibson"/>
              </a:rPr>
              <a:t> </a:t>
            </a:r>
            <a:r>
              <a:rPr lang="en-US" b="1" i="0" dirty="0" err="1">
                <a:solidFill>
                  <a:srgbClr val="2F6DB5"/>
                </a:solidFill>
                <a:effectLst/>
                <a:latin typeface="canada-type-gibson"/>
              </a:rPr>
              <a:t>aplicação</a:t>
            </a:r>
            <a:r>
              <a:rPr lang="en-US" b="1" i="0" dirty="0">
                <a:solidFill>
                  <a:srgbClr val="2F6DB5"/>
                </a:solidFill>
                <a:effectLst/>
                <a:latin typeface="canada-type-gibson"/>
              </a:rPr>
              <a:t> web para randomizer o </a:t>
            </a:r>
            <a:r>
              <a:rPr lang="en-US" b="1" i="0" dirty="0" err="1">
                <a:solidFill>
                  <a:srgbClr val="2F6DB5"/>
                </a:solidFill>
                <a:effectLst/>
                <a:latin typeface="canada-type-gibson"/>
              </a:rPr>
              <a:t>acesso</a:t>
            </a:r>
            <a:r>
              <a:rPr lang="en-US" b="1" i="0" dirty="0">
                <a:solidFill>
                  <a:srgbClr val="2F6DB5"/>
                </a:solidFill>
                <a:effectLst/>
                <a:latin typeface="canada-type-gibson"/>
              </a:rPr>
              <a:t> </a:t>
            </a:r>
            <a:r>
              <a:rPr lang="en-US" b="1" i="0" dirty="0" err="1">
                <a:solidFill>
                  <a:srgbClr val="2F6DB5"/>
                </a:solidFill>
                <a:effectLst/>
                <a:latin typeface="canada-type-gibson"/>
              </a:rPr>
              <a:t>disponivel</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internet</a:t>
            </a: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fizemos</a:t>
            </a:r>
            <a:r>
              <a:rPr lang="en-US" b="1" i="0" dirty="0">
                <a:solidFill>
                  <a:srgbClr val="2F6DB5"/>
                </a:solidFill>
                <a:effectLst/>
                <a:latin typeface="canada-type-gibson"/>
              </a:rPr>
              <a:t> 4 </a:t>
            </a:r>
            <a:r>
              <a:rPr lang="en-US" b="1" i="0" dirty="0" err="1">
                <a:solidFill>
                  <a:srgbClr val="2F6DB5"/>
                </a:solidFill>
                <a:effectLst/>
                <a:latin typeface="canada-type-gibson"/>
              </a:rPr>
              <a:t>formularios</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um com 8 </a:t>
            </a:r>
            <a:r>
              <a:rPr lang="en-US" b="1" i="0" dirty="0" err="1">
                <a:solidFill>
                  <a:srgbClr val="2F6DB5"/>
                </a:solidFill>
                <a:effectLst/>
                <a:latin typeface="canada-type-gibson"/>
              </a:rPr>
              <a:t>questões</a:t>
            </a:r>
            <a:r>
              <a:rPr lang="en-US" b="1" i="0" dirty="0">
                <a:solidFill>
                  <a:srgbClr val="2F6DB5"/>
                </a:solidFill>
                <a:effectLst/>
                <a:latin typeface="canada-type-gibson"/>
              </a:rPr>
              <a:t> (4 de PM e 4 de CC)</a:t>
            </a: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a:t>
            </a:r>
            <a:r>
              <a:rPr lang="en-US" b="1" i="0" dirty="0" err="1">
                <a:solidFill>
                  <a:srgbClr val="2F6DB5"/>
                </a:solidFill>
                <a:effectLst/>
                <a:latin typeface="canada-type-gibson"/>
              </a:rPr>
              <a:t>processo</a:t>
            </a:r>
            <a:r>
              <a:rPr lang="en-US" b="1" i="0" dirty="0">
                <a:solidFill>
                  <a:srgbClr val="2F6DB5"/>
                </a:solidFill>
                <a:effectLst/>
                <a:latin typeface="canada-type-gibson"/>
              </a:rPr>
              <a:t> de forma </a:t>
            </a:r>
            <a:r>
              <a:rPr lang="en-US" b="1" i="0" dirty="0" err="1">
                <a:solidFill>
                  <a:srgbClr val="2F6DB5"/>
                </a:solidFill>
                <a:effectLst/>
                <a:latin typeface="canada-type-gibson"/>
              </a:rPr>
              <a:t>detalhada</a:t>
            </a:r>
            <a:r>
              <a:rPr lang="en-US" b="1" i="0" dirty="0">
                <a:solidFill>
                  <a:srgbClr val="2F6DB5"/>
                </a:solidFill>
                <a:effectLst/>
                <a:latin typeface="canada-type-gibson"/>
              </a:rPr>
              <a:t>, </a:t>
            </a:r>
            <a:r>
              <a:rPr lang="en-US" b="1" i="0" dirty="0" err="1">
                <a:solidFill>
                  <a:srgbClr val="2F6DB5"/>
                </a:solidFill>
                <a:effectLst/>
                <a:latin typeface="canada-type-gibson"/>
              </a:rPr>
              <a:t>verificar</a:t>
            </a:r>
            <a:r>
              <a:rPr lang="en-US" b="1" i="0" dirty="0">
                <a:solidFill>
                  <a:srgbClr val="2F6DB5"/>
                </a:solidFill>
                <a:effectLst/>
                <a:latin typeface="canada-type-gibson"/>
              </a:rPr>
              <a:t> o tempo </a:t>
            </a:r>
            <a:r>
              <a:rPr lang="en-US" b="1" i="0" dirty="0" err="1">
                <a:solidFill>
                  <a:srgbClr val="2F6DB5"/>
                </a:solidFill>
                <a:effectLst/>
                <a:latin typeface="canada-type-gibson"/>
              </a:rPr>
              <a:t>percorrido</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a:t>
            </a:r>
            <a:r>
              <a:rPr lang="en-US" b="1" i="0" dirty="0" err="1">
                <a:solidFill>
                  <a:srgbClr val="2F6DB5"/>
                </a:solidFill>
                <a:effectLst/>
                <a:latin typeface="canada-type-gibson"/>
              </a:rPr>
              <a:t>defesa</a:t>
            </a:r>
            <a:r>
              <a:rPr lang="en-US" b="1" i="0" dirty="0">
                <a:solidFill>
                  <a:srgbClr val="2F6DB5"/>
                </a:solidFill>
                <a:effectLst/>
                <a:latin typeface="canada-type-gibson"/>
              </a:rPr>
              <a:t>.</a:t>
            </a:r>
          </a:p>
          <a:p>
            <a:pPr algn="l"/>
            <a:endParaRPr lang="en-US" b="1" i="0" dirty="0">
              <a:solidFill>
                <a:srgbClr val="2F6DB5"/>
              </a:solidFill>
              <a:effectLst/>
              <a:latin typeface="canada-type-gibson"/>
            </a:endParaRPr>
          </a:p>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23</a:t>
            </a:fld>
            <a:endParaRPr lang="en-US"/>
          </a:p>
        </p:txBody>
      </p:sp>
    </p:spTree>
    <p:extLst>
      <p:ext uri="{BB962C8B-B14F-4D97-AF65-F5344CB8AC3E}">
        <p14:creationId xmlns:p14="http://schemas.microsoft.com/office/powerpoint/2010/main" val="3782275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2F6DB5"/>
                </a:solidFill>
                <a:effectLst/>
                <a:latin typeface="canada-type-gibson"/>
              </a:rPr>
              <a:t>Why Code Quality Matters</a:t>
            </a:r>
          </a:p>
          <a:p>
            <a:pPr algn="l"/>
            <a:r>
              <a:rPr lang="en-US" b="0" i="0" dirty="0">
                <a:solidFill>
                  <a:srgbClr val="666666"/>
                </a:solidFill>
                <a:effectLst/>
                <a:latin typeface="canada-type-gibson"/>
              </a:rPr>
              <a:t>The code quality is important, as it impacts the overall software quality. And quality impacts how safe, secure, and reliable your codebase is.</a:t>
            </a:r>
          </a:p>
          <a:p>
            <a:pPr algn="l"/>
            <a:r>
              <a:rPr lang="en-US" b="0" i="0" dirty="0">
                <a:solidFill>
                  <a:srgbClr val="666666"/>
                </a:solidFill>
                <a:effectLst/>
                <a:latin typeface="canada-type-gibson"/>
              </a:rPr>
              <a:t>High quality is critical for many development teams today. And it's especially important for those developing safety-critical systems.</a:t>
            </a:r>
          </a:p>
          <a:p>
            <a:pPr algn="l"/>
            <a:r>
              <a:rPr lang="en-US" b="1" i="0" dirty="0">
                <a:solidFill>
                  <a:srgbClr val="666666"/>
                </a:solidFill>
                <a:effectLst/>
                <a:latin typeface="canada-type-gibson"/>
              </a:rPr>
              <a:t>Code Quality Analysis: Good Code vs. Bad Code</a:t>
            </a:r>
          </a:p>
          <a:p>
            <a:pPr algn="l"/>
            <a:r>
              <a:rPr lang="en-US" b="0" i="0" dirty="0">
                <a:solidFill>
                  <a:srgbClr val="666666"/>
                </a:solidFill>
                <a:effectLst/>
                <a:latin typeface="canada-type-gibson"/>
              </a:rPr>
              <a:t>Good code is high quality. And it’s clean code. It stands the test of time. Bad code is low quality. It won’t last long.</a:t>
            </a:r>
          </a:p>
          <a:p>
            <a:pPr algn="l"/>
            <a:r>
              <a:rPr lang="en-US" b="0" i="0" dirty="0">
                <a:solidFill>
                  <a:srgbClr val="666666"/>
                </a:solidFill>
                <a:effectLst/>
                <a:latin typeface="canada-type-gibson"/>
              </a:rPr>
              <a:t>Essentially, code that is considered good:</a:t>
            </a:r>
          </a:p>
          <a:p>
            <a:pPr algn="l">
              <a:buFont typeface="Arial" panose="020B0604020202020204" pitchFamily="34" charset="0"/>
              <a:buChar char="•"/>
            </a:pPr>
            <a:r>
              <a:rPr lang="en-US" b="0" i="0" dirty="0">
                <a:solidFill>
                  <a:srgbClr val="666666"/>
                </a:solidFill>
                <a:effectLst/>
                <a:latin typeface="canada-type-gibson"/>
              </a:rPr>
              <a:t>Does what it should.</a:t>
            </a:r>
          </a:p>
          <a:p>
            <a:pPr algn="l">
              <a:buFont typeface="Arial" panose="020B0604020202020204" pitchFamily="34" charset="0"/>
              <a:buChar char="•"/>
            </a:pPr>
            <a:r>
              <a:rPr lang="en-US" b="0" i="0" dirty="0">
                <a:solidFill>
                  <a:srgbClr val="666666"/>
                </a:solidFill>
                <a:effectLst/>
                <a:latin typeface="canada-type-gibson"/>
              </a:rPr>
              <a:t>Follows a consistent style.</a:t>
            </a:r>
          </a:p>
          <a:p>
            <a:pPr algn="l">
              <a:buFont typeface="Arial" panose="020B0604020202020204" pitchFamily="34" charset="0"/>
              <a:buChar char="•"/>
            </a:pPr>
            <a:r>
              <a:rPr lang="en-US" b="0" i="0" dirty="0">
                <a:solidFill>
                  <a:srgbClr val="666666"/>
                </a:solidFill>
                <a:effectLst/>
                <a:latin typeface="canada-type-gibson"/>
              </a:rPr>
              <a:t>It is easy to understand.</a:t>
            </a:r>
          </a:p>
          <a:p>
            <a:pPr algn="l">
              <a:buFont typeface="Arial" panose="020B0604020202020204" pitchFamily="34" charset="0"/>
              <a:buChar char="•"/>
            </a:pPr>
            <a:r>
              <a:rPr lang="en-US" b="0" i="0" dirty="0">
                <a:solidFill>
                  <a:srgbClr val="666666"/>
                </a:solidFill>
                <a:effectLst/>
                <a:latin typeface="canada-type-gibson"/>
              </a:rPr>
              <a:t>Has been well-documented.</a:t>
            </a:r>
          </a:p>
          <a:p>
            <a:pPr algn="l">
              <a:buFont typeface="Arial" panose="020B0604020202020204" pitchFamily="34" charset="0"/>
              <a:buChar char="•"/>
            </a:pPr>
            <a:r>
              <a:rPr lang="en-US" b="0" i="0" dirty="0">
                <a:solidFill>
                  <a:srgbClr val="666666"/>
                </a:solidFill>
                <a:effectLst/>
                <a:latin typeface="canada-type-gibson"/>
              </a:rPr>
              <a:t>It can be tested.</a:t>
            </a: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3</a:t>
            </a:fld>
            <a:endParaRPr lang="en-US"/>
          </a:p>
        </p:txBody>
      </p:sp>
    </p:spTree>
    <p:extLst>
      <p:ext uri="{BB962C8B-B14F-4D97-AF65-F5344CB8AC3E}">
        <p14:creationId xmlns:p14="http://schemas.microsoft.com/office/powerpoint/2010/main" val="1592275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2F6DB5"/>
                </a:solidFill>
                <a:effectLst/>
                <a:latin typeface="canada-type-gibson"/>
              </a:rPr>
              <a:t>Why Code Quality Matters</a:t>
            </a:r>
          </a:p>
          <a:p>
            <a:pPr algn="l"/>
            <a:r>
              <a:rPr lang="en-US" b="0" i="0" dirty="0">
                <a:solidFill>
                  <a:srgbClr val="666666"/>
                </a:solidFill>
                <a:effectLst/>
                <a:latin typeface="canada-type-gibson"/>
              </a:rPr>
              <a:t>The code quality is important, as it impacts the overall software quality. And quality impacts how safe, secure, and reliable your codebase is.</a:t>
            </a:r>
          </a:p>
          <a:p>
            <a:pPr algn="l"/>
            <a:r>
              <a:rPr lang="en-US" b="0" i="0" dirty="0">
                <a:solidFill>
                  <a:srgbClr val="666666"/>
                </a:solidFill>
                <a:effectLst/>
                <a:latin typeface="canada-type-gibson"/>
              </a:rPr>
              <a:t>High quality is critical for many development teams today. And it's especially important for those developing safety-critical systems.</a:t>
            </a:r>
          </a:p>
          <a:p>
            <a:pPr algn="l"/>
            <a:r>
              <a:rPr lang="en-US" b="1" i="0" dirty="0">
                <a:solidFill>
                  <a:srgbClr val="666666"/>
                </a:solidFill>
                <a:effectLst/>
                <a:latin typeface="canada-type-gibson"/>
              </a:rPr>
              <a:t>Code Quality Analysis: Good Code vs. Bad Code</a:t>
            </a:r>
          </a:p>
          <a:p>
            <a:pPr algn="l"/>
            <a:r>
              <a:rPr lang="en-US" b="0" i="0" dirty="0">
                <a:solidFill>
                  <a:srgbClr val="666666"/>
                </a:solidFill>
                <a:effectLst/>
                <a:latin typeface="canada-type-gibson"/>
              </a:rPr>
              <a:t>Good code is high quality. And it’s clean code. It stands the test of time. Bad code is low quality. It won’t last long.</a:t>
            </a:r>
          </a:p>
          <a:p>
            <a:pPr algn="l"/>
            <a:r>
              <a:rPr lang="en-US" b="0" i="0" dirty="0">
                <a:solidFill>
                  <a:srgbClr val="666666"/>
                </a:solidFill>
                <a:effectLst/>
                <a:latin typeface="canada-type-gibson"/>
              </a:rPr>
              <a:t>Essentially, code that is considered good:</a:t>
            </a:r>
          </a:p>
          <a:p>
            <a:pPr algn="l">
              <a:buFont typeface="Arial" panose="020B0604020202020204" pitchFamily="34" charset="0"/>
              <a:buChar char="•"/>
            </a:pPr>
            <a:r>
              <a:rPr lang="en-US" b="0" i="0" dirty="0">
                <a:solidFill>
                  <a:srgbClr val="666666"/>
                </a:solidFill>
                <a:effectLst/>
                <a:latin typeface="canada-type-gibson"/>
              </a:rPr>
              <a:t>Does what it should.</a:t>
            </a:r>
          </a:p>
          <a:p>
            <a:pPr algn="l">
              <a:buFont typeface="Arial" panose="020B0604020202020204" pitchFamily="34" charset="0"/>
              <a:buChar char="•"/>
            </a:pPr>
            <a:r>
              <a:rPr lang="en-US" b="0" i="0" dirty="0">
                <a:solidFill>
                  <a:srgbClr val="666666"/>
                </a:solidFill>
                <a:effectLst/>
                <a:latin typeface="canada-type-gibson"/>
              </a:rPr>
              <a:t>Follows a consistent style.</a:t>
            </a:r>
          </a:p>
          <a:p>
            <a:pPr algn="l">
              <a:buFont typeface="Arial" panose="020B0604020202020204" pitchFamily="34" charset="0"/>
              <a:buChar char="•"/>
            </a:pPr>
            <a:r>
              <a:rPr lang="en-US" b="0" i="0" dirty="0">
                <a:solidFill>
                  <a:srgbClr val="666666"/>
                </a:solidFill>
                <a:effectLst/>
                <a:latin typeface="canada-type-gibson"/>
              </a:rPr>
              <a:t>It is easy to understand.</a:t>
            </a:r>
          </a:p>
          <a:p>
            <a:pPr algn="l">
              <a:buFont typeface="Arial" panose="020B0604020202020204" pitchFamily="34" charset="0"/>
              <a:buChar char="•"/>
            </a:pPr>
            <a:r>
              <a:rPr lang="en-US" b="0" i="0" dirty="0">
                <a:solidFill>
                  <a:srgbClr val="666666"/>
                </a:solidFill>
                <a:effectLst/>
                <a:latin typeface="canada-type-gibson"/>
              </a:rPr>
              <a:t>Has been well-documented.</a:t>
            </a:r>
          </a:p>
          <a:p>
            <a:pPr algn="l">
              <a:buFont typeface="Arial" panose="020B0604020202020204" pitchFamily="34" charset="0"/>
              <a:buChar char="•"/>
            </a:pPr>
            <a:r>
              <a:rPr lang="en-US" b="0" i="0" dirty="0">
                <a:solidFill>
                  <a:srgbClr val="666666"/>
                </a:solidFill>
                <a:effectLst/>
                <a:latin typeface="canada-type-gibson"/>
              </a:rPr>
              <a:t>It can be tested.</a:t>
            </a: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4</a:t>
            </a:fld>
            <a:endParaRPr lang="en-US"/>
          </a:p>
        </p:txBody>
      </p:sp>
    </p:spTree>
    <p:extLst>
      <p:ext uri="{BB962C8B-B14F-4D97-AF65-F5344CB8AC3E}">
        <p14:creationId xmlns:p14="http://schemas.microsoft.com/office/powerpoint/2010/main" val="174967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2F6DB5"/>
                </a:solidFill>
                <a:effectLst/>
                <a:latin typeface="canada-type-gibson"/>
              </a:rPr>
              <a:t>Why Code Quality Matters</a:t>
            </a:r>
          </a:p>
          <a:p>
            <a:pPr algn="l"/>
            <a:r>
              <a:rPr lang="en-US" b="0" i="0" dirty="0">
                <a:solidFill>
                  <a:srgbClr val="666666"/>
                </a:solidFill>
                <a:effectLst/>
                <a:latin typeface="canada-type-gibson"/>
              </a:rPr>
              <a:t>The code quality is important, as it impacts the overall software quality. And quality impacts how safe, secure, and reliable your codebase is.</a:t>
            </a:r>
          </a:p>
          <a:p>
            <a:pPr algn="l"/>
            <a:r>
              <a:rPr lang="en-US" b="0" i="0" dirty="0">
                <a:solidFill>
                  <a:srgbClr val="666666"/>
                </a:solidFill>
                <a:effectLst/>
                <a:latin typeface="canada-type-gibson"/>
              </a:rPr>
              <a:t>High quality is critical for many development teams today. And it's especially important for those developing safety-critical systems.</a:t>
            </a:r>
          </a:p>
          <a:p>
            <a:pPr algn="l"/>
            <a:r>
              <a:rPr lang="en-US" b="1" i="0" dirty="0">
                <a:solidFill>
                  <a:srgbClr val="666666"/>
                </a:solidFill>
                <a:effectLst/>
                <a:latin typeface="canada-type-gibson"/>
              </a:rPr>
              <a:t>Code Quality Analysis: Good Code vs. Bad Code</a:t>
            </a:r>
          </a:p>
          <a:p>
            <a:pPr algn="l"/>
            <a:r>
              <a:rPr lang="en-US" b="0" i="0" dirty="0">
                <a:solidFill>
                  <a:srgbClr val="666666"/>
                </a:solidFill>
                <a:effectLst/>
                <a:latin typeface="canada-type-gibson"/>
              </a:rPr>
              <a:t>Good code is high quality. And it’s clean code. It stands the test of time. Bad code is low quality. It won’t last long.</a:t>
            </a:r>
          </a:p>
          <a:p>
            <a:pPr algn="l"/>
            <a:r>
              <a:rPr lang="en-US" b="0" i="0" dirty="0">
                <a:solidFill>
                  <a:srgbClr val="666666"/>
                </a:solidFill>
                <a:effectLst/>
                <a:latin typeface="canada-type-gibson"/>
              </a:rPr>
              <a:t>Essentially, code that is considered good:</a:t>
            </a:r>
          </a:p>
          <a:p>
            <a:pPr algn="l">
              <a:buFont typeface="Arial" panose="020B0604020202020204" pitchFamily="34" charset="0"/>
              <a:buChar char="•"/>
            </a:pPr>
            <a:r>
              <a:rPr lang="en-US" b="0" i="0" dirty="0">
                <a:solidFill>
                  <a:srgbClr val="666666"/>
                </a:solidFill>
                <a:effectLst/>
                <a:latin typeface="canada-type-gibson"/>
              </a:rPr>
              <a:t>Does what it should.</a:t>
            </a:r>
          </a:p>
          <a:p>
            <a:pPr algn="l">
              <a:buFont typeface="Arial" panose="020B0604020202020204" pitchFamily="34" charset="0"/>
              <a:buChar char="•"/>
            </a:pPr>
            <a:r>
              <a:rPr lang="en-US" b="0" i="0" dirty="0">
                <a:solidFill>
                  <a:srgbClr val="666666"/>
                </a:solidFill>
                <a:effectLst/>
                <a:latin typeface="canada-type-gibson"/>
              </a:rPr>
              <a:t>Follows a consistent style.</a:t>
            </a:r>
          </a:p>
          <a:p>
            <a:pPr algn="l">
              <a:buFont typeface="Arial" panose="020B0604020202020204" pitchFamily="34" charset="0"/>
              <a:buChar char="•"/>
            </a:pPr>
            <a:r>
              <a:rPr lang="en-US" b="0" i="0" dirty="0">
                <a:solidFill>
                  <a:srgbClr val="666666"/>
                </a:solidFill>
                <a:effectLst/>
                <a:latin typeface="canada-type-gibson"/>
              </a:rPr>
              <a:t>It is easy to understand.</a:t>
            </a:r>
          </a:p>
          <a:p>
            <a:pPr algn="l">
              <a:buFont typeface="Arial" panose="020B0604020202020204" pitchFamily="34" charset="0"/>
              <a:buChar char="•"/>
            </a:pPr>
            <a:r>
              <a:rPr lang="en-US" b="0" i="0" dirty="0">
                <a:solidFill>
                  <a:srgbClr val="666666"/>
                </a:solidFill>
                <a:effectLst/>
                <a:latin typeface="canada-type-gibson"/>
              </a:rPr>
              <a:t>Has been well-documented.</a:t>
            </a:r>
          </a:p>
          <a:p>
            <a:pPr algn="l">
              <a:buFont typeface="Arial" panose="020B0604020202020204" pitchFamily="34" charset="0"/>
              <a:buChar char="•"/>
            </a:pPr>
            <a:r>
              <a:rPr lang="en-US" b="0" i="0" dirty="0">
                <a:solidFill>
                  <a:srgbClr val="666666"/>
                </a:solidFill>
                <a:effectLst/>
                <a:latin typeface="canada-type-gibson"/>
              </a:rPr>
              <a:t>It can be tested.</a:t>
            </a: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5</a:t>
            </a:fld>
            <a:endParaRPr lang="en-US"/>
          </a:p>
        </p:txBody>
      </p:sp>
    </p:spTree>
    <p:extLst>
      <p:ext uri="{BB962C8B-B14F-4D97-AF65-F5344CB8AC3E}">
        <p14:creationId xmlns:p14="http://schemas.microsoft.com/office/powerpoint/2010/main" val="211285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2F6DB5"/>
                </a:solidFill>
                <a:effectLst/>
                <a:latin typeface="canada-type-gibson"/>
              </a:rPr>
              <a:t>Why Code Quality Matters</a:t>
            </a:r>
          </a:p>
          <a:p>
            <a:pPr algn="l"/>
            <a:r>
              <a:rPr lang="en-US" b="0" i="0" dirty="0">
                <a:solidFill>
                  <a:srgbClr val="666666"/>
                </a:solidFill>
                <a:effectLst/>
                <a:latin typeface="canada-type-gibson"/>
              </a:rPr>
              <a:t>The code quality is important, as it impacts the overall software quality. And quality impacts how safe, secure, and reliable your codebase is.</a:t>
            </a:r>
          </a:p>
          <a:p>
            <a:pPr algn="l"/>
            <a:r>
              <a:rPr lang="en-US" b="0" i="0" dirty="0">
                <a:solidFill>
                  <a:srgbClr val="666666"/>
                </a:solidFill>
                <a:effectLst/>
                <a:latin typeface="canada-type-gibson"/>
              </a:rPr>
              <a:t>High quality is critical for many development teams today. And it's especially important for those developing safety-critical systems.</a:t>
            </a:r>
          </a:p>
          <a:p>
            <a:pPr algn="l"/>
            <a:r>
              <a:rPr lang="en-US" b="1" i="0" dirty="0">
                <a:solidFill>
                  <a:srgbClr val="666666"/>
                </a:solidFill>
                <a:effectLst/>
                <a:latin typeface="canada-type-gibson"/>
              </a:rPr>
              <a:t>Code Quality Analysis: Good Code vs. Bad Code</a:t>
            </a:r>
          </a:p>
          <a:p>
            <a:pPr algn="l"/>
            <a:r>
              <a:rPr lang="en-US" b="0" i="0" dirty="0">
                <a:solidFill>
                  <a:srgbClr val="666666"/>
                </a:solidFill>
                <a:effectLst/>
                <a:latin typeface="canada-type-gibson"/>
              </a:rPr>
              <a:t>Good code is high quality. And it’s clean code. It stands the test of time. Bad code is low quality. It won’t last long.</a:t>
            </a:r>
          </a:p>
          <a:p>
            <a:pPr algn="l"/>
            <a:r>
              <a:rPr lang="en-US" b="0" i="0" dirty="0">
                <a:solidFill>
                  <a:srgbClr val="666666"/>
                </a:solidFill>
                <a:effectLst/>
                <a:latin typeface="canada-type-gibson"/>
              </a:rPr>
              <a:t>Essentially, code that is considered good:</a:t>
            </a:r>
          </a:p>
          <a:p>
            <a:pPr algn="l">
              <a:buFont typeface="Arial" panose="020B0604020202020204" pitchFamily="34" charset="0"/>
              <a:buChar char="•"/>
            </a:pPr>
            <a:r>
              <a:rPr lang="en-US" b="0" i="0" dirty="0">
                <a:solidFill>
                  <a:srgbClr val="666666"/>
                </a:solidFill>
                <a:effectLst/>
                <a:latin typeface="canada-type-gibson"/>
              </a:rPr>
              <a:t>Does what it should.</a:t>
            </a:r>
          </a:p>
          <a:p>
            <a:pPr algn="l">
              <a:buFont typeface="Arial" panose="020B0604020202020204" pitchFamily="34" charset="0"/>
              <a:buChar char="•"/>
            </a:pPr>
            <a:r>
              <a:rPr lang="en-US" b="0" i="0" dirty="0">
                <a:solidFill>
                  <a:srgbClr val="666666"/>
                </a:solidFill>
                <a:effectLst/>
                <a:latin typeface="canada-type-gibson"/>
              </a:rPr>
              <a:t>Follows a consistent style.</a:t>
            </a:r>
          </a:p>
          <a:p>
            <a:pPr algn="l">
              <a:buFont typeface="Arial" panose="020B0604020202020204" pitchFamily="34" charset="0"/>
              <a:buChar char="•"/>
            </a:pPr>
            <a:r>
              <a:rPr lang="en-US" b="0" i="0" dirty="0">
                <a:solidFill>
                  <a:srgbClr val="666666"/>
                </a:solidFill>
                <a:effectLst/>
                <a:latin typeface="canada-type-gibson"/>
              </a:rPr>
              <a:t>It is easy to understand.</a:t>
            </a:r>
          </a:p>
          <a:p>
            <a:pPr algn="l">
              <a:buFont typeface="Arial" panose="020B0604020202020204" pitchFamily="34" charset="0"/>
              <a:buChar char="•"/>
            </a:pPr>
            <a:r>
              <a:rPr lang="en-US" b="0" i="0" dirty="0">
                <a:solidFill>
                  <a:srgbClr val="666666"/>
                </a:solidFill>
                <a:effectLst/>
                <a:latin typeface="canada-type-gibson"/>
              </a:rPr>
              <a:t>Has been well-documented.</a:t>
            </a:r>
          </a:p>
          <a:p>
            <a:pPr algn="l">
              <a:buFont typeface="Arial" panose="020B0604020202020204" pitchFamily="34" charset="0"/>
              <a:buChar char="•"/>
            </a:pPr>
            <a:r>
              <a:rPr lang="en-US" b="0" i="0" dirty="0">
                <a:solidFill>
                  <a:srgbClr val="666666"/>
                </a:solidFill>
                <a:effectLst/>
                <a:latin typeface="canada-type-gibson"/>
              </a:rPr>
              <a:t>It can be tested.</a:t>
            </a: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6</a:t>
            </a:fld>
            <a:endParaRPr lang="en-US"/>
          </a:p>
        </p:txBody>
      </p:sp>
    </p:spTree>
    <p:extLst>
      <p:ext uri="{BB962C8B-B14F-4D97-AF65-F5344CB8AC3E}">
        <p14:creationId xmlns:p14="http://schemas.microsoft.com/office/powerpoint/2010/main" val="3238287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2F6DB5"/>
                </a:solidFill>
                <a:effectLst/>
                <a:latin typeface="canada-type-gibson"/>
              </a:rPr>
              <a:t>Why Code Quality Matters</a:t>
            </a:r>
          </a:p>
          <a:p>
            <a:pPr algn="l"/>
            <a:r>
              <a:rPr lang="en-US" b="0" i="0" dirty="0">
                <a:solidFill>
                  <a:srgbClr val="666666"/>
                </a:solidFill>
                <a:effectLst/>
                <a:latin typeface="canada-type-gibson"/>
              </a:rPr>
              <a:t>The code quality is important, as it impacts the overall software quality. And quality impacts how safe, secure, and reliable your codebase is.</a:t>
            </a:r>
          </a:p>
          <a:p>
            <a:pPr algn="l"/>
            <a:r>
              <a:rPr lang="en-US" b="0" i="0" dirty="0">
                <a:solidFill>
                  <a:srgbClr val="666666"/>
                </a:solidFill>
                <a:effectLst/>
                <a:latin typeface="canada-type-gibson"/>
              </a:rPr>
              <a:t>High quality is critical for many development teams today. And it's especially important for those developing safety-critical systems.</a:t>
            </a:r>
          </a:p>
          <a:p>
            <a:pPr algn="l"/>
            <a:r>
              <a:rPr lang="en-US" b="1" i="0" dirty="0">
                <a:solidFill>
                  <a:srgbClr val="666666"/>
                </a:solidFill>
                <a:effectLst/>
                <a:latin typeface="canada-type-gibson"/>
              </a:rPr>
              <a:t>Code Quality Analysis: Good Code vs. Bad Code</a:t>
            </a:r>
          </a:p>
          <a:p>
            <a:pPr algn="l"/>
            <a:r>
              <a:rPr lang="en-US" b="0" i="0" dirty="0">
                <a:solidFill>
                  <a:srgbClr val="666666"/>
                </a:solidFill>
                <a:effectLst/>
                <a:latin typeface="canada-type-gibson"/>
              </a:rPr>
              <a:t>Good code is high quality. And it’s clean code. It stands the test of time. Bad code is low quality. It won’t last long.</a:t>
            </a:r>
          </a:p>
          <a:p>
            <a:pPr algn="l"/>
            <a:r>
              <a:rPr lang="en-US" b="0" i="0" dirty="0">
                <a:solidFill>
                  <a:srgbClr val="666666"/>
                </a:solidFill>
                <a:effectLst/>
                <a:latin typeface="canada-type-gibson"/>
              </a:rPr>
              <a:t>Essentially, code that is considered good:</a:t>
            </a:r>
          </a:p>
          <a:p>
            <a:pPr algn="l">
              <a:buFont typeface="Arial" panose="020B0604020202020204" pitchFamily="34" charset="0"/>
              <a:buChar char="•"/>
            </a:pPr>
            <a:r>
              <a:rPr lang="en-US" b="0" i="0" dirty="0">
                <a:solidFill>
                  <a:srgbClr val="666666"/>
                </a:solidFill>
                <a:effectLst/>
                <a:latin typeface="canada-type-gibson"/>
              </a:rPr>
              <a:t>Does what it should.</a:t>
            </a:r>
          </a:p>
          <a:p>
            <a:pPr algn="l">
              <a:buFont typeface="Arial" panose="020B0604020202020204" pitchFamily="34" charset="0"/>
              <a:buChar char="•"/>
            </a:pPr>
            <a:r>
              <a:rPr lang="en-US" b="0" i="0" dirty="0">
                <a:solidFill>
                  <a:srgbClr val="666666"/>
                </a:solidFill>
                <a:effectLst/>
                <a:latin typeface="canada-type-gibson"/>
              </a:rPr>
              <a:t>Follows a consistent style.</a:t>
            </a:r>
          </a:p>
          <a:p>
            <a:pPr algn="l">
              <a:buFont typeface="Arial" panose="020B0604020202020204" pitchFamily="34" charset="0"/>
              <a:buChar char="•"/>
            </a:pPr>
            <a:r>
              <a:rPr lang="en-US" b="0" i="0" dirty="0">
                <a:solidFill>
                  <a:srgbClr val="666666"/>
                </a:solidFill>
                <a:effectLst/>
                <a:latin typeface="canada-type-gibson"/>
              </a:rPr>
              <a:t>It is easy to understand.</a:t>
            </a:r>
          </a:p>
          <a:p>
            <a:pPr algn="l">
              <a:buFont typeface="Arial" panose="020B0604020202020204" pitchFamily="34" charset="0"/>
              <a:buChar char="•"/>
            </a:pPr>
            <a:r>
              <a:rPr lang="en-US" b="0" i="0" dirty="0">
                <a:solidFill>
                  <a:srgbClr val="666666"/>
                </a:solidFill>
                <a:effectLst/>
                <a:latin typeface="canada-type-gibson"/>
              </a:rPr>
              <a:t>Has been well-documented.</a:t>
            </a:r>
          </a:p>
          <a:p>
            <a:pPr algn="l">
              <a:buFont typeface="Arial" panose="020B0604020202020204" pitchFamily="34" charset="0"/>
              <a:buChar char="•"/>
            </a:pPr>
            <a:r>
              <a:rPr lang="en-US" b="0" i="0" dirty="0">
                <a:solidFill>
                  <a:srgbClr val="666666"/>
                </a:solidFill>
                <a:effectLst/>
                <a:latin typeface="canada-type-gibson"/>
              </a:rPr>
              <a:t>It can be tested.</a:t>
            </a: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8</a:t>
            </a:fld>
            <a:endParaRPr lang="en-US"/>
          </a:p>
        </p:txBody>
      </p:sp>
    </p:spTree>
    <p:extLst>
      <p:ext uri="{BB962C8B-B14F-4D97-AF65-F5344CB8AC3E}">
        <p14:creationId xmlns:p14="http://schemas.microsoft.com/office/powerpoint/2010/main" val="467757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2F6DB5"/>
                </a:solidFill>
                <a:effectLst/>
                <a:latin typeface="canada-type-gibson"/>
              </a:rPr>
              <a:t>Why Code Quality Matters</a:t>
            </a:r>
          </a:p>
          <a:p>
            <a:pPr algn="l"/>
            <a:r>
              <a:rPr lang="en-US" b="0" i="0" dirty="0">
                <a:solidFill>
                  <a:srgbClr val="666666"/>
                </a:solidFill>
                <a:effectLst/>
                <a:latin typeface="canada-type-gibson"/>
              </a:rPr>
              <a:t>The code quality is important, as it impacts the overall software quality. And quality impacts how safe, secure, and reliable your codebase is.</a:t>
            </a:r>
          </a:p>
          <a:p>
            <a:pPr algn="l"/>
            <a:r>
              <a:rPr lang="en-US" b="0" i="0" dirty="0">
                <a:solidFill>
                  <a:srgbClr val="666666"/>
                </a:solidFill>
                <a:effectLst/>
                <a:latin typeface="canada-type-gibson"/>
              </a:rPr>
              <a:t>High quality is critical for many development teams today. And it's especially important for those developing safety-critical systems.</a:t>
            </a:r>
          </a:p>
          <a:p>
            <a:pPr algn="l"/>
            <a:r>
              <a:rPr lang="en-US" b="1" i="0" dirty="0">
                <a:solidFill>
                  <a:srgbClr val="666666"/>
                </a:solidFill>
                <a:effectLst/>
                <a:latin typeface="canada-type-gibson"/>
              </a:rPr>
              <a:t>Code Quality Analysis: Good Code vs. Bad Code</a:t>
            </a:r>
          </a:p>
          <a:p>
            <a:pPr algn="l"/>
            <a:r>
              <a:rPr lang="en-US" b="0" i="0" dirty="0">
                <a:solidFill>
                  <a:srgbClr val="666666"/>
                </a:solidFill>
                <a:effectLst/>
                <a:latin typeface="canada-type-gibson"/>
              </a:rPr>
              <a:t>Good code is high quality. And it’s clean code. It stands the test of time. Bad code is low quality. It won’t last long.</a:t>
            </a:r>
          </a:p>
          <a:p>
            <a:pPr algn="l"/>
            <a:r>
              <a:rPr lang="en-US" b="0" i="0" dirty="0">
                <a:solidFill>
                  <a:srgbClr val="666666"/>
                </a:solidFill>
                <a:effectLst/>
                <a:latin typeface="canada-type-gibson"/>
              </a:rPr>
              <a:t>Essentially, code that is considered good:</a:t>
            </a:r>
          </a:p>
          <a:p>
            <a:pPr algn="l">
              <a:buFont typeface="Arial" panose="020B0604020202020204" pitchFamily="34" charset="0"/>
              <a:buChar char="•"/>
            </a:pPr>
            <a:r>
              <a:rPr lang="en-US" b="0" i="0" dirty="0">
                <a:solidFill>
                  <a:srgbClr val="666666"/>
                </a:solidFill>
                <a:effectLst/>
                <a:latin typeface="canada-type-gibson"/>
              </a:rPr>
              <a:t>Does what it should.</a:t>
            </a:r>
          </a:p>
          <a:p>
            <a:pPr algn="l">
              <a:buFont typeface="Arial" panose="020B0604020202020204" pitchFamily="34" charset="0"/>
              <a:buChar char="•"/>
            </a:pPr>
            <a:r>
              <a:rPr lang="en-US" b="0" i="0" dirty="0">
                <a:solidFill>
                  <a:srgbClr val="666666"/>
                </a:solidFill>
                <a:effectLst/>
                <a:latin typeface="canada-type-gibson"/>
              </a:rPr>
              <a:t>Follows a consistent style.</a:t>
            </a:r>
          </a:p>
          <a:p>
            <a:pPr algn="l">
              <a:buFont typeface="Arial" panose="020B0604020202020204" pitchFamily="34" charset="0"/>
              <a:buChar char="•"/>
            </a:pPr>
            <a:r>
              <a:rPr lang="en-US" b="0" i="0" dirty="0">
                <a:solidFill>
                  <a:srgbClr val="666666"/>
                </a:solidFill>
                <a:effectLst/>
                <a:latin typeface="canada-type-gibson"/>
              </a:rPr>
              <a:t>It is easy to understand.</a:t>
            </a:r>
          </a:p>
          <a:p>
            <a:pPr algn="l">
              <a:buFont typeface="Arial" panose="020B0604020202020204" pitchFamily="34" charset="0"/>
              <a:buChar char="•"/>
            </a:pPr>
            <a:r>
              <a:rPr lang="en-US" b="0" i="0" dirty="0">
                <a:solidFill>
                  <a:srgbClr val="666666"/>
                </a:solidFill>
                <a:effectLst/>
                <a:latin typeface="canada-type-gibson"/>
              </a:rPr>
              <a:t>Has been well-documented.</a:t>
            </a:r>
          </a:p>
          <a:p>
            <a:pPr algn="l">
              <a:buFont typeface="Arial" panose="020B0604020202020204" pitchFamily="34" charset="0"/>
              <a:buChar char="•"/>
            </a:pPr>
            <a:r>
              <a:rPr lang="en-US" b="0" i="0" dirty="0">
                <a:solidFill>
                  <a:srgbClr val="666666"/>
                </a:solidFill>
                <a:effectLst/>
                <a:latin typeface="canada-type-gibson"/>
              </a:rPr>
              <a:t>It can be tested.</a:t>
            </a: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9</a:t>
            </a:fld>
            <a:endParaRPr lang="en-US"/>
          </a:p>
        </p:txBody>
      </p:sp>
    </p:spTree>
    <p:extLst>
      <p:ext uri="{BB962C8B-B14F-4D97-AF65-F5344CB8AC3E}">
        <p14:creationId xmlns:p14="http://schemas.microsoft.com/office/powerpoint/2010/main" val="635519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2F6DB5"/>
                </a:solidFill>
                <a:effectLst/>
                <a:latin typeface="canada-type-gibson"/>
              </a:rPr>
              <a:t>Why Code Quality Matters</a:t>
            </a:r>
          </a:p>
          <a:p>
            <a:pPr algn="l"/>
            <a:r>
              <a:rPr lang="en-US" b="0" i="0" dirty="0">
                <a:solidFill>
                  <a:srgbClr val="666666"/>
                </a:solidFill>
                <a:effectLst/>
                <a:latin typeface="canada-type-gibson"/>
              </a:rPr>
              <a:t>The code quality is important, as it impacts the overall software quality. And quality impacts how safe, secure, and reliable your codebase is.</a:t>
            </a:r>
          </a:p>
          <a:p>
            <a:pPr algn="l"/>
            <a:r>
              <a:rPr lang="en-US" b="0" i="0" dirty="0">
                <a:solidFill>
                  <a:srgbClr val="666666"/>
                </a:solidFill>
                <a:effectLst/>
                <a:latin typeface="canada-type-gibson"/>
              </a:rPr>
              <a:t>High quality is critical for many development teams today. And it's especially important for those developing safety-critical systems.</a:t>
            </a:r>
          </a:p>
          <a:p>
            <a:pPr algn="l"/>
            <a:r>
              <a:rPr lang="en-US" b="1" i="0" dirty="0">
                <a:solidFill>
                  <a:srgbClr val="666666"/>
                </a:solidFill>
                <a:effectLst/>
                <a:latin typeface="canada-type-gibson"/>
              </a:rPr>
              <a:t>Code Quality Analysis: Good Code vs. Bad Code</a:t>
            </a:r>
          </a:p>
          <a:p>
            <a:pPr algn="l"/>
            <a:r>
              <a:rPr lang="en-US" b="0" i="0" dirty="0">
                <a:solidFill>
                  <a:srgbClr val="666666"/>
                </a:solidFill>
                <a:effectLst/>
                <a:latin typeface="canada-type-gibson"/>
              </a:rPr>
              <a:t>Good code is high quality. And it’s clean code. It stands the test of time. Bad code is low quality. It won’t last long.</a:t>
            </a:r>
          </a:p>
          <a:p>
            <a:pPr algn="l"/>
            <a:r>
              <a:rPr lang="en-US" b="0" i="0" dirty="0">
                <a:solidFill>
                  <a:srgbClr val="666666"/>
                </a:solidFill>
                <a:effectLst/>
                <a:latin typeface="canada-type-gibson"/>
              </a:rPr>
              <a:t>Essentially, code that is considered good:</a:t>
            </a:r>
          </a:p>
          <a:p>
            <a:pPr algn="l">
              <a:buFont typeface="Arial" panose="020B0604020202020204" pitchFamily="34" charset="0"/>
              <a:buChar char="•"/>
            </a:pPr>
            <a:r>
              <a:rPr lang="en-US" b="0" i="0" dirty="0">
                <a:solidFill>
                  <a:srgbClr val="666666"/>
                </a:solidFill>
                <a:effectLst/>
                <a:latin typeface="canada-type-gibson"/>
              </a:rPr>
              <a:t>Does what it should.</a:t>
            </a:r>
          </a:p>
          <a:p>
            <a:pPr algn="l">
              <a:buFont typeface="Arial" panose="020B0604020202020204" pitchFamily="34" charset="0"/>
              <a:buChar char="•"/>
            </a:pPr>
            <a:r>
              <a:rPr lang="en-US" b="0" i="0" dirty="0">
                <a:solidFill>
                  <a:srgbClr val="666666"/>
                </a:solidFill>
                <a:effectLst/>
                <a:latin typeface="canada-type-gibson"/>
              </a:rPr>
              <a:t>Follows a consistent style.</a:t>
            </a:r>
          </a:p>
          <a:p>
            <a:pPr algn="l">
              <a:buFont typeface="Arial" panose="020B0604020202020204" pitchFamily="34" charset="0"/>
              <a:buChar char="•"/>
            </a:pPr>
            <a:r>
              <a:rPr lang="en-US" b="0" i="0" dirty="0">
                <a:solidFill>
                  <a:srgbClr val="666666"/>
                </a:solidFill>
                <a:effectLst/>
                <a:latin typeface="canada-type-gibson"/>
              </a:rPr>
              <a:t>It is easy to understand.</a:t>
            </a:r>
          </a:p>
          <a:p>
            <a:pPr algn="l">
              <a:buFont typeface="Arial" panose="020B0604020202020204" pitchFamily="34" charset="0"/>
              <a:buChar char="•"/>
            </a:pPr>
            <a:r>
              <a:rPr lang="en-US" b="0" i="0" dirty="0">
                <a:solidFill>
                  <a:srgbClr val="666666"/>
                </a:solidFill>
                <a:effectLst/>
                <a:latin typeface="canada-type-gibson"/>
              </a:rPr>
              <a:t>Has been well-documented.</a:t>
            </a:r>
          </a:p>
          <a:p>
            <a:pPr algn="l">
              <a:buFont typeface="Arial" panose="020B0604020202020204" pitchFamily="34" charset="0"/>
              <a:buChar char="•"/>
            </a:pPr>
            <a:r>
              <a:rPr lang="en-US" b="0" i="0" dirty="0">
                <a:solidFill>
                  <a:srgbClr val="666666"/>
                </a:solidFill>
                <a:effectLst/>
                <a:latin typeface="canada-type-gibson"/>
              </a:rPr>
              <a:t>It can be tested.</a:t>
            </a: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10</a:t>
            </a:fld>
            <a:endParaRPr lang="en-US"/>
          </a:p>
        </p:txBody>
      </p:sp>
    </p:spTree>
    <p:extLst>
      <p:ext uri="{BB962C8B-B14F-4D97-AF65-F5344CB8AC3E}">
        <p14:creationId xmlns:p14="http://schemas.microsoft.com/office/powerpoint/2010/main" val="1138249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2F6DB5"/>
                </a:solidFill>
                <a:effectLst/>
                <a:latin typeface="canada-type-gibson"/>
              </a:rPr>
              <a:t>Why Code Quality Matters</a:t>
            </a:r>
          </a:p>
          <a:p>
            <a:pPr algn="l"/>
            <a:r>
              <a:rPr lang="en-US" b="0" i="0" dirty="0">
                <a:solidFill>
                  <a:srgbClr val="666666"/>
                </a:solidFill>
                <a:effectLst/>
                <a:latin typeface="canada-type-gibson"/>
              </a:rPr>
              <a:t>The code quality is important, as it impacts the overall software quality. And quality impacts how safe, secure, and reliable your codebase is.</a:t>
            </a:r>
          </a:p>
          <a:p>
            <a:pPr algn="l"/>
            <a:r>
              <a:rPr lang="en-US" b="0" i="0" dirty="0">
                <a:solidFill>
                  <a:srgbClr val="666666"/>
                </a:solidFill>
                <a:effectLst/>
                <a:latin typeface="canada-type-gibson"/>
              </a:rPr>
              <a:t>High quality is critical for many development teams today. And it's especially important for those developing safety-critical systems.</a:t>
            </a:r>
          </a:p>
          <a:p>
            <a:pPr algn="l"/>
            <a:r>
              <a:rPr lang="en-US" b="1" i="0" dirty="0">
                <a:solidFill>
                  <a:srgbClr val="666666"/>
                </a:solidFill>
                <a:effectLst/>
                <a:latin typeface="canada-type-gibson"/>
              </a:rPr>
              <a:t>Code Quality Analysis: Good Code vs. Bad Code</a:t>
            </a:r>
          </a:p>
          <a:p>
            <a:pPr algn="l"/>
            <a:r>
              <a:rPr lang="en-US" b="0" i="0" dirty="0">
                <a:solidFill>
                  <a:srgbClr val="666666"/>
                </a:solidFill>
                <a:effectLst/>
                <a:latin typeface="canada-type-gibson"/>
              </a:rPr>
              <a:t>Good code is high quality. And it’s clean code. It stands the test of time. Bad code is low quality. It won’t last long.</a:t>
            </a:r>
          </a:p>
          <a:p>
            <a:pPr algn="l"/>
            <a:r>
              <a:rPr lang="en-US" b="0" i="0" dirty="0">
                <a:solidFill>
                  <a:srgbClr val="666666"/>
                </a:solidFill>
                <a:effectLst/>
                <a:latin typeface="canada-type-gibson"/>
              </a:rPr>
              <a:t>Essentially, code that is considered good:</a:t>
            </a:r>
          </a:p>
          <a:p>
            <a:pPr algn="l">
              <a:buFont typeface="Arial" panose="020B0604020202020204" pitchFamily="34" charset="0"/>
              <a:buChar char="•"/>
            </a:pPr>
            <a:r>
              <a:rPr lang="en-US" b="0" i="0" dirty="0">
                <a:solidFill>
                  <a:srgbClr val="666666"/>
                </a:solidFill>
                <a:effectLst/>
                <a:latin typeface="canada-type-gibson"/>
              </a:rPr>
              <a:t>Does what it should.</a:t>
            </a:r>
          </a:p>
          <a:p>
            <a:pPr algn="l">
              <a:buFont typeface="Arial" panose="020B0604020202020204" pitchFamily="34" charset="0"/>
              <a:buChar char="•"/>
            </a:pPr>
            <a:r>
              <a:rPr lang="en-US" b="0" i="0" dirty="0">
                <a:solidFill>
                  <a:srgbClr val="666666"/>
                </a:solidFill>
                <a:effectLst/>
                <a:latin typeface="canada-type-gibson"/>
              </a:rPr>
              <a:t>Follows a consistent style.</a:t>
            </a:r>
          </a:p>
          <a:p>
            <a:pPr algn="l">
              <a:buFont typeface="Arial" panose="020B0604020202020204" pitchFamily="34" charset="0"/>
              <a:buChar char="•"/>
            </a:pPr>
            <a:r>
              <a:rPr lang="en-US" b="0" i="0" dirty="0">
                <a:solidFill>
                  <a:srgbClr val="666666"/>
                </a:solidFill>
                <a:effectLst/>
                <a:latin typeface="canada-type-gibson"/>
              </a:rPr>
              <a:t>It is easy to understand.</a:t>
            </a:r>
          </a:p>
          <a:p>
            <a:pPr algn="l">
              <a:buFont typeface="Arial" panose="020B0604020202020204" pitchFamily="34" charset="0"/>
              <a:buChar char="•"/>
            </a:pPr>
            <a:r>
              <a:rPr lang="en-US" b="0" i="0" dirty="0">
                <a:solidFill>
                  <a:srgbClr val="666666"/>
                </a:solidFill>
                <a:effectLst/>
                <a:latin typeface="canada-type-gibson"/>
              </a:rPr>
              <a:t>Has been well-documented.</a:t>
            </a:r>
          </a:p>
          <a:p>
            <a:pPr algn="l">
              <a:buFont typeface="Arial" panose="020B0604020202020204" pitchFamily="34" charset="0"/>
              <a:buChar char="•"/>
            </a:pPr>
            <a:r>
              <a:rPr lang="en-US" b="0" i="0" dirty="0">
                <a:solidFill>
                  <a:srgbClr val="666666"/>
                </a:solidFill>
                <a:effectLst/>
                <a:latin typeface="canada-type-gibson"/>
              </a:rPr>
              <a:t>It can be tested.</a:t>
            </a: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11</a:t>
            </a:fld>
            <a:endParaRPr lang="en-US"/>
          </a:p>
        </p:txBody>
      </p:sp>
    </p:spTree>
    <p:extLst>
      <p:ext uri="{BB962C8B-B14F-4D97-AF65-F5344CB8AC3E}">
        <p14:creationId xmlns:p14="http://schemas.microsoft.com/office/powerpoint/2010/main" val="735976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5" name="Footer Placeholder 6" hidden="1"/>
          <p:cNvSpPr txBox="1">
            <a:spLocks/>
          </p:cNvSpPr>
          <p:nvPr userDrawn="1"/>
        </p:nvSpPr>
        <p:spPr>
          <a:xfrm>
            <a:off x="7897093" y="4914900"/>
            <a:ext cx="1247768"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600">
                <a:solidFill>
                  <a:srgbClr val="666666"/>
                </a:solidFill>
              </a:rPr>
              <a:t>MICROSOFT CONFIDENTIAL</a:t>
            </a:r>
          </a:p>
        </p:txBody>
      </p:sp>
      <p:sp>
        <p:nvSpPr>
          <p:cNvPr id="12" name="Title Placeholder 2">
            <a:extLst>
              <a:ext uri="{FF2B5EF4-FFF2-40B4-BE49-F238E27FC236}">
                <a16:creationId xmlns:a16="http://schemas.microsoft.com/office/drawing/2014/main" id="{E901D344-ED89-49CF-99A7-86594AEA4B3F}"/>
              </a:ext>
            </a:extLst>
          </p:cNvPr>
          <p:cNvSpPr>
            <a:spLocks noGrp="1"/>
          </p:cNvSpPr>
          <p:nvPr>
            <p:ph type="title"/>
          </p:nvPr>
        </p:nvSpPr>
        <p:spPr>
          <a:xfrm>
            <a:off x="342902" y="342900"/>
            <a:ext cx="8458199" cy="445770"/>
          </a:xfrm>
          <a:prstGeom prst="rect">
            <a:avLst/>
          </a:prstGeom>
        </p:spPr>
        <p:txBody>
          <a:bodyPr vert="horz" lIns="0" tIns="0" rIns="0" bIns="0" rtlCol="0" anchor="t">
            <a:normAutofit/>
          </a:bodyPr>
          <a:lstStyle>
            <a:lvl1pPr>
              <a:defRPr sz="3300" b="1" i="0">
                <a:solidFill>
                  <a:schemeClr val="tx1"/>
                </a:solidFill>
                <a:latin typeface="Segoe Semibold" charset="0"/>
                <a:ea typeface="Segoe Semibold" charset="0"/>
                <a:cs typeface="Segoe Semibold" charset="0"/>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BA99162F-3F7B-2242-A1B2-486A63B6C5DF}"/>
              </a:ext>
            </a:extLst>
          </p:cNvPr>
          <p:cNvSpPr>
            <a:spLocks noGrp="1"/>
          </p:cNvSpPr>
          <p:nvPr>
            <p:ph type="subTitle" idx="27"/>
          </p:nvPr>
        </p:nvSpPr>
        <p:spPr>
          <a:xfrm>
            <a:off x="342900" y="788670"/>
            <a:ext cx="8458200" cy="514350"/>
          </a:xfrm>
        </p:spPr>
        <p:txBody>
          <a:bodyPr/>
          <a:lstStyle>
            <a:lvl1pPr marL="0" indent="0" algn="l">
              <a:buNone/>
              <a:defRPr sz="1800" b="0" i="0" spc="-45" baseline="0">
                <a:latin typeface="Segoe UI Semibold" panose="020B0702040204020203" pitchFamily="34" charset="0"/>
                <a:cs typeface="Segoe UI Semibold" panose="020B0702040204020203" pitchFamily="34" charset="0"/>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US" dirty="0"/>
          </a:p>
        </p:txBody>
      </p:sp>
      <p:sp>
        <p:nvSpPr>
          <p:cNvPr id="2" name="Slide Number Placeholder 1">
            <a:extLst>
              <a:ext uri="{FF2B5EF4-FFF2-40B4-BE49-F238E27FC236}">
                <a16:creationId xmlns:a16="http://schemas.microsoft.com/office/drawing/2014/main" id="{9FF4F531-1753-1544-8A42-F788362A04E3}"/>
              </a:ext>
            </a:extLst>
          </p:cNvPr>
          <p:cNvSpPr>
            <a:spLocks noGrp="1"/>
          </p:cNvSpPr>
          <p:nvPr>
            <p:ph type="sldNum" sz="quarter" idx="28"/>
          </p:nvPr>
        </p:nvSpPr>
        <p:spPr/>
        <p:txBody>
          <a:bodyPr/>
          <a:lstStyle/>
          <a:p>
            <a:fld id="{529AFA16-AEC4-7D4A-82F3-BDAE8E49079E}" type="slidenum">
              <a:rPr lang="en-US" smtClean="0"/>
              <a:pPr/>
              <a:t>‹nº›</a:t>
            </a:fld>
            <a:endParaRPr lang="en-US"/>
          </a:p>
        </p:txBody>
      </p:sp>
      <p:sp>
        <p:nvSpPr>
          <p:cNvPr id="9" name="Text Placeholder 3">
            <a:extLst>
              <a:ext uri="{FF2B5EF4-FFF2-40B4-BE49-F238E27FC236}">
                <a16:creationId xmlns:a16="http://schemas.microsoft.com/office/drawing/2014/main" id="{68F2A2D2-DE9B-4819-9052-7451D1D54C8B}"/>
              </a:ext>
            </a:extLst>
          </p:cNvPr>
          <p:cNvSpPr>
            <a:spLocks noGrp="1"/>
          </p:cNvSpPr>
          <p:nvPr>
            <p:ph idx="1" hasCustomPrompt="1"/>
          </p:nvPr>
        </p:nvSpPr>
        <p:spPr>
          <a:xfrm>
            <a:off x="342902" y="1400175"/>
            <a:ext cx="8458199" cy="3385535"/>
          </a:xfrm>
          <a:prstGeom prst="rect">
            <a:avLst/>
          </a:prstGeom>
        </p:spPr>
        <p:txBody>
          <a:bodyPr vert="horz" wrap="square" lIns="0" tIns="0" rIns="18288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72626243"/>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rgbClr val="F3F3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63500"/>
            <a:ext cx="8123100" cy="89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sz="2400" dirty="0">
                <a:solidFill>
                  <a:srgbClr val="000000"/>
                </a:solidFill>
              </a:rPr>
              <a:t>Universidade Federal do Estado do Rio de Janeiro</a:t>
            </a:r>
            <a:endParaRPr sz="2400" dirty="0">
              <a:solidFill>
                <a:srgbClr val="000000"/>
              </a:solidFill>
            </a:endParaRPr>
          </a:p>
          <a:p>
            <a:pPr marL="0" lvl="0" indent="0" algn="ctr" rtl="0">
              <a:spcBef>
                <a:spcPts val="0"/>
              </a:spcBef>
              <a:spcAft>
                <a:spcPts val="0"/>
              </a:spcAft>
              <a:buNone/>
            </a:pPr>
            <a:r>
              <a:rPr lang="pt-BR" sz="2200" dirty="0">
                <a:solidFill>
                  <a:srgbClr val="000000"/>
                </a:solidFill>
              </a:rPr>
              <a:t>Programa de Pós-Graduação em Informática</a:t>
            </a:r>
            <a:endParaRPr sz="2200" dirty="0">
              <a:solidFill>
                <a:srgbClr val="000000"/>
              </a:solidFill>
            </a:endParaRPr>
          </a:p>
        </p:txBody>
      </p:sp>
      <p:sp>
        <p:nvSpPr>
          <p:cNvPr id="60" name="Google Shape;60;p13"/>
          <p:cNvSpPr txBox="1">
            <a:spLocks noGrp="1"/>
          </p:cNvSpPr>
          <p:nvPr>
            <p:ph type="subTitle" idx="1"/>
          </p:nvPr>
        </p:nvSpPr>
        <p:spPr>
          <a:xfrm>
            <a:off x="98300" y="3088300"/>
            <a:ext cx="4601400" cy="829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000" dirty="0">
                <a:solidFill>
                  <a:srgbClr val="000000"/>
                </a:solidFill>
              </a:rPr>
              <a:t>Rafael Cruz</a:t>
            </a:r>
          </a:p>
          <a:p>
            <a:pPr marL="0" lvl="0" indent="0" algn="l" rtl="0">
              <a:spcBef>
                <a:spcPts val="0"/>
              </a:spcBef>
              <a:spcAft>
                <a:spcPts val="0"/>
              </a:spcAft>
              <a:buNone/>
            </a:pPr>
            <a:r>
              <a:rPr lang="pt-BR" sz="2000" dirty="0">
                <a:solidFill>
                  <a:srgbClr val="000000"/>
                </a:solidFill>
              </a:rPr>
              <a:t>Orientador: Prof. Dr. Márcio Barros </a:t>
            </a:r>
            <a:endParaRPr sz="2000" dirty="0">
              <a:solidFill>
                <a:srgbClr val="000000"/>
              </a:solidFill>
            </a:endParaRPr>
          </a:p>
        </p:txBody>
      </p:sp>
      <p:sp>
        <p:nvSpPr>
          <p:cNvPr id="61" name="Google Shape;61;p13"/>
          <p:cNvSpPr txBox="1">
            <a:spLocks noGrp="1"/>
          </p:cNvSpPr>
          <p:nvPr>
            <p:ph type="subTitle" idx="1"/>
          </p:nvPr>
        </p:nvSpPr>
        <p:spPr>
          <a:xfrm>
            <a:off x="510450" y="4700324"/>
            <a:ext cx="8123100" cy="44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1400" dirty="0">
                <a:solidFill>
                  <a:srgbClr val="000000"/>
                </a:solidFill>
              </a:rPr>
              <a:t>Rio de Janeiro – Junho de 2022</a:t>
            </a:r>
            <a:endParaRPr sz="1400" dirty="0">
              <a:solidFill>
                <a:srgbClr val="000000"/>
              </a:solidFill>
            </a:endParaRPr>
          </a:p>
        </p:txBody>
      </p:sp>
      <p:pic>
        <p:nvPicPr>
          <p:cNvPr id="62" name="Google Shape;62;p13"/>
          <p:cNvPicPr preferRelativeResize="0"/>
          <p:nvPr/>
        </p:nvPicPr>
        <p:blipFill>
          <a:blip r:embed="rId3">
            <a:alphaModFix/>
          </a:blip>
          <a:stretch>
            <a:fillRect/>
          </a:stretch>
        </p:blipFill>
        <p:spPr>
          <a:xfrm>
            <a:off x="98301" y="50801"/>
            <a:ext cx="835150" cy="780028"/>
          </a:xfrm>
          <a:prstGeom prst="rect">
            <a:avLst/>
          </a:prstGeom>
          <a:noFill/>
          <a:ln>
            <a:noFill/>
          </a:ln>
        </p:spPr>
      </p:pic>
      <p:sp>
        <p:nvSpPr>
          <p:cNvPr id="6" name="Google Shape;59;p13">
            <a:extLst>
              <a:ext uri="{FF2B5EF4-FFF2-40B4-BE49-F238E27FC236}">
                <a16:creationId xmlns:a16="http://schemas.microsoft.com/office/drawing/2014/main" id="{C7E47D9B-D72B-AE5F-CC16-83446CDEC192}"/>
              </a:ext>
            </a:extLst>
          </p:cNvPr>
          <p:cNvSpPr txBox="1">
            <a:spLocks/>
          </p:cNvSpPr>
          <p:nvPr/>
        </p:nvSpPr>
        <p:spPr>
          <a:xfrm>
            <a:off x="333725" y="1974352"/>
            <a:ext cx="8731950" cy="10885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9pPr>
          </a:lstStyle>
          <a:p>
            <a:pPr algn="ctr"/>
            <a:r>
              <a:rPr lang="pt-BR" sz="3400" dirty="0">
                <a:solidFill>
                  <a:srgbClr val="000000"/>
                </a:solidFill>
              </a:rPr>
              <a:t>Legibilidade de código-fonte C# </a:t>
            </a:r>
          </a:p>
          <a:p>
            <a:pPr algn="ctr"/>
            <a:r>
              <a:rPr lang="pt-BR" sz="3400" dirty="0">
                <a:solidFill>
                  <a:srgbClr val="000000"/>
                </a:solidFill>
              </a:rPr>
              <a:t>com Pattern </a:t>
            </a:r>
            <a:r>
              <a:rPr lang="pt-BR" sz="3400" dirty="0" err="1">
                <a:solidFill>
                  <a:srgbClr val="000000"/>
                </a:solidFill>
              </a:rPr>
              <a:t>Matching</a:t>
            </a:r>
            <a:endParaRPr lang="pt-BR" sz="3400"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 Exemplos de utilização do Pattern </a:t>
            </a:r>
            <a:r>
              <a:rPr lang="pt-BR" sz="3900" b="0" dirty="0" err="1">
                <a:solidFill>
                  <a:srgbClr val="616161"/>
                </a:solidFill>
                <a:latin typeface="Segoe UI Light"/>
                <a:ea typeface="+mn-ea"/>
              </a:rPr>
              <a:t>Matching</a:t>
            </a:r>
            <a:r>
              <a:rPr lang="pt-BR" sz="3900" b="0" dirty="0">
                <a:solidFill>
                  <a:srgbClr val="616161"/>
                </a:solidFill>
                <a:latin typeface="Segoe UI Light"/>
                <a:ea typeface="+mn-ea"/>
              </a:rPr>
              <a:t> </a:t>
            </a:r>
            <a:endParaRPr lang="en-US" sz="3900" b="0" dirty="0">
              <a:solidFill>
                <a:srgbClr val="616161"/>
              </a:solidFill>
              <a:latin typeface="Segoe UI Light"/>
              <a:ea typeface="+mn-ea"/>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Agrupar 15">
            <a:extLst>
              <a:ext uri="{FF2B5EF4-FFF2-40B4-BE49-F238E27FC236}">
                <a16:creationId xmlns:a16="http://schemas.microsoft.com/office/drawing/2014/main" id="{245D7C0B-A84B-DC71-31C5-40242A309A44}"/>
              </a:ext>
            </a:extLst>
          </p:cNvPr>
          <p:cNvGrpSpPr/>
          <p:nvPr/>
        </p:nvGrpSpPr>
        <p:grpSpPr>
          <a:xfrm>
            <a:off x="1638300" y="1556087"/>
            <a:ext cx="5867400" cy="2418675"/>
            <a:chOff x="1638300" y="1556087"/>
            <a:chExt cx="5867400" cy="2418675"/>
          </a:xfrm>
        </p:grpSpPr>
        <p:sp>
          <p:nvSpPr>
            <p:cNvPr id="14" name="CaixaDeTexto 13">
              <a:extLst>
                <a:ext uri="{FF2B5EF4-FFF2-40B4-BE49-F238E27FC236}">
                  <a16:creationId xmlns:a16="http://schemas.microsoft.com/office/drawing/2014/main" id="{431493EA-2685-5AC9-574B-57DE203C0E18}"/>
                </a:ext>
              </a:extLst>
            </p:cNvPr>
            <p:cNvSpPr txBox="1"/>
            <p:nvPr/>
          </p:nvSpPr>
          <p:spPr>
            <a:xfrm>
              <a:off x="1638300" y="1556087"/>
              <a:ext cx="5867400" cy="2031325"/>
            </a:xfrm>
            <a:prstGeom prst="rect">
              <a:avLst/>
            </a:prstGeom>
            <a:solidFill>
              <a:schemeClr val="bg1"/>
            </a:solidFill>
            <a:ln>
              <a:solidFill>
                <a:schemeClr val="tx1"/>
              </a:solidFill>
            </a:ln>
          </p:spPr>
          <p:txBody>
            <a:bodyPr wrap="square">
              <a:spAutoFit/>
            </a:bodyPr>
            <a:lstStyle/>
            <a:p>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double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GetArea</a:t>
              </a:r>
              <a:r>
                <a:rPr lang="en-US" b="0" dirty="0">
                  <a:solidFill>
                    <a:srgbClr val="000000"/>
                  </a:solidFill>
                  <a:effectLst/>
                  <a:latin typeface="Consolas" panose="020B0609020204030204" pitchFamily="49" charset="0"/>
                </a:rPr>
                <a:t>(Shape shape)</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shape </a:t>
              </a:r>
              <a:r>
                <a:rPr lang="en-US" b="0" dirty="0">
                  <a:solidFill>
                    <a:srgbClr val="0000FF"/>
                  </a:solidFill>
                  <a:effectLst/>
                  <a:latin typeface="Consolas" panose="020B0609020204030204" pitchFamily="49" charset="0"/>
                </a:rPr>
                <a:t>switch</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Rectangle rec =&gt; </a:t>
              </a:r>
              <a:r>
                <a:rPr lang="en-US" b="0" dirty="0" err="1">
                  <a:solidFill>
                    <a:srgbClr val="000000"/>
                  </a:solidFill>
                  <a:effectLst/>
                  <a:latin typeface="Consolas" panose="020B0609020204030204" pitchFamily="49" charset="0"/>
                </a:rPr>
                <a:t>rec.Height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rec.Width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Circle ci =&gt; </a:t>
              </a:r>
              <a:r>
                <a:rPr lang="en-US" b="0" dirty="0" err="1">
                  <a:solidFill>
                    <a:srgbClr val="000000"/>
                  </a:solidFill>
                  <a:effectLst/>
                  <a:latin typeface="Consolas" panose="020B0609020204030204" pitchFamily="49" charset="0"/>
                </a:rPr>
                <a:t>Math.PI</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ci.Radius</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ci.Radius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_ =&gt; </a:t>
              </a:r>
              <a:r>
                <a:rPr lang="en-US" b="0" dirty="0">
                  <a:solidFill>
                    <a:srgbClr val="0000FF"/>
                  </a:solidFill>
                  <a:effectLst/>
                  <a:latin typeface="Consolas" panose="020B0609020204030204" pitchFamily="49" charset="0"/>
                </a:rPr>
                <a:t>throw</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ArgumentException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15" name="Retângulo 14">
              <a:extLst>
                <a:ext uri="{FF2B5EF4-FFF2-40B4-BE49-F238E27FC236}">
                  <a16:creationId xmlns:a16="http://schemas.microsoft.com/office/drawing/2014/main" id="{C2749909-A41A-5EEB-34BB-793185C9C1B2}"/>
                </a:ext>
              </a:extLst>
            </p:cNvPr>
            <p:cNvSpPr/>
            <p:nvPr/>
          </p:nvSpPr>
          <p:spPr>
            <a:xfrm>
              <a:off x="1638300" y="3587412"/>
              <a:ext cx="5867400" cy="3873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Exemplo de Pattern </a:t>
              </a:r>
              <a:r>
                <a:rPr lang="pt-BR" dirty="0" err="1">
                  <a:solidFill>
                    <a:schemeClr val="tx1"/>
                  </a:solidFill>
                </a:rPr>
                <a:t>Matching</a:t>
              </a:r>
              <a:r>
                <a:rPr lang="pt-BR" dirty="0">
                  <a:solidFill>
                    <a:schemeClr val="tx1"/>
                  </a:solidFill>
                </a:rPr>
                <a:t> no C#</a:t>
              </a:r>
              <a:endParaRPr lang="en-US" dirty="0">
                <a:solidFill>
                  <a:schemeClr val="tx1"/>
                </a:solidFill>
              </a:endParaRPr>
            </a:p>
          </p:txBody>
        </p:sp>
      </p:grpSp>
    </p:spTree>
    <p:extLst>
      <p:ext uri="{BB962C8B-B14F-4D97-AF65-F5344CB8AC3E}">
        <p14:creationId xmlns:p14="http://schemas.microsoft.com/office/powerpoint/2010/main" val="2358286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139701" y="58904"/>
            <a:ext cx="8445498"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Código equivalente com cadeia de decisão</a:t>
            </a:r>
            <a:endParaRPr lang="en-US" sz="3900" b="0" dirty="0">
              <a:solidFill>
                <a:srgbClr val="616161"/>
              </a:solidFill>
              <a:latin typeface="Segoe UI Light"/>
              <a:ea typeface="+mn-ea"/>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49ED6126-A0C3-8022-EE01-35AC290D00AA}"/>
              </a:ext>
            </a:extLst>
          </p:cNvPr>
          <p:cNvSpPr txBox="1"/>
          <p:nvPr/>
        </p:nvSpPr>
        <p:spPr>
          <a:xfrm>
            <a:off x="1638300" y="916563"/>
            <a:ext cx="5867400" cy="3754874"/>
          </a:xfrm>
          <a:prstGeom prst="rect">
            <a:avLst/>
          </a:prstGeom>
          <a:solidFill>
            <a:schemeClr val="bg1"/>
          </a:solidFill>
          <a:ln>
            <a:solidFill>
              <a:schemeClr val="tx1"/>
            </a:solidFill>
          </a:ln>
        </p:spPr>
        <p:txBody>
          <a:bodyPr wrap="square">
            <a:spAutoFit/>
          </a:bodyPr>
          <a:lstStyle/>
          <a:p>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double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GetArea</a:t>
            </a:r>
            <a:r>
              <a:rPr lang="en-US" b="0" dirty="0">
                <a:solidFill>
                  <a:srgbClr val="000000"/>
                </a:solidFill>
                <a:effectLst/>
                <a:latin typeface="Consolas" panose="020B0609020204030204" pitchFamily="49" charset="0"/>
              </a:rPr>
              <a:t>(Shape shape)</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(shape </a:t>
            </a:r>
            <a:r>
              <a:rPr lang="en-US" b="0" dirty="0">
                <a:solidFill>
                  <a:srgbClr val="0000FF"/>
                </a:solidFill>
                <a:effectLst/>
                <a:latin typeface="Consolas" panose="020B0609020204030204" pitchFamily="49" charset="0"/>
              </a:rPr>
              <a:t>is</a:t>
            </a:r>
            <a:r>
              <a:rPr lang="en-US" b="0" dirty="0">
                <a:solidFill>
                  <a:srgbClr val="000000"/>
                </a:solidFill>
                <a:effectLst/>
                <a:latin typeface="Consolas" panose="020B0609020204030204" pitchFamily="49" charset="0"/>
              </a:rPr>
              <a:t> Rectangle)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rec = (Rectangle)shape;</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rec.Height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rec.Width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(shape </a:t>
            </a:r>
            <a:r>
              <a:rPr lang="en-US" b="0" dirty="0">
                <a:solidFill>
                  <a:srgbClr val="0000FF"/>
                </a:solidFill>
                <a:effectLst/>
                <a:latin typeface="Consolas" panose="020B0609020204030204" pitchFamily="49" charset="0"/>
              </a:rPr>
              <a:t>is</a:t>
            </a:r>
            <a:r>
              <a:rPr lang="en-US" b="0" dirty="0">
                <a:solidFill>
                  <a:srgbClr val="000000"/>
                </a:solidFill>
                <a:effectLst/>
                <a:latin typeface="Consolas" panose="020B0609020204030204" pitchFamily="49" charset="0"/>
              </a:rPr>
              <a:t> Circle))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ci = (Circle)shape;</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rec.Height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rec.Width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throw</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ArgumentException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8311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Pattern </a:t>
            </a:r>
            <a:r>
              <a:rPr lang="pt-BR" sz="3900" b="0" dirty="0" err="1">
                <a:solidFill>
                  <a:srgbClr val="616161"/>
                </a:solidFill>
                <a:latin typeface="Segoe UI Light"/>
                <a:ea typeface="+mn-ea"/>
              </a:rPr>
              <a:t>Matching</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 utilização de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em linguagens orientadas a objeto não é uma exclusividade da linguagem de programação C#;</a:t>
            </a:r>
          </a:p>
          <a:p>
            <a:pPr defTabSz="685453">
              <a:lnSpc>
                <a:spcPct val="9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 linguagem de programação Java incluiu o suporte a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na versão 8 do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OpenJDK</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t>
            </a:r>
          </a:p>
          <a:p>
            <a:pPr defTabSz="685453">
              <a:lnSpc>
                <a:spcPct val="9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Outra linguagem de programação a incluir o suporte ao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é o PHP na versão 8.</a:t>
            </a:r>
          </a:p>
          <a:p>
            <a:pPr defTabSz="685453">
              <a:lnSpc>
                <a:spcPct val="90000"/>
              </a:lnSpc>
              <a:spcBef>
                <a:spcPct val="0"/>
              </a:spcBef>
              <a:buFont typeface="Arial" panose="020B0604020202020204" pitchFamily="34" charset="0"/>
              <a:buChar char="•"/>
            </a:pPr>
            <a:endPar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36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 Exemplos de utilização do Pattern </a:t>
            </a:r>
            <a:r>
              <a:rPr lang="pt-BR" sz="3900" b="0" dirty="0" err="1">
                <a:solidFill>
                  <a:srgbClr val="616161"/>
                </a:solidFill>
                <a:latin typeface="Segoe UI Light"/>
                <a:ea typeface="+mn-ea"/>
              </a:rPr>
              <a:t>Matching</a:t>
            </a:r>
            <a:r>
              <a:rPr lang="pt-BR" sz="3900" b="0" dirty="0">
                <a:solidFill>
                  <a:srgbClr val="616161"/>
                </a:solidFill>
                <a:latin typeface="Segoe UI Light"/>
                <a:ea typeface="+mn-ea"/>
              </a:rPr>
              <a:t>  </a:t>
            </a:r>
            <a:endParaRPr lang="en-US" sz="3900" b="0" dirty="0">
              <a:solidFill>
                <a:srgbClr val="616161"/>
              </a:solidFill>
              <a:latin typeface="Segoe UI Light"/>
              <a:ea typeface="+mn-ea"/>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Agrupar 15">
            <a:extLst>
              <a:ext uri="{FF2B5EF4-FFF2-40B4-BE49-F238E27FC236}">
                <a16:creationId xmlns:a16="http://schemas.microsoft.com/office/drawing/2014/main" id="{245D7C0B-A84B-DC71-31C5-40242A309A44}"/>
              </a:ext>
            </a:extLst>
          </p:cNvPr>
          <p:cNvGrpSpPr/>
          <p:nvPr/>
        </p:nvGrpSpPr>
        <p:grpSpPr>
          <a:xfrm>
            <a:off x="1581150" y="1533971"/>
            <a:ext cx="5867400" cy="2634119"/>
            <a:chOff x="1638300" y="1556087"/>
            <a:chExt cx="5867400" cy="2634119"/>
          </a:xfrm>
        </p:grpSpPr>
        <p:sp>
          <p:nvSpPr>
            <p:cNvPr id="14" name="CaixaDeTexto 13">
              <a:extLst>
                <a:ext uri="{FF2B5EF4-FFF2-40B4-BE49-F238E27FC236}">
                  <a16:creationId xmlns:a16="http://schemas.microsoft.com/office/drawing/2014/main" id="{431493EA-2685-5AC9-574B-57DE203C0E18}"/>
                </a:ext>
              </a:extLst>
            </p:cNvPr>
            <p:cNvSpPr txBox="1"/>
            <p:nvPr/>
          </p:nvSpPr>
          <p:spPr>
            <a:xfrm>
              <a:off x="1638300" y="1556087"/>
              <a:ext cx="5867400" cy="2246769"/>
            </a:xfrm>
            <a:prstGeom prst="rect">
              <a:avLst/>
            </a:prstGeom>
            <a:solidFill>
              <a:schemeClr val="bg1"/>
            </a:solidFill>
            <a:ln>
              <a:solidFill>
                <a:schemeClr val="tx1"/>
              </a:solidFill>
            </a:ln>
          </p:spPr>
          <p:txBody>
            <a:bodyPr wrap="square">
              <a:spAutoFit/>
            </a:bodyPr>
            <a:lstStyle/>
            <a:p>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testTriangle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Shape</a:t>
              </a:r>
              <a:r>
                <a:rPr lang="en-US" b="0" dirty="0">
                  <a:solidFill>
                    <a:srgbClr val="000000"/>
                  </a:solidFill>
                  <a:effectLst/>
                  <a:latin typeface="Consolas" panose="020B0609020204030204" pitchFamily="49" charset="0"/>
                </a:rPr>
                <a:t> s)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switch</a:t>
              </a:r>
              <a:r>
                <a:rPr lang="en-US" b="0" dirty="0">
                  <a:solidFill>
                    <a:srgbClr val="000000"/>
                  </a:solidFill>
                  <a:effectLst/>
                  <a:latin typeface="Consolas" panose="020B0609020204030204" pitchFamily="49" charset="0"/>
                </a:rPr>
                <a:t> (s)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case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Triangle</a:t>
              </a:r>
              <a:r>
                <a:rPr lang="en-US" b="0" dirty="0">
                  <a:solidFill>
                    <a:srgbClr val="000000"/>
                  </a:solidFill>
                  <a:effectLst/>
                  <a:latin typeface="Consolas" panose="020B0609020204030204" pitchFamily="49" charset="0"/>
                </a:rPr>
                <a:t> t &amp;&amp; (</a:t>
              </a:r>
              <a:r>
                <a:rPr lang="en-US" b="0" dirty="0" err="1">
                  <a:solidFill>
                    <a:srgbClr val="000000"/>
                  </a:solidFill>
                  <a:effectLst/>
                  <a:latin typeface="Consolas" panose="020B0609020204030204" pitchFamily="49" charset="0"/>
                </a:rPr>
                <a:t>t.calculateArea</a:t>
              </a:r>
              <a:r>
                <a:rPr lang="en-US" b="0" dirty="0">
                  <a:solidFill>
                    <a:srgbClr val="000000"/>
                  </a:solidFill>
                  <a:effectLst/>
                  <a:latin typeface="Consolas" panose="020B0609020204030204" pitchFamily="49" charset="0"/>
                </a:rPr>
                <a:t>() &gt; </a:t>
              </a:r>
              <a:r>
                <a:rPr lang="en-US" b="0" dirty="0">
                  <a:solidFill>
                    <a:srgbClr val="098658"/>
                  </a:solidFill>
                  <a:effectLst/>
                  <a:latin typeface="Consolas" panose="020B0609020204030204" pitchFamily="49" charset="0"/>
                </a:rPr>
                <a:t>100</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System.out.println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"Large triangle"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case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Triangle</a:t>
              </a:r>
              <a:r>
                <a:rPr lang="en-US" b="0" dirty="0">
                  <a:solidFill>
                    <a:srgbClr val="000000"/>
                  </a:solidFill>
                  <a:effectLst/>
                  <a:latin typeface="Consolas" panose="020B0609020204030204" pitchFamily="49" charset="0"/>
                </a:rPr>
                <a:t> t </a:t>
              </a:r>
              <a:r>
                <a:rPr lang="en-US" b="0" dirty="0">
                  <a:solidFill>
                    <a:srgbClr val="0000FF"/>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System.out.println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"Small triangle"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System.out.println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"Non-triangle"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15" name="Retângulo 14">
              <a:extLst>
                <a:ext uri="{FF2B5EF4-FFF2-40B4-BE49-F238E27FC236}">
                  <a16:creationId xmlns:a16="http://schemas.microsoft.com/office/drawing/2014/main" id="{C2749909-A41A-5EEB-34BB-793185C9C1B2}"/>
                </a:ext>
              </a:extLst>
            </p:cNvPr>
            <p:cNvSpPr/>
            <p:nvPr/>
          </p:nvSpPr>
          <p:spPr>
            <a:xfrm>
              <a:off x="1638300" y="3802856"/>
              <a:ext cx="5867400" cy="3873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Exemplo de Pattern </a:t>
              </a:r>
              <a:r>
                <a:rPr lang="pt-BR" dirty="0" err="1">
                  <a:solidFill>
                    <a:schemeClr val="tx1"/>
                  </a:solidFill>
                </a:rPr>
                <a:t>Matching</a:t>
              </a:r>
              <a:r>
                <a:rPr lang="pt-BR" dirty="0">
                  <a:solidFill>
                    <a:schemeClr val="tx1"/>
                  </a:solidFill>
                </a:rPr>
                <a:t> em Java</a:t>
              </a:r>
              <a:endParaRPr lang="en-US" dirty="0">
                <a:solidFill>
                  <a:schemeClr val="tx1"/>
                </a:solidFill>
              </a:endParaRPr>
            </a:p>
          </p:txBody>
        </p:sp>
      </p:grpSp>
    </p:spTree>
    <p:extLst>
      <p:ext uri="{BB962C8B-B14F-4D97-AF65-F5344CB8AC3E}">
        <p14:creationId xmlns:p14="http://schemas.microsoft.com/office/powerpoint/2010/main" val="1214215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 Exemplos de utilização do Pattern </a:t>
            </a:r>
            <a:r>
              <a:rPr lang="pt-BR" sz="3900" b="0" dirty="0" err="1">
                <a:solidFill>
                  <a:srgbClr val="616161"/>
                </a:solidFill>
                <a:latin typeface="Segoe UI Light"/>
                <a:ea typeface="+mn-ea"/>
              </a:rPr>
              <a:t>Matching</a:t>
            </a:r>
            <a:r>
              <a:rPr lang="pt-BR" sz="3900" b="0" dirty="0">
                <a:solidFill>
                  <a:srgbClr val="616161"/>
                </a:solidFill>
                <a:latin typeface="Segoe UI Light"/>
                <a:ea typeface="+mn-ea"/>
              </a:rPr>
              <a:t>  </a:t>
            </a:r>
            <a:endParaRPr lang="en-US" sz="3900" b="0" dirty="0">
              <a:solidFill>
                <a:srgbClr val="616161"/>
              </a:solidFill>
              <a:latin typeface="Segoe UI Light"/>
              <a:ea typeface="+mn-ea"/>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Agrupar 15">
            <a:extLst>
              <a:ext uri="{FF2B5EF4-FFF2-40B4-BE49-F238E27FC236}">
                <a16:creationId xmlns:a16="http://schemas.microsoft.com/office/drawing/2014/main" id="{245D7C0B-A84B-DC71-31C5-40242A309A44}"/>
              </a:ext>
            </a:extLst>
          </p:cNvPr>
          <p:cNvGrpSpPr/>
          <p:nvPr/>
        </p:nvGrpSpPr>
        <p:grpSpPr>
          <a:xfrm>
            <a:off x="1638300" y="1577856"/>
            <a:ext cx="5867400" cy="1987788"/>
            <a:chOff x="1638300" y="1556087"/>
            <a:chExt cx="5867400" cy="1987788"/>
          </a:xfrm>
        </p:grpSpPr>
        <p:sp>
          <p:nvSpPr>
            <p:cNvPr id="14" name="CaixaDeTexto 13">
              <a:extLst>
                <a:ext uri="{FF2B5EF4-FFF2-40B4-BE49-F238E27FC236}">
                  <a16:creationId xmlns:a16="http://schemas.microsoft.com/office/drawing/2014/main" id="{431493EA-2685-5AC9-574B-57DE203C0E18}"/>
                </a:ext>
              </a:extLst>
            </p:cNvPr>
            <p:cNvSpPr txBox="1"/>
            <p:nvPr/>
          </p:nvSpPr>
          <p:spPr>
            <a:xfrm>
              <a:off x="1638300" y="1556087"/>
              <a:ext cx="5867400" cy="1600438"/>
            </a:xfrm>
            <a:prstGeom prst="rect">
              <a:avLst/>
            </a:prstGeom>
            <a:solidFill>
              <a:schemeClr val="bg1"/>
            </a:solidFill>
            <a:ln>
              <a:solidFill>
                <a:schemeClr val="tx1"/>
              </a:solidFill>
            </a:ln>
          </p:spPr>
          <p:txBody>
            <a:bodyPr wrap="square">
              <a:spAutoFit/>
            </a:bodyPr>
            <a:lstStyle/>
            <a:p>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php</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resultado</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match</a:t>
              </a:r>
              <a:r>
                <a:rPr lang="en-US" b="0" dirty="0">
                  <a:solidFill>
                    <a:srgbClr val="000000"/>
                  </a:solidFill>
                  <a:effectLst/>
                  <a:latin typeface="Consolas" panose="020B0609020204030204" pitchFamily="49" charset="0"/>
                </a:rPr>
                <a:t> ($x) {</a:t>
              </a:r>
            </a:p>
            <a:p>
              <a:r>
                <a:rPr lang="en-US" b="0" dirty="0">
                  <a:solidFill>
                    <a:srgbClr val="000000"/>
                  </a:solidFill>
                  <a:effectLst/>
                  <a:latin typeface="Consolas" panose="020B0609020204030204" pitchFamily="49" charset="0"/>
                </a:rPr>
                <a:t>    $triangle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'Triangle'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$circle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'Circle'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'Non Object'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p:txBody>
        </p:sp>
        <p:sp>
          <p:nvSpPr>
            <p:cNvPr id="15" name="Retângulo 14">
              <a:extLst>
                <a:ext uri="{FF2B5EF4-FFF2-40B4-BE49-F238E27FC236}">
                  <a16:creationId xmlns:a16="http://schemas.microsoft.com/office/drawing/2014/main" id="{C2749909-A41A-5EEB-34BB-793185C9C1B2}"/>
                </a:ext>
              </a:extLst>
            </p:cNvPr>
            <p:cNvSpPr/>
            <p:nvPr/>
          </p:nvSpPr>
          <p:spPr>
            <a:xfrm>
              <a:off x="1638300" y="3156525"/>
              <a:ext cx="5867400" cy="3873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Exemplo de Pattern </a:t>
              </a:r>
              <a:r>
                <a:rPr lang="pt-BR" dirty="0" err="1">
                  <a:solidFill>
                    <a:schemeClr val="tx1"/>
                  </a:solidFill>
                </a:rPr>
                <a:t>Matching</a:t>
              </a:r>
              <a:r>
                <a:rPr lang="pt-BR" dirty="0">
                  <a:solidFill>
                    <a:schemeClr val="tx1"/>
                  </a:solidFill>
                </a:rPr>
                <a:t> em Java</a:t>
              </a:r>
              <a:endParaRPr lang="en-US" dirty="0">
                <a:solidFill>
                  <a:schemeClr val="tx1"/>
                </a:solidFill>
              </a:endParaRPr>
            </a:p>
          </p:txBody>
        </p:sp>
      </p:grpSp>
    </p:spTree>
    <p:extLst>
      <p:ext uri="{BB962C8B-B14F-4D97-AF65-F5344CB8AC3E}">
        <p14:creationId xmlns:p14="http://schemas.microsoft.com/office/powerpoint/2010/main" val="2741925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66C4F1B-AB8E-0D4F-8D6D-5A2AF4DC346B}"/>
              </a:ext>
            </a:extLst>
          </p:cNvPr>
          <p:cNvSpPr>
            <a:spLocks noGrp="1"/>
          </p:cNvSpPr>
          <p:nvPr>
            <p:ph type="title"/>
          </p:nvPr>
        </p:nvSpPr>
        <p:spPr>
          <a:xfrm>
            <a:off x="417150" y="2216773"/>
            <a:ext cx="8309700" cy="778800"/>
          </a:xfrm>
        </p:spPr>
        <p:txBody>
          <a:bodyPr/>
          <a:lstStyle/>
          <a:p>
            <a:pPr algn="ctr"/>
            <a:r>
              <a:rPr lang="pt-BR" dirty="0">
                <a:solidFill>
                  <a:schemeClr val="tx1"/>
                </a:solidFill>
              </a:rPr>
              <a:t>Objetivo de Pesquisa</a:t>
            </a:r>
            <a:endParaRPr lang="en-US" dirty="0">
              <a:solidFill>
                <a:schemeClr val="tx1"/>
              </a:solidFill>
            </a:endParaRPr>
          </a:p>
        </p:txBody>
      </p:sp>
      <p:sp>
        <p:nvSpPr>
          <p:cNvPr id="4" name="Espaço Reservado para Número de Slide 3">
            <a:extLst>
              <a:ext uri="{FF2B5EF4-FFF2-40B4-BE49-F238E27FC236}">
                <a16:creationId xmlns:a16="http://schemas.microsoft.com/office/drawing/2014/main" id="{7EB039E9-87BC-19A7-6C71-462886D858C5}"/>
              </a:ext>
            </a:extLst>
          </p:cNvPr>
          <p:cNvSpPr>
            <a:spLocks noGrp="1"/>
          </p:cNvSpPr>
          <p:nvPr>
            <p:ph type="sldNum" idx="12"/>
          </p:nvPr>
        </p:nvSpPr>
        <p:spPr/>
        <p:txBody>
          <a:bodyPr/>
          <a:lstStyle/>
          <a:p>
            <a:fld id="{529AFA16-AEC4-7D4A-82F3-BDAE8E49079E}" type="slidenum">
              <a:rPr lang="en-US" smtClean="0"/>
              <a:pPr/>
              <a:t>15</a:t>
            </a:fld>
            <a:endParaRPr lang="en-US"/>
          </a:p>
        </p:txBody>
      </p:sp>
      <p:pic>
        <p:nvPicPr>
          <p:cNvPr id="5" name="Google Shape;62;p13">
            <a:extLst>
              <a:ext uri="{FF2B5EF4-FFF2-40B4-BE49-F238E27FC236}">
                <a16:creationId xmlns:a16="http://schemas.microsoft.com/office/drawing/2014/main" id="{1DEAFF6D-DE01-6C29-F372-535A58470BED}"/>
              </a:ext>
            </a:extLst>
          </p:cNvPr>
          <p:cNvPicPr preferRelativeResize="0"/>
          <p:nvPr/>
        </p:nvPicPr>
        <p:blipFill>
          <a:blip r:embed="rId2">
            <a:alphaModFix/>
          </a:blip>
          <a:stretch>
            <a:fillRect/>
          </a:stretch>
        </p:blipFill>
        <p:spPr>
          <a:xfrm>
            <a:off x="98301" y="50801"/>
            <a:ext cx="835150" cy="780028"/>
          </a:xfrm>
          <a:prstGeom prst="rect">
            <a:avLst/>
          </a:prstGeom>
          <a:noFill/>
          <a:ln>
            <a:noFill/>
          </a:ln>
        </p:spPr>
      </p:pic>
      <p:pic>
        <p:nvPicPr>
          <p:cNvPr id="7" name="Picture 2">
            <a:extLst>
              <a:ext uri="{FF2B5EF4-FFF2-40B4-BE49-F238E27FC236}">
                <a16:creationId xmlns:a16="http://schemas.microsoft.com/office/drawing/2014/main" id="{814DC5F0-C86A-B451-49B9-B6D78393D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9;p13">
            <a:extLst>
              <a:ext uri="{FF2B5EF4-FFF2-40B4-BE49-F238E27FC236}">
                <a16:creationId xmlns:a16="http://schemas.microsoft.com/office/drawing/2014/main" id="{5776C0F3-80BF-34BB-D440-CAE203025697}"/>
              </a:ext>
            </a:extLst>
          </p:cNvPr>
          <p:cNvSpPr txBox="1">
            <a:spLocks/>
          </p:cNvSpPr>
          <p:nvPr/>
        </p:nvSpPr>
        <p:spPr>
          <a:xfrm>
            <a:off x="510450" y="63500"/>
            <a:ext cx="8123100" cy="89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9pPr>
          </a:lstStyle>
          <a:p>
            <a:pPr algn="ctr"/>
            <a:r>
              <a:rPr lang="pt-BR" sz="2400">
                <a:solidFill>
                  <a:srgbClr val="000000"/>
                </a:solidFill>
              </a:rPr>
              <a:t>Universidade Federal do Estado do Rio de Janeiro</a:t>
            </a:r>
          </a:p>
          <a:p>
            <a:pPr algn="ctr"/>
            <a:r>
              <a:rPr lang="pt-BR" sz="2200">
                <a:solidFill>
                  <a:srgbClr val="000000"/>
                </a:solidFill>
              </a:rPr>
              <a:t>Programa de Pós-Graduação em Informática</a:t>
            </a:r>
            <a:endParaRPr lang="pt-BR" sz="2200" dirty="0">
              <a:solidFill>
                <a:srgbClr val="000000"/>
              </a:solidFill>
            </a:endParaRPr>
          </a:p>
        </p:txBody>
      </p:sp>
    </p:spTree>
    <p:extLst>
      <p:ext uri="{BB962C8B-B14F-4D97-AF65-F5344CB8AC3E}">
        <p14:creationId xmlns:p14="http://schemas.microsoft.com/office/powerpoint/2010/main" val="3446329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Objetivos</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 pesquisa tem como objetivo avaliar os benefícios do uso do mecanismo de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um recurso oriundo de linguagens funcionais, em substituição a estruturas de controle condicional tradicionais na legibilidade do código-fonte;</a:t>
            </a:r>
          </a:p>
          <a:p>
            <a:pPr defTabSz="685453">
              <a:lnSpc>
                <a:spcPct val="9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Acreditamos que o uso de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ainda é muito recente e que este recurso crescerá em popularidade nas linguagens de programação orientadas a objeto nos próximos anos;</a:t>
            </a:r>
          </a:p>
          <a:p>
            <a:pPr defTabSz="685453">
              <a:lnSpc>
                <a:spcPct val="9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Portanto, um estudo sobre os benefícios do seu uso faz-se necessário, dada a possibilidade de melhoria na legibilidade de código-fonte que utilize controle condicional.</a:t>
            </a:r>
            <a:endPar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25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285752" y="133892"/>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Questão de Pesquisa</a:t>
            </a:r>
            <a:endParaRPr lang="en-US" sz="3900" b="0" dirty="0">
              <a:solidFill>
                <a:srgbClr val="616161"/>
              </a:solidFill>
              <a:latin typeface="Segoe UI Light"/>
              <a:ea typeface="+mn-ea"/>
            </a:endParaRPr>
          </a:p>
        </p:txBody>
      </p:sp>
      <p:sp>
        <p:nvSpPr>
          <p:cNvPr id="8" name="Content Placeholder 7">
            <a:extLst>
              <a:ext uri="{FF2B5EF4-FFF2-40B4-BE49-F238E27FC236}">
                <a16:creationId xmlns:a16="http://schemas.microsoft.com/office/drawing/2014/main" id="{6F1E2C69-0F7A-4744-A382-8105AF0436B1}"/>
              </a:ext>
            </a:extLst>
          </p:cNvPr>
          <p:cNvSpPr>
            <a:spLocks noGrp="1"/>
          </p:cNvSpPr>
          <p:nvPr>
            <p:ph idx="1"/>
          </p:nvPr>
        </p:nvSpPr>
        <p:spPr>
          <a:xfrm>
            <a:off x="955674" y="1605223"/>
            <a:ext cx="7889875" cy="2067163"/>
          </a:xfrm>
        </p:spPr>
        <p:txBody>
          <a:bodyPr spcFirstLastPara="1" vert="horz" wrap="square" lIns="0" tIns="0" rIns="0" bIns="0" rtlCol="0" anchor="t" anchorCtr="0">
            <a:noAutofit/>
          </a:bodyPr>
          <a:lstStyle/>
          <a:p>
            <a:pPr marL="114300" indent="0" defTabSz="685453">
              <a:lnSpc>
                <a:spcPct val="100000"/>
              </a:lnSpc>
              <a:spcBef>
                <a:spcPct val="0"/>
              </a:spcBef>
              <a:buNone/>
            </a:pPr>
            <a:r>
              <a:rPr lang="pt-BR" sz="32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RQ1:</a:t>
            </a:r>
            <a:r>
              <a:rPr lang="pt-BR" sz="3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O recurso de Pattern </a:t>
            </a:r>
            <a:r>
              <a:rPr lang="pt-BR" sz="32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3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melhora a legibilidade do código-fonte se comparado a um código equivalente baseado em estruturas de controle condicional tradicionais?</a:t>
            </a:r>
            <a:endParaRPr lang="en-US" sz="3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1026" name="Picture 2">
            <a:extLst>
              <a:ext uri="{FF2B5EF4-FFF2-40B4-BE49-F238E27FC236}">
                <a16:creationId xmlns:a16="http://schemas.microsoft.com/office/drawing/2014/main" id="{B51CE81E-C29F-C7EA-09CD-17598C8B7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335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66C4F1B-AB8E-0D4F-8D6D-5A2AF4DC346B}"/>
              </a:ext>
            </a:extLst>
          </p:cNvPr>
          <p:cNvSpPr>
            <a:spLocks noGrp="1"/>
          </p:cNvSpPr>
          <p:nvPr>
            <p:ph type="title"/>
          </p:nvPr>
        </p:nvSpPr>
        <p:spPr>
          <a:xfrm>
            <a:off x="417150" y="2216773"/>
            <a:ext cx="8309700" cy="778800"/>
          </a:xfrm>
        </p:spPr>
        <p:txBody>
          <a:bodyPr/>
          <a:lstStyle/>
          <a:p>
            <a:pPr algn="ctr"/>
            <a:r>
              <a:rPr lang="pt-BR" dirty="0">
                <a:solidFill>
                  <a:schemeClr val="tx1"/>
                </a:solidFill>
              </a:rPr>
              <a:t>Metodologia</a:t>
            </a:r>
            <a:endParaRPr lang="en-US" dirty="0">
              <a:solidFill>
                <a:schemeClr val="tx1"/>
              </a:solidFill>
            </a:endParaRPr>
          </a:p>
        </p:txBody>
      </p:sp>
      <p:sp>
        <p:nvSpPr>
          <p:cNvPr id="4" name="Espaço Reservado para Número de Slide 3">
            <a:extLst>
              <a:ext uri="{FF2B5EF4-FFF2-40B4-BE49-F238E27FC236}">
                <a16:creationId xmlns:a16="http://schemas.microsoft.com/office/drawing/2014/main" id="{7EB039E9-87BC-19A7-6C71-462886D858C5}"/>
              </a:ext>
            </a:extLst>
          </p:cNvPr>
          <p:cNvSpPr>
            <a:spLocks noGrp="1"/>
          </p:cNvSpPr>
          <p:nvPr>
            <p:ph type="sldNum" idx="12"/>
          </p:nvPr>
        </p:nvSpPr>
        <p:spPr/>
        <p:txBody>
          <a:bodyPr/>
          <a:lstStyle/>
          <a:p>
            <a:fld id="{529AFA16-AEC4-7D4A-82F3-BDAE8E49079E}" type="slidenum">
              <a:rPr lang="en-US" smtClean="0"/>
              <a:pPr/>
              <a:t>18</a:t>
            </a:fld>
            <a:endParaRPr lang="en-US"/>
          </a:p>
        </p:txBody>
      </p:sp>
      <p:pic>
        <p:nvPicPr>
          <p:cNvPr id="5" name="Google Shape;62;p13">
            <a:extLst>
              <a:ext uri="{FF2B5EF4-FFF2-40B4-BE49-F238E27FC236}">
                <a16:creationId xmlns:a16="http://schemas.microsoft.com/office/drawing/2014/main" id="{1DEAFF6D-DE01-6C29-F372-535A58470BED}"/>
              </a:ext>
            </a:extLst>
          </p:cNvPr>
          <p:cNvPicPr preferRelativeResize="0"/>
          <p:nvPr/>
        </p:nvPicPr>
        <p:blipFill>
          <a:blip r:embed="rId2">
            <a:alphaModFix/>
          </a:blip>
          <a:stretch>
            <a:fillRect/>
          </a:stretch>
        </p:blipFill>
        <p:spPr>
          <a:xfrm>
            <a:off x="98301" y="50801"/>
            <a:ext cx="835150" cy="780028"/>
          </a:xfrm>
          <a:prstGeom prst="rect">
            <a:avLst/>
          </a:prstGeom>
          <a:noFill/>
          <a:ln>
            <a:noFill/>
          </a:ln>
        </p:spPr>
      </p:pic>
      <p:pic>
        <p:nvPicPr>
          <p:cNvPr id="7" name="Picture 2">
            <a:extLst>
              <a:ext uri="{FF2B5EF4-FFF2-40B4-BE49-F238E27FC236}">
                <a16:creationId xmlns:a16="http://schemas.microsoft.com/office/drawing/2014/main" id="{814DC5F0-C86A-B451-49B9-B6D78393D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9;p13">
            <a:extLst>
              <a:ext uri="{FF2B5EF4-FFF2-40B4-BE49-F238E27FC236}">
                <a16:creationId xmlns:a16="http://schemas.microsoft.com/office/drawing/2014/main" id="{5776C0F3-80BF-34BB-D440-CAE203025697}"/>
              </a:ext>
            </a:extLst>
          </p:cNvPr>
          <p:cNvSpPr txBox="1">
            <a:spLocks/>
          </p:cNvSpPr>
          <p:nvPr/>
        </p:nvSpPr>
        <p:spPr>
          <a:xfrm>
            <a:off x="510450" y="63500"/>
            <a:ext cx="8123100" cy="89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9pPr>
          </a:lstStyle>
          <a:p>
            <a:pPr algn="ctr"/>
            <a:r>
              <a:rPr lang="pt-BR" sz="2400">
                <a:solidFill>
                  <a:srgbClr val="000000"/>
                </a:solidFill>
              </a:rPr>
              <a:t>Universidade Federal do Estado do Rio de Janeiro</a:t>
            </a:r>
          </a:p>
          <a:p>
            <a:pPr algn="ctr"/>
            <a:r>
              <a:rPr lang="pt-BR" sz="2200">
                <a:solidFill>
                  <a:srgbClr val="000000"/>
                </a:solidFill>
              </a:rPr>
              <a:t>Programa de Pós-Graduação em Informática</a:t>
            </a:r>
            <a:endParaRPr lang="pt-BR" sz="2200" dirty="0">
              <a:solidFill>
                <a:srgbClr val="000000"/>
              </a:solidFill>
            </a:endParaRPr>
          </a:p>
        </p:txBody>
      </p:sp>
    </p:spTree>
    <p:extLst>
      <p:ext uri="{BB962C8B-B14F-4D97-AF65-F5344CB8AC3E}">
        <p14:creationId xmlns:p14="http://schemas.microsoft.com/office/powerpoint/2010/main" val="2343183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Metodologia</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0000" lnSpcReduction="10000"/>
          </a:bodyPr>
          <a:lstStyle/>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Na primeira parte, realizamos uma pesquisa na literatura de Engenharia de Software sobre legibilidade de código. Esta pesquisa revelou diversos modelos de legibilidade, que levam em conta diferentes características do código-fonte para caracterizar um código como legível ou ilegível;</a:t>
            </a:r>
          </a:p>
          <a:p>
            <a:pPr defTabSz="685453">
              <a:lnSpc>
                <a:spcPct val="9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Na segunda parte, realizamos uma pesquisa de campo utilizando quatro questionários contendo trechos de código-fonte que resolvem os mesmos problemas, ora utilizando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ora utilizando estruturas de controle condicional tradicionais;</a:t>
            </a:r>
          </a:p>
          <a:p>
            <a:pPr defTabSz="685453">
              <a:lnSpc>
                <a:spcPct val="9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Na </a:t>
            </a:r>
            <a:r>
              <a:rPr lang="en-US"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terceira</a:t>
            </a:r>
            <a:r>
              <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a:t>
            </a:r>
            <a:r>
              <a:rPr lang="en-US"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parte</a:t>
            </a:r>
            <a:r>
              <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realizamos uma análise qualitativa sobre o tema, baseada na questão mais difícil e na questão mais fácil dos questionários utilizados na pesquisa de campo. Convidamos dez participantes de uma grande empresa que desenvolve sistemas utilizando a linguagem de programação C#.</a:t>
            </a:r>
            <a:endPar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17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66C4F1B-AB8E-0D4F-8D6D-5A2AF4DC346B}"/>
              </a:ext>
            </a:extLst>
          </p:cNvPr>
          <p:cNvSpPr>
            <a:spLocks noGrp="1"/>
          </p:cNvSpPr>
          <p:nvPr>
            <p:ph type="title"/>
          </p:nvPr>
        </p:nvSpPr>
        <p:spPr>
          <a:xfrm>
            <a:off x="473779" y="2210423"/>
            <a:ext cx="8196442" cy="778800"/>
          </a:xfrm>
        </p:spPr>
        <p:txBody>
          <a:bodyPr/>
          <a:lstStyle/>
          <a:p>
            <a:pPr algn="ctr"/>
            <a:r>
              <a:rPr lang="pt-BR" dirty="0">
                <a:solidFill>
                  <a:schemeClr val="tx1"/>
                </a:solidFill>
              </a:rPr>
              <a:t>Legibilidade &amp; Compreensibilidade</a:t>
            </a:r>
            <a:endParaRPr lang="en-US" dirty="0">
              <a:solidFill>
                <a:schemeClr val="tx1"/>
              </a:solidFill>
            </a:endParaRPr>
          </a:p>
        </p:txBody>
      </p:sp>
      <p:sp>
        <p:nvSpPr>
          <p:cNvPr id="4" name="Espaço Reservado para Número de Slide 3">
            <a:extLst>
              <a:ext uri="{FF2B5EF4-FFF2-40B4-BE49-F238E27FC236}">
                <a16:creationId xmlns:a16="http://schemas.microsoft.com/office/drawing/2014/main" id="{7EB039E9-87BC-19A7-6C71-462886D858C5}"/>
              </a:ext>
            </a:extLst>
          </p:cNvPr>
          <p:cNvSpPr>
            <a:spLocks noGrp="1"/>
          </p:cNvSpPr>
          <p:nvPr>
            <p:ph type="sldNum" idx="12"/>
          </p:nvPr>
        </p:nvSpPr>
        <p:spPr/>
        <p:txBody>
          <a:bodyPr/>
          <a:lstStyle/>
          <a:p>
            <a:fld id="{529AFA16-AEC4-7D4A-82F3-BDAE8E49079E}" type="slidenum">
              <a:rPr lang="en-US" smtClean="0"/>
              <a:pPr/>
              <a:t>2</a:t>
            </a:fld>
            <a:endParaRPr lang="en-US"/>
          </a:p>
        </p:txBody>
      </p:sp>
      <p:pic>
        <p:nvPicPr>
          <p:cNvPr id="5" name="Google Shape;62;p13">
            <a:extLst>
              <a:ext uri="{FF2B5EF4-FFF2-40B4-BE49-F238E27FC236}">
                <a16:creationId xmlns:a16="http://schemas.microsoft.com/office/drawing/2014/main" id="{1DEAFF6D-DE01-6C29-F372-535A58470BED}"/>
              </a:ext>
            </a:extLst>
          </p:cNvPr>
          <p:cNvPicPr preferRelativeResize="0"/>
          <p:nvPr/>
        </p:nvPicPr>
        <p:blipFill>
          <a:blip r:embed="rId2">
            <a:alphaModFix/>
          </a:blip>
          <a:stretch>
            <a:fillRect/>
          </a:stretch>
        </p:blipFill>
        <p:spPr>
          <a:xfrm>
            <a:off x="98301" y="50801"/>
            <a:ext cx="835150" cy="780028"/>
          </a:xfrm>
          <a:prstGeom prst="rect">
            <a:avLst/>
          </a:prstGeom>
          <a:noFill/>
          <a:ln>
            <a:noFill/>
          </a:ln>
        </p:spPr>
      </p:pic>
      <p:pic>
        <p:nvPicPr>
          <p:cNvPr id="7" name="Picture 2">
            <a:extLst>
              <a:ext uri="{FF2B5EF4-FFF2-40B4-BE49-F238E27FC236}">
                <a16:creationId xmlns:a16="http://schemas.microsoft.com/office/drawing/2014/main" id="{814DC5F0-C86A-B451-49B9-B6D78393D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9;p13">
            <a:extLst>
              <a:ext uri="{FF2B5EF4-FFF2-40B4-BE49-F238E27FC236}">
                <a16:creationId xmlns:a16="http://schemas.microsoft.com/office/drawing/2014/main" id="{5776C0F3-80BF-34BB-D440-CAE203025697}"/>
              </a:ext>
            </a:extLst>
          </p:cNvPr>
          <p:cNvSpPr txBox="1">
            <a:spLocks/>
          </p:cNvSpPr>
          <p:nvPr/>
        </p:nvSpPr>
        <p:spPr>
          <a:xfrm>
            <a:off x="510450" y="63500"/>
            <a:ext cx="8123100" cy="89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9pPr>
          </a:lstStyle>
          <a:p>
            <a:pPr algn="ctr"/>
            <a:r>
              <a:rPr lang="pt-BR" sz="2400">
                <a:solidFill>
                  <a:srgbClr val="000000"/>
                </a:solidFill>
              </a:rPr>
              <a:t>Universidade Federal do Estado do Rio de Janeiro</a:t>
            </a:r>
          </a:p>
          <a:p>
            <a:pPr algn="ctr"/>
            <a:r>
              <a:rPr lang="pt-BR" sz="2200">
                <a:solidFill>
                  <a:srgbClr val="000000"/>
                </a:solidFill>
              </a:rPr>
              <a:t>Programa de Pós-Graduação em Informática</a:t>
            </a:r>
            <a:endParaRPr lang="pt-BR" sz="2200" dirty="0">
              <a:solidFill>
                <a:srgbClr val="000000"/>
              </a:solidFill>
            </a:endParaRPr>
          </a:p>
        </p:txBody>
      </p:sp>
    </p:spTree>
    <p:extLst>
      <p:ext uri="{BB962C8B-B14F-4D97-AF65-F5344CB8AC3E}">
        <p14:creationId xmlns:p14="http://schemas.microsoft.com/office/powerpoint/2010/main" val="4287064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Metodologia – Pesquisa de campo</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Os questionários apresentados para os participantes são compostos de três seções:</a:t>
            </a:r>
          </a:p>
          <a:p>
            <a:pPr defTabSz="685453">
              <a:lnSpc>
                <a:spcPct val="9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marL="996950" lvl="1" indent="-400050" defTabSz="685453">
              <a:lnSpc>
                <a:spcPct val="90000"/>
              </a:lnSpc>
              <a:spcBef>
                <a:spcPct val="0"/>
              </a:spcBef>
              <a:buFont typeface="+mj-lt"/>
              <a:buAutoNum type="romanLcPeriod"/>
            </a:pP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Uma introdução, com uma visão geral da pesquisa e um Termo de Consentimento Livre e Esclarecido, no qual o participante informa seu interesse em participar da pesquisa;</a:t>
            </a:r>
          </a:p>
          <a:p>
            <a:pPr marL="996950" lvl="1" indent="-400050" defTabSz="685453">
              <a:lnSpc>
                <a:spcPct val="90000"/>
              </a:lnSpc>
              <a:spcBef>
                <a:spcPct val="0"/>
              </a:spcBef>
              <a:buFont typeface="+mj-lt"/>
              <a:buAutoNum type="romanLcPeriod"/>
            </a:pPr>
            <a:endPar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marL="996950" lvl="1" indent="-400050" defTabSz="685453">
              <a:lnSpc>
                <a:spcPct val="90000"/>
              </a:lnSpc>
              <a:spcBef>
                <a:spcPct val="0"/>
              </a:spcBef>
              <a:buFont typeface="+mj-lt"/>
              <a:buAutoNum type="romanLcPeriod"/>
            </a:pP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Perguntas, que coletam informações sobre a experiência dos participantes em programação e na linguagem C\#;</a:t>
            </a:r>
          </a:p>
          <a:p>
            <a:pPr marL="996950" lvl="1" indent="-400050" defTabSz="685453">
              <a:lnSpc>
                <a:spcPct val="90000"/>
              </a:lnSpc>
              <a:spcBef>
                <a:spcPct val="0"/>
              </a:spcBef>
              <a:buFont typeface="+mj-lt"/>
              <a:buAutoNum type="romanLcPeriod"/>
            </a:pPr>
            <a:endPar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marL="996950" lvl="1" indent="-400050" defTabSz="685453">
              <a:lnSpc>
                <a:spcPct val="90000"/>
              </a:lnSpc>
              <a:spcBef>
                <a:spcPct val="0"/>
              </a:spcBef>
              <a:buFont typeface="+mj-lt"/>
              <a:buAutoNum type="romanLcPeriod"/>
            </a:pP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Oito questões sobre programação na linguagem C\# utilizando Pattern </a:t>
            </a:r>
            <a:r>
              <a:rPr lang="pt-BR" sz="17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ou cadeias de decisão</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t>
            </a:r>
            <a:endPar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77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Metodologia – Pesquisa de campo</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90000"/>
              </a:lnSpc>
              <a:spcBef>
                <a:spcPct val="0"/>
              </a:spcBef>
              <a:buFont typeface="Arial" panose="020B0604020202020204" pitchFamily="34" charset="0"/>
              <a:buChar char="•"/>
            </a:pP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Foram propostas 16 questões de programação, cada qual resolvida com Pattern </a:t>
            </a:r>
            <a:r>
              <a:rPr lang="pt-BR" sz="19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e com cadeias de decisão;</a:t>
            </a:r>
          </a:p>
          <a:p>
            <a:pPr defTabSz="685453">
              <a:lnSpc>
                <a:spcPct val="90000"/>
              </a:lnSpc>
              <a:spcBef>
                <a:spcPct val="0"/>
              </a:spcBef>
              <a:buFont typeface="Arial" panose="020B0604020202020204" pitchFamily="34" charset="0"/>
              <a:buChar char="•"/>
            </a:pPr>
            <a:endPar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As trinta e duas resoluções foram distribuídas nas quatro versões dos questionários na terceira seção, de modo que todos tivessem quatro questões utilizando cadeias de decisão e quatro questões utilizando Pattern </a:t>
            </a:r>
            <a:r>
              <a:rPr lang="pt-BR" sz="19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t>
            </a:r>
          </a:p>
          <a:p>
            <a:pPr defTabSz="685453">
              <a:lnSpc>
                <a:spcPct val="90000"/>
              </a:lnSpc>
              <a:spcBef>
                <a:spcPct val="0"/>
              </a:spcBef>
              <a:buFont typeface="Arial" panose="020B0604020202020204" pitchFamily="34" charset="0"/>
              <a:buChar char="•"/>
            </a:pPr>
            <a:endPar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Os participantes responderam a estas questões colocando a saída esperada de cada trecho de código.</a:t>
            </a: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71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196906" y="118025"/>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Metodologia - Pesquisa de campo</a:t>
            </a:r>
            <a:endParaRPr lang="en-US" sz="3900" b="0" dirty="0">
              <a:solidFill>
                <a:srgbClr val="616161"/>
              </a:solidFill>
              <a:latin typeface="Segoe UI Light"/>
              <a:ea typeface="+mn-ea"/>
            </a:endParaRPr>
          </a:p>
        </p:txBody>
      </p:sp>
      <p:pic>
        <p:nvPicPr>
          <p:cNvPr id="3" name="Imagem 2">
            <a:extLst>
              <a:ext uri="{FF2B5EF4-FFF2-40B4-BE49-F238E27FC236}">
                <a16:creationId xmlns:a16="http://schemas.microsoft.com/office/drawing/2014/main" id="{4F6B7043-3744-D9C9-8826-4A017B47EE9A}"/>
              </a:ext>
            </a:extLst>
          </p:cNvPr>
          <p:cNvPicPr>
            <a:picLocks noChangeAspect="1"/>
          </p:cNvPicPr>
          <p:nvPr/>
        </p:nvPicPr>
        <p:blipFill>
          <a:blip r:embed="rId3"/>
          <a:stretch>
            <a:fillRect/>
          </a:stretch>
        </p:blipFill>
        <p:spPr>
          <a:xfrm>
            <a:off x="863360" y="750929"/>
            <a:ext cx="7417280" cy="4110782"/>
          </a:xfrm>
          <a:prstGeom prst="rect">
            <a:avLst/>
          </a:prstGeom>
        </p:spPr>
      </p:pic>
    </p:spTree>
    <p:extLst>
      <p:ext uri="{BB962C8B-B14F-4D97-AF65-F5344CB8AC3E}">
        <p14:creationId xmlns:p14="http://schemas.microsoft.com/office/powerpoint/2010/main" val="3302175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Metodologia – Pesquisa de campo</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80000"/>
              </a:lnSpc>
              <a:spcBef>
                <a:spcPct val="0"/>
              </a:spcBef>
              <a:buFont typeface="Arial" panose="020B0604020202020204" pitchFamily="34" charset="0"/>
              <a:buChar char="•"/>
            </a:pP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Ao coletarmos as respostas dos questionários, fizemos um processo de triagem para descartar respostas inválidas ou duplicadas;</a:t>
            </a:r>
          </a:p>
          <a:p>
            <a:pPr defTabSz="685453">
              <a:lnSpc>
                <a:spcPct val="80000"/>
              </a:lnSpc>
              <a:spcBef>
                <a:spcPct val="0"/>
              </a:spcBef>
              <a:buFont typeface="Arial" panose="020B0604020202020204" pitchFamily="34" charset="0"/>
              <a:buChar char="•"/>
            </a:pPr>
            <a:endPar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80000"/>
              </a:lnSpc>
              <a:spcBef>
                <a:spcPct val="0"/>
              </a:spcBef>
              <a:buFont typeface="Arial" panose="020B0604020202020204" pitchFamily="34" charset="0"/>
              <a:buChar char="•"/>
            </a:pP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Após o processo de triagem, foram feitas as correções em todos os questionários, atribuindo uma nota para cada questão de forma binária, 1 (um) para certo e 0 (zero) para erradas;</a:t>
            </a:r>
          </a:p>
          <a:p>
            <a:pPr defTabSz="685453">
              <a:lnSpc>
                <a:spcPct val="80000"/>
              </a:lnSpc>
              <a:spcBef>
                <a:spcPct val="0"/>
              </a:spcBef>
              <a:buFont typeface="Arial" panose="020B0604020202020204" pitchFamily="34" charset="0"/>
              <a:buChar char="•"/>
            </a:pPr>
            <a:endPar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Com os valores definidos, calculamos a nota do participante através de uma soma simples. Assim, a nota de cada participante variou de zero a oito.</a:t>
            </a: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5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285752" y="133892"/>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Legibilidade?</a:t>
            </a:r>
            <a:endParaRPr lang="en-US" sz="3900" b="0" dirty="0">
              <a:solidFill>
                <a:srgbClr val="616161"/>
              </a:solidFill>
              <a:latin typeface="Segoe UI Light"/>
              <a:ea typeface="+mn-ea"/>
            </a:endParaRPr>
          </a:p>
        </p:txBody>
      </p:sp>
      <p:sp>
        <p:nvSpPr>
          <p:cNvPr id="8" name="Content Placeholder 7">
            <a:extLst>
              <a:ext uri="{FF2B5EF4-FFF2-40B4-BE49-F238E27FC236}">
                <a16:creationId xmlns:a16="http://schemas.microsoft.com/office/drawing/2014/main" id="{6F1E2C69-0F7A-4744-A382-8105AF0436B1}"/>
              </a:ext>
            </a:extLst>
          </p:cNvPr>
          <p:cNvSpPr>
            <a:spLocks noGrp="1"/>
          </p:cNvSpPr>
          <p:nvPr>
            <p:ph idx="1"/>
          </p:nvPr>
        </p:nvSpPr>
        <p:spPr>
          <a:xfrm>
            <a:off x="955675" y="1605223"/>
            <a:ext cx="7232650" cy="2067163"/>
          </a:xfrm>
        </p:spPr>
        <p:txBody>
          <a:bodyPr spcFirstLastPara="1" vert="horz" wrap="square" lIns="0" tIns="0" rIns="0" bIns="0" rtlCol="0" anchor="t" anchorCtr="0">
            <a:noAutofit/>
          </a:bodyPr>
          <a:lstStyle/>
          <a:p>
            <a:pPr marL="114300" indent="0" defTabSz="685453">
              <a:lnSpc>
                <a:spcPct val="100000"/>
              </a:lnSpc>
              <a:spcBef>
                <a:spcPct val="0"/>
              </a:spcBef>
              <a:buNone/>
            </a:pPr>
            <a:r>
              <a:rPr lang="pt-BR" sz="3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Arial"/>
              </a:rPr>
              <a:t>Definimos "legibilidade" como um julgamento humano de como um texto é fácil de entender. (</a:t>
            </a:r>
            <a:r>
              <a:rPr lang="en-US" sz="32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Buse e Weimer, 2010) </a:t>
            </a:r>
          </a:p>
        </p:txBody>
      </p:sp>
      <p:pic>
        <p:nvPicPr>
          <p:cNvPr id="1026" name="Picture 2">
            <a:extLst>
              <a:ext uri="{FF2B5EF4-FFF2-40B4-BE49-F238E27FC236}">
                <a16:creationId xmlns:a16="http://schemas.microsoft.com/office/drawing/2014/main" id="{B51CE81E-C29F-C7EA-09CD-17598C8B7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215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E porque legibilidade é importante?</a:t>
            </a:r>
            <a:endParaRPr lang="en-US" sz="3900" b="0" dirty="0">
              <a:solidFill>
                <a:srgbClr val="616161"/>
              </a:solidFill>
              <a:latin typeface="Segoe UI Light"/>
              <a:ea typeface="+mn-ea"/>
            </a:endParaRPr>
          </a:p>
        </p:txBody>
      </p:sp>
      <p:sp>
        <p:nvSpPr>
          <p:cNvPr id="8" name="Content Placeholder 7">
            <a:extLst>
              <a:ext uri="{FF2B5EF4-FFF2-40B4-BE49-F238E27FC236}">
                <a16:creationId xmlns:a16="http://schemas.microsoft.com/office/drawing/2014/main" id="{6F1E2C69-0F7A-4744-A382-8105AF0436B1}"/>
              </a:ext>
            </a:extLst>
          </p:cNvPr>
          <p:cNvSpPr>
            <a:spLocks noGrp="1"/>
          </p:cNvSpPr>
          <p:nvPr>
            <p:ph idx="1"/>
          </p:nvPr>
        </p:nvSpPr>
        <p:spPr>
          <a:xfrm>
            <a:off x="171449" y="1136650"/>
            <a:ext cx="8770795" cy="3511549"/>
          </a:xfrm>
        </p:spPr>
        <p:txBody>
          <a:bodyPr spcFirstLastPara="1" vert="horz" wrap="square" lIns="0" tIns="0" rIns="0" bIns="0" rtlCol="0" anchor="t" anchorCtr="0">
            <a:normAutofit fontScale="82500" lnSpcReduction="20000"/>
          </a:bodyPr>
          <a:lstStyle/>
          <a:p>
            <a:pPr defTabSz="685453">
              <a:lnSpc>
                <a:spcPct val="90000"/>
              </a:lnSpc>
              <a:spcBef>
                <a:spcPct val="0"/>
              </a:spcBef>
              <a:buFont typeface="Arial" panose="020B0604020202020204" pitchFamily="34" charset="0"/>
              <a:buChar char="•"/>
            </a:pPr>
            <a:r>
              <a:rPr lang="pt-BR" sz="24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 </a:t>
            </a:r>
            <a:r>
              <a:rPr lang="pt-BR" sz="2400" dirty="0">
                <a:solidFill>
                  <a:srgbClr val="202124"/>
                </a:solidFill>
                <a:latin typeface="Segoe UI Light" panose="020B0502040204020203" pitchFamily="34" charset="0"/>
                <a:ea typeface="Tahoma" panose="020B0604030504040204" pitchFamily="34" charset="0"/>
                <a:cs typeface="Segoe UI Light" panose="020B0502040204020203" pitchFamily="34" charset="0"/>
              </a:rPr>
              <a:t>legibilidade é um aspecto que pode influenciar no esforço necessário para a compreensão de um trecho do código-fonte de um software e, consequentemente, o esforço necessário para a sua manutenção;</a:t>
            </a:r>
          </a:p>
          <a:p>
            <a:pPr defTabSz="685453">
              <a:lnSpc>
                <a:spcPct val="90000"/>
              </a:lnSpc>
              <a:spcBef>
                <a:spcPct val="0"/>
              </a:spcBef>
              <a:buFont typeface="Arial" panose="020B0604020202020204" pitchFamily="34" charset="0"/>
              <a:buChar char="•"/>
            </a:pPr>
            <a:endParaRPr lang="pt-BR" sz="2400" dirty="0">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400" dirty="0">
                <a:solidFill>
                  <a:srgbClr val="202124"/>
                </a:solidFill>
                <a:latin typeface="Segoe UI Light" panose="020B0502040204020203" pitchFamily="34" charset="0"/>
                <a:ea typeface="Tahoma" panose="020B0604030504040204" pitchFamily="34" charset="0"/>
                <a:cs typeface="Segoe UI Light" panose="020B0502040204020203" pitchFamily="34" charset="0"/>
              </a:rPr>
              <a:t>Um código legível é importante para evolução do software e para a realização de tarefas de manutenção, dado que os desenvolvedores passam mais tempo mantendo o código escrito por outros desenvolvedores do que escrevendo código novo;</a:t>
            </a:r>
          </a:p>
          <a:p>
            <a:pPr defTabSz="685453">
              <a:lnSpc>
                <a:spcPct val="90000"/>
              </a:lnSpc>
              <a:spcBef>
                <a:spcPct val="0"/>
              </a:spcBef>
              <a:buFont typeface="Arial" panose="020B0604020202020204" pitchFamily="34" charset="0"/>
              <a:buChar char="•"/>
            </a:pPr>
            <a:endParaRPr lang="pt-BR" sz="2400" dirty="0">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400" dirty="0">
                <a:solidFill>
                  <a:srgbClr val="202124"/>
                </a:solidFill>
                <a:latin typeface="Segoe UI Light" panose="020B0502040204020203" pitchFamily="34" charset="0"/>
                <a:ea typeface="Tahoma" panose="020B0604030504040204" pitchFamily="34" charset="0"/>
                <a:cs typeface="Segoe UI Light" panose="020B0502040204020203" pitchFamily="34" charset="0"/>
              </a:rPr>
              <a:t>A leitura de um código confuso dificulta o trabalho de desenvolvimento e aumenta o risco de introduzir defeitos (“bugs”) quando uma alteração é necessária;</a:t>
            </a:r>
          </a:p>
          <a:p>
            <a:pPr defTabSz="685453">
              <a:lnSpc>
                <a:spcPct val="90000"/>
              </a:lnSpc>
              <a:spcBef>
                <a:spcPct val="0"/>
              </a:spcBef>
              <a:buFont typeface="Arial" panose="020B0604020202020204" pitchFamily="34" charset="0"/>
              <a:buChar char="•"/>
            </a:pPr>
            <a:endParaRPr lang="pt-BR" sz="2400" dirty="0">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400" dirty="0">
                <a:solidFill>
                  <a:srgbClr val="202124"/>
                </a:solidFill>
                <a:latin typeface="Segoe UI Light" panose="020B0502040204020203" pitchFamily="34" charset="0"/>
                <a:ea typeface="Tahoma" panose="020B0604030504040204" pitchFamily="34" charset="0"/>
                <a:cs typeface="Segoe UI Light" panose="020B0502040204020203" pitchFamily="34" charset="0"/>
              </a:rPr>
              <a:t>Um código autoexplicativo (legível), além de exigir a adesão às boas práticas de codificação, aumenta a legibilidade, reduz a curva de aprendizado e acelera o processo de desenvolvimento;</a:t>
            </a:r>
          </a:p>
          <a:p>
            <a:pPr defTabSz="685453">
              <a:lnSpc>
                <a:spcPct val="90000"/>
              </a:lnSpc>
              <a:spcBef>
                <a:spcPct val="0"/>
              </a:spcBef>
            </a:pPr>
            <a:endParaRPr lang="pt-BR" sz="2400" dirty="0">
              <a:solidFill>
                <a:srgbClr val="202124"/>
              </a:solidFill>
              <a:latin typeface="Segoe UI Semilight" panose="020B0402040204020203" pitchFamily="34" charset="0"/>
              <a:cs typeface="Segoe UI Semilight" panose="020B0402040204020203" pitchFamily="34" charset="0"/>
            </a:endParaRPr>
          </a:p>
          <a:p>
            <a:pPr defTabSz="685453">
              <a:lnSpc>
                <a:spcPct val="90000"/>
              </a:lnSpc>
              <a:spcBef>
                <a:spcPct val="0"/>
              </a:spcBef>
            </a:pPr>
            <a:endParaRPr lang="pt-BR" sz="2400" dirty="0">
              <a:solidFill>
                <a:srgbClr val="202124"/>
              </a:solidFill>
              <a:latin typeface="Segoe UI Semilight" panose="020B0402040204020203" pitchFamily="34" charset="0"/>
              <a:cs typeface="Segoe UI Semilight" panose="020B0402040204020203" pitchFamily="34" charset="0"/>
            </a:endParaRPr>
          </a:p>
          <a:p>
            <a:pPr defTabSz="685453">
              <a:lnSpc>
                <a:spcPct val="90000"/>
              </a:lnSpc>
              <a:spcBef>
                <a:spcPct val="0"/>
              </a:spcBef>
            </a:pPr>
            <a:endParaRPr lang="en-US" sz="2400" dirty="0">
              <a:solidFill>
                <a:srgbClr val="202124"/>
              </a:solidFill>
              <a:latin typeface="Segoe UI Semilight" panose="020B0402040204020203" pitchFamily="34" charset="0"/>
              <a:cs typeface="Segoe UI Semilight" panose="020B0402040204020203" pitchFamily="34" charset="0"/>
            </a:endParaRPr>
          </a:p>
        </p:txBody>
      </p:sp>
      <p:pic>
        <p:nvPicPr>
          <p:cNvPr id="5" name="Picture 2">
            <a:extLst>
              <a:ext uri="{FF2B5EF4-FFF2-40B4-BE49-F238E27FC236}">
                <a16:creationId xmlns:a16="http://schemas.microsoft.com/office/drawing/2014/main" id="{A359F12D-97DD-71C8-0F9A-E8253E0658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04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fade">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fade">
                                      <p:cBhvr>
                                        <p:cTn id="22"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Compreensibilidade</a:t>
            </a:r>
            <a:endParaRPr lang="en-US" sz="3900" b="0" dirty="0">
              <a:solidFill>
                <a:srgbClr val="616161"/>
              </a:solidFill>
              <a:latin typeface="Segoe UI Light"/>
              <a:ea typeface="+mn-ea"/>
            </a:endParaRPr>
          </a:p>
        </p:txBody>
      </p:sp>
      <p:sp>
        <p:nvSpPr>
          <p:cNvPr id="9" name="Content Placeholder 7">
            <a:extLst>
              <a:ext uri="{FF2B5EF4-FFF2-40B4-BE49-F238E27FC236}">
                <a16:creationId xmlns:a16="http://schemas.microsoft.com/office/drawing/2014/main" id="{1F9A0E3C-09C8-4A09-9E13-93BC1B1198DD}"/>
              </a:ext>
            </a:extLst>
          </p:cNvPr>
          <p:cNvSpPr txBox="1">
            <a:spLocks/>
          </p:cNvSpPr>
          <p:nvPr/>
        </p:nvSpPr>
        <p:spPr>
          <a:xfrm>
            <a:off x="1032813" y="1828184"/>
            <a:ext cx="7078376" cy="1911966"/>
          </a:xfrm>
          <a:prstGeom prst="rect">
            <a:avLst/>
          </a:prstGeom>
        </p:spPr>
        <p:txBody>
          <a:bodyPr vert="horz" wrap="square" lIns="0" tIns="0" rIns="0" bIns="0" rtlCol="0" anchor="t">
            <a:normAutofit fontScale="82500" lnSpcReduction="10000"/>
          </a:bodyPr>
          <a:lstStyle>
            <a:lvl1pPr marL="400157" indent="-400157" algn="l" defTabSz="533541" rtl="0" eaLnBrk="1" latinLnBrk="0" hangingPunct="1">
              <a:spcBef>
                <a:spcPct val="20000"/>
              </a:spcBef>
              <a:buFont typeface="Arial"/>
              <a:buChar char="•"/>
              <a:defRPr sz="1733" kern="1200">
                <a:solidFill>
                  <a:schemeClr val="tx1"/>
                </a:solidFill>
                <a:latin typeface="Segoe"/>
                <a:ea typeface="+mn-ea"/>
                <a:cs typeface="Segoe"/>
              </a:defRPr>
            </a:lvl1pPr>
            <a:lvl2pPr marL="867004" indent="-333465" algn="l" defTabSz="533541" rtl="0" eaLnBrk="1" latinLnBrk="0" hangingPunct="1">
              <a:spcBef>
                <a:spcPct val="20000"/>
              </a:spcBef>
              <a:buFont typeface="Arial"/>
              <a:buChar char="–"/>
              <a:defRPr sz="1733" kern="1200">
                <a:solidFill>
                  <a:schemeClr val="tx1"/>
                </a:solidFill>
                <a:latin typeface="Segoe"/>
                <a:ea typeface="+mn-ea"/>
                <a:cs typeface="Segoe"/>
              </a:defRPr>
            </a:lvl2pPr>
            <a:lvl3pPr marL="1333852" indent="-266771" algn="l" defTabSz="533541" rtl="0" eaLnBrk="1" latinLnBrk="0" hangingPunct="1">
              <a:spcBef>
                <a:spcPct val="20000"/>
              </a:spcBef>
              <a:buFont typeface="Arial"/>
              <a:buChar char="•"/>
              <a:defRPr sz="1733" kern="1200">
                <a:solidFill>
                  <a:schemeClr val="tx1"/>
                </a:solidFill>
                <a:latin typeface="Segoe"/>
                <a:ea typeface="+mn-ea"/>
                <a:cs typeface="Segoe"/>
              </a:defRPr>
            </a:lvl3pPr>
            <a:lvl4pPr marL="1867393" indent="-266771" algn="l" defTabSz="533541" rtl="0" eaLnBrk="1" latinLnBrk="0" hangingPunct="1">
              <a:spcBef>
                <a:spcPct val="20000"/>
              </a:spcBef>
              <a:buFont typeface="Arial"/>
              <a:buChar char="–"/>
              <a:defRPr sz="1733" kern="1200">
                <a:solidFill>
                  <a:schemeClr val="tx1"/>
                </a:solidFill>
                <a:latin typeface="Segoe"/>
                <a:ea typeface="+mn-ea"/>
                <a:cs typeface="Segoe"/>
              </a:defRPr>
            </a:lvl4pPr>
            <a:lvl5pPr marL="2400935" indent="-266771" algn="l" defTabSz="533541" rtl="0" eaLnBrk="1" latinLnBrk="0" hangingPunct="1">
              <a:spcBef>
                <a:spcPct val="20000"/>
              </a:spcBef>
              <a:buFont typeface="Arial"/>
              <a:buChar char="»"/>
              <a:defRPr sz="1733" kern="1200">
                <a:solidFill>
                  <a:schemeClr val="tx1"/>
                </a:solidFill>
                <a:latin typeface="Segoe"/>
                <a:ea typeface="+mn-ea"/>
                <a:cs typeface="Segoe"/>
              </a:defRPr>
            </a:lvl5pPr>
            <a:lvl6pPr marL="2934477" indent="-266771" algn="l" defTabSz="533541" rtl="0" eaLnBrk="1" latinLnBrk="0" hangingPunct="1">
              <a:spcBef>
                <a:spcPct val="20000"/>
              </a:spcBef>
              <a:buFont typeface="Arial"/>
              <a:buChar char="•"/>
              <a:defRPr sz="2400" kern="1200">
                <a:solidFill>
                  <a:schemeClr val="tx1"/>
                </a:solidFill>
                <a:latin typeface="+mn-lt"/>
                <a:ea typeface="+mn-ea"/>
                <a:cs typeface="+mn-cs"/>
              </a:defRPr>
            </a:lvl6pPr>
            <a:lvl7pPr marL="3468017" indent="-266771" algn="l" defTabSz="533541" rtl="0" eaLnBrk="1" latinLnBrk="0" hangingPunct="1">
              <a:spcBef>
                <a:spcPct val="20000"/>
              </a:spcBef>
              <a:buFont typeface="Arial"/>
              <a:buChar char="•"/>
              <a:defRPr sz="2400" kern="1200">
                <a:solidFill>
                  <a:schemeClr val="tx1"/>
                </a:solidFill>
                <a:latin typeface="+mn-lt"/>
                <a:ea typeface="+mn-ea"/>
                <a:cs typeface="+mn-cs"/>
              </a:defRPr>
            </a:lvl7pPr>
            <a:lvl8pPr marL="4001559" indent="-266771" algn="l" defTabSz="533541" rtl="0" eaLnBrk="1" latinLnBrk="0" hangingPunct="1">
              <a:spcBef>
                <a:spcPct val="20000"/>
              </a:spcBef>
              <a:buFont typeface="Arial"/>
              <a:buChar char="•"/>
              <a:defRPr sz="2400" kern="1200">
                <a:solidFill>
                  <a:schemeClr val="tx1"/>
                </a:solidFill>
                <a:latin typeface="+mn-lt"/>
                <a:ea typeface="+mn-ea"/>
                <a:cs typeface="+mn-cs"/>
              </a:defRPr>
            </a:lvl8pPr>
            <a:lvl9pPr marL="4535099" indent="-266771" algn="l" defTabSz="533541" rtl="0" eaLnBrk="1" latinLnBrk="0" hangingPunct="1">
              <a:spcBef>
                <a:spcPct val="20000"/>
              </a:spcBef>
              <a:buFont typeface="Arial"/>
              <a:buChar char="•"/>
              <a:defRPr sz="2400" kern="1200">
                <a:solidFill>
                  <a:schemeClr val="tx1"/>
                </a:solidFill>
                <a:latin typeface="+mn-lt"/>
                <a:ea typeface="+mn-ea"/>
                <a:cs typeface="+mn-cs"/>
              </a:defRPr>
            </a:lvl9pPr>
          </a:lstStyle>
          <a:p>
            <a:pPr marL="114300" indent="0" defTabSz="685453">
              <a:lnSpc>
                <a:spcPct val="110000"/>
              </a:lnSpc>
              <a:spcBef>
                <a:spcPct val="0"/>
              </a:spcBef>
              <a:buClr>
                <a:schemeClr val="accent3"/>
              </a:buClr>
              <a:buSzPts val="1800"/>
              <a:buNone/>
            </a:pPr>
            <a:r>
              <a:rPr lang="pt-BR" sz="3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Proxima Nova"/>
              </a:rPr>
              <a:t>Contudo, ainda não temos um definição clara sobre a diferença entre Legibilidade e Compreensibilidade. </a:t>
            </a:r>
            <a:r>
              <a:rPr lang="pt-BR" sz="39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Proxima Nova"/>
              </a:rPr>
              <a:t>(</a:t>
            </a:r>
            <a:r>
              <a:rPr lang="pt-BR" sz="3900" b="1"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Proxima Nova"/>
              </a:rPr>
              <a:t>Scalabrino</a:t>
            </a:r>
            <a:r>
              <a:rPr lang="pt-BR" sz="39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Proxima Nova"/>
              </a:rPr>
              <a:t>, 2016) </a:t>
            </a:r>
          </a:p>
          <a:p>
            <a:pPr defTabSz="685453">
              <a:lnSpc>
                <a:spcPct val="90000"/>
              </a:lnSpc>
              <a:spcBef>
                <a:spcPct val="0"/>
              </a:spcBef>
              <a:buNone/>
            </a:pPr>
            <a:endParaRPr lang="en-US" sz="3900" spc="-75" dirty="0">
              <a:ln w="3175">
                <a:noFill/>
              </a:ln>
              <a:solidFill>
                <a:srgbClr val="616161"/>
              </a:solidFill>
              <a:latin typeface="Segoe UI Light"/>
            </a:endParaRPr>
          </a:p>
          <a:p>
            <a:pPr defTabSz="685453">
              <a:lnSpc>
                <a:spcPct val="90000"/>
              </a:lnSpc>
              <a:spcBef>
                <a:spcPct val="0"/>
              </a:spcBef>
              <a:buNone/>
            </a:pPr>
            <a:endParaRPr lang="en-US" sz="3900" spc="-75" dirty="0">
              <a:ln w="3175">
                <a:noFill/>
              </a:ln>
              <a:solidFill>
                <a:srgbClr val="616161"/>
              </a:solidFill>
              <a:latin typeface="Segoe UI Light"/>
            </a:endParaRPr>
          </a:p>
        </p:txBody>
      </p:sp>
      <p:pic>
        <p:nvPicPr>
          <p:cNvPr id="5" name="Picture 2">
            <a:extLst>
              <a:ext uri="{FF2B5EF4-FFF2-40B4-BE49-F238E27FC236}">
                <a16:creationId xmlns:a16="http://schemas.microsoft.com/office/drawing/2014/main" id="{AA6A6DB5-1D98-92E0-025D-415F7248C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000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Compreensibilidade</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90000"/>
              </a:lnSpc>
              <a:spcBef>
                <a:spcPct val="0"/>
              </a:spcBef>
              <a:buFont typeface="Arial" panose="020B0604020202020204" pitchFamily="34" charset="0"/>
              <a:buChar char="•"/>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Desenvolvedores utilizam sua experiência para avaliar a legibilidade e a capacidade de compreensão do código-fonte, seguindo um processo cognitivo e informal;</a:t>
            </a:r>
          </a:p>
          <a:p>
            <a:pPr defTabSz="685453">
              <a:lnSpc>
                <a:spcPct val="9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Ainda que pesquisadores tenham desenvolvido técnicas para medir a legibilidade de um trecho de código-fonte, esta característica não pode ser capturada com facilidade por um conjunto de métricas ou ferramentas;</a:t>
            </a:r>
          </a:p>
          <a:p>
            <a:pPr defTabSz="685453">
              <a:lnSpc>
                <a:spcPct val="9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 processo de compreensibilidade é informal e </a:t>
            </a:r>
            <a:r>
              <a:rPr lang="pt-BR" sz="22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ad-hoc</a:t>
            </a: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sendo assim programadores experientes julgam de formas diferentes a complexidade do código se comparado a programadores com pouca experiência.</a:t>
            </a:r>
          </a:p>
          <a:p>
            <a:pPr defTabSz="685453">
              <a:lnSpc>
                <a:spcPct val="9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pPr>
            <a:endParaRPr lang="en-US" sz="2400" dirty="0">
              <a:solidFill>
                <a:srgbClr val="202124"/>
              </a:solidFill>
              <a:latin typeface="+mj-lt"/>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32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66C4F1B-AB8E-0D4F-8D6D-5A2AF4DC346B}"/>
              </a:ext>
            </a:extLst>
          </p:cNvPr>
          <p:cNvSpPr>
            <a:spLocks noGrp="1"/>
          </p:cNvSpPr>
          <p:nvPr>
            <p:ph type="title"/>
          </p:nvPr>
        </p:nvSpPr>
        <p:spPr>
          <a:xfrm>
            <a:off x="417150" y="2216773"/>
            <a:ext cx="8309700" cy="778800"/>
          </a:xfrm>
        </p:spPr>
        <p:txBody>
          <a:bodyPr/>
          <a:lstStyle/>
          <a:p>
            <a:pPr algn="ctr"/>
            <a:r>
              <a:rPr lang="pt-BR" dirty="0">
                <a:solidFill>
                  <a:schemeClr val="tx1"/>
                </a:solidFill>
              </a:rPr>
              <a:t>Pattern </a:t>
            </a:r>
            <a:r>
              <a:rPr lang="pt-BR" dirty="0" err="1">
                <a:solidFill>
                  <a:schemeClr val="tx1"/>
                </a:solidFill>
              </a:rPr>
              <a:t>Matching</a:t>
            </a:r>
            <a:r>
              <a:rPr lang="pt-BR" dirty="0">
                <a:solidFill>
                  <a:schemeClr val="tx1"/>
                </a:solidFill>
              </a:rPr>
              <a:t> com C#</a:t>
            </a:r>
            <a:endParaRPr lang="en-US" dirty="0">
              <a:solidFill>
                <a:schemeClr val="tx1"/>
              </a:solidFill>
            </a:endParaRPr>
          </a:p>
        </p:txBody>
      </p:sp>
      <p:sp>
        <p:nvSpPr>
          <p:cNvPr id="4" name="Espaço Reservado para Número de Slide 3">
            <a:extLst>
              <a:ext uri="{FF2B5EF4-FFF2-40B4-BE49-F238E27FC236}">
                <a16:creationId xmlns:a16="http://schemas.microsoft.com/office/drawing/2014/main" id="{7EB039E9-87BC-19A7-6C71-462886D858C5}"/>
              </a:ext>
            </a:extLst>
          </p:cNvPr>
          <p:cNvSpPr>
            <a:spLocks noGrp="1"/>
          </p:cNvSpPr>
          <p:nvPr>
            <p:ph type="sldNum" idx="12"/>
          </p:nvPr>
        </p:nvSpPr>
        <p:spPr/>
        <p:txBody>
          <a:bodyPr/>
          <a:lstStyle/>
          <a:p>
            <a:fld id="{529AFA16-AEC4-7D4A-82F3-BDAE8E49079E}" type="slidenum">
              <a:rPr lang="en-US" smtClean="0"/>
              <a:pPr/>
              <a:t>7</a:t>
            </a:fld>
            <a:endParaRPr lang="en-US"/>
          </a:p>
        </p:txBody>
      </p:sp>
      <p:pic>
        <p:nvPicPr>
          <p:cNvPr id="5" name="Google Shape;62;p13">
            <a:extLst>
              <a:ext uri="{FF2B5EF4-FFF2-40B4-BE49-F238E27FC236}">
                <a16:creationId xmlns:a16="http://schemas.microsoft.com/office/drawing/2014/main" id="{1DEAFF6D-DE01-6C29-F372-535A58470BED}"/>
              </a:ext>
            </a:extLst>
          </p:cNvPr>
          <p:cNvPicPr preferRelativeResize="0"/>
          <p:nvPr/>
        </p:nvPicPr>
        <p:blipFill>
          <a:blip r:embed="rId2">
            <a:alphaModFix/>
          </a:blip>
          <a:stretch>
            <a:fillRect/>
          </a:stretch>
        </p:blipFill>
        <p:spPr>
          <a:xfrm>
            <a:off x="98301" y="50801"/>
            <a:ext cx="835150" cy="780028"/>
          </a:xfrm>
          <a:prstGeom prst="rect">
            <a:avLst/>
          </a:prstGeom>
          <a:noFill/>
          <a:ln>
            <a:noFill/>
          </a:ln>
        </p:spPr>
      </p:pic>
      <p:pic>
        <p:nvPicPr>
          <p:cNvPr id="7" name="Picture 2">
            <a:extLst>
              <a:ext uri="{FF2B5EF4-FFF2-40B4-BE49-F238E27FC236}">
                <a16:creationId xmlns:a16="http://schemas.microsoft.com/office/drawing/2014/main" id="{814DC5F0-C86A-B451-49B9-B6D78393D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9;p13">
            <a:extLst>
              <a:ext uri="{FF2B5EF4-FFF2-40B4-BE49-F238E27FC236}">
                <a16:creationId xmlns:a16="http://schemas.microsoft.com/office/drawing/2014/main" id="{5776C0F3-80BF-34BB-D440-CAE203025697}"/>
              </a:ext>
            </a:extLst>
          </p:cNvPr>
          <p:cNvSpPr txBox="1">
            <a:spLocks/>
          </p:cNvSpPr>
          <p:nvPr/>
        </p:nvSpPr>
        <p:spPr>
          <a:xfrm>
            <a:off x="510450" y="63500"/>
            <a:ext cx="8123100" cy="89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9pPr>
          </a:lstStyle>
          <a:p>
            <a:pPr algn="ctr"/>
            <a:r>
              <a:rPr lang="pt-BR" sz="2400">
                <a:solidFill>
                  <a:srgbClr val="000000"/>
                </a:solidFill>
              </a:rPr>
              <a:t>Universidade Federal do Estado do Rio de Janeiro</a:t>
            </a:r>
          </a:p>
          <a:p>
            <a:pPr algn="ctr"/>
            <a:r>
              <a:rPr lang="pt-BR" sz="2200">
                <a:solidFill>
                  <a:srgbClr val="000000"/>
                </a:solidFill>
              </a:rPr>
              <a:t>Programa de Pós-Graduação em Informática</a:t>
            </a:r>
            <a:endParaRPr lang="pt-BR" sz="2200" dirty="0">
              <a:solidFill>
                <a:srgbClr val="000000"/>
              </a:solidFill>
            </a:endParaRPr>
          </a:p>
        </p:txBody>
      </p:sp>
    </p:spTree>
    <p:extLst>
      <p:ext uri="{BB962C8B-B14F-4D97-AF65-F5344CB8AC3E}">
        <p14:creationId xmlns:p14="http://schemas.microsoft.com/office/powerpoint/2010/main" val="572492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Um breve resumo</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90000"/>
              </a:lnSpc>
              <a:spcBef>
                <a:spcPct val="0"/>
              </a:spcBef>
              <a:buFont typeface="Arial" panose="020B0604020202020204" pitchFamily="34" charset="0"/>
              <a:buChar char="•"/>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Ao longo dos anos a linguagem de programação em C# foi adquirindo diversas novas funcionalidades e se tornando cada mais vez funcional;</a:t>
            </a:r>
          </a:p>
          <a:p>
            <a:pPr defTabSz="685453">
              <a:lnSpc>
                <a:spcPct val="9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Diversas linguagens de programação já oferecem suporte à Pattern </a:t>
            </a:r>
            <a:r>
              <a:rPr lang="pt-BR" sz="22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principalmente linguagens puramente funcionais, como </a:t>
            </a:r>
            <a:r>
              <a:rPr lang="pt-BR" sz="22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Haskell</a:t>
            </a: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Elixir, Scala e F#;</a:t>
            </a:r>
          </a:p>
          <a:p>
            <a:pPr defTabSz="685453">
              <a:lnSpc>
                <a:spcPct val="9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 Pattern </a:t>
            </a:r>
            <a:r>
              <a:rPr lang="pt-BR" sz="22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foi introduzido na versão 7.0 da linguagem C# e atualmente o C# está na versão 10, com lançamento previsto da versão 11 em novembro de 2022.</a:t>
            </a:r>
          </a:p>
          <a:p>
            <a:pPr defTabSz="685453">
              <a:lnSpc>
                <a:spcPct val="90000"/>
              </a:lnSpc>
              <a:spcBef>
                <a:spcPct val="0"/>
              </a:spcBef>
            </a:pPr>
            <a:endParaRPr lang="en-US" sz="2400" dirty="0">
              <a:solidFill>
                <a:srgbClr val="202124"/>
              </a:solidFill>
              <a:latin typeface="+mj-lt"/>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11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Pattern </a:t>
            </a:r>
            <a:r>
              <a:rPr lang="pt-BR" sz="3900" b="0" dirty="0" err="1">
                <a:solidFill>
                  <a:srgbClr val="616161"/>
                </a:solidFill>
                <a:latin typeface="Segoe UI Light"/>
                <a:ea typeface="+mn-ea"/>
              </a:rPr>
              <a:t>Matching</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é um recurso que permite que as linguagens de programação extraiam informações de tipos de dados complexos, bem como sua estrutura de dados e, assim, apliquem ações especializadas em diferentes formas de dados;</a:t>
            </a:r>
          </a:p>
          <a:p>
            <a:pPr defTabSz="685453">
              <a:lnSpc>
                <a:spcPct val="9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 utilização de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em linguagens orientadas a objeto é um assunto relativamente novo. As linguagens de programação orientadas a objeto estão progressivamente incluindo suporte a ele;</a:t>
            </a:r>
          </a:p>
          <a:p>
            <a:pPr defTabSz="685453">
              <a:lnSpc>
                <a:spcPct val="9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foi introduzido na versão 7.0 da linguagem C\# como uma sintaxe concisa para testar expressões e extrair informações de estruturas de dados.</a:t>
            </a:r>
          </a:p>
          <a:p>
            <a:pPr defTabSz="685453">
              <a:lnSpc>
                <a:spcPct val="9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endPar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92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3209</Words>
  <Application>Microsoft Office PowerPoint</Application>
  <PresentationFormat>Apresentação na tela (16:9)</PresentationFormat>
  <Paragraphs>326</Paragraphs>
  <Slides>23</Slides>
  <Notes>19</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23</vt:i4>
      </vt:variant>
    </vt:vector>
  </HeadingPairs>
  <TitlesOfParts>
    <vt:vector size="32" baseType="lpstr">
      <vt:lpstr>Arial</vt:lpstr>
      <vt:lpstr>Segoe Semibold</vt:lpstr>
      <vt:lpstr>canada-type-gibson</vt:lpstr>
      <vt:lpstr>Segoe UI Semilight</vt:lpstr>
      <vt:lpstr>Segoe UI Light</vt:lpstr>
      <vt:lpstr>Proxima Nova</vt:lpstr>
      <vt:lpstr>Segoe UI Semibold</vt:lpstr>
      <vt:lpstr>Consolas</vt:lpstr>
      <vt:lpstr>Spearmint</vt:lpstr>
      <vt:lpstr>Universidade Federal do Estado do Rio de Janeiro Programa de Pós-Graduação em Informática</vt:lpstr>
      <vt:lpstr>Legibilidade &amp; Compreensibilidade</vt:lpstr>
      <vt:lpstr>Legibilidade?</vt:lpstr>
      <vt:lpstr>E porque legibilidade é importante?</vt:lpstr>
      <vt:lpstr>Compreensibilidade</vt:lpstr>
      <vt:lpstr>Compreensibilidade</vt:lpstr>
      <vt:lpstr>Pattern Matching com C#</vt:lpstr>
      <vt:lpstr>Um breve resumo</vt:lpstr>
      <vt:lpstr>Pattern Matching</vt:lpstr>
      <vt:lpstr> Exemplos de utilização do Pattern Matching </vt:lpstr>
      <vt:lpstr>Código equivalente com cadeia de decisão</vt:lpstr>
      <vt:lpstr>Pattern Matching</vt:lpstr>
      <vt:lpstr> Exemplos de utilização do Pattern Matching  </vt:lpstr>
      <vt:lpstr> Exemplos de utilização do Pattern Matching  </vt:lpstr>
      <vt:lpstr>Objetivo de Pesquisa</vt:lpstr>
      <vt:lpstr>Objetivos</vt:lpstr>
      <vt:lpstr>Questão de Pesquisa</vt:lpstr>
      <vt:lpstr>Metodologia</vt:lpstr>
      <vt:lpstr>Metodologia</vt:lpstr>
      <vt:lpstr>Metodologia – Pesquisa de campo</vt:lpstr>
      <vt:lpstr>Metodologia – Pesquisa de campo</vt:lpstr>
      <vt:lpstr>Metodologia - Pesquisa de campo</vt:lpstr>
      <vt:lpstr>Metodologia – Pesquisa de campo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Universidade Federal do Estado do Rio de Janeiro Programa de Pós-Graduação em Informática</dc:title>
  <dc:creator>Rafael Cruz</dc:creator>
  <cp:lastModifiedBy>Rafael Cruz</cp:lastModifiedBy>
  <cp:revision>1</cp:revision>
  <dcterms:modified xsi:type="dcterms:W3CDTF">2022-05-28T23:16:19Z</dcterms:modified>
</cp:coreProperties>
</file>