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7" r:id="rId4"/>
    <p:sldId id="258" r:id="rId5"/>
    <p:sldId id="256" r:id="rId6"/>
    <p:sldId id="261" r:id="rId7"/>
    <p:sldId id="262" r:id="rId8"/>
    <p:sldId id="263" r:id="rId9"/>
    <p:sldId id="264" r:id="rId10"/>
    <p:sldId id="266" r:id="rId11"/>
    <p:sldId id="273" r:id="rId12"/>
    <p:sldId id="270" r:id="rId13"/>
    <p:sldId id="271" r:id="rId14"/>
    <p:sldId id="269" r:id="rId15"/>
    <p:sldId id="275" r:id="rId16"/>
    <p:sldId id="272" r:id="rId17"/>
    <p:sldId id="276" r:id="rId18"/>
    <p:sldId id="277" r:id="rId19"/>
    <p:sldId id="280" r:id="rId20"/>
    <p:sldId id="281" r:id="rId21"/>
    <p:sldId id="274" r:id="rId22"/>
    <p:sldId id="265" r:id="rId23"/>
    <p:sldId id="267" r:id="rId24"/>
    <p:sldId id="268" r:id="rId25"/>
    <p:sldId id="278" r:id="rId26"/>
    <p:sldId id="279" r:id="rId27"/>
    <p:sldId id="282" r:id="rId28"/>
    <p:sldId id="293" r:id="rId29"/>
    <p:sldId id="285" r:id="rId30"/>
    <p:sldId id="295" r:id="rId31"/>
    <p:sldId id="284" r:id="rId32"/>
    <p:sldId id="283" r:id="rId33"/>
    <p:sldId id="286" r:id="rId34"/>
    <p:sldId id="296" r:id="rId35"/>
    <p:sldId id="287" r:id="rId36"/>
    <p:sldId id="288" r:id="rId37"/>
    <p:sldId id="289" r:id="rId38"/>
    <p:sldId id="290" r:id="rId39"/>
    <p:sldId id="294" r:id="rId40"/>
    <p:sldId id="291"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DEC9-76FF-4276-8191-06720E417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DA26B-2B30-489B-93F5-26154427F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60001-3839-43E1-B7A1-C93A4813A096}"/>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5" name="Footer Placeholder 4">
            <a:extLst>
              <a:ext uri="{FF2B5EF4-FFF2-40B4-BE49-F238E27FC236}">
                <a16:creationId xmlns:a16="http://schemas.microsoft.com/office/drawing/2014/main" id="{5BC2A983-CB89-467B-BACF-C062EDF96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E60AD-F550-487F-82A6-870D726D647E}"/>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140451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FF92-DE15-48DF-8F5F-005789E054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FB727-B8F8-43C4-AB8C-CF8930EF7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194F0-3D97-463E-AED0-4C980E39F370}"/>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5" name="Footer Placeholder 4">
            <a:extLst>
              <a:ext uri="{FF2B5EF4-FFF2-40B4-BE49-F238E27FC236}">
                <a16:creationId xmlns:a16="http://schemas.microsoft.com/office/drawing/2014/main" id="{775A33C3-5627-4589-AB3A-03A0EE992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468FB-A269-4049-9D23-5C552EC0450E}"/>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6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E7F47-7663-4E97-863E-DB8280E35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3DB11-D09F-43E3-98F1-60AE87C4DA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0DACC-FECB-40E1-8E66-BE47A493325A}"/>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5" name="Footer Placeholder 4">
            <a:extLst>
              <a:ext uri="{FF2B5EF4-FFF2-40B4-BE49-F238E27FC236}">
                <a16:creationId xmlns:a16="http://schemas.microsoft.com/office/drawing/2014/main" id="{3624ADA2-C33D-4736-A828-84C3B42C9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72163-F1AA-4B1B-B8E5-E224400025B2}"/>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110925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30D6-14BD-4CDC-867E-10FF758BFE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F5AD0-BD82-43B4-9029-8B5A5E4ADB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55B04-71BC-4079-9FBD-DD329919A5A4}"/>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5" name="Footer Placeholder 4">
            <a:extLst>
              <a:ext uri="{FF2B5EF4-FFF2-40B4-BE49-F238E27FC236}">
                <a16:creationId xmlns:a16="http://schemas.microsoft.com/office/drawing/2014/main" id="{D233E0A1-D384-4F07-BC17-1D1434F64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1EC1-209F-45A0-83F2-F4C7440DA67A}"/>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130643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7AC7-8859-4E19-840B-5CD22966A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F8AA2-15A8-424E-82AA-00C6D5B5C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23E11-4ACA-486A-8269-A49DDB199672}"/>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5" name="Footer Placeholder 4">
            <a:extLst>
              <a:ext uri="{FF2B5EF4-FFF2-40B4-BE49-F238E27FC236}">
                <a16:creationId xmlns:a16="http://schemas.microsoft.com/office/drawing/2014/main" id="{767F6705-2F80-4DF7-B25C-EB4552EC0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C524A-5B49-4E2E-8CAE-76EA93685A59}"/>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241321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3C70-D4E8-4FC2-9B2D-FFE0B6B17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2BCBC5-AF9A-4A7A-9274-9403E642B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66456-62AF-4421-94C1-A37727D49A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7286A-D3A8-4A9B-B007-ECB1E0A69CC6}"/>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6" name="Footer Placeholder 5">
            <a:extLst>
              <a:ext uri="{FF2B5EF4-FFF2-40B4-BE49-F238E27FC236}">
                <a16:creationId xmlns:a16="http://schemas.microsoft.com/office/drawing/2014/main" id="{E95F8705-8542-46A3-B73C-FCBBF224B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4817E-1006-4625-9924-5571F5B38200}"/>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366888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1C38-15FC-418E-8F34-6386C66D3F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EEE7FC-F919-4009-B876-DE7C42E7F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5BBBD-CAB8-4724-B7FE-634C0FDB0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DB948-E6E6-4919-BBA6-EE5ED73B8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73A8E-AFBB-465A-82BB-F32E8DD12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F4CC9-86C6-430C-9821-881D7E8E1ADF}"/>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8" name="Footer Placeholder 7">
            <a:extLst>
              <a:ext uri="{FF2B5EF4-FFF2-40B4-BE49-F238E27FC236}">
                <a16:creationId xmlns:a16="http://schemas.microsoft.com/office/drawing/2014/main" id="{197DA610-5AB4-4956-931B-866D3698B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F2CA77-2DEB-4F50-BE29-414E4F62B6FE}"/>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378670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A002-E339-40F7-AB2F-AD0FBCDAC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8C37B-161E-4531-AE2E-B1F2D9D4E04B}"/>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4" name="Footer Placeholder 3">
            <a:extLst>
              <a:ext uri="{FF2B5EF4-FFF2-40B4-BE49-F238E27FC236}">
                <a16:creationId xmlns:a16="http://schemas.microsoft.com/office/drawing/2014/main" id="{5937DAC4-1425-4915-B573-1A870AEA7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AB711-0DAF-4989-9060-02844C72188B}"/>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3232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58B91-5C67-41AD-AE7A-5C47E23AAB38}"/>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3" name="Footer Placeholder 2">
            <a:extLst>
              <a:ext uri="{FF2B5EF4-FFF2-40B4-BE49-F238E27FC236}">
                <a16:creationId xmlns:a16="http://schemas.microsoft.com/office/drawing/2014/main" id="{BB7F3C0C-91A1-4384-939C-63919A297F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D3FD9E-3D6B-482B-B980-5703E4872AB3}"/>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283837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0608-B1F4-445B-A3B4-B99ACE005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47B434-5FF2-473D-9788-74A797989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566029-D88B-4AC2-B33E-76DE5B4DF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786B3-C77E-490F-BE65-C9C3B678D217}"/>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6" name="Footer Placeholder 5">
            <a:extLst>
              <a:ext uri="{FF2B5EF4-FFF2-40B4-BE49-F238E27FC236}">
                <a16:creationId xmlns:a16="http://schemas.microsoft.com/office/drawing/2014/main" id="{C928076D-287F-4A1E-AA8E-7B8F99D13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5C2A9-7C2D-4091-B1AA-D9D7126C3641}"/>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146828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838A-57EF-4F0F-B181-FB16DB63C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1B5DD-B806-47EA-9245-82555D773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F44F9-4F5E-49C5-9897-1C1528D60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B3216-D497-42BA-BF1E-18545EEDD904}"/>
              </a:ext>
            </a:extLst>
          </p:cNvPr>
          <p:cNvSpPr>
            <a:spLocks noGrp="1"/>
          </p:cNvSpPr>
          <p:nvPr>
            <p:ph type="dt" sz="half" idx="10"/>
          </p:nvPr>
        </p:nvSpPr>
        <p:spPr/>
        <p:txBody>
          <a:bodyPr/>
          <a:lstStyle/>
          <a:p>
            <a:fld id="{EF1E5043-68A7-4EC3-AD02-21FDEA1BE0C3}" type="datetimeFigureOut">
              <a:rPr lang="en-US" smtClean="0"/>
              <a:t>4/30/2020</a:t>
            </a:fld>
            <a:endParaRPr lang="en-US"/>
          </a:p>
        </p:txBody>
      </p:sp>
      <p:sp>
        <p:nvSpPr>
          <p:cNvPr id="6" name="Footer Placeholder 5">
            <a:extLst>
              <a:ext uri="{FF2B5EF4-FFF2-40B4-BE49-F238E27FC236}">
                <a16:creationId xmlns:a16="http://schemas.microsoft.com/office/drawing/2014/main" id="{60A08D8D-C7F6-4CBA-AC4B-0570108EE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D304C-4AC3-43AF-851A-B43A49AD8D4F}"/>
              </a:ext>
            </a:extLst>
          </p:cNvPr>
          <p:cNvSpPr>
            <a:spLocks noGrp="1"/>
          </p:cNvSpPr>
          <p:nvPr>
            <p:ph type="sldNum" sz="quarter" idx="12"/>
          </p:nvPr>
        </p:nvSpPr>
        <p:spPr/>
        <p:txBody>
          <a:bodyPr/>
          <a:lstStyle/>
          <a:p>
            <a:fld id="{DB76B122-0B75-49CA-8286-1540B8C331FF}" type="slidenum">
              <a:rPr lang="en-US" smtClean="0"/>
              <a:t>‹#›</a:t>
            </a:fld>
            <a:endParaRPr lang="en-US"/>
          </a:p>
        </p:txBody>
      </p:sp>
    </p:spTree>
    <p:extLst>
      <p:ext uri="{BB962C8B-B14F-4D97-AF65-F5344CB8AC3E}">
        <p14:creationId xmlns:p14="http://schemas.microsoft.com/office/powerpoint/2010/main" val="301895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063BB3-53E0-4EE1-8785-9456341B4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580AC3-AF20-41C4-93E8-23DD8A782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14126-7E53-4728-8055-9F422F234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E5043-68A7-4EC3-AD02-21FDEA1BE0C3}" type="datetimeFigureOut">
              <a:rPr lang="en-US" smtClean="0"/>
              <a:t>4/30/2020</a:t>
            </a:fld>
            <a:endParaRPr lang="en-US"/>
          </a:p>
        </p:txBody>
      </p:sp>
      <p:sp>
        <p:nvSpPr>
          <p:cNvPr id="5" name="Footer Placeholder 4">
            <a:extLst>
              <a:ext uri="{FF2B5EF4-FFF2-40B4-BE49-F238E27FC236}">
                <a16:creationId xmlns:a16="http://schemas.microsoft.com/office/drawing/2014/main" id="{5D69AD3D-F259-43A6-AA8C-D2FC8C723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3E9C5E-32F2-45B5-B27C-B16C9823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6B122-0B75-49CA-8286-1540B8C331FF}" type="slidenum">
              <a:rPr lang="en-US" smtClean="0"/>
              <a:t>‹#›</a:t>
            </a:fld>
            <a:endParaRPr lang="en-US"/>
          </a:p>
        </p:txBody>
      </p:sp>
    </p:spTree>
    <p:extLst>
      <p:ext uri="{BB962C8B-B14F-4D97-AF65-F5344CB8AC3E}">
        <p14:creationId xmlns:p14="http://schemas.microsoft.com/office/powerpoint/2010/main" val="254234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618DAB-4563-4C22-AA32-5B80D5287AED}"/>
              </a:ext>
            </a:extLst>
          </p:cNvPr>
          <p:cNvPicPr>
            <a:picLocks noChangeAspect="1"/>
          </p:cNvPicPr>
          <p:nvPr/>
        </p:nvPicPr>
        <p:blipFill>
          <a:blip r:embed="rId2"/>
          <a:stretch>
            <a:fillRect/>
          </a:stretch>
        </p:blipFill>
        <p:spPr>
          <a:xfrm>
            <a:off x="0" y="200025"/>
            <a:ext cx="12192000" cy="6457950"/>
          </a:xfrm>
          <a:prstGeom prst="rect">
            <a:avLst/>
          </a:prstGeom>
        </p:spPr>
      </p:pic>
      <p:sp>
        <p:nvSpPr>
          <p:cNvPr id="6" name="TextBox 5">
            <a:extLst>
              <a:ext uri="{FF2B5EF4-FFF2-40B4-BE49-F238E27FC236}">
                <a16:creationId xmlns:a16="http://schemas.microsoft.com/office/drawing/2014/main" id="{DC176DB2-0388-4D46-A3B2-602556320D05}"/>
              </a:ext>
            </a:extLst>
          </p:cNvPr>
          <p:cNvSpPr txBox="1"/>
          <p:nvPr/>
        </p:nvSpPr>
        <p:spPr>
          <a:xfrm>
            <a:off x="10067925" y="5334000"/>
            <a:ext cx="1295400" cy="923330"/>
          </a:xfrm>
          <a:prstGeom prst="rect">
            <a:avLst/>
          </a:prstGeom>
          <a:noFill/>
        </p:spPr>
        <p:txBody>
          <a:bodyPr wrap="square" rtlCol="0">
            <a:spAutoFit/>
          </a:bodyPr>
          <a:lstStyle/>
          <a:p>
            <a:r>
              <a:rPr lang="en-US" dirty="0"/>
              <a:t>Beta noise 1e3</a:t>
            </a:r>
          </a:p>
          <a:p>
            <a:r>
              <a:rPr lang="en-US" dirty="0"/>
              <a:t>60 species</a:t>
            </a:r>
          </a:p>
        </p:txBody>
      </p:sp>
    </p:spTree>
    <p:extLst>
      <p:ext uri="{BB962C8B-B14F-4D97-AF65-F5344CB8AC3E}">
        <p14:creationId xmlns:p14="http://schemas.microsoft.com/office/powerpoint/2010/main" val="369010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B4B8-6F2A-4696-8999-C7E8CADFC571}"/>
              </a:ext>
            </a:extLst>
          </p:cNvPr>
          <p:cNvSpPr>
            <a:spLocks noGrp="1"/>
          </p:cNvSpPr>
          <p:nvPr>
            <p:ph type="title"/>
          </p:nvPr>
        </p:nvSpPr>
        <p:spPr/>
        <p:txBody>
          <a:bodyPr/>
          <a:lstStyle/>
          <a:p>
            <a:r>
              <a:rPr lang="en-US" dirty="0"/>
              <a:t>20 species, 20 soil types, </a:t>
            </a:r>
            <a:br>
              <a:rPr lang="en-US" dirty="0"/>
            </a:br>
            <a:r>
              <a:rPr lang="en-US" dirty="0"/>
              <a:t>1 million years of simulation</a:t>
            </a:r>
          </a:p>
        </p:txBody>
      </p:sp>
      <p:sp>
        <p:nvSpPr>
          <p:cNvPr id="3" name="Text Placeholder 2">
            <a:extLst>
              <a:ext uri="{FF2B5EF4-FFF2-40B4-BE49-F238E27FC236}">
                <a16:creationId xmlns:a16="http://schemas.microsoft.com/office/drawing/2014/main" id="{4A58A2E2-0C19-4133-B131-333F9F82B7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278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5F67-E65A-4181-9B1F-DF48A811C43A}"/>
              </a:ext>
            </a:extLst>
          </p:cNvPr>
          <p:cNvSpPr>
            <a:spLocks noGrp="1"/>
          </p:cNvSpPr>
          <p:nvPr>
            <p:ph type="title"/>
          </p:nvPr>
        </p:nvSpPr>
        <p:spPr/>
        <p:txBody>
          <a:bodyPr/>
          <a:lstStyle/>
          <a:p>
            <a:r>
              <a:rPr lang="en-US" dirty="0"/>
              <a:t>Stationarity: Variance over time</a:t>
            </a:r>
          </a:p>
        </p:txBody>
      </p:sp>
      <p:sp>
        <p:nvSpPr>
          <p:cNvPr id="3" name="Text Placeholder 2">
            <a:extLst>
              <a:ext uri="{FF2B5EF4-FFF2-40B4-BE49-F238E27FC236}">
                <a16:creationId xmlns:a16="http://schemas.microsoft.com/office/drawing/2014/main" id="{185EB0F1-C408-47BC-9F33-539E7311F2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422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0210A9-2190-47C1-B494-F9EC2DED3D3F}"/>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7959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B03F74-CFB6-4B5E-86C1-22866CD01452}"/>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86382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7B6B4E-63E3-4D05-B193-946F0BEA5EC0}"/>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80799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5FE7-D0DE-4E3A-805F-048D3FAAAD21}"/>
              </a:ext>
            </a:extLst>
          </p:cNvPr>
          <p:cNvSpPr>
            <a:spLocks noGrp="1"/>
          </p:cNvSpPr>
          <p:nvPr>
            <p:ph type="title"/>
          </p:nvPr>
        </p:nvSpPr>
        <p:spPr/>
        <p:txBody>
          <a:bodyPr/>
          <a:lstStyle/>
          <a:p>
            <a:r>
              <a:rPr lang="en-US" dirty="0"/>
              <a:t>C row sums as predictors of abundance</a:t>
            </a:r>
          </a:p>
        </p:txBody>
      </p:sp>
      <p:sp>
        <p:nvSpPr>
          <p:cNvPr id="3" name="Text Placeholder 2">
            <a:extLst>
              <a:ext uri="{FF2B5EF4-FFF2-40B4-BE49-F238E27FC236}">
                <a16:creationId xmlns:a16="http://schemas.microsoft.com/office/drawing/2014/main" id="{7A3D438D-8530-4626-A6DF-8426F0DC34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197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EE23E-D704-4655-9DE9-14F35035C95A}"/>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299059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0E838-E011-4298-A79E-037192D2C29B}"/>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77976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BAAEBF-27F5-4559-B4B6-EFBE39AABD6D}"/>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64514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275D-A328-443A-B7C1-384DB269C72D}"/>
              </a:ext>
            </a:extLst>
          </p:cNvPr>
          <p:cNvSpPr>
            <a:spLocks noGrp="1"/>
          </p:cNvSpPr>
          <p:nvPr>
            <p:ph type="title"/>
          </p:nvPr>
        </p:nvSpPr>
        <p:spPr/>
        <p:txBody>
          <a:bodyPr/>
          <a:lstStyle/>
          <a:p>
            <a:r>
              <a:rPr lang="en-US" dirty="0"/>
              <a:t>C row sums vs niche index</a:t>
            </a:r>
          </a:p>
        </p:txBody>
      </p:sp>
      <p:sp>
        <p:nvSpPr>
          <p:cNvPr id="3" name="Text Placeholder 2">
            <a:extLst>
              <a:ext uri="{FF2B5EF4-FFF2-40B4-BE49-F238E27FC236}">
                <a16:creationId xmlns:a16="http://schemas.microsoft.com/office/drawing/2014/main" id="{300E8866-8074-4A7B-B246-DEAD165778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7853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A9C3C3-0E8C-4274-A708-BA701292C805}"/>
              </a:ext>
            </a:extLst>
          </p:cNvPr>
          <p:cNvPicPr>
            <a:picLocks noChangeAspect="1"/>
          </p:cNvPicPr>
          <p:nvPr/>
        </p:nvPicPr>
        <p:blipFill>
          <a:blip r:embed="rId2"/>
          <a:stretch>
            <a:fillRect/>
          </a:stretch>
        </p:blipFill>
        <p:spPr>
          <a:xfrm>
            <a:off x="0" y="200025"/>
            <a:ext cx="12192000" cy="6457950"/>
          </a:xfrm>
          <a:prstGeom prst="rect">
            <a:avLst/>
          </a:prstGeom>
        </p:spPr>
      </p:pic>
      <p:sp>
        <p:nvSpPr>
          <p:cNvPr id="6" name="TextBox 5">
            <a:extLst>
              <a:ext uri="{FF2B5EF4-FFF2-40B4-BE49-F238E27FC236}">
                <a16:creationId xmlns:a16="http://schemas.microsoft.com/office/drawing/2014/main" id="{C618B899-5322-4B3D-9DF1-43CBBB4F31A5}"/>
              </a:ext>
            </a:extLst>
          </p:cNvPr>
          <p:cNvSpPr txBox="1"/>
          <p:nvPr/>
        </p:nvSpPr>
        <p:spPr>
          <a:xfrm>
            <a:off x="10067925" y="5334000"/>
            <a:ext cx="1295400" cy="923330"/>
          </a:xfrm>
          <a:prstGeom prst="rect">
            <a:avLst/>
          </a:prstGeom>
          <a:noFill/>
        </p:spPr>
        <p:txBody>
          <a:bodyPr wrap="square" rtlCol="0">
            <a:spAutoFit/>
          </a:bodyPr>
          <a:lstStyle/>
          <a:p>
            <a:r>
              <a:rPr lang="en-US" dirty="0"/>
              <a:t>Beta noise 1e3</a:t>
            </a:r>
          </a:p>
          <a:p>
            <a:r>
              <a:rPr lang="en-US" dirty="0"/>
              <a:t>20 species</a:t>
            </a:r>
          </a:p>
        </p:txBody>
      </p:sp>
    </p:spTree>
    <p:extLst>
      <p:ext uri="{BB962C8B-B14F-4D97-AF65-F5344CB8AC3E}">
        <p14:creationId xmlns:p14="http://schemas.microsoft.com/office/powerpoint/2010/main" val="101946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D009AF-D64E-4792-88A6-EFABEDB91E9E}"/>
              </a:ext>
            </a:extLst>
          </p:cNvPr>
          <p:cNvPicPr>
            <a:picLocks noChangeAspect="1"/>
          </p:cNvPicPr>
          <p:nvPr/>
        </p:nvPicPr>
        <p:blipFill>
          <a:blip r:embed="rId2"/>
          <a:stretch>
            <a:fillRect/>
          </a:stretch>
        </p:blipFill>
        <p:spPr>
          <a:xfrm>
            <a:off x="2191238" y="724238"/>
            <a:ext cx="7809524" cy="5409524"/>
          </a:xfrm>
          <a:prstGeom prst="rect">
            <a:avLst/>
          </a:prstGeom>
        </p:spPr>
      </p:pic>
    </p:spTree>
    <p:extLst>
      <p:ext uri="{BB962C8B-B14F-4D97-AF65-F5344CB8AC3E}">
        <p14:creationId xmlns:p14="http://schemas.microsoft.com/office/powerpoint/2010/main" val="42001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17D2-6D01-4F81-8217-2060511562A3}"/>
              </a:ext>
            </a:extLst>
          </p:cNvPr>
          <p:cNvSpPr>
            <a:spLocks noGrp="1"/>
          </p:cNvSpPr>
          <p:nvPr>
            <p:ph type="title"/>
          </p:nvPr>
        </p:nvSpPr>
        <p:spPr/>
        <p:txBody>
          <a:bodyPr/>
          <a:lstStyle/>
          <a:p>
            <a:r>
              <a:rPr lang="en-US" dirty="0"/>
              <a:t>SADs</a:t>
            </a:r>
          </a:p>
        </p:txBody>
      </p:sp>
      <p:sp>
        <p:nvSpPr>
          <p:cNvPr id="3" name="Text Placeholder 2">
            <a:extLst>
              <a:ext uri="{FF2B5EF4-FFF2-40B4-BE49-F238E27FC236}">
                <a16:creationId xmlns:a16="http://schemas.microsoft.com/office/drawing/2014/main" id="{C03EC2C1-9BD6-4F0B-9E34-2E051E59D0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828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E55BA9-3C34-4CB6-B738-A5D4EDFD2E18}"/>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362765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2EAFDF-9095-4A2E-931F-D4E5EBE6D96C}"/>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294966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E5AAB5-B276-4069-9027-9C7B0738C06A}"/>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640471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F214-CB69-4365-BA4F-1339A212DE5E}"/>
              </a:ext>
            </a:extLst>
          </p:cNvPr>
          <p:cNvSpPr>
            <a:spLocks noGrp="1"/>
          </p:cNvSpPr>
          <p:nvPr>
            <p:ph type="title"/>
          </p:nvPr>
        </p:nvSpPr>
        <p:spPr/>
        <p:txBody>
          <a:bodyPr/>
          <a:lstStyle/>
          <a:p>
            <a:r>
              <a:rPr lang="en-US" dirty="0"/>
              <a:t>RV coefficient vs niche index</a:t>
            </a:r>
          </a:p>
        </p:txBody>
      </p:sp>
      <p:sp>
        <p:nvSpPr>
          <p:cNvPr id="3" name="Text Placeholder 2">
            <a:extLst>
              <a:ext uri="{FF2B5EF4-FFF2-40B4-BE49-F238E27FC236}">
                <a16:creationId xmlns:a16="http://schemas.microsoft.com/office/drawing/2014/main" id="{EE1C4CFF-591B-45AA-9D19-99075E2EAE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184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2432B8-1CE7-48E6-832A-D09781FAF986}"/>
              </a:ext>
            </a:extLst>
          </p:cNvPr>
          <p:cNvPicPr>
            <a:picLocks noChangeAspect="1"/>
          </p:cNvPicPr>
          <p:nvPr/>
        </p:nvPicPr>
        <p:blipFill>
          <a:blip r:embed="rId2"/>
          <a:stretch>
            <a:fillRect/>
          </a:stretch>
        </p:blipFill>
        <p:spPr>
          <a:xfrm>
            <a:off x="2478314" y="0"/>
            <a:ext cx="7235371" cy="6858000"/>
          </a:xfrm>
          <a:prstGeom prst="rect">
            <a:avLst/>
          </a:prstGeom>
        </p:spPr>
      </p:pic>
    </p:spTree>
    <p:extLst>
      <p:ext uri="{BB962C8B-B14F-4D97-AF65-F5344CB8AC3E}">
        <p14:creationId xmlns:p14="http://schemas.microsoft.com/office/powerpoint/2010/main" val="332619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75A9-B034-40B4-86F4-7013D6894B00}"/>
              </a:ext>
            </a:extLst>
          </p:cNvPr>
          <p:cNvSpPr>
            <a:spLocks noGrp="1"/>
          </p:cNvSpPr>
          <p:nvPr>
            <p:ph type="title"/>
          </p:nvPr>
        </p:nvSpPr>
        <p:spPr/>
        <p:txBody>
          <a:bodyPr/>
          <a:lstStyle/>
          <a:p>
            <a:r>
              <a:rPr lang="en-US" dirty="0"/>
              <a:t>SADs </a:t>
            </a:r>
            <a:br>
              <a:rPr lang="en-US" dirty="0"/>
            </a:br>
            <a:r>
              <a:rPr lang="en-US" dirty="0"/>
              <a:t>longitudinally collated data</a:t>
            </a:r>
          </a:p>
        </p:txBody>
      </p:sp>
      <p:sp>
        <p:nvSpPr>
          <p:cNvPr id="3" name="Text Placeholder 2">
            <a:extLst>
              <a:ext uri="{FF2B5EF4-FFF2-40B4-BE49-F238E27FC236}">
                <a16:creationId xmlns:a16="http://schemas.microsoft.com/office/drawing/2014/main" id="{335BB889-809B-4876-804E-5B72E8F30A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529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7FA1B-44AE-491C-AD16-6FCA5BB43B25}"/>
              </a:ext>
            </a:extLst>
          </p:cNvPr>
          <p:cNvSpPr>
            <a:spLocks noGrp="1"/>
          </p:cNvSpPr>
          <p:nvPr>
            <p:ph idx="1"/>
          </p:nvPr>
        </p:nvSpPr>
        <p:spPr>
          <a:xfrm>
            <a:off x="838200" y="552450"/>
            <a:ext cx="10515600" cy="5605463"/>
          </a:xfrm>
        </p:spPr>
        <p:txBody>
          <a:bodyPr>
            <a:normAutofit fontScale="62500" lnSpcReduction="20000"/>
          </a:bodyPr>
          <a:lstStyle/>
          <a:p>
            <a:endParaRPr lang="en-US" dirty="0"/>
          </a:p>
          <a:p>
            <a:r>
              <a:rPr lang="en-US" dirty="0"/>
              <a:t>Slides 28 – 31: SADs for the three noise distributions on the C matrix. While slides 22 – 24 showed the SADs for a single snapshot, these show the SAD when abundances through snapshots are collated into a single mega-community. This collation more clearly shows the SAD that snapshots are sampling from.</a:t>
            </a:r>
            <a:br>
              <a:rPr lang="en-US" dirty="0"/>
            </a:br>
            <a:endParaRPr lang="en-US" dirty="0"/>
          </a:p>
          <a:p>
            <a:r>
              <a:rPr lang="en-US" dirty="0"/>
              <a:t>Note on methodology: Censuses are taken every 1,000 years for a total of 1 million simulated years, where each year 1% of the community die and are replaced. To make sure the community is stationary, I plotted the variance of the SAD across time and determined that a burn-in of the first 50,000 years was sufficient. From the rest of the data, I collected censuses that are sufficiently spaced apart for abundances to not be autocorrelated (as determined using the </a:t>
            </a:r>
            <a:r>
              <a:rPr lang="en-US" dirty="0" err="1"/>
              <a:t>Ljung</a:t>
            </a:r>
            <a:r>
              <a:rPr lang="en-US" dirty="0"/>
              <a:t>-Box test), leading to a total of 190 censuses.</a:t>
            </a:r>
            <a:br>
              <a:rPr lang="en-US" dirty="0"/>
            </a:br>
            <a:endParaRPr lang="en-US" dirty="0"/>
          </a:p>
          <a:p>
            <a:r>
              <a:rPr lang="en-US" dirty="0"/>
              <a:t>While the cases of Beta </a:t>
            </a:r>
            <a:r>
              <a:rPr lang="en-US" dirty="0" err="1"/>
              <a:t>dbn</a:t>
            </a:r>
            <a:r>
              <a:rPr lang="en-US" dirty="0"/>
              <a:t> with normalized C row sums (slide 29) and the fixed off-diagonal cases (slide 30) show a transition between Poisson in the high niche regime and logseries in the purely neutral regime, the Beta case (slide 28) seems different because there is a surplus of rare species relative to the logseries (compare to slide 35, which shows an example mega-community drawn from a logseries).</a:t>
            </a:r>
            <a:br>
              <a:rPr lang="en-US" dirty="0"/>
            </a:br>
            <a:endParaRPr lang="en-US" dirty="0"/>
          </a:p>
          <a:p>
            <a:r>
              <a:rPr lang="en-US" dirty="0"/>
              <a:t>The fact that the normalization of row sums removes this effect observed with the Beta </a:t>
            </a:r>
            <a:r>
              <a:rPr lang="en-US" dirty="0" err="1"/>
              <a:t>dbn</a:t>
            </a:r>
            <a:r>
              <a:rPr lang="en-US" dirty="0"/>
              <a:t> suggests that this excess of rarity comes from fitness differences (i.e. row sums) being magnified by demographic stochasticity.</a:t>
            </a:r>
            <a:br>
              <a:rPr lang="en-US" dirty="0"/>
            </a:br>
            <a:endParaRPr lang="en-US" dirty="0"/>
          </a:p>
          <a:p>
            <a:r>
              <a:rPr lang="en-US" dirty="0"/>
              <a:t>Also notice that in the normalized row sums and fixed off diagonal noise scenarios, we don’t get good fits to the logseries even down to very low niche index. This suggests that in this model, where resources are not stochastic, it is easier to reject neutrality than in the stochastic resource-consumer model in our preprint.</a:t>
            </a:r>
            <a:br>
              <a:rPr lang="en-US" dirty="0"/>
            </a:br>
            <a:endParaRPr lang="en-US" dirty="0"/>
          </a:p>
          <a:p>
            <a:endParaRPr lang="en-US" dirty="0"/>
          </a:p>
        </p:txBody>
      </p:sp>
    </p:spTree>
    <p:extLst>
      <p:ext uri="{BB962C8B-B14F-4D97-AF65-F5344CB8AC3E}">
        <p14:creationId xmlns:p14="http://schemas.microsoft.com/office/powerpoint/2010/main" val="178275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A3B002-23B3-49CD-968F-64AC82E918C2}"/>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338761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2C5F7-82D3-435C-8CA6-92C6F8C82E9F}"/>
              </a:ext>
            </a:extLst>
          </p:cNvPr>
          <p:cNvPicPr>
            <a:picLocks noChangeAspect="1"/>
          </p:cNvPicPr>
          <p:nvPr/>
        </p:nvPicPr>
        <p:blipFill>
          <a:blip r:embed="rId2"/>
          <a:stretch>
            <a:fillRect/>
          </a:stretch>
        </p:blipFill>
        <p:spPr>
          <a:xfrm>
            <a:off x="0" y="200025"/>
            <a:ext cx="12192000" cy="6457950"/>
          </a:xfrm>
          <a:prstGeom prst="rect">
            <a:avLst/>
          </a:prstGeom>
        </p:spPr>
      </p:pic>
      <p:sp>
        <p:nvSpPr>
          <p:cNvPr id="4" name="TextBox 3">
            <a:extLst>
              <a:ext uri="{FF2B5EF4-FFF2-40B4-BE49-F238E27FC236}">
                <a16:creationId xmlns:a16="http://schemas.microsoft.com/office/drawing/2014/main" id="{9C864282-9989-4E1D-B1FC-8B5A3B37795C}"/>
              </a:ext>
            </a:extLst>
          </p:cNvPr>
          <p:cNvSpPr txBox="1"/>
          <p:nvPr/>
        </p:nvSpPr>
        <p:spPr>
          <a:xfrm>
            <a:off x="10067925" y="5334000"/>
            <a:ext cx="1295400" cy="646331"/>
          </a:xfrm>
          <a:prstGeom prst="rect">
            <a:avLst/>
          </a:prstGeom>
          <a:noFill/>
        </p:spPr>
        <p:txBody>
          <a:bodyPr wrap="square" rtlCol="0">
            <a:spAutoFit/>
          </a:bodyPr>
          <a:lstStyle/>
          <a:p>
            <a:r>
              <a:rPr lang="en-US" dirty="0"/>
              <a:t>Normalized noise 1e5</a:t>
            </a:r>
          </a:p>
        </p:txBody>
      </p:sp>
    </p:spTree>
    <p:extLst>
      <p:ext uri="{BB962C8B-B14F-4D97-AF65-F5344CB8AC3E}">
        <p14:creationId xmlns:p14="http://schemas.microsoft.com/office/powerpoint/2010/main" val="110815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29F204-9881-4AC1-935F-F8BEB2FBE22F}"/>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945599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EDAF83-D164-4315-B91C-960AAC7E9734}"/>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400962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12892-5544-41D1-8F82-F35C75A46B8F}"/>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133923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1E193A-6F60-4C94-A766-35C2AC60B009}"/>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180052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0C556B-B379-46E3-8099-E06EFFA40080}"/>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2735681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F45239-896A-424A-95C2-9D5C0FD5AD17}"/>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2396330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0F5D4D-AFAF-436D-B901-AA5E1C25406C}"/>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187732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723BD-7E55-4627-873A-C5F51B70B445}"/>
              </a:ext>
            </a:extLst>
          </p:cNvPr>
          <p:cNvPicPr>
            <a:picLocks noChangeAspect="1"/>
          </p:cNvPicPr>
          <p:nvPr/>
        </p:nvPicPr>
        <p:blipFill>
          <a:blip r:embed="rId2"/>
          <a:stretch>
            <a:fillRect/>
          </a:stretch>
        </p:blipFill>
        <p:spPr>
          <a:xfrm>
            <a:off x="0" y="936777"/>
            <a:ext cx="12192000" cy="4984445"/>
          </a:xfrm>
          <a:prstGeom prst="rect">
            <a:avLst/>
          </a:prstGeom>
        </p:spPr>
      </p:pic>
    </p:spTree>
    <p:extLst>
      <p:ext uri="{BB962C8B-B14F-4D97-AF65-F5344CB8AC3E}">
        <p14:creationId xmlns:p14="http://schemas.microsoft.com/office/powerpoint/2010/main" val="1024227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DE6E-2347-4DCB-A8E0-F66E9FDD0747}"/>
              </a:ext>
            </a:extLst>
          </p:cNvPr>
          <p:cNvSpPr>
            <a:spLocks noGrp="1"/>
          </p:cNvSpPr>
          <p:nvPr>
            <p:ph type="title"/>
          </p:nvPr>
        </p:nvSpPr>
        <p:spPr/>
        <p:txBody>
          <a:bodyPr/>
          <a:lstStyle/>
          <a:p>
            <a:r>
              <a:rPr lang="en-US" dirty="0"/>
              <a:t>Temporal analysis</a:t>
            </a:r>
          </a:p>
        </p:txBody>
      </p:sp>
      <p:sp>
        <p:nvSpPr>
          <p:cNvPr id="3" name="Text Placeholder 2">
            <a:extLst>
              <a:ext uri="{FF2B5EF4-FFF2-40B4-BE49-F238E27FC236}">
                <a16:creationId xmlns:a16="http://schemas.microsoft.com/office/drawing/2014/main" id="{7044FC91-DABF-4622-A1A6-4DB4814CE6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3079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7FA1B-44AE-491C-AD16-6FCA5BB43B25}"/>
              </a:ext>
            </a:extLst>
          </p:cNvPr>
          <p:cNvSpPr>
            <a:spLocks noGrp="1"/>
          </p:cNvSpPr>
          <p:nvPr>
            <p:ph idx="1"/>
          </p:nvPr>
        </p:nvSpPr>
        <p:spPr>
          <a:xfrm>
            <a:off x="838200" y="552450"/>
            <a:ext cx="10515600" cy="5605463"/>
          </a:xfrm>
        </p:spPr>
        <p:txBody>
          <a:bodyPr>
            <a:normAutofit fontScale="62500" lnSpcReduction="20000"/>
          </a:bodyPr>
          <a:lstStyle/>
          <a:p>
            <a:endParaRPr lang="en-US" dirty="0"/>
          </a:p>
          <a:p>
            <a:r>
              <a:rPr lang="en-US" dirty="0"/>
              <a:t>Slides 38 – 39: Logseries and Poisson fits to the abundances of each species across time. </a:t>
            </a:r>
            <a:br>
              <a:rPr lang="en-US" dirty="0"/>
            </a:br>
            <a:endParaRPr lang="en-US" dirty="0"/>
          </a:p>
          <a:p>
            <a:r>
              <a:rPr lang="en-US" dirty="0"/>
              <a:t>Slide 38: Aggregated results across species show that the logseries fit (red) is better in cases with low niche index, whereas the opposite is true of the Poisson fit (blue, top plot). I define the MLE “fit deficit” as the negative of the fit statistic from the Cramer-von Mises </a:t>
            </a:r>
            <a:r>
              <a:rPr lang="en-US" dirty="0" err="1"/>
              <a:t>g.o.f</a:t>
            </a:r>
            <a:r>
              <a:rPr lang="en-US" dirty="0"/>
              <a:t>. test. The less negative this deficit (</a:t>
            </a:r>
            <a:r>
              <a:rPr lang="en-US" dirty="0" err="1"/>
              <a:t>ie</a:t>
            </a:r>
            <a:r>
              <a:rPr lang="en-US" dirty="0"/>
              <a:t> closer to 0) the better the fit. The data points are averages across species, and the curves are loess regressions with R default smoothness parameters.</a:t>
            </a:r>
            <a:br>
              <a:rPr lang="en-US" dirty="0"/>
            </a:br>
            <a:endParaRPr lang="en-US" dirty="0"/>
          </a:p>
          <a:p>
            <a:r>
              <a:rPr lang="en-US" dirty="0"/>
              <a:t>However, essentially no species undergo Poisson dynamics -- as determined by an MLE fit p-value higher than 0.05 -- except for our highest niche index data (bottom plot). By contrast, the logseries is a good fit to temporal fluctuations in the abundances of ¾ of the species at low niche index in the Beta noise case, with this percentage gradually dropping to 0 as we increase the niche index. </a:t>
            </a:r>
            <a:br>
              <a:rPr lang="en-US" dirty="0"/>
            </a:br>
            <a:endParaRPr lang="en-US" dirty="0"/>
          </a:p>
          <a:p>
            <a:r>
              <a:rPr lang="en-US" dirty="0"/>
              <a:t>The logseries is a good fit for a much higher proportion of species under the Beta noise scenario than either of the other two noise scenarios. The average statistic isn’t much different (top plot), but the p-value is &gt; 0.05 for ¾ of the species (bottom plot). I think this is explained by the fact that the Beta scenario has a bimodal abundance distribution, such that a large proportion of the species are rare and undergo near-LS dynamics, while another group of common species undergo dynamics very far from the LS.</a:t>
            </a:r>
            <a:br>
              <a:rPr lang="en-US" dirty="0"/>
            </a:br>
            <a:endParaRPr lang="en-US" dirty="0"/>
          </a:p>
          <a:p>
            <a:r>
              <a:rPr lang="en-US" dirty="0"/>
              <a:t>Slide 39: this idea is corroborated when we plot the MLE fit deficit against the species average abundance across the censuses. Species with low abundance have a low LS fit deficit (close to 0), whereas high-abundance species have a high fit deficit (very negative). It is less clear what is going with the Poisson fit, as the fit seems better for common or rare species than for species with intermediate abundance.</a:t>
            </a:r>
          </a:p>
        </p:txBody>
      </p:sp>
    </p:spTree>
    <p:extLst>
      <p:ext uri="{BB962C8B-B14F-4D97-AF65-F5344CB8AC3E}">
        <p14:creationId xmlns:p14="http://schemas.microsoft.com/office/powerpoint/2010/main" val="195277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FDEEF-4B63-4798-90D2-8642F2716CFC}"/>
              </a:ext>
            </a:extLst>
          </p:cNvPr>
          <p:cNvPicPr>
            <a:picLocks noChangeAspect="1"/>
          </p:cNvPicPr>
          <p:nvPr/>
        </p:nvPicPr>
        <p:blipFill>
          <a:blip r:embed="rId2"/>
          <a:stretch>
            <a:fillRect/>
          </a:stretch>
        </p:blipFill>
        <p:spPr>
          <a:xfrm>
            <a:off x="0" y="200025"/>
            <a:ext cx="12192000" cy="6457950"/>
          </a:xfrm>
          <a:prstGeom prst="rect">
            <a:avLst/>
          </a:prstGeom>
        </p:spPr>
      </p:pic>
      <p:sp>
        <p:nvSpPr>
          <p:cNvPr id="4" name="TextBox 3">
            <a:extLst>
              <a:ext uri="{FF2B5EF4-FFF2-40B4-BE49-F238E27FC236}">
                <a16:creationId xmlns:a16="http://schemas.microsoft.com/office/drawing/2014/main" id="{9B28204B-0C4A-473E-9B87-95862DA82DB6}"/>
              </a:ext>
            </a:extLst>
          </p:cNvPr>
          <p:cNvSpPr txBox="1"/>
          <p:nvPr/>
        </p:nvSpPr>
        <p:spPr>
          <a:xfrm>
            <a:off x="10067925" y="5334000"/>
            <a:ext cx="1295400" cy="646331"/>
          </a:xfrm>
          <a:prstGeom prst="rect">
            <a:avLst/>
          </a:prstGeom>
          <a:noFill/>
        </p:spPr>
        <p:txBody>
          <a:bodyPr wrap="square" rtlCol="0">
            <a:spAutoFit/>
          </a:bodyPr>
          <a:lstStyle/>
          <a:p>
            <a:r>
              <a:rPr lang="en-US" dirty="0"/>
              <a:t>Fixed noise 1e3</a:t>
            </a:r>
          </a:p>
        </p:txBody>
      </p:sp>
    </p:spTree>
    <p:extLst>
      <p:ext uri="{BB962C8B-B14F-4D97-AF65-F5344CB8AC3E}">
        <p14:creationId xmlns:p14="http://schemas.microsoft.com/office/powerpoint/2010/main" val="3071709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B80DB3-7DC6-423D-A287-095C65B96919}"/>
              </a:ext>
            </a:extLst>
          </p:cNvPr>
          <p:cNvPicPr>
            <a:picLocks noChangeAspect="1"/>
          </p:cNvPicPr>
          <p:nvPr/>
        </p:nvPicPr>
        <p:blipFill>
          <a:blip r:embed="rId2"/>
          <a:stretch>
            <a:fillRect/>
          </a:stretch>
        </p:blipFill>
        <p:spPr>
          <a:xfrm>
            <a:off x="862263" y="0"/>
            <a:ext cx="10467473" cy="6858000"/>
          </a:xfrm>
          <a:prstGeom prst="rect">
            <a:avLst/>
          </a:prstGeom>
        </p:spPr>
      </p:pic>
    </p:spTree>
    <p:extLst>
      <p:ext uri="{BB962C8B-B14F-4D97-AF65-F5344CB8AC3E}">
        <p14:creationId xmlns:p14="http://schemas.microsoft.com/office/powerpoint/2010/main" val="538020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9A2F27-31FD-4955-99FB-F2C62E41C99F}"/>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353810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B50B0-1502-45D9-9AC3-92F888C6FBDB}"/>
              </a:ext>
            </a:extLst>
          </p:cNvPr>
          <p:cNvPicPr>
            <a:picLocks noChangeAspect="1"/>
          </p:cNvPicPr>
          <p:nvPr/>
        </p:nvPicPr>
        <p:blipFill>
          <a:blip r:embed="rId2"/>
          <a:stretch>
            <a:fillRect/>
          </a:stretch>
        </p:blipFill>
        <p:spPr>
          <a:xfrm>
            <a:off x="0" y="200025"/>
            <a:ext cx="12192000" cy="6457950"/>
          </a:xfrm>
          <a:prstGeom prst="rect">
            <a:avLst/>
          </a:prstGeom>
        </p:spPr>
      </p:pic>
      <p:sp>
        <p:nvSpPr>
          <p:cNvPr id="6" name="TextBox 5">
            <a:extLst>
              <a:ext uri="{FF2B5EF4-FFF2-40B4-BE49-F238E27FC236}">
                <a16:creationId xmlns:a16="http://schemas.microsoft.com/office/drawing/2014/main" id="{8E69E185-2D96-43B5-A382-D0891CF8C813}"/>
              </a:ext>
            </a:extLst>
          </p:cNvPr>
          <p:cNvSpPr txBox="1"/>
          <p:nvPr/>
        </p:nvSpPr>
        <p:spPr>
          <a:xfrm>
            <a:off x="10067925" y="5334000"/>
            <a:ext cx="1295400" cy="646331"/>
          </a:xfrm>
          <a:prstGeom prst="rect">
            <a:avLst/>
          </a:prstGeom>
          <a:noFill/>
        </p:spPr>
        <p:txBody>
          <a:bodyPr wrap="square" rtlCol="0">
            <a:spAutoFit/>
          </a:bodyPr>
          <a:lstStyle/>
          <a:p>
            <a:r>
              <a:rPr lang="en-US" dirty="0"/>
              <a:t>Fixed noise 1e5</a:t>
            </a:r>
          </a:p>
        </p:txBody>
      </p:sp>
    </p:spTree>
    <p:extLst>
      <p:ext uri="{BB962C8B-B14F-4D97-AF65-F5344CB8AC3E}">
        <p14:creationId xmlns:p14="http://schemas.microsoft.com/office/powerpoint/2010/main" val="129498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CDA7B9-6995-4BAB-8CA6-E501639EED33}"/>
              </a:ext>
            </a:extLst>
          </p:cNvPr>
          <p:cNvPicPr>
            <a:picLocks noChangeAspect="1"/>
          </p:cNvPicPr>
          <p:nvPr/>
        </p:nvPicPr>
        <p:blipFill>
          <a:blip r:embed="rId2"/>
          <a:stretch>
            <a:fillRect/>
          </a:stretch>
        </p:blipFill>
        <p:spPr>
          <a:xfrm>
            <a:off x="228123" y="200025"/>
            <a:ext cx="3561874" cy="2638425"/>
          </a:xfrm>
          <a:prstGeom prst="rect">
            <a:avLst/>
          </a:prstGeom>
        </p:spPr>
      </p:pic>
      <p:pic>
        <p:nvPicPr>
          <p:cNvPr id="7" name="Picture 6">
            <a:extLst>
              <a:ext uri="{FF2B5EF4-FFF2-40B4-BE49-F238E27FC236}">
                <a16:creationId xmlns:a16="http://schemas.microsoft.com/office/drawing/2014/main" id="{F94EFD4F-C61B-4AF4-BB70-14CF0116F2A8}"/>
              </a:ext>
            </a:extLst>
          </p:cNvPr>
          <p:cNvPicPr>
            <a:picLocks noChangeAspect="1"/>
          </p:cNvPicPr>
          <p:nvPr/>
        </p:nvPicPr>
        <p:blipFill>
          <a:blip r:embed="rId3"/>
          <a:stretch>
            <a:fillRect/>
          </a:stretch>
        </p:blipFill>
        <p:spPr>
          <a:xfrm>
            <a:off x="4067175" y="200025"/>
            <a:ext cx="3561874" cy="2638425"/>
          </a:xfrm>
          <a:prstGeom prst="rect">
            <a:avLst/>
          </a:prstGeom>
        </p:spPr>
      </p:pic>
      <p:pic>
        <p:nvPicPr>
          <p:cNvPr id="11" name="Picture 10">
            <a:extLst>
              <a:ext uri="{FF2B5EF4-FFF2-40B4-BE49-F238E27FC236}">
                <a16:creationId xmlns:a16="http://schemas.microsoft.com/office/drawing/2014/main" id="{438768F7-5394-4F85-AFBA-4B2639032799}"/>
              </a:ext>
            </a:extLst>
          </p:cNvPr>
          <p:cNvPicPr>
            <a:picLocks noChangeAspect="1"/>
          </p:cNvPicPr>
          <p:nvPr/>
        </p:nvPicPr>
        <p:blipFill>
          <a:blip r:embed="rId4"/>
          <a:stretch>
            <a:fillRect/>
          </a:stretch>
        </p:blipFill>
        <p:spPr>
          <a:xfrm>
            <a:off x="3429477" y="3724464"/>
            <a:ext cx="3947122" cy="2923794"/>
          </a:xfrm>
          <a:prstGeom prst="rect">
            <a:avLst/>
          </a:prstGeom>
        </p:spPr>
      </p:pic>
      <p:pic>
        <p:nvPicPr>
          <p:cNvPr id="13" name="Picture 12">
            <a:extLst>
              <a:ext uri="{FF2B5EF4-FFF2-40B4-BE49-F238E27FC236}">
                <a16:creationId xmlns:a16="http://schemas.microsoft.com/office/drawing/2014/main" id="{CAB42469-2C52-4E96-832C-31E872480B35}"/>
              </a:ext>
            </a:extLst>
          </p:cNvPr>
          <p:cNvPicPr>
            <a:picLocks noChangeAspect="1"/>
          </p:cNvPicPr>
          <p:nvPr/>
        </p:nvPicPr>
        <p:blipFill>
          <a:blip r:embed="rId5"/>
          <a:stretch>
            <a:fillRect/>
          </a:stretch>
        </p:blipFill>
        <p:spPr>
          <a:xfrm>
            <a:off x="7620000" y="3724464"/>
            <a:ext cx="3947122" cy="2923794"/>
          </a:xfrm>
          <a:prstGeom prst="rect">
            <a:avLst/>
          </a:prstGeom>
        </p:spPr>
      </p:pic>
      <p:pic>
        <p:nvPicPr>
          <p:cNvPr id="15" name="Picture 14">
            <a:extLst>
              <a:ext uri="{FF2B5EF4-FFF2-40B4-BE49-F238E27FC236}">
                <a16:creationId xmlns:a16="http://schemas.microsoft.com/office/drawing/2014/main" id="{462569A3-1DDC-4B03-AC4D-564D8E112EA2}"/>
              </a:ext>
            </a:extLst>
          </p:cNvPr>
          <p:cNvPicPr>
            <a:picLocks noChangeAspect="1"/>
          </p:cNvPicPr>
          <p:nvPr/>
        </p:nvPicPr>
        <p:blipFill>
          <a:blip r:embed="rId6"/>
          <a:stretch>
            <a:fillRect/>
          </a:stretch>
        </p:blipFill>
        <p:spPr>
          <a:xfrm>
            <a:off x="7819327" y="219456"/>
            <a:ext cx="3934008" cy="2914080"/>
          </a:xfrm>
          <a:prstGeom prst="rect">
            <a:avLst/>
          </a:prstGeom>
        </p:spPr>
      </p:pic>
    </p:spTree>
    <p:extLst>
      <p:ext uri="{BB962C8B-B14F-4D97-AF65-F5344CB8AC3E}">
        <p14:creationId xmlns:p14="http://schemas.microsoft.com/office/powerpoint/2010/main" val="228241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8CCB2C-CA10-4395-989C-974F1F1927C4}"/>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347254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D9BE04-2DBB-43AA-85E3-FFCCA3459E73}"/>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314021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3C587-E954-414C-95CE-FF5777696181}"/>
              </a:ext>
            </a:extLst>
          </p:cNvPr>
          <p:cNvPicPr>
            <a:picLocks noChangeAspect="1"/>
          </p:cNvPicPr>
          <p:nvPr/>
        </p:nvPicPr>
        <p:blipFill>
          <a:blip r:embed="rId2"/>
          <a:stretch>
            <a:fillRect/>
          </a:stretch>
        </p:blipFill>
        <p:spPr>
          <a:xfrm>
            <a:off x="0" y="200025"/>
            <a:ext cx="12192000" cy="6457950"/>
          </a:xfrm>
          <a:prstGeom prst="rect">
            <a:avLst/>
          </a:prstGeom>
        </p:spPr>
      </p:pic>
    </p:spTree>
    <p:extLst>
      <p:ext uri="{BB962C8B-B14F-4D97-AF65-F5344CB8AC3E}">
        <p14:creationId xmlns:p14="http://schemas.microsoft.com/office/powerpoint/2010/main" val="94952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7941</TotalTime>
  <Words>780</Words>
  <Application>Microsoft Office PowerPoint</Application>
  <PresentationFormat>Widescreen</PresentationFormat>
  <Paragraphs>27</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 species, 20 soil types,  1 million years of simulation</vt:lpstr>
      <vt:lpstr>Stationarity: Variance over time</vt:lpstr>
      <vt:lpstr>PowerPoint Presentation</vt:lpstr>
      <vt:lpstr>PowerPoint Presentation</vt:lpstr>
      <vt:lpstr>PowerPoint Presentation</vt:lpstr>
      <vt:lpstr>C row sums as predictors of abundance</vt:lpstr>
      <vt:lpstr>PowerPoint Presentation</vt:lpstr>
      <vt:lpstr>PowerPoint Presentation</vt:lpstr>
      <vt:lpstr>PowerPoint Presentation</vt:lpstr>
      <vt:lpstr>C row sums vs niche index</vt:lpstr>
      <vt:lpstr>PowerPoint Presentation</vt:lpstr>
      <vt:lpstr>SADs</vt:lpstr>
      <vt:lpstr>PowerPoint Presentation</vt:lpstr>
      <vt:lpstr>PowerPoint Presentation</vt:lpstr>
      <vt:lpstr>PowerPoint Presentation</vt:lpstr>
      <vt:lpstr>RV coefficient vs niche index</vt:lpstr>
      <vt:lpstr>PowerPoint Presentation</vt:lpstr>
      <vt:lpstr>SADs  longitudinally collated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Temporal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Rafael D'Andrea</dc:creator>
  <cp:lastModifiedBy>Rafael D'Andrea</cp:lastModifiedBy>
  <cp:revision>33</cp:revision>
  <dcterms:created xsi:type="dcterms:W3CDTF">2020-04-29T20:12:55Z</dcterms:created>
  <dcterms:modified xsi:type="dcterms:W3CDTF">2020-05-05T18:19:17Z</dcterms:modified>
</cp:coreProperties>
</file>