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91" r:id="rId4"/>
    <p:sldId id="341" r:id="rId5"/>
    <p:sldId id="353" r:id="rId6"/>
    <p:sldId id="352" r:id="rId7"/>
    <p:sldId id="355" r:id="rId8"/>
    <p:sldId id="354" r:id="rId9"/>
    <p:sldId id="356" r:id="rId10"/>
    <p:sldId id="35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CF"/>
    <a:srgbClr val="D36F6F"/>
    <a:srgbClr val="E61B2B"/>
    <a:srgbClr val="4A5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E98E-9D3C-43DC-9D46-F79317388C42}" type="datetimeFigureOut">
              <a:rPr lang="en-ID" smtClean="0"/>
              <a:t>31/03/2022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4C42-D324-4424-A012-94F32D7A5871}" type="slidenum">
              <a:rPr lang="en-ID" smtClean="0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432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01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59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16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62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95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95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22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739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87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22C9-8BED-4D57-B465-80E83F2D72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833120"/>
            <a:ext cx="4053840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7" y="1444408"/>
            <a:ext cx="4538254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0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443240"/>
            <a:ext cx="4635082" cy="20388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40CA1-9944-4887-BC35-0DAA33B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6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2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2" y="1692149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2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0"/>
            <a:ext cx="552826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443240"/>
            <a:ext cx="4635082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0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4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4" y="0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6" y="366341"/>
            <a:ext cx="7053212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41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316" y="0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313" y="366340"/>
            <a:ext cx="6623345" cy="333363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BC867F-3817-472E-A491-ED16C87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2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6" y="0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6" y="366340"/>
            <a:ext cx="6258172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6" y="4741299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8" y="1135138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2" y="-1"/>
            <a:ext cx="4537736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2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0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4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AEB3624-D84B-495A-9C75-8B2440AC75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823" y="3914025"/>
            <a:ext cx="1478597" cy="12992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D15C9FA-AE4D-4197-8962-4882D5119F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79898" y="3909226"/>
            <a:ext cx="6412102" cy="294877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CE4451-A6A0-416A-B65E-106F9E3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70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8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8" y="2560321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8" y="359338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8" y="4761302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8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0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5" y="526962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539" y="790113"/>
            <a:ext cx="4811696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808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6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118587"/>
            <a:ext cx="5557421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93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19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69" y="949911"/>
            <a:ext cx="2375301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3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35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6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1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8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68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001877"/>
            <a:ext cx="1618488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8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731520"/>
            <a:ext cx="544980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4" y="1127048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9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833120"/>
            <a:ext cx="4053840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7" y="1444408"/>
            <a:ext cx="4538254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25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D8E65AF-3AD6-4C40-BC37-00C7EB43C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0807" y="3914025"/>
            <a:ext cx="2513512" cy="185796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60459AC4-A8B8-475C-806A-854796512C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4511" y="3902916"/>
            <a:ext cx="4223544" cy="295508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11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0"/>
            <a:ext cx="552826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443240"/>
            <a:ext cx="4635082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9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38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4" y="0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6" y="366341"/>
            <a:ext cx="7053212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17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6" y="0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6" y="366340"/>
            <a:ext cx="6258172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86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6" y="4741299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8" y="1135138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2" y="-1"/>
            <a:ext cx="4537736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3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2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0" y="1698861"/>
            <a:ext cx="1755648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4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8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8" y="2560321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8" y="359338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8" y="4761302"/>
            <a:ext cx="1737360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178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0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5" y="526962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398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539" y="790113"/>
            <a:ext cx="4811696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808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33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118587"/>
            <a:ext cx="5557421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10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E73BFFC6-5AFC-4B8F-A3F6-FB7EB96F8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4013" y="2465496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5E50FBB4-1328-42E6-BDBE-E4E3A40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84013" y="4364690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A085B1B-D5F9-426B-BB10-F963BE07C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397622" cy="685799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5D3FB1C-1BC6-44FD-8631-1CEFDDB90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A594-C043-4AFF-ADAB-0225D848A91D}"/>
              </a:ext>
            </a:extLst>
          </p:cNvPr>
          <p:cNvSpPr/>
          <p:nvPr userDrawn="1"/>
        </p:nvSpPr>
        <p:spPr>
          <a:xfrm>
            <a:off x="11460479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736134-C290-4882-BF1A-6EE02722B337}"/>
              </a:ext>
            </a:extLst>
          </p:cNvPr>
          <p:cNvSpPr/>
          <p:nvPr userDrawn="1"/>
        </p:nvSpPr>
        <p:spPr>
          <a:xfrm>
            <a:off x="9591124" y="3528803"/>
            <a:ext cx="1339760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06935B9E-EB5A-46AE-832D-C76EFE701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84974" y="2465496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805E079-0459-4784-914A-BC5472E759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4974" y="4364690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4A14BFE6-9B91-4305-874F-8172E6BD3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2260" y="2462918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5AE30283-09B0-4B59-BBC9-C16AFBCB8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82260" y="4362112"/>
            <a:ext cx="1745866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0C560AD-FB30-43CB-877C-5D33FE8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84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7" grpId="0" animBg="1"/>
      <p:bldP spid="15" grpId="0" animBg="1"/>
      <p:bldP spid="21" grpId="0" animBg="1"/>
      <p:bldP spid="36" grpId="0" animBg="1"/>
      <p:bldP spid="37" grpId="0" animBg="1"/>
      <p:bldP spid="42" grpId="0" animBg="1"/>
      <p:bldP spid="43" grpId="0" animBg="1"/>
      <p:bldP spid="4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19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69" y="949911"/>
            <a:ext cx="2375301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962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02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6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1" y="1306487"/>
            <a:ext cx="3154969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8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502432"/>
            <a:ext cx="2710146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58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68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001877"/>
            <a:ext cx="1618488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9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731520"/>
            <a:ext cx="544980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4" y="1127048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0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18F8B-5D8F-421C-8893-A3E84956215C}"/>
              </a:ext>
            </a:extLst>
          </p:cNvPr>
          <p:cNvSpPr/>
          <p:nvPr userDrawn="1"/>
        </p:nvSpPr>
        <p:spPr>
          <a:xfrm>
            <a:off x="0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EF8E20-71E8-464C-A986-BCABEA287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" y="731520"/>
            <a:ext cx="11460481" cy="612648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C81A9A4-ADDC-4B0C-99C3-CF87BDD1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8258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9CD7E3-E841-4685-87AF-D2ECF2D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24" y="1908540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78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7" y="2032956"/>
            <a:ext cx="6726866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47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833120"/>
            <a:ext cx="4053840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7" y="1444408"/>
            <a:ext cx="4538254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853956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3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4" y="0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6" y="366341"/>
            <a:ext cx="7053212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44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539" y="790113"/>
            <a:ext cx="4811696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808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33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0162-09E6-452A-A83E-8BD2022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D-300A-446F-B964-2F718255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34F2-0CFC-461F-8632-C0BB49B0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9889-EDE6-45BF-9996-70801A61A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FBEC-CBCC-4B75-A10C-60E682AF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9443-EF7B-4926-8072-203EE1050896}" type="slidenum">
              <a:rPr lang="en-ID" smtClean="0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96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3" r:id="rId3"/>
    <p:sldLayoutId id="2147483669" r:id="rId4"/>
    <p:sldLayoutId id="2147483674" r:id="rId5"/>
    <p:sldLayoutId id="2147483679" r:id="rId6"/>
    <p:sldLayoutId id="2147484060" r:id="rId7"/>
    <p:sldLayoutId id="2147484063" r:id="rId8"/>
    <p:sldLayoutId id="214748405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31" y="6262544"/>
            <a:ext cx="68918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197106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591124" y="3528803"/>
            <a:ext cx="1339760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520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7" r:id="rId17"/>
    <p:sldLayoutId id="2147483676" r:id="rId18"/>
    <p:sldLayoutId id="2147483678" r:id="rId19"/>
    <p:sldLayoutId id="2147483904" r:id="rId20"/>
    <p:sldLayoutId id="2147483905" r:id="rId21"/>
    <p:sldLayoutId id="2147483906" r:id="rId22"/>
    <p:sldLayoutId id="2147483907" r:id="rId23"/>
    <p:sldLayoutId id="2147483908" r:id="rId24"/>
    <p:sldLayoutId id="2147483909" r:id="rId25"/>
    <p:sldLayoutId id="2147483910" r:id="rId26"/>
    <p:sldLayoutId id="2147483911" r:id="rId27"/>
    <p:sldLayoutId id="2147483912" r:id="rId28"/>
    <p:sldLayoutId id="2147483913" r:id="rId29"/>
    <p:sldLayoutId id="2147483914" r:id="rId30"/>
    <p:sldLayoutId id="2147483915" r:id="rId31"/>
    <p:sldLayoutId id="2147483916" r:id="rId32"/>
    <p:sldLayoutId id="2147483917" r:id="rId33"/>
    <p:sldLayoutId id="2147483918" r:id="rId34"/>
    <p:sldLayoutId id="2147483919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em um Canto Único 1"/>
          <p:cNvSpPr/>
          <p:nvPr/>
        </p:nvSpPr>
        <p:spPr>
          <a:xfrm>
            <a:off x="618308" y="2300798"/>
            <a:ext cx="4712147" cy="1971375"/>
          </a:xfrm>
          <a:prstGeom prst="round1Rect">
            <a:avLst/>
          </a:prstGeom>
          <a:solidFill>
            <a:srgbClr val="FB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33BAF-8B65-4496-B427-CA80262743AC}"/>
              </a:ext>
            </a:extLst>
          </p:cNvPr>
          <p:cNvSpPr txBox="1"/>
          <p:nvPr/>
        </p:nvSpPr>
        <p:spPr>
          <a:xfrm>
            <a:off x="5330455" y="4420659"/>
            <a:ext cx="15310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Start Now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039A2D-ACFC-4A56-82C3-63FD963FEE7D}"/>
              </a:ext>
            </a:extLst>
          </p:cNvPr>
          <p:cNvSpPr/>
          <p:nvPr/>
        </p:nvSpPr>
        <p:spPr>
          <a:xfrm>
            <a:off x="894079" y="-61943"/>
            <a:ext cx="1006017" cy="1924551"/>
          </a:xfrm>
          <a:custGeom>
            <a:avLst/>
            <a:gdLst>
              <a:gd name="connsiteX0" fmla="*/ 267255 w 988166"/>
              <a:gd name="connsiteY0" fmla="*/ 0 h 1890401"/>
              <a:gd name="connsiteX1" fmla="*/ 661893 w 988166"/>
              <a:gd name="connsiteY1" fmla="*/ 0 h 1890401"/>
              <a:gd name="connsiteX2" fmla="*/ 661893 w 988166"/>
              <a:gd name="connsiteY2" fmla="*/ 39812 h 1890401"/>
              <a:gd name="connsiteX3" fmla="*/ 988166 w 988166"/>
              <a:gd name="connsiteY3" fmla="*/ 342106 h 1890401"/>
              <a:gd name="connsiteX4" fmla="*/ 988166 w 988166"/>
              <a:gd name="connsiteY4" fmla="*/ 681937 h 1890401"/>
              <a:gd name="connsiteX5" fmla="*/ 661893 w 988166"/>
              <a:gd name="connsiteY5" fmla="*/ 986872 h 1890401"/>
              <a:gd name="connsiteX6" fmla="*/ 661893 w 988166"/>
              <a:gd name="connsiteY6" fmla="*/ 1333769 h 1890401"/>
              <a:gd name="connsiteX7" fmla="*/ 99195 w 988166"/>
              <a:gd name="connsiteY7" fmla="*/ 1890401 h 1890401"/>
              <a:gd name="connsiteX8" fmla="*/ 0 w 988166"/>
              <a:gd name="connsiteY8" fmla="*/ 1890401 h 1890401"/>
              <a:gd name="connsiteX9" fmla="*/ 0 w 988166"/>
              <a:gd name="connsiteY9" fmla="*/ 1583754 h 1890401"/>
              <a:gd name="connsiteX10" fmla="*/ 41533 w 988166"/>
              <a:gd name="connsiteY10" fmla="*/ 1583754 h 1890401"/>
              <a:gd name="connsiteX11" fmla="*/ 267255 w 988166"/>
              <a:gd name="connsiteY11" fmla="*/ 1301869 h 1890401"/>
              <a:gd name="connsiteX12" fmla="*/ 267255 w 988166"/>
              <a:gd name="connsiteY12" fmla="*/ 987871 h 1890401"/>
              <a:gd name="connsiteX13" fmla="*/ 606230 w 988166"/>
              <a:gd name="connsiteY13" fmla="*/ 517802 h 1890401"/>
              <a:gd name="connsiteX14" fmla="*/ 267255 w 988166"/>
              <a:gd name="connsiteY14" fmla="*/ 39669 h 1890401"/>
              <a:gd name="connsiteX15" fmla="*/ 267255 w 988166"/>
              <a:gd name="connsiteY15" fmla="*/ 0 h 189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88166" h="1890401">
                <a:moveTo>
                  <a:pt x="267255" y="0"/>
                </a:moveTo>
                <a:lnTo>
                  <a:pt x="661893" y="0"/>
                </a:lnTo>
                <a:lnTo>
                  <a:pt x="661893" y="39812"/>
                </a:lnTo>
                <a:cubicBezTo>
                  <a:pt x="661893" y="224856"/>
                  <a:pt x="700501" y="339537"/>
                  <a:pt x="988166" y="342106"/>
                </a:cubicBezTo>
                <a:lnTo>
                  <a:pt x="988166" y="681937"/>
                </a:lnTo>
                <a:cubicBezTo>
                  <a:pt x="702285" y="681937"/>
                  <a:pt x="661893" y="789624"/>
                  <a:pt x="661893" y="986872"/>
                </a:cubicBezTo>
                <a:lnTo>
                  <a:pt x="661893" y="1333769"/>
                </a:lnTo>
                <a:cubicBezTo>
                  <a:pt x="661893" y="1719130"/>
                  <a:pt x="412622" y="1890401"/>
                  <a:pt x="99195" y="1890401"/>
                </a:cubicBezTo>
                <a:lnTo>
                  <a:pt x="0" y="1890401"/>
                </a:lnTo>
                <a:lnTo>
                  <a:pt x="0" y="1583754"/>
                </a:lnTo>
                <a:lnTo>
                  <a:pt x="41533" y="1583754"/>
                </a:lnTo>
                <a:cubicBezTo>
                  <a:pt x="221797" y="1583754"/>
                  <a:pt x="267255" y="1473997"/>
                  <a:pt x="267255" y="1301869"/>
                </a:cubicBezTo>
                <a:lnTo>
                  <a:pt x="267255" y="987871"/>
                </a:lnTo>
                <a:cubicBezTo>
                  <a:pt x="267255" y="737458"/>
                  <a:pt x="361526" y="557837"/>
                  <a:pt x="606230" y="517802"/>
                </a:cubicBezTo>
                <a:cubicBezTo>
                  <a:pt x="353105" y="476626"/>
                  <a:pt x="267255" y="297647"/>
                  <a:pt x="267255" y="39669"/>
                </a:cubicBezTo>
                <a:lnTo>
                  <a:pt x="267255" y="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00CC0E-634B-405D-AEA6-82C423873C8C}"/>
              </a:ext>
            </a:extLst>
          </p:cNvPr>
          <p:cNvSpPr/>
          <p:nvPr/>
        </p:nvSpPr>
        <p:spPr>
          <a:xfrm>
            <a:off x="9933958" y="3994559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18" name="Imagem 1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6C6C2CE-CF20-4D6D-9588-5BB647314BB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3" y="886451"/>
            <a:ext cx="2948128" cy="656335"/>
          </a:xfrm>
          <a:prstGeom prst="rect">
            <a:avLst/>
          </a:prstGeom>
        </p:spPr>
      </p:pic>
      <p:pic>
        <p:nvPicPr>
          <p:cNvPr id="4" name="Imagem 3" descr="Brinquedo de lego&#10;&#10;Descrição gerada automaticamente com confiança média">
            <a:extLst>
              <a:ext uri="{FF2B5EF4-FFF2-40B4-BE49-F238E27FC236}">
                <a16:creationId xmlns:a16="http://schemas.microsoft.com/office/drawing/2014/main" id="{097722A7-6BF9-45B7-B798-0008B17B5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17" y="1214618"/>
            <a:ext cx="5871148" cy="4647991"/>
          </a:xfrm>
          <a:prstGeom prst="rect">
            <a:avLst/>
          </a:prstGeom>
        </p:spPr>
      </p:pic>
      <p:sp>
        <p:nvSpPr>
          <p:cNvPr id="15" name="TextBox 31">
            <a:extLst>
              <a:ext uri="{FF2B5EF4-FFF2-40B4-BE49-F238E27FC236}">
                <a16:creationId xmlns:a16="http://schemas.microsoft.com/office/drawing/2014/main" id="{3B9B58A0-D2CF-472B-BB2C-1F0EE2A0A560}"/>
              </a:ext>
            </a:extLst>
          </p:cNvPr>
          <p:cNvSpPr txBox="1"/>
          <p:nvPr/>
        </p:nvSpPr>
        <p:spPr>
          <a:xfrm>
            <a:off x="750387" y="2497672"/>
            <a:ext cx="443637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/>
            <a:r>
              <a:rPr lang="pt-BR" sz="3200" dirty="0" smtClean="0">
                <a:solidFill>
                  <a:srgbClr val="4A5661"/>
                </a:solidFill>
                <a:latin typeface="Roboto" panose="02000000000000000000" pitchFamily="2" charset="0"/>
              </a:rPr>
              <a:t>Consultoria para implantação e capacitação do Flyway</a:t>
            </a:r>
            <a:endParaRPr lang="en-ID" sz="3200" b="1" dirty="0">
              <a:solidFill>
                <a:srgbClr val="4A566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8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F9052A6-39D0-4C4C-B551-2DB3F2E34469}"/>
              </a:ext>
            </a:extLst>
          </p:cNvPr>
          <p:cNvSpPr/>
          <p:nvPr/>
        </p:nvSpPr>
        <p:spPr>
          <a:xfrm>
            <a:off x="736898" y="744398"/>
            <a:ext cx="11460481" cy="6126481"/>
          </a:xfrm>
          <a:prstGeom prst="rect">
            <a:avLst/>
          </a:prstGeom>
          <a:solidFill>
            <a:srgbClr val="E61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F093E13-4617-4BCE-AC4D-357B3AAF68A2}"/>
              </a:ext>
            </a:extLst>
          </p:cNvPr>
          <p:cNvSpPr/>
          <p:nvPr/>
        </p:nvSpPr>
        <p:spPr>
          <a:xfrm>
            <a:off x="0" y="0"/>
            <a:ext cx="731519" cy="734076"/>
          </a:xfrm>
          <a:prstGeom prst="rect">
            <a:avLst/>
          </a:prstGeom>
          <a:solidFill>
            <a:srgbClr val="E61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E28F46-8DD9-4271-A5D5-08AC131FE1FD}"/>
              </a:ext>
            </a:extLst>
          </p:cNvPr>
          <p:cNvSpPr txBox="1"/>
          <p:nvPr/>
        </p:nvSpPr>
        <p:spPr>
          <a:xfrm>
            <a:off x="4887692" y="4634820"/>
            <a:ext cx="3568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err="1" smtClean="0">
                <a:solidFill>
                  <a:schemeClr val="bg2"/>
                </a:solidFill>
                <a:latin typeface="+mj-lt"/>
              </a:rPr>
              <a:t>RafaelSimões</a:t>
            </a:r>
            <a:r>
              <a:rPr lang="en-US" sz="14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+mj-lt"/>
              </a:rPr>
              <a:t>D’Elia</a:t>
            </a:r>
            <a:endParaRPr lang="en-ID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43047-7720-4919-9DCF-ADEE92134E5E}"/>
              </a:ext>
            </a:extLst>
          </p:cNvPr>
          <p:cNvSpPr txBox="1"/>
          <p:nvPr/>
        </p:nvSpPr>
        <p:spPr>
          <a:xfrm>
            <a:off x="4887692" y="4896763"/>
            <a:ext cx="3568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Rafael.delia@arphoenix.com.br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pt-BR" sz="1200" dirty="0" smtClean="0">
                <a:solidFill>
                  <a:schemeClr val="bg2"/>
                </a:solidFill>
              </a:rPr>
              <a:t>Rafael.delia@tools.com.br</a:t>
            </a:r>
            <a:endParaRPr lang="en-ID" sz="1200" dirty="0">
              <a:solidFill>
                <a:schemeClr val="bg2"/>
              </a:solidFill>
            </a:endParaRPr>
          </a:p>
          <a:p>
            <a:endParaRPr lang="en-ID" sz="1200" dirty="0">
              <a:solidFill>
                <a:schemeClr val="bg2"/>
              </a:solidFill>
            </a:endParaRPr>
          </a:p>
        </p:txBody>
      </p:sp>
      <p:pic>
        <p:nvPicPr>
          <p:cNvPr id="26" name="Imagem 25" descr="Uma imagem contendo Texto&#10;&#10;Descrição gerada automaticamente">
            <a:extLst>
              <a:ext uri="{FF2B5EF4-FFF2-40B4-BE49-F238E27FC236}">
                <a16:creationId xmlns:a16="http://schemas.microsoft.com/office/drawing/2014/main" id="{6B998EE8-9C33-4DBA-A305-0A06A87A2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74" y="1037294"/>
            <a:ext cx="3555555" cy="1015873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2054942" y="2797553"/>
            <a:ext cx="6401573" cy="2920033"/>
            <a:chOff x="2132434" y="2499469"/>
            <a:chExt cx="6401573" cy="2920033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78DB1329-BA94-482D-9467-4E89E341D540}"/>
                </a:ext>
              </a:extLst>
            </p:cNvPr>
            <p:cNvSpPr/>
            <p:nvPr/>
          </p:nvSpPr>
          <p:spPr>
            <a:xfrm>
              <a:off x="4963849" y="3943988"/>
              <a:ext cx="1739250" cy="4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8" name="Imagem 17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3342B212-CB5F-4578-879A-7DB03A872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6" t="31319" r="22962" b="22429"/>
            <a:stretch/>
          </p:blipFill>
          <p:spPr>
            <a:xfrm>
              <a:off x="2132434" y="2499469"/>
              <a:ext cx="6401573" cy="2920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0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Propósito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3853505"/>
            <a:ext cx="29757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El propósito de esta presentación es demostrar el uso de </a:t>
            </a:r>
            <a:r>
              <a:rPr lang="es-ES" sz="1200" dirty="0" err="1">
                <a:solidFill>
                  <a:schemeClr val="bg1"/>
                </a:solidFill>
              </a:rPr>
              <a:t>Flyway</a:t>
            </a:r>
            <a:r>
              <a:rPr lang="es-ES" sz="1200" dirty="0">
                <a:solidFill>
                  <a:schemeClr val="bg1"/>
                </a:solidFill>
              </a:rPr>
              <a:t> en el entorno del Banco Continental.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648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0" name="TextBox 54">
            <a:extLst>
              <a:ext uri="{FF2B5EF4-FFF2-40B4-BE49-F238E27FC236}">
                <a16:creationId xmlns:a16="http://schemas.microsoft.com/office/drawing/2014/main" id="{FA0A0996-C9CC-4B9F-8FED-73BD2FF64684}"/>
              </a:ext>
            </a:extLst>
          </p:cNvPr>
          <p:cNvSpPr txBox="1"/>
          <p:nvPr/>
        </p:nvSpPr>
        <p:spPr>
          <a:xfrm>
            <a:off x="5492190" y="1249346"/>
            <a:ext cx="6280710" cy="4339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 (Títulos)"/>
              </a:rPr>
              <a:t>Temas</a:t>
            </a:r>
            <a:endParaRPr lang="pt-BR" sz="4400" b="1" dirty="0" smtClean="0">
              <a:latin typeface="Open Sans (Títulos)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err="1" smtClean="0">
                <a:latin typeface="+mj-lt"/>
              </a:rPr>
              <a:t>Flujo</a:t>
            </a:r>
            <a:r>
              <a:rPr lang="pt-BR" sz="2000" b="1" dirty="0" smtClean="0">
                <a:latin typeface="+mj-lt"/>
              </a:rPr>
              <a:t> Básico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latin typeface="+mj-lt"/>
              </a:rPr>
              <a:t>Estructura de Carpetas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latin typeface="+mj-lt"/>
              </a:rPr>
              <a:t>Norma </a:t>
            </a:r>
            <a:r>
              <a:rPr lang="pt-BR" sz="2000" b="1" dirty="0">
                <a:latin typeface="+mj-lt"/>
              </a:rPr>
              <a:t>de </a:t>
            </a:r>
            <a:r>
              <a:rPr lang="pt-BR" sz="2000" b="1" dirty="0" smtClean="0">
                <a:latin typeface="+mj-lt"/>
              </a:rPr>
              <a:t>nomenclatura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latin typeface="+mj-lt"/>
              </a:rPr>
              <a:t>Ajustes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err="1" smtClean="0">
                <a:latin typeface="+mj-lt"/>
              </a:rPr>
              <a:t>Ejecución</a:t>
            </a:r>
            <a:endParaRPr lang="pt-BR" sz="2000" b="1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latin typeface="+mj-lt"/>
              </a:rPr>
              <a:t>Control de Versiones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err="1" smtClean="0"/>
              <a:t>Flujo</a:t>
            </a:r>
            <a:r>
              <a:rPr lang="pt-BR" sz="2000" b="1" dirty="0" smtClean="0"/>
              <a:t> Completo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8449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bg1"/>
                </a:solidFill>
                <a:latin typeface="+mj-lt"/>
              </a:rPr>
              <a:t>Flujo</a:t>
            </a:r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  <a:latin typeface="+mj-lt"/>
              </a:rPr>
              <a:t>Básico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3715006"/>
            <a:ext cx="297571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Scripts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Comandos</a:t>
            </a:r>
            <a:r>
              <a:rPr lang="en-US" sz="1200" dirty="0" smtClean="0">
                <a:solidFill>
                  <a:schemeClr val="bg1"/>
                </a:solidFill>
              </a:rPr>
              <a:t> do Flyway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Shema History Table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Aplicación</a:t>
            </a:r>
            <a:r>
              <a:rPr lang="en-US" sz="1200" dirty="0" smtClean="0">
                <a:solidFill>
                  <a:schemeClr val="bg1"/>
                </a:solidFill>
              </a:rPr>
              <a:t> de base de </a:t>
            </a:r>
            <a:r>
              <a:rPr lang="en-US" sz="1200" dirty="0" err="1" smtClean="0">
                <a:solidFill>
                  <a:schemeClr val="bg1"/>
                </a:solidFill>
              </a:rPr>
              <a:t>datos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50" y="1640536"/>
            <a:ext cx="7201050" cy="43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Estructura de </a:t>
            </a:r>
            <a:r>
              <a:rPr lang="en-US" sz="3400" b="1" dirty="0" err="1" smtClean="0">
                <a:solidFill>
                  <a:schemeClr val="bg1"/>
                </a:solidFill>
                <a:latin typeface="+mj-lt"/>
              </a:rPr>
              <a:t>Carpetas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4009092"/>
            <a:ext cx="2975717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>
                <a:solidFill>
                  <a:schemeClr val="bg1"/>
                </a:solidFill>
              </a:rPr>
              <a:t>Definición de carpetas de acuerdo a las necesidades del Banco Continental.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15" y="336648"/>
            <a:ext cx="5310408" cy="28617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015" y="3821331"/>
            <a:ext cx="5310000" cy="2671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20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Norma de nomenclatura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3870592"/>
            <a:ext cx="2975717" cy="889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Para que </a:t>
            </a:r>
            <a:r>
              <a:rPr lang="es-ES" sz="1200" dirty="0" err="1">
                <a:solidFill>
                  <a:schemeClr val="bg1"/>
                </a:solidFill>
              </a:rPr>
              <a:t>Flyway</a:t>
            </a:r>
            <a:r>
              <a:rPr lang="es-ES" sz="1200" dirty="0">
                <a:solidFill>
                  <a:schemeClr val="bg1"/>
                </a:solidFill>
              </a:rPr>
              <a:t> las recoja, las migraciones de SQL deben cumplir con el siguiente patrón de nomenclatura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05" y="2514601"/>
            <a:ext cx="6770422" cy="18667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478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4906930" cy="68776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5" y="1640536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chemeClr val="bg1"/>
                </a:solidFill>
              </a:rPr>
              <a:t>Ajustes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1184900" y="3853504"/>
            <a:ext cx="29757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El archivo </a:t>
            </a:r>
            <a:r>
              <a:rPr lang="es-ES" sz="1200" dirty="0" err="1" smtClean="0">
                <a:solidFill>
                  <a:schemeClr val="bg1"/>
                </a:solidFill>
              </a:rPr>
              <a:t>flyway.conf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>
                <a:solidFill>
                  <a:schemeClr val="bg1"/>
                </a:solidFill>
              </a:rPr>
              <a:t>es donde configura la URL de la base de datos, la contraseña. Entre otras </a:t>
            </a:r>
            <a:r>
              <a:rPr lang="es-ES" sz="1200" dirty="0" smtClean="0">
                <a:solidFill>
                  <a:schemeClr val="bg1"/>
                </a:solidFill>
              </a:rPr>
              <a:t>opciones.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796647" y="3435715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7" y="962022"/>
            <a:ext cx="6365155" cy="12726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887" y="3413373"/>
            <a:ext cx="6365156" cy="29239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40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12192000" cy="240838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40" y="462153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Ejecución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4017213" y="852524"/>
            <a:ext cx="2975717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A través de simples comandos es posible realizar la migración de scripts.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3628960" y="279148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0" y="2869239"/>
            <a:ext cx="11257722" cy="18872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89" y="5066080"/>
            <a:ext cx="1298641" cy="17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12193200" cy="2408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52" y="514199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Control de </a:t>
            </a:r>
            <a:r>
              <a:rPr lang="en-US" sz="3400" dirty="0" err="1">
                <a:solidFill>
                  <a:schemeClr val="bg1"/>
                </a:solidFill>
              </a:rPr>
              <a:t>Versiones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3984415" y="967746"/>
            <a:ext cx="2975717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Control de versiones de secuencias de comandos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1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3596162" y="394370"/>
            <a:ext cx="72000" cy="1802716"/>
            <a:chOff x="983460" y="2649135"/>
            <a:chExt cx="66134" cy="1802716"/>
          </a:xfrm>
        </p:grpSpPr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8363"/>
            <a:ext cx="12192000" cy="2795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746" y="392490"/>
            <a:ext cx="1682514" cy="14328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290" y="394370"/>
            <a:ext cx="1335451" cy="14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5F9D76-26E5-4612-9D9C-EF82E27D7F0E}"/>
              </a:ext>
            </a:extLst>
          </p:cNvPr>
          <p:cNvSpPr/>
          <p:nvPr/>
        </p:nvSpPr>
        <p:spPr>
          <a:xfrm>
            <a:off x="8662219" y="0"/>
            <a:ext cx="3529781" cy="238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A05FD9AD-5AB8-4402-8238-E932D88E1B09}"/>
              </a:ext>
            </a:extLst>
          </p:cNvPr>
          <p:cNvSpPr/>
          <p:nvPr/>
        </p:nvSpPr>
        <p:spPr>
          <a:xfrm>
            <a:off x="0" y="-19664"/>
            <a:ext cx="12192000" cy="259826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CF3D9-E718-4772-8732-84838955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47" y="510852"/>
            <a:ext cx="4049212" cy="1444752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chemeClr val="bg1"/>
                </a:solidFill>
              </a:rPr>
              <a:t>Flujo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>
                <a:solidFill>
                  <a:schemeClr val="bg1"/>
                </a:solidFill>
              </a:rPr>
              <a:t/>
            </a:r>
            <a:br>
              <a:rPr lang="en-US" sz="3400" dirty="0" smtClean="0">
                <a:solidFill>
                  <a:schemeClr val="bg1"/>
                </a:solidFill>
              </a:rPr>
            </a:br>
            <a:r>
              <a:rPr lang="en-US" sz="3400" dirty="0" err="1" smtClean="0">
                <a:solidFill>
                  <a:schemeClr val="bg1"/>
                </a:solidFill>
              </a:rPr>
              <a:t>Completo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F1DE4313-0536-4448-AEBB-9650D881146D}"/>
              </a:ext>
            </a:extLst>
          </p:cNvPr>
          <p:cNvSpPr txBox="1"/>
          <p:nvPr/>
        </p:nvSpPr>
        <p:spPr>
          <a:xfrm>
            <a:off x="3984415" y="967746"/>
            <a:ext cx="2975717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solidFill>
                  <a:schemeClr val="bg1"/>
                </a:solidFill>
              </a:rPr>
              <a:t>Control de versiones de secuencias de comandos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AB753122-FB50-4198-B0BD-DB0321B34E93}"/>
              </a:ext>
            </a:extLst>
          </p:cNvPr>
          <p:cNvGrpSpPr/>
          <p:nvPr/>
        </p:nvGrpSpPr>
        <p:grpSpPr>
          <a:xfrm>
            <a:off x="3596162" y="394370"/>
            <a:ext cx="72000" cy="1802716"/>
            <a:chOff x="983460" y="2649135"/>
            <a:chExt cx="66134" cy="1802716"/>
          </a:xfrm>
        </p:grpSpPr>
        <p:cxnSp>
          <p:nvCxnSpPr>
            <p:cNvPr id="14" name="Straight Connector 9">
              <a:extLst>
                <a:ext uri="{FF2B5EF4-FFF2-40B4-BE49-F238E27FC236}">
                  <a16:creationId xmlns:a16="http://schemas.microsoft.com/office/drawing/2014/main" id="{4EEEEBBB-3487-4134-92D3-0455197B87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16704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56699A41-C8A3-45B0-BA1C-F7BDC970A42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8D5B07FE-5312-4083-B2D7-FBA917EF9E5C}"/>
                </a:ext>
              </a:extLst>
            </p:cNvPr>
            <p:cNvSpPr/>
            <p:nvPr/>
          </p:nvSpPr>
          <p:spPr>
            <a:xfrm>
              <a:off x="983460" y="4385718"/>
              <a:ext cx="66134" cy="66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10" y="2644737"/>
            <a:ext cx="9518490" cy="40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olors 322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olors 322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32736</TotalTime>
  <Words>162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(Títulos)</vt:lpstr>
      <vt:lpstr>Roboto</vt:lpstr>
      <vt:lpstr>Office Theme</vt:lpstr>
      <vt:lpstr>Custom Design</vt:lpstr>
      <vt:lpstr>Apresentação do PowerPoint</vt:lpstr>
      <vt:lpstr>Propósito</vt:lpstr>
      <vt:lpstr>Flujo Básico</vt:lpstr>
      <vt:lpstr>Estructura de Carpetas</vt:lpstr>
      <vt:lpstr>Norma de nomenclatura</vt:lpstr>
      <vt:lpstr>Ajustes</vt:lpstr>
      <vt:lpstr>Ejecución</vt:lpstr>
      <vt:lpstr>Control de Versiones</vt:lpstr>
      <vt:lpstr>Flujo  Completo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Rafael Simoes Delia</cp:lastModifiedBy>
  <cp:revision>352</cp:revision>
  <dcterms:created xsi:type="dcterms:W3CDTF">2020-09-25T12:38:18Z</dcterms:created>
  <dcterms:modified xsi:type="dcterms:W3CDTF">2022-03-31T13:53:24Z</dcterms:modified>
</cp:coreProperties>
</file>