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Extenda 30 Deca" charset="1" panose="020B0003020200000002"/>
      <p:regular r:id="rId25"/>
    </p:embeddedFont>
    <p:embeddedFont>
      <p:font typeface="Poppins" charset="1" panose="00000500000000000000"/>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337302" y="2066925"/>
            <a:ext cx="11081843" cy="7338121"/>
          </a:xfrm>
          <a:prstGeom prst="rect">
            <a:avLst/>
          </a:prstGeom>
        </p:spPr>
        <p:txBody>
          <a:bodyPr anchor="t" rtlCol="false" tIns="0" lIns="0" bIns="0" rIns="0">
            <a:spAutoFit/>
          </a:bodyPr>
          <a:lstStyle/>
          <a:p>
            <a:pPr algn="l">
              <a:lnSpc>
                <a:spcPts val="18344"/>
              </a:lnSpc>
            </a:pPr>
            <a:r>
              <a:rPr lang="en-US" sz="24459">
                <a:solidFill>
                  <a:srgbClr val="E9FBFF"/>
                </a:solidFill>
                <a:latin typeface="Extenda 30 Deca"/>
                <a:ea typeface="Extenda 30 Deca"/>
                <a:cs typeface="Extenda 30 Deca"/>
                <a:sym typeface="Extenda 30 Deca"/>
              </a:rPr>
              <a:t>SHOPPING BEHAVIOR ANALISYS</a:t>
            </a:r>
          </a:p>
          <a:p>
            <a:pPr algn="l">
              <a:lnSpc>
                <a:spcPts val="18344"/>
              </a:lnSpc>
            </a:pPr>
          </a:p>
        </p:txBody>
      </p:sp>
      <p:grpSp>
        <p:nvGrpSpPr>
          <p:cNvPr name="Group 9" id="9"/>
          <p:cNvGrpSpPr/>
          <p:nvPr/>
        </p:nvGrpSpPr>
        <p:grpSpPr>
          <a:xfrm rot="0">
            <a:off x="1337302" y="6439864"/>
            <a:ext cx="6238271" cy="921725"/>
            <a:chOff x="0" y="0"/>
            <a:chExt cx="1643001" cy="242759"/>
          </a:xfrm>
        </p:grpSpPr>
        <p:sp>
          <p:nvSpPr>
            <p:cNvPr name="Freeform 10" id="10"/>
            <p:cNvSpPr/>
            <p:nvPr/>
          </p:nvSpPr>
          <p:spPr>
            <a:xfrm flipH="false" flipV="false" rot="0">
              <a:off x="0" y="0"/>
              <a:ext cx="1643001" cy="242759"/>
            </a:xfrm>
            <a:custGeom>
              <a:avLst/>
              <a:gdLst/>
              <a:ahLst/>
              <a:cxnLst/>
              <a:rect r="r" b="b" t="t" l="l"/>
              <a:pathLst>
                <a:path h="242759" w="1643001">
                  <a:moveTo>
                    <a:pt x="121379" y="0"/>
                  </a:moveTo>
                  <a:lnTo>
                    <a:pt x="1521622" y="0"/>
                  </a:lnTo>
                  <a:cubicBezTo>
                    <a:pt x="1588658" y="0"/>
                    <a:pt x="1643001" y="54343"/>
                    <a:pt x="1643001" y="121379"/>
                  </a:cubicBezTo>
                  <a:lnTo>
                    <a:pt x="1643001" y="121379"/>
                  </a:lnTo>
                  <a:cubicBezTo>
                    <a:pt x="1643001" y="153571"/>
                    <a:pt x="1630213" y="184445"/>
                    <a:pt x="1607450" y="207208"/>
                  </a:cubicBezTo>
                  <a:cubicBezTo>
                    <a:pt x="1584687" y="229971"/>
                    <a:pt x="1553814" y="242759"/>
                    <a:pt x="1521622"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643001"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Convenience at Your Fingertips</a:t>
              </a:r>
            </a:p>
          </p:txBody>
        </p:sp>
      </p:grpSp>
      <p:grpSp>
        <p:nvGrpSpPr>
          <p:cNvPr name="Group 12" id="12"/>
          <p:cNvGrpSpPr/>
          <p:nvPr/>
        </p:nvGrpSpPr>
        <p:grpSpPr>
          <a:xfrm rot="0">
            <a:off x="9505110" y="3087540"/>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7" id="17"/>
          <p:cNvSpPr txBox="true"/>
          <p:nvPr/>
        </p:nvSpPr>
        <p:spPr>
          <a:xfrm rot="0">
            <a:off x="1337302" y="7657953"/>
            <a:ext cx="9754005" cy="656590"/>
          </a:xfrm>
          <a:prstGeom prst="rect">
            <a:avLst/>
          </a:prstGeom>
        </p:spPr>
        <p:txBody>
          <a:bodyPr anchor="t" rtlCol="false" tIns="0" lIns="0" bIns="0" rIns="0">
            <a:spAutoFit/>
          </a:bodyPr>
          <a:lstStyle/>
          <a:p>
            <a:pPr algn="just">
              <a:lnSpc>
                <a:spcPts val="2659"/>
              </a:lnSpc>
              <a:spcBef>
                <a:spcPct val="0"/>
              </a:spcBef>
            </a:pPr>
            <a:r>
              <a:rPr lang="en-US" sz="1899">
                <a:solidFill>
                  <a:srgbClr val="E9FBFF"/>
                </a:solidFill>
                <a:latin typeface="Canva Sans"/>
                <a:ea typeface="Canva Sans"/>
                <a:cs typeface="Canva Sans"/>
                <a:sym typeface="Canva Sans"/>
              </a:rPr>
              <a:t>Lev</a:t>
            </a:r>
            <a:r>
              <a:rPr lang="en-US" sz="1899">
                <a:solidFill>
                  <a:srgbClr val="E9FBFF"/>
                </a:solidFill>
                <a:latin typeface="Canva Sans"/>
                <a:ea typeface="Canva Sans"/>
                <a:cs typeface="Canva Sans"/>
                <a:sym typeface="Canva Sans"/>
              </a:rPr>
              <a:t>eraging 3,900 transactions to decode purchasing patterns and optimize business strategies</a:t>
            </a:r>
          </a:p>
        </p:txBody>
      </p:sp>
      <p:sp>
        <p:nvSpPr>
          <p:cNvPr name="Freeform 18" id="18"/>
          <p:cNvSpPr/>
          <p:nvPr/>
        </p:nvSpPr>
        <p:spPr>
          <a:xfrm flipH="false" flipV="false" rot="0">
            <a:off x="12263289" y="1625573"/>
            <a:ext cx="4502946" cy="7035854"/>
          </a:xfrm>
          <a:custGeom>
            <a:avLst/>
            <a:gdLst/>
            <a:ahLst/>
            <a:cxnLst/>
            <a:rect r="r" b="b" t="t" l="l"/>
            <a:pathLst>
              <a:path h="7035854" w="4502946">
                <a:moveTo>
                  <a:pt x="0" y="0"/>
                </a:moveTo>
                <a:lnTo>
                  <a:pt x="4502947" y="0"/>
                </a:lnTo>
                <a:lnTo>
                  <a:pt x="4502947" y="7035854"/>
                </a:lnTo>
                <a:lnTo>
                  <a:pt x="0" y="7035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91887" y="1247775"/>
            <a:ext cx="3599644" cy="2466975"/>
          </a:xfrm>
          <a:prstGeom prst="rect">
            <a:avLst/>
          </a:prstGeom>
        </p:spPr>
        <p:txBody>
          <a:bodyPr anchor="t" rtlCol="false" tIns="0" lIns="0" bIns="0" rIns="0">
            <a:spAutoFit/>
          </a:bodyPr>
          <a:lstStyle/>
          <a:p>
            <a:pPr algn="ctr">
              <a:lnSpc>
                <a:spcPts val="9000"/>
              </a:lnSpc>
            </a:pPr>
            <a:r>
              <a:rPr lang="en-US" sz="12000">
                <a:solidFill>
                  <a:srgbClr val="E9FBFF"/>
                </a:solidFill>
                <a:latin typeface="Extenda 30 Deca"/>
                <a:ea typeface="Extenda 30 Deca"/>
                <a:cs typeface="Extenda 30 Deca"/>
                <a:sym typeface="Extenda 30 Deca"/>
              </a:rPr>
              <a:t>AGE IMPACT ON SPENDING</a:t>
            </a:r>
          </a:p>
        </p:txBody>
      </p:sp>
      <p:grpSp>
        <p:nvGrpSpPr>
          <p:cNvPr name="Group 9" id="9"/>
          <p:cNvGrpSpPr/>
          <p:nvPr/>
        </p:nvGrpSpPr>
        <p:grpSpPr>
          <a:xfrm rot="0">
            <a:off x="5233349" y="742950"/>
            <a:ext cx="4921595" cy="921725"/>
            <a:chOff x="0" y="0"/>
            <a:chExt cx="1296223" cy="242759"/>
          </a:xfrm>
        </p:grpSpPr>
        <p:sp>
          <p:nvSpPr>
            <p:cNvPr name="Freeform 10" id="10"/>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2" id="12"/>
          <p:cNvGrpSpPr/>
          <p:nvPr/>
        </p:nvGrpSpPr>
        <p:grpSpPr>
          <a:xfrm rot="0">
            <a:off x="10326393" y="827844"/>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7" id="17"/>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8" id="18"/>
          <p:cNvSpPr/>
          <p:nvPr/>
        </p:nvSpPr>
        <p:spPr>
          <a:xfrm flipV="true">
            <a:off x="5053756" y="573404"/>
            <a:ext cx="0" cy="9223259"/>
          </a:xfrm>
          <a:prstGeom prst="line">
            <a:avLst/>
          </a:prstGeom>
          <a:ln cap="flat" w="19050">
            <a:solidFill>
              <a:srgbClr val="E9FBFF"/>
            </a:solidFill>
            <a:prstDash val="solid"/>
            <a:headEnd type="none" len="sm" w="sm"/>
            <a:tailEnd type="none" len="sm" w="sm"/>
          </a:ln>
        </p:spPr>
      </p:sp>
      <p:sp>
        <p:nvSpPr>
          <p:cNvPr name="Freeform 19" id="19"/>
          <p:cNvSpPr/>
          <p:nvPr/>
        </p:nvSpPr>
        <p:spPr>
          <a:xfrm flipH="false" flipV="false" rot="0">
            <a:off x="1412128" y="4494484"/>
            <a:ext cx="2841188" cy="4529430"/>
          </a:xfrm>
          <a:custGeom>
            <a:avLst/>
            <a:gdLst/>
            <a:ahLst/>
            <a:cxnLst/>
            <a:rect r="r" b="b" t="t" l="l"/>
            <a:pathLst>
              <a:path h="4529430" w="2841188">
                <a:moveTo>
                  <a:pt x="0" y="0"/>
                </a:moveTo>
                <a:lnTo>
                  <a:pt x="2841187" y="0"/>
                </a:lnTo>
                <a:lnTo>
                  <a:pt x="2841187" y="4529429"/>
                </a:lnTo>
                <a:lnTo>
                  <a:pt x="0" y="4529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7150917" y="3370696"/>
            <a:ext cx="7854827" cy="5350886"/>
          </a:xfrm>
          <a:custGeom>
            <a:avLst/>
            <a:gdLst/>
            <a:ahLst/>
            <a:cxnLst/>
            <a:rect r="r" b="b" t="t" l="l"/>
            <a:pathLst>
              <a:path h="5350886" w="7854827">
                <a:moveTo>
                  <a:pt x="0" y="0"/>
                </a:moveTo>
                <a:lnTo>
                  <a:pt x="7854827" y="0"/>
                </a:lnTo>
                <a:lnTo>
                  <a:pt x="7854827" y="5350886"/>
                </a:lnTo>
                <a:lnTo>
                  <a:pt x="0" y="5350886"/>
                </a:lnTo>
                <a:lnTo>
                  <a:pt x="0" y="0"/>
                </a:lnTo>
                <a:close/>
              </a:path>
            </a:pathLst>
          </a:custGeom>
          <a:blipFill>
            <a:blip r:embed="rId6"/>
            <a:stretch>
              <a:fillRect l="0" t="0" r="0" b="0"/>
            </a:stretch>
          </a:blipFill>
        </p:spPr>
      </p:sp>
      <p:sp>
        <p:nvSpPr>
          <p:cNvPr name="TextBox 21" id="21"/>
          <p:cNvSpPr txBox="true"/>
          <p:nvPr/>
        </p:nvSpPr>
        <p:spPr>
          <a:xfrm rot="0">
            <a:off x="5233349" y="1856178"/>
            <a:ext cx="12025951" cy="323215"/>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W</a:t>
            </a:r>
            <a:r>
              <a:rPr lang="en-US" sz="1899">
                <a:solidFill>
                  <a:srgbClr val="E9FBFF"/>
                </a:solidFill>
                <a:latin typeface="Canva Sans"/>
                <a:ea typeface="Canva Sans"/>
                <a:cs typeface="Canva Sans"/>
                <a:sym typeface="Canva Sans"/>
              </a:rPr>
              <a:t>e can see that the average purchase value remains practically the same in all age groups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8777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91887" y="1247775"/>
            <a:ext cx="3599644" cy="2466975"/>
          </a:xfrm>
          <a:prstGeom prst="rect">
            <a:avLst/>
          </a:prstGeom>
        </p:spPr>
        <p:txBody>
          <a:bodyPr anchor="t" rtlCol="false" tIns="0" lIns="0" bIns="0" rIns="0">
            <a:spAutoFit/>
          </a:bodyPr>
          <a:lstStyle/>
          <a:p>
            <a:pPr algn="ctr">
              <a:lnSpc>
                <a:spcPts val="9000"/>
              </a:lnSpc>
            </a:pPr>
            <a:r>
              <a:rPr lang="en-US" sz="12000">
                <a:solidFill>
                  <a:srgbClr val="E9FBFF"/>
                </a:solidFill>
                <a:latin typeface="Extenda 30 Deca"/>
                <a:ea typeface="Extenda 30 Deca"/>
                <a:cs typeface="Extenda 30 Deca"/>
                <a:sym typeface="Extenda 30 Deca"/>
              </a:rPr>
              <a:t>AGE IMPACT ON SPENDING</a:t>
            </a:r>
          </a:p>
        </p:txBody>
      </p:sp>
      <p:grpSp>
        <p:nvGrpSpPr>
          <p:cNvPr name="Group 9" id="9"/>
          <p:cNvGrpSpPr/>
          <p:nvPr/>
        </p:nvGrpSpPr>
        <p:grpSpPr>
          <a:xfrm rot="0">
            <a:off x="5233349" y="742950"/>
            <a:ext cx="4921595" cy="921725"/>
            <a:chOff x="0" y="0"/>
            <a:chExt cx="1296223" cy="242759"/>
          </a:xfrm>
        </p:grpSpPr>
        <p:sp>
          <p:nvSpPr>
            <p:cNvPr name="Freeform 10" id="10"/>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2" id="12"/>
          <p:cNvGrpSpPr/>
          <p:nvPr/>
        </p:nvGrpSpPr>
        <p:grpSpPr>
          <a:xfrm rot="0">
            <a:off x="10326393" y="827844"/>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7" id="17"/>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8" id="18"/>
          <p:cNvSpPr/>
          <p:nvPr/>
        </p:nvSpPr>
        <p:spPr>
          <a:xfrm flipV="true">
            <a:off x="5053756" y="490337"/>
            <a:ext cx="19050" cy="9306326"/>
          </a:xfrm>
          <a:prstGeom prst="line">
            <a:avLst/>
          </a:prstGeom>
          <a:ln cap="flat" w="19050">
            <a:solidFill>
              <a:srgbClr val="E9FBFF"/>
            </a:solidFill>
            <a:prstDash val="solid"/>
            <a:headEnd type="none" len="sm" w="sm"/>
            <a:tailEnd type="none" len="sm" w="sm"/>
          </a:ln>
        </p:spPr>
      </p:sp>
      <p:sp>
        <p:nvSpPr>
          <p:cNvPr name="Freeform 19" id="19"/>
          <p:cNvSpPr/>
          <p:nvPr/>
        </p:nvSpPr>
        <p:spPr>
          <a:xfrm flipH="false" flipV="false" rot="0">
            <a:off x="1412128" y="4494484"/>
            <a:ext cx="2841188" cy="4529430"/>
          </a:xfrm>
          <a:custGeom>
            <a:avLst/>
            <a:gdLst/>
            <a:ahLst/>
            <a:cxnLst/>
            <a:rect r="r" b="b" t="t" l="l"/>
            <a:pathLst>
              <a:path h="4529430" w="2841188">
                <a:moveTo>
                  <a:pt x="0" y="0"/>
                </a:moveTo>
                <a:lnTo>
                  <a:pt x="2841187" y="0"/>
                </a:lnTo>
                <a:lnTo>
                  <a:pt x="2841187" y="4529429"/>
                </a:lnTo>
                <a:lnTo>
                  <a:pt x="0" y="4529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6638463" y="3275607"/>
            <a:ext cx="9215722" cy="5748307"/>
          </a:xfrm>
          <a:custGeom>
            <a:avLst/>
            <a:gdLst/>
            <a:ahLst/>
            <a:cxnLst/>
            <a:rect r="r" b="b" t="t" l="l"/>
            <a:pathLst>
              <a:path h="5748307" w="9215722">
                <a:moveTo>
                  <a:pt x="0" y="0"/>
                </a:moveTo>
                <a:lnTo>
                  <a:pt x="9215722" y="0"/>
                </a:lnTo>
                <a:lnTo>
                  <a:pt x="9215722" y="5748306"/>
                </a:lnTo>
                <a:lnTo>
                  <a:pt x="0" y="5748306"/>
                </a:lnTo>
                <a:lnTo>
                  <a:pt x="0" y="0"/>
                </a:lnTo>
                <a:close/>
              </a:path>
            </a:pathLst>
          </a:custGeom>
          <a:blipFill>
            <a:blip r:embed="rId6"/>
            <a:stretch>
              <a:fillRect l="0" t="0" r="0" b="0"/>
            </a:stretch>
          </a:blipFill>
        </p:spPr>
      </p:sp>
      <p:sp>
        <p:nvSpPr>
          <p:cNvPr name="TextBox 21" id="21"/>
          <p:cNvSpPr txBox="true"/>
          <p:nvPr/>
        </p:nvSpPr>
        <p:spPr>
          <a:xfrm rot="0">
            <a:off x="5233349" y="1856178"/>
            <a:ext cx="12025951" cy="656590"/>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This h</a:t>
            </a:r>
            <a:r>
              <a:rPr lang="en-US" sz="1899">
                <a:solidFill>
                  <a:srgbClr val="E9FBFF"/>
                </a:solidFill>
                <a:latin typeface="Canva Sans"/>
                <a:ea typeface="Canva Sans"/>
                <a:cs typeface="Canva Sans"/>
                <a:sym typeface="Canva Sans"/>
              </a:rPr>
              <a:t>eatmap shows a clear trend between age and spending. Younger and middle-aged groups (18-64) favor mid-range prices, while the oldest segment (65-70) consistently prefers the lowest prices.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91887" y="1171575"/>
            <a:ext cx="3599644" cy="2971799"/>
          </a:xfrm>
          <a:prstGeom prst="rect">
            <a:avLst/>
          </a:prstGeom>
        </p:spPr>
        <p:txBody>
          <a:bodyPr anchor="t" rtlCol="false" tIns="0" lIns="0" bIns="0" rIns="0">
            <a:spAutoFit/>
          </a:bodyPr>
          <a:lstStyle/>
          <a:p>
            <a:pPr algn="ctr">
              <a:lnSpc>
                <a:spcPts val="7499"/>
              </a:lnSpc>
            </a:pPr>
            <a:r>
              <a:rPr lang="en-US" sz="9999">
                <a:solidFill>
                  <a:srgbClr val="E9FBFF"/>
                </a:solidFill>
                <a:latin typeface="Extenda 30 Deca"/>
                <a:ea typeface="Extenda 30 Deca"/>
                <a:cs typeface="Extenda 30 Deca"/>
                <a:sym typeface="Extenda 30 Deca"/>
              </a:rPr>
              <a:t>AGE AND GENDER DISTRIBUTION</a:t>
            </a:r>
          </a:p>
        </p:txBody>
      </p:sp>
      <p:grpSp>
        <p:nvGrpSpPr>
          <p:cNvPr name="Group 9" id="9"/>
          <p:cNvGrpSpPr/>
          <p:nvPr/>
        </p:nvGrpSpPr>
        <p:grpSpPr>
          <a:xfrm rot="0">
            <a:off x="5233349" y="742950"/>
            <a:ext cx="4921595" cy="921725"/>
            <a:chOff x="0" y="0"/>
            <a:chExt cx="1296223" cy="242759"/>
          </a:xfrm>
        </p:grpSpPr>
        <p:sp>
          <p:nvSpPr>
            <p:cNvPr name="Freeform 10" id="10"/>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2" id="12"/>
          <p:cNvGrpSpPr/>
          <p:nvPr/>
        </p:nvGrpSpPr>
        <p:grpSpPr>
          <a:xfrm rot="0">
            <a:off x="10326393" y="827844"/>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7" id="17"/>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8" id="18"/>
          <p:cNvSpPr/>
          <p:nvPr/>
        </p:nvSpPr>
        <p:spPr>
          <a:xfrm flipV="true">
            <a:off x="5053756" y="573404"/>
            <a:ext cx="0" cy="9223259"/>
          </a:xfrm>
          <a:prstGeom prst="line">
            <a:avLst/>
          </a:prstGeom>
          <a:ln cap="flat" w="19050">
            <a:solidFill>
              <a:srgbClr val="E9FBFF"/>
            </a:solidFill>
            <a:prstDash val="solid"/>
            <a:headEnd type="none" len="sm" w="sm"/>
            <a:tailEnd type="none" len="sm" w="sm"/>
          </a:ln>
        </p:spPr>
      </p:sp>
      <p:sp>
        <p:nvSpPr>
          <p:cNvPr name="Freeform 19" id="19"/>
          <p:cNvSpPr/>
          <p:nvPr/>
        </p:nvSpPr>
        <p:spPr>
          <a:xfrm flipH="false" flipV="false" rot="0">
            <a:off x="677490" y="5143500"/>
            <a:ext cx="4267728" cy="3484018"/>
          </a:xfrm>
          <a:custGeom>
            <a:avLst/>
            <a:gdLst/>
            <a:ahLst/>
            <a:cxnLst/>
            <a:rect r="r" b="b" t="t" l="l"/>
            <a:pathLst>
              <a:path h="3484018" w="4267728">
                <a:moveTo>
                  <a:pt x="0" y="0"/>
                </a:moveTo>
                <a:lnTo>
                  <a:pt x="4267728" y="0"/>
                </a:lnTo>
                <a:lnTo>
                  <a:pt x="4267728" y="3484018"/>
                </a:lnTo>
                <a:lnTo>
                  <a:pt x="0" y="3484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5739556" y="3365749"/>
            <a:ext cx="11301259" cy="5594123"/>
          </a:xfrm>
          <a:custGeom>
            <a:avLst/>
            <a:gdLst/>
            <a:ahLst/>
            <a:cxnLst/>
            <a:rect r="r" b="b" t="t" l="l"/>
            <a:pathLst>
              <a:path h="5594123" w="11301259">
                <a:moveTo>
                  <a:pt x="0" y="0"/>
                </a:moveTo>
                <a:lnTo>
                  <a:pt x="11301259" y="0"/>
                </a:lnTo>
                <a:lnTo>
                  <a:pt x="11301259" y="5594123"/>
                </a:lnTo>
                <a:lnTo>
                  <a:pt x="0" y="5594123"/>
                </a:lnTo>
                <a:lnTo>
                  <a:pt x="0" y="0"/>
                </a:lnTo>
                <a:close/>
              </a:path>
            </a:pathLst>
          </a:custGeom>
          <a:blipFill>
            <a:blip r:embed="rId6"/>
            <a:stretch>
              <a:fillRect l="0" t="0" r="0" b="0"/>
            </a:stretch>
          </a:blipFill>
        </p:spPr>
      </p:sp>
      <p:sp>
        <p:nvSpPr>
          <p:cNvPr name="TextBox 21" id="21"/>
          <p:cNvSpPr txBox="true"/>
          <p:nvPr/>
        </p:nvSpPr>
        <p:spPr>
          <a:xfrm rot="0">
            <a:off x="5233349" y="1856178"/>
            <a:ext cx="12025951" cy="989965"/>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Here we c</a:t>
            </a:r>
            <a:r>
              <a:rPr lang="en-US" sz="1899">
                <a:solidFill>
                  <a:srgbClr val="E9FBFF"/>
                </a:solidFill>
                <a:latin typeface="Canva Sans"/>
                <a:ea typeface="Canva Sans"/>
                <a:cs typeface="Canva Sans"/>
                <a:sym typeface="Canva Sans"/>
              </a:rPr>
              <a:t>an see that even within age groups, men are responsible for the majority of purchases made in this store.</a:t>
            </a:r>
          </a:p>
          <a:p>
            <a:pPr algn="just">
              <a:lnSpc>
                <a:spcPts val="265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91887" y="1171575"/>
            <a:ext cx="3599644" cy="2971799"/>
          </a:xfrm>
          <a:prstGeom prst="rect">
            <a:avLst/>
          </a:prstGeom>
        </p:spPr>
        <p:txBody>
          <a:bodyPr anchor="t" rtlCol="false" tIns="0" lIns="0" bIns="0" rIns="0">
            <a:spAutoFit/>
          </a:bodyPr>
          <a:lstStyle/>
          <a:p>
            <a:pPr algn="ctr">
              <a:lnSpc>
                <a:spcPts val="7499"/>
              </a:lnSpc>
            </a:pPr>
            <a:r>
              <a:rPr lang="en-US" sz="9999">
                <a:solidFill>
                  <a:srgbClr val="E9FBFF"/>
                </a:solidFill>
                <a:latin typeface="Extenda 30 Deca"/>
                <a:ea typeface="Extenda 30 Deca"/>
                <a:cs typeface="Extenda 30 Deca"/>
                <a:sym typeface="Extenda 30 Deca"/>
              </a:rPr>
              <a:t>AGE AND GENDER DISTRIBUTION</a:t>
            </a:r>
          </a:p>
        </p:txBody>
      </p:sp>
      <p:grpSp>
        <p:nvGrpSpPr>
          <p:cNvPr name="Group 9" id="9"/>
          <p:cNvGrpSpPr/>
          <p:nvPr/>
        </p:nvGrpSpPr>
        <p:grpSpPr>
          <a:xfrm rot="0">
            <a:off x="5233349" y="742950"/>
            <a:ext cx="4921595" cy="921725"/>
            <a:chOff x="0" y="0"/>
            <a:chExt cx="1296223" cy="242759"/>
          </a:xfrm>
        </p:grpSpPr>
        <p:sp>
          <p:nvSpPr>
            <p:cNvPr name="Freeform 10" id="10"/>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2" id="12"/>
          <p:cNvGrpSpPr/>
          <p:nvPr/>
        </p:nvGrpSpPr>
        <p:grpSpPr>
          <a:xfrm rot="0">
            <a:off x="10326393" y="827844"/>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7" id="17"/>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8" id="18"/>
          <p:cNvSpPr/>
          <p:nvPr/>
        </p:nvSpPr>
        <p:spPr>
          <a:xfrm flipV="true">
            <a:off x="5053756" y="573404"/>
            <a:ext cx="0" cy="9223259"/>
          </a:xfrm>
          <a:prstGeom prst="line">
            <a:avLst/>
          </a:prstGeom>
          <a:ln cap="flat" w="19050">
            <a:solidFill>
              <a:srgbClr val="E9FBFF"/>
            </a:solidFill>
            <a:prstDash val="solid"/>
            <a:headEnd type="none" len="sm" w="sm"/>
            <a:tailEnd type="none" len="sm" w="sm"/>
          </a:ln>
        </p:spPr>
      </p:sp>
      <p:sp>
        <p:nvSpPr>
          <p:cNvPr name="Freeform 19" id="19"/>
          <p:cNvSpPr/>
          <p:nvPr/>
        </p:nvSpPr>
        <p:spPr>
          <a:xfrm flipH="false" flipV="false" rot="0">
            <a:off x="677490" y="5143500"/>
            <a:ext cx="4267728" cy="3484018"/>
          </a:xfrm>
          <a:custGeom>
            <a:avLst/>
            <a:gdLst/>
            <a:ahLst/>
            <a:cxnLst/>
            <a:rect r="r" b="b" t="t" l="l"/>
            <a:pathLst>
              <a:path h="3484018" w="4267728">
                <a:moveTo>
                  <a:pt x="0" y="0"/>
                </a:moveTo>
                <a:lnTo>
                  <a:pt x="4267728" y="0"/>
                </a:lnTo>
                <a:lnTo>
                  <a:pt x="4267728" y="3484018"/>
                </a:lnTo>
                <a:lnTo>
                  <a:pt x="0" y="3484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6834963" y="3741494"/>
            <a:ext cx="8822722" cy="5811968"/>
          </a:xfrm>
          <a:custGeom>
            <a:avLst/>
            <a:gdLst/>
            <a:ahLst/>
            <a:cxnLst/>
            <a:rect r="r" b="b" t="t" l="l"/>
            <a:pathLst>
              <a:path h="5811968" w="8822722">
                <a:moveTo>
                  <a:pt x="0" y="0"/>
                </a:moveTo>
                <a:lnTo>
                  <a:pt x="8822722" y="0"/>
                </a:lnTo>
                <a:lnTo>
                  <a:pt x="8822722" y="5811967"/>
                </a:lnTo>
                <a:lnTo>
                  <a:pt x="0" y="5811967"/>
                </a:lnTo>
                <a:lnTo>
                  <a:pt x="0" y="0"/>
                </a:lnTo>
                <a:close/>
              </a:path>
            </a:pathLst>
          </a:custGeom>
          <a:blipFill>
            <a:blip r:embed="rId6"/>
            <a:stretch>
              <a:fillRect l="0" t="0" r="0" b="0"/>
            </a:stretch>
          </a:blipFill>
        </p:spPr>
      </p:sp>
      <p:sp>
        <p:nvSpPr>
          <p:cNvPr name="TextBox 21" id="21"/>
          <p:cNvSpPr txBox="true"/>
          <p:nvPr/>
        </p:nvSpPr>
        <p:spPr>
          <a:xfrm rot="0">
            <a:off x="5233349" y="1856178"/>
            <a:ext cx="12025951" cy="656590"/>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And from this heatmap, we can see that most of this store's customers are men between the ages of 25 and 64.</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33349" y="742950"/>
            <a:ext cx="4921595" cy="921725"/>
            <a:chOff x="0" y="0"/>
            <a:chExt cx="1296223" cy="242759"/>
          </a:xfrm>
        </p:grpSpPr>
        <p:sp>
          <p:nvSpPr>
            <p:cNvPr name="Freeform 9" id="9"/>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0" id="10"/>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1" id="11"/>
          <p:cNvGrpSpPr/>
          <p:nvPr/>
        </p:nvGrpSpPr>
        <p:grpSpPr>
          <a:xfrm rot="0">
            <a:off x="10326393" y="827844"/>
            <a:ext cx="751937" cy="751937"/>
            <a:chOff x="0" y="0"/>
            <a:chExt cx="1002583" cy="1002583"/>
          </a:xfrm>
        </p:grpSpPr>
        <p:grpSp>
          <p:nvGrpSpPr>
            <p:cNvPr name="Group 12" id="12"/>
            <p:cNvGrpSpPr/>
            <p:nvPr/>
          </p:nvGrpSpPr>
          <p:grpSpPr>
            <a:xfrm rot="0">
              <a:off x="0" y="0"/>
              <a:ext cx="1002583" cy="1002583"/>
              <a:chOff x="0" y="0"/>
              <a:chExt cx="812800" cy="812800"/>
            </a:xfrm>
          </p:grpSpPr>
          <p:sp>
            <p:nvSpPr>
              <p:cNvPr name="Freeform 13" id="13"/>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4" id="14"/>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6" id="16"/>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7" id="17"/>
          <p:cNvSpPr/>
          <p:nvPr/>
        </p:nvSpPr>
        <p:spPr>
          <a:xfrm flipH="true" flipV="true">
            <a:off x="5053756" y="490337"/>
            <a:ext cx="0" cy="9306326"/>
          </a:xfrm>
          <a:prstGeom prst="line">
            <a:avLst/>
          </a:prstGeom>
          <a:ln cap="flat" w="19050">
            <a:solidFill>
              <a:srgbClr val="E9FBFF"/>
            </a:solidFill>
            <a:prstDash val="solid"/>
            <a:headEnd type="none" len="sm" w="sm"/>
            <a:tailEnd type="none" len="sm" w="sm"/>
          </a:ln>
        </p:spPr>
      </p:sp>
      <p:sp>
        <p:nvSpPr>
          <p:cNvPr name="Freeform 18" id="18"/>
          <p:cNvSpPr/>
          <p:nvPr/>
        </p:nvSpPr>
        <p:spPr>
          <a:xfrm flipH="false" flipV="false" rot="0">
            <a:off x="794024" y="5143500"/>
            <a:ext cx="4068995" cy="3144223"/>
          </a:xfrm>
          <a:custGeom>
            <a:avLst/>
            <a:gdLst/>
            <a:ahLst/>
            <a:cxnLst/>
            <a:rect r="r" b="b" t="t" l="l"/>
            <a:pathLst>
              <a:path h="3144223" w="4068995">
                <a:moveTo>
                  <a:pt x="0" y="0"/>
                </a:moveTo>
                <a:lnTo>
                  <a:pt x="4068995" y="0"/>
                </a:lnTo>
                <a:lnTo>
                  <a:pt x="4068995" y="3144223"/>
                </a:lnTo>
                <a:lnTo>
                  <a:pt x="0" y="3144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2150274" y="3927885"/>
            <a:ext cx="5351132" cy="4245075"/>
          </a:xfrm>
          <a:custGeom>
            <a:avLst/>
            <a:gdLst/>
            <a:ahLst/>
            <a:cxnLst/>
            <a:rect r="r" b="b" t="t" l="l"/>
            <a:pathLst>
              <a:path h="4245075" w="5351132">
                <a:moveTo>
                  <a:pt x="0" y="0"/>
                </a:moveTo>
                <a:lnTo>
                  <a:pt x="5351132" y="0"/>
                </a:lnTo>
                <a:lnTo>
                  <a:pt x="5351132" y="4245076"/>
                </a:lnTo>
                <a:lnTo>
                  <a:pt x="0" y="4245076"/>
                </a:lnTo>
                <a:lnTo>
                  <a:pt x="0" y="0"/>
                </a:lnTo>
                <a:close/>
              </a:path>
            </a:pathLst>
          </a:custGeom>
          <a:blipFill>
            <a:blip r:embed="rId6"/>
            <a:stretch>
              <a:fillRect l="0" t="0" r="0" b="0"/>
            </a:stretch>
          </a:blipFill>
        </p:spPr>
      </p:sp>
      <p:sp>
        <p:nvSpPr>
          <p:cNvPr name="Freeform 20" id="20"/>
          <p:cNvSpPr/>
          <p:nvPr/>
        </p:nvSpPr>
        <p:spPr>
          <a:xfrm flipH="false" flipV="false" rot="0">
            <a:off x="5310240" y="4262239"/>
            <a:ext cx="6592384" cy="3576368"/>
          </a:xfrm>
          <a:custGeom>
            <a:avLst/>
            <a:gdLst/>
            <a:ahLst/>
            <a:cxnLst/>
            <a:rect r="r" b="b" t="t" l="l"/>
            <a:pathLst>
              <a:path h="3576368" w="6592384">
                <a:moveTo>
                  <a:pt x="0" y="0"/>
                </a:moveTo>
                <a:lnTo>
                  <a:pt x="6592384" y="0"/>
                </a:lnTo>
                <a:lnTo>
                  <a:pt x="6592384" y="3576368"/>
                </a:lnTo>
                <a:lnTo>
                  <a:pt x="0" y="3576368"/>
                </a:lnTo>
                <a:lnTo>
                  <a:pt x="0" y="0"/>
                </a:lnTo>
                <a:close/>
              </a:path>
            </a:pathLst>
          </a:custGeom>
          <a:blipFill>
            <a:blip r:embed="rId7"/>
            <a:stretch>
              <a:fillRect l="0" t="0" r="0" b="0"/>
            </a:stretch>
          </a:blipFill>
        </p:spPr>
      </p:sp>
      <p:sp>
        <p:nvSpPr>
          <p:cNvPr name="TextBox 21" id="21"/>
          <p:cNvSpPr txBox="true"/>
          <p:nvPr/>
        </p:nvSpPr>
        <p:spPr>
          <a:xfrm rot="0">
            <a:off x="1028700" y="947537"/>
            <a:ext cx="3599644" cy="3314701"/>
          </a:xfrm>
          <a:prstGeom prst="rect">
            <a:avLst/>
          </a:prstGeom>
        </p:spPr>
        <p:txBody>
          <a:bodyPr anchor="t" rtlCol="false" tIns="0" lIns="0" bIns="0" rIns="0">
            <a:spAutoFit/>
          </a:bodyPr>
          <a:lstStyle/>
          <a:p>
            <a:pPr algn="ctr">
              <a:lnSpc>
                <a:spcPts val="8250"/>
              </a:lnSpc>
            </a:pPr>
            <a:r>
              <a:rPr lang="en-US" sz="11000">
                <a:solidFill>
                  <a:srgbClr val="E9FBFF"/>
                </a:solidFill>
                <a:latin typeface="Extenda 30 Deca"/>
                <a:ea typeface="Extenda 30 Deca"/>
                <a:cs typeface="Extenda 30 Deca"/>
                <a:sym typeface="Extenda 30 Deca"/>
              </a:rPr>
              <a:t>GENDER-BASED BEHAVIOR</a:t>
            </a:r>
          </a:p>
        </p:txBody>
      </p:sp>
      <p:sp>
        <p:nvSpPr>
          <p:cNvPr name="TextBox 22" id="22"/>
          <p:cNvSpPr txBox="true"/>
          <p:nvPr/>
        </p:nvSpPr>
        <p:spPr>
          <a:xfrm rot="0">
            <a:off x="5233349" y="1856178"/>
            <a:ext cx="12025951" cy="989965"/>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Comparing these two graphs below we</a:t>
            </a:r>
            <a:r>
              <a:rPr lang="en-US" sz="1899">
                <a:solidFill>
                  <a:srgbClr val="E9FBFF"/>
                </a:solidFill>
                <a:latin typeface="Canva Sans"/>
                <a:ea typeface="Canva Sans"/>
                <a:cs typeface="Canva Sans"/>
                <a:sym typeface="Canva Sans"/>
              </a:rPr>
              <a:t> can see that, even though men are responsible for the majority of purchases, the value of the items purchased is practically the same for both genders analyzed.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33349" y="742950"/>
            <a:ext cx="4921595" cy="921725"/>
            <a:chOff x="0" y="0"/>
            <a:chExt cx="1296223" cy="242759"/>
          </a:xfrm>
        </p:grpSpPr>
        <p:sp>
          <p:nvSpPr>
            <p:cNvPr name="Freeform 9" id="9"/>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0" id="10"/>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1" id="11"/>
          <p:cNvGrpSpPr/>
          <p:nvPr/>
        </p:nvGrpSpPr>
        <p:grpSpPr>
          <a:xfrm rot="0">
            <a:off x="10326393" y="827844"/>
            <a:ext cx="751937" cy="751937"/>
            <a:chOff x="0" y="0"/>
            <a:chExt cx="1002583" cy="1002583"/>
          </a:xfrm>
        </p:grpSpPr>
        <p:grpSp>
          <p:nvGrpSpPr>
            <p:cNvPr name="Group 12" id="12"/>
            <p:cNvGrpSpPr/>
            <p:nvPr/>
          </p:nvGrpSpPr>
          <p:grpSpPr>
            <a:xfrm rot="0">
              <a:off x="0" y="0"/>
              <a:ext cx="1002583" cy="1002583"/>
              <a:chOff x="0" y="0"/>
              <a:chExt cx="812800" cy="812800"/>
            </a:xfrm>
          </p:grpSpPr>
          <p:sp>
            <p:nvSpPr>
              <p:cNvPr name="Freeform 13" id="13"/>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4" id="14"/>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6" id="16"/>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7" id="17"/>
          <p:cNvSpPr/>
          <p:nvPr/>
        </p:nvSpPr>
        <p:spPr>
          <a:xfrm flipH="true" flipV="true">
            <a:off x="5053756" y="490337"/>
            <a:ext cx="0" cy="3526016"/>
          </a:xfrm>
          <a:prstGeom prst="line">
            <a:avLst/>
          </a:prstGeom>
          <a:ln cap="flat" w="19050">
            <a:solidFill>
              <a:srgbClr val="E9FBFF"/>
            </a:solidFill>
            <a:prstDash val="solid"/>
            <a:headEnd type="none" len="sm" w="sm"/>
            <a:tailEnd type="none" len="sm" w="sm"/>
          </a:ln>
        </p:spPr>
      </p:sp>
      <p:sp>
        <p:nvSpPr>
          <p:cNvPr name="Freeform 18" id="18"/>
          <p:cNvSpPr/>
          <p:nvPr/>
        </p:nvSpPr>
        <p:spPr>
          <a:xfrm flipH="false" flipV="false" rot="0">
            <a:off x="1114652" y="4320251"/>
            <a:ext cx="16058696" cy="4938049"/>
          </a:xfrm>
          <a:custGeom>
            <a:avLst/>
            <a:gdLst/>
            <a:ahLst/>
            <a:cxnLst/>
            <a:rect r="r" b="b" t="t" l="l"/>
            <a:pathLst>
              <a:path h="4938049" w="16058696">
                <a:moveTo>
                  <a:pt x="0" y="0"/>
                </a:moveTo>
                <a:lnTo>
                  <a:pt x="16058696" y="0"/>
                </a:lnTo>
                <a:lnTo>
                  <a:pt x="16058696" y="4938049"/>
                </a:lnTo>
                <a:lnTo>
                  <a:pt x="0" y="4938049"/>
                </a:lnTo>
                <a:lnTo>
                  <a:pt x="0" y="0"/>
                </a:lnTo>
                <a:close/>
              </a:path>
            </a:pathLst>
          </a:custGeom>
          <a:blipFill>
            <a:blip r:embed="rId4"/>
            <a:stretch>
              <a:fillRect l="0" t="0" r="0" b="0"/>
            </a:stretch>
          </a:blipFill>
        </p:spPr>
      </p:sp>
      <p:sp>
        <p:nvSpPr>
          <p:cNvPr name="TextBox 19" id="19"/>
          <p:cNvSpPr txBox="true"/>
          <p:nvPr/>
        </p:nvSpPr>
        <p:spPr>
          <a:xfrm rot="0">
            <a:off x="1028700" y="947537"/>
            <a:ext cx="3599644" cy="3314701"/>
          </a:xfrm>
          <a:prstGeom prst="rect">
            <a:avLst/>
          </a:prstGeom>
        </p:spPr>
        <p:txBody>
          <a:bodyPr anchor="t" rtlCol="false" tIns="0" lIns="0" bIns="0" rIns="0">
            <a:spAutoFit/>
          </a:bodyPr>
          <a:lstStyle/>
          <a:p>
            <a:pPr algn="ctr">
              <a:lnSpc>
                <a:spcPts val="8250"/>
              </a:lnSpc>
            </a:pPr>
            <a:r>
              <a:rPr lang="en-US" sz="11000">
                <a:solidFill>
                  <a:srgbClr val="E9FBFF"/>
                </a:solidFill>
                <a:latin typeface="Extenda 30 Deca"/>
                <a:ea typeface="Extenda 30 Deca"/>
                <a:cs typeface="Extenda 30 Deca"/>
                <a:sym typeface="Extenda 30 Deca"/>
              </a:rPr>
              <a:t>GENDER-BASED BEHAVIOR</a:t>
            </a:r>
          </a:p>
        </p:txBody>
      </p:sp>
      <p:sp>
        <p:nvSpPr>
          <p:cNvPr name="TextBox 20" id="20"/>
          <p:cNvSpPr txBox="true"/>
          <p:nvPr/>
        </p:nvSpPr>
        <p:spPr>
          <a:xfrm rot="0">
            <a:off x="5233349" y="1856178"/>
            <a:ext cx="12025951" cy="1656715"/>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I</a:t>
            </a:r>
            <a:r>
              <a:rPr lang="en-US" sz="1899">
                <a:solidFill>
                  <a:srgbClr val="E9FBFF"/>
                </a:solidFill>
                <a:latin typeface="Canva Sans"/>
                <a:ea typeface="Canva Sans"/>
                <a:cs typeface="Canva Sans"/>
                <a:sym typeface="Canva Sans"/>
              </a:rPr>
              <a:t>n the heatmap on the left, we can see the comparison between price ranges and genders. Within each space, we see the percentage in which these price ranges appear for each gender.</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In the heatmap on the right, we also see the comparison between price ranges and genders, but this time we observe the average value within each price range.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835643" y="2097852"/>
            <a:ext cx="8774665" cy="4105276"/>
          </a:xfrm>
          <a:prstGeom prst="rect">
            <a:avLst/>
          </a:prstGeom>
        </p:spPr>
        <p:txBody>
          <a:bodyPr anchor="t" rtlCol="false" tIns="0" lIns="0" bIns="0" rIns="0">
            <a:spAutoFit/>
          </a:bodyPr>
          <a:lstStyle/>
          <a:p>
            <a:pPr algn="l">
              <a:lnSpc>
                <a:spcPts val="15000"/>
              </a:lnSpc>
            </a:pPr>
            <a:r>
              <a:rPr lang="en-US" sz="20000">
                <a:solidFill>
                  <a:srgbClr val="E9FBFF"/>
                </a:solidFill>
                <a:latin typeface="Extenda 30 Deca"/>
                <a:ea typeface="Extenda 30 Deca"/>
                <a:cs typeface="Extenda 30 Deca"/>
                <a:sym typeface="Extenda 30 Deca"/>
              </a:rPr>
              <a:t>FINAL CONCLUSIONS</a:t>
            </a:r>
          </a:p>
        </p:txBody>
      </p:sp>
      <p:grpSp>
        <p:nvGrpSpPr>
          <p:cNvPr name="Group 9" id="9"/>
          <p:cNvGrpSpPr/>
          <p:nvPr/>
        </p:nvGrpSpPr>
        <p:grpSpPr>
          <a:xfrm rot="0">
            <a:off x="1835643" y="6062209"/>
            <a:ext cx="1984186" cy="1984186"/>
            <a:chOff x="0" y="0"/>
            <a:chExt cx="812800" cy="812800"/>
          </a:xfrm>
        </p:grpSpPr>
        <p:sp>
          <p:nvSpPr>
            <p:cNvPr name="Freeform 10" id="10"/>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p:spPr>
        </p:sp>
        <p:sp>
          <p:nvSpPr>
            <p:cNvPr name="TextBox 11" id="11"/>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348526" y="6575092"/>
            <a:ext cx="958420" cy="958420"/>
          </a:xfrm>
          <a:custGeom>
            <a:avLst/>
            <a:gdLst/>
            <a:ahLst/>
            <a:cxnLst/>
            <a:rect r="r" b="b" t="t" l="l"/>
            <a:pathLst>
              <a:path h="958420" w="958420">
                <a:moveTo>
                  <a:pt x="0" y="0"/>
                </a:moveTo>
                <a:lnTo>
                  <a:pt x="958420" y="0"/>
                </a:lnTo>
                <a:lnTo>
                  <a:pt x="958420" y="958421"/>
                </a:lnTo>
                <a:lnTo>
                  <a:pt x="0" y="9584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793979" y="1379360"/>
            <a:ext cx="5516176" cy="7528280"/>
          </a:xfrm>
          <a:custGeom>
            <a:avLst/>
            <a:gdLst/>
            <a:ahLst/>
            <a:cxnLst/>
            <a:rect r="r" b="b" t="t" l="l"/>
            <a:pathLst>
              <a:path h="7528280" w="5516176">
                <a:moveTo>
                  <a:pt x="0" y="0"/>
                </a:moveTo>
                <a:lnTo>
                  <a:pt x="5516175" y="0"/>
                </a:lnTo>
                <a:lnTo>
                  <a:pt x="5516175" y="7528280"/>
                </a:lnTo>
                <a:lnTo>
                  <a:pt x="0" y="7528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pPr>
            </a:p>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112290" y="2066925"/>
            <a:ext cx="16063419" cy="2683733"/>
          </a:xfrm>
          <a:prstGeom prst="rect">
            <a:avLst/>
          </a:prstGeom>
        </p:spPr>
        <p:txBody>
          <a:bodyPr anchor="t" rtlCol="false" tIns="0" lIns="0" bIns="0" rIns="0">
            <a:spAutoFit/>
          </a:bodyPr>
          <a:lstStyle/>
          <a:p>
            <a:pPr algn="ctr">
              <a:lnSpc>
                <a:spcPts val="18344"/>
              </a:lnSpc>
            </a:pPr>
            <a:r>
              <a:rPr lang="en-US" sz="24459">
                <a:solidFill>
                  <a:srgbClr val="E9FBFF"/>
                </a:solidFill>
                <a:latin typeface="Extenda 30 Deca"/>
                <a:ea typeface="Extenda 30 Deca"/>
                <a:cs typeface="Extenda 30 Deca"/>
                <a:sym typeface="Extenda 30 Deca"/>
              </a:rPr>
              <a:t>FINAL CONCLUSIONS</a:t>
            </a:r>
          </a:p>
        </p:txBody>
      </p:sp>
      <p:grpSp>
        <p:nvGrpSpPr>
          <p:cNvPr name="Group 9" id="9"/>
          <p:cNvGrpSpPr/>
          <p:nvPr/>
        </p:nvGrpSpPr>
        <p:grpSpPr>
          <a:xfrm rot="0">
            <a:off x="15545441" y="2952573"/>
            <a:ext cx="751937" cy="751937"/>
            <a:chOff x="0" y="0"/>
            <a:chExt cx="1002583" cy="1002583"/>
          </a:xfrm>
        </p:grpSpPr>
        <p:grpSp>
          <p:nvGrpSpPr>
            <p:cNvPr name="Group 10" id="10"/>
            <p:cNvGrpSpPr/>
            <p:nvPr/>
          </p:nvGrpSpPr>
          <p:grpSpPr>
            <a:xfrm rot="0">
              <a:off x="0" y="0"/>
              <a:ext cx="1002583" cy="1002583"/>
              <a:chOff x="0" y="0"/>
              <a:chExt cx="812800" cy="812800"/>
            </a:xfrm>
          </p:grpSpPr>
          <p:sp>
            <p:nvSpPr>
              <p:cNvPr name="Freeform 11" id="11"/>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2" id="12"/>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4" id="14"/>
          <p:cNvSpPr txBox="true"/>
          <p:nvPr/>
        </p:nvSpPr>
        <p:spPr>
          <a:xfrm rot="0">
            <a:off x="5015656" y="4615698"/>
            <a:ext cx="12703619" cy="3859530"/>
          </a:xfrm>
          <a:prstGeom prst="rect">
            <a:avLst/>
          </a:prstGeom>
        </p:spPr>
        <p:txBody>
          <a:bodyPr anchor="t" rtlCol="false" tIns="0" lIns="0" bIns="0" rIns="0">
            <a:spAutoFit/>
          </a:bodyPr>
          <a:lstStyle/>
          <a:p>
            <a:pPr algn="l" marL="367031" indent="-183515" lvl="1">
              <a:lnSpc>
                <a:spcPts val="2380"/>
              </a:lnSpc>
              <a:spcBef>
                <a:spcPct val="0"/>
              </a:spcBef>
              <a:buAutoNum type="arabicPeriod" startAt="1"/>
            </a:pPr>
            <a:r>
              <a:rPr lang="en-US" sz="1700">
                <a:solidFill>
                  <a:srgbClr val="E9FBFF"/>
                </a:solidFill>
                <a:latin typeface="Canva Sans"/>
                <a:ea typeface="Canva Sans"/>
                <a:cs typeface="Canva Sans"/>
                <a:sym typeface="Canva Sans"/>
              </a:rPr>
              <a:t>Age Impact </a:t>
            </a:r>
            <a:r>
              <a:rPr lang="en-US" sz="1700">
                <a:solidFill>
                  <a:srgbClr val="E9FBFF"/>
                </a:solidFill>
                <a:latin typeface="Canva Sans"/>
                <a:ea typeface="Canva Sans"/>
                <a:cs typeface="Canva Sans"/>
                <a:sym typeface="Canva Sans"/>
              </a:rPr>
              <a:t>on Purchasing Behavior</a:t>
            </a:r>
          </a:p>
          <a:p>
            <a:pPr algn="l">
              <a:lnSpc>
                <a:spcPts val="2380"/>
              </a:lnSpc>
              <a:spcBef>
                <a:spcPct val="0"/>
              </a:spcBef>
            </a:pP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Optimal segment: Customers aged 45-64 show the highest average spending</a:t>
            </a: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Younger demographics: 18-24 age group has the lowest purchasing power</a:t>
            </a: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Senior decline: Spending decreases after 65, likely due to retirement and changing needs</a:t>
            </a:r>
          </a:p>
          <a:p>
            <a:pPr algn="l">
              <a:lnSpc>
                <a:spcPts val="2380"/>
              </a:lnSpc>
              <a:spcBef>
                <a:spcPct val="0"/>
              </a:spcBef>
            </a:pPr>
          </a:p>
          <a:p>
            <a:pPr algn="l">
              <a:lnSpc>
                <a:spcPts val="2380"/>
              </a:lnSpc>
            </a:pPr>
            <a:r>
              <a:rPr lang="en-US" sz="1700">
                <a:solidFill>
                  <a:srgbClr val="E9FBFF"/>
                </a:solidFill>
                <a:latin typeface="Canva Sans"/>
                <a:ea typeface="Canva Sans"/>
                <a:cs typeface="Canva Sans"/>
                <a:sym typeface="Canva Sans"/>
              </a:rPr>
              <a:t>    2.</a:t>
            </a:r>
            <a:r>
              <a:rPr lang="en-US" sz="1700">
                <a:solidFill>
                  <a:srgbClr val="E9FBFF"/>
                </a:solidFill>
                <a:latin typeface="Canva Sans"/>
                <a:ea typeface="Canva Sans"/>
                <a:cs typeface="Canva Sans"/>
                <a:sym typeface="Canva Sans"/>
              </a:rPr>
              <a:t>Gender-Based Patterns</a:t>
            </a:r>
          </a:p>
          <a:p>
            <a:pPr algn="l">
              <a:lnSpc>
                <a:spcPts val="2380"/>
              </a:lnSpc>
              <a:spcBef>
                <a:spcPct val="0"/>
              </a:spcBef>
            </a:pP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Remarkable similarity: Male and female customers show very comparable spending behaviors</a:t>
            </a: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Consistent distributions: Both genders follow similar patterns across price ranges</a:t>
            </a: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Minor variations: Small differences exist but no significant gender-based spending gaps</a:t>
            </a:r>
          </a:p>
          <a:p>
            <a:pPr algn="l">
              <a:lnSpc>
                <a:spcPts val="2380"/>
              </a:lnSpc>
              <a:spcBef>
                <a:spcPct val="0"/>
              </a:spcBef>
            </a:pPr>
          </a:p>
          <a:p>
            <a:pPr algn="just">
              <a:lnSpc>
                <a:spcPts val="2659"/>
              </a:lnSpc>
              <a:spcBef>
                <a:spcPct val="0"/>
              </a:spcBef>
            </a:pPr>
          </a:p>
        </p:txBody>
      </p:sp>
      <p:sp>
        <p:nvSpPr>
          <p:cNvPr name="AutoShape 15" id="15"/>
          <p:cNvSpPr/>
          <p:nvPr/>
        </p:nvSpPr>
        <p:spPr>
          <a:xfrm flipH="true">
            <a:off x="568725" y="4464908"/>
            <a:ext cx="17150551" cy="0"/>
          </a:xfrm>
          <a:prstGeom prst="line">
            <a:avLst/>
          </a:prstGeom>
          <a:ln cap="flat" w="19050">
            <a:solidFill>
              <a:srgbClr val="E9FBFF"/>
            </a:solidFill>
            <a:prstDash val="solid"/>
            <a:headEnd type="none" len="sm" w="sm"/>
            <a:tailEnd type="none" len="sm" w="sm"/>
          </a:ln>
        </p:spPr>
      </p:sp>
      <p:sp>
        <p:nvSpPr>
          <p:cNvPr name="AutoShape 16" id="16"/>
          <p:cNvSpPr/>
          <p:nvPr/>
        </p:nvSpPr>
        <p:spPr>
          <a:xfrm flipV="true">
            <a:off x="5053756" y="4464908"/>
            <a:ext cx="0" cy="5331755"/>
          </a:xfrm>
          <a:prstGeom prst="line">
            <a:avLst/>
          </a:prstGeom>
          <a:ln cap="flat" w="19050">
            <a:solidFill>
              <a:srgbClr val="E9FBFF"/>
            </a:solidFill>
            <a:prstDash val="solid"/>
            <a:headEnd type="none" len="sm" w="sm"/>
            <a:tailEnd type="none" len="sm" w="sm"/>
          </a:ln>
        </p:spPr>
      </p:sp>
      <p:sp>
        <p:nvSpPr>
          <p:cNvPr name="Freeform 17" id="17"/>
          <p:cNvSpPr/>
          <p:nvPr/>
        </p:nvSpPr>
        <p:spPr>
          <a:xfrm flipH="false" flipV="false" rot="0">
            <a:off x="1277948" y="4750658"/>
            <a:ext cx="2827521" cy="4507642"/>
          </a:xfrm>
          <a:custGeom>
            <a:avLst/>
            <a:gdLst/>
            <a:ahLst/>
            <a:cxnLst/>
            <a:rect r="r" b="b" t="t" l="l"/>
            <a:pathLst>
              <a:path h="4507642" w="2827521">
                <a:moveTo>
                  <a:pt x="0" y="0"/>
                </a:moveTo>
                <a:lnTo>
                  <a:pt x="2827521" y="0"/>
                </a:lnTo>
                <a:lnTo>
                  <a:pt x="2827521" y="4507642"/>
                </a:lnTo>
                <a:lnTo>
                  <a:pt x="0" y="450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pPr>
            </a:p>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112290" y="2066925"/>
            <a:ext cx="16063419" cy="2683733"/>
          </a:xfrm>
          <a:prstGeom prst="rect">
            <a:avLst/>
          </a:prstGeom>
        </p:spPr>
        <p:txBody>
          <a:bodyPr anchor="t" rtlCol="false" tIns="0" lIns="0" bIns="0" rIns="0">
            <a:spAutoFit/>
          </a:bodyPr>
          <a:lstStyle/>
          <a:p>
            <a:pPr algn="ctr">
              <a:lnSpc>
                <a:spcPts val="18344"/>
              </a:lnSpc>
            </a:pPr>
            <a:r>
              <a:rPr lang="en-US" sz="24459">
                <a:solidFill>
                  <a:srgbClr val="E9FBFF"/>
                </a:solidFill>
                <a:latin typeface="Extenda 30 Deca"/>
                <a:ea typeface="Extenda 30 Deca"/>
                <a:cs typeface="Extenda 30 Deca"/>
                <a:sym typeface="Extenda 30 Deca"/>
              </a:rPr>
              <a:t>FINAL CONCLUSIONS</a:t>
            </a:r>
          </a:p>
        </p:txBody>
      </p:sp>
      <p:grpSp>
        <p:nvGrpSpPr>
          <p:cNvPr name="Group 9" id="9"/>
          <p:cNvGrpSpPr/>
          <p:nvPr/>
        </p:nvGrpSpPr>
        <p:grpSpPr>
          <a:xfrm rot="0">
            <a:off x="15545441" y="2952573"/>
            <a:ext cx="751937" cy="751937"/>
            <a:chOff x="0" y="0"/>
            <a:chExt cx="1002583" cy="1002583"/>
          </a:xfrm>
        </p:grpSpPr>
        <p:grpSp>
          <p:nvGrpSpPr>
            <p:cNvPr name="Group 10" id="10"/>
            <p:cNvGrpSpPr/>
            <p:nvPr/>
          </p:nvGrpSpPr>
          <p:grpSpPr>
            <a:xfrm rot="0">
              <a:off x="0" y="0"/>
              <a:ext cx="1002583" cy="1002583"/>
              <a:chOff x="0" y="0"/>
              <a:chExt cx="812800" cy="812800"/>
            </a:xfrm>
          </p:grpSpPr>
          <p:sp>
            <p:nvSpPr>
              <p:cNvPr name="Freeform 11" id="11"/>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2" id="12"/>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4" id="14"/>
          <p:cNvSpPr txBox="true"/>
          <p:nvPr/>
        </p:nvSpPr>
        <p:spPr>
          <a:xfrm rot="0">
            <a:off x="5015656" y="4615698"/>
            <a:ext cx="12703619" cy="3859530"/>
          </a:xfrm>
          <a:prstGeom prst="rect">
            <a:avLst/>
          </a:prstGeom>
        </p:spPr>
        <p:txBody>
          <a:bodyPr anchor="t" rtlCol="false" tIns="0" lIns="0" bIns="0" rIns="0">
            <a:spAutoFit/>
          </a:bodyPr>
          <a:lstStyle/>
          <a:p>
            <a:pPr algn="l">
              <a:lnSpc>
                <a:spcPts val="2380"/>
              </a:lnSpc>
              <a:spcBef>
                <a:spcPct val="0"/>
              </a:spcBef>
            </a:pPr>
            <a:r>
              <a:rPr lang="en-US" sz="1700">
                <a:solidFill>
                  <a:srgbClr val="E9FBFF"/>
                </a:solidFill>
                <a:latin typeface="Canva Sans"/>
                <a:ea typeface="Canva Sans"/>
                <a:cs typeface="Canva Sans"/>
                <a:sym typeface="Canva Sans"/>
              </a:rPr>
              <a:t>   3. C</a:t>
            </a:r>
            <a:r>
              <a:rPr lang="en-US" sz="1700">
                <a:solidFill>
                  <a:srgbClr val="E9FBFF"/>
                </a:solidFill>
                <a:latin typeface="Canva Sans"/>
                <a:ea typeface="Canva Sans"/>
                <a:cs typeface="Canva Sans"/>
                <a:sym typeface="Canva Sans"/>
              </a:rPr>
              <a:t>ombined Demographic Insights</a:t>
            </a:r>
          </a:p>
          <a:p>
            <a:pPr algn="l">
              <a:lnSpc>
                <a:spcPts val="2380"/>
              </a:lnSpc>
              <a:spcBef>
                <a:spcPct val="0"/>
              </a:spcBef>
            </a:pP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Homogeneous behavior: Age and gender interactions show consist</a:t>
            </a:r>
            <a:r>
              <a:rPr lang="en-US" sz="1700">
                <a:solidFill>
                  <a:srgbClr val="E9FBFF"/>
                </a:solidFill>
                <a:latin typeface="Canva Sans"/>
                <a:ea typeface="Canva Sans"/>
                <a:cs typeface="Canva Sans"/>
                <a:sym typeface="Canva Sans"/>
              </a:rPr>
              <a:t>ent patterns</a:t>
            </a: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Price sensitivity: All demographic segments respond well to mid-range products ($45-89 USD)</a:t>
            </a: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Lack of extreme segmentation: No radical differences in purchasing behavior across groups</a:t>
            </a:r>
          </a:p>
          <a:p>
            <a:pPr algn="l">
              <a:lnSpc>
                <a:spcPts val="2380"/>
              </a:lnSpc>
              <a:spcBef>
                <a:spcPct val="0"/>
              </a:spcBef>
            </a:pPr>
          </a:p>
          <a:p>
            <a:pPr algn="l">
              <a:lnSpc>
                <a:spcPts val="2380"/>
              </a:lnSpc>
              <a:spcBef>
                <a:spcPct val="0"/>
              </a:spcBef>
            </a:pPr>
            <a:r>
              <a:rPr lang="en-US" sz="1700">
                <a:solidFill>
                  <a:srgbClr val="E9FBFF"/>
                </a:solidFill>
                <a:latin typeface="Canva Sans"/>
                <a:ea typeface="Canva Sans"/>
                <a:cs typeface="Canva Sans"/>
                <a:sym typeface="Canva Sans"/>
              </a:rPr>
              <a:t>   4. High-Value Customer Identification</a:t>
            </a:r>
          </a:p>
          <a:p>
            <a:pPr algn="l">
              <a:lnSpc>
                <a:spcPts val="2380"/>
              </a:lnSpc>
              <a:spcBef>
                <a:spcPct val="0"/>
              </a:spcBef>
            </a:pP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Primary target: 45-64 age range represents the most valuable customer segment</a:t>
            </a: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Stable base: 25-54 age groups provide consistent purchasing volume</a:t>
            </a:r>
          </a:p>
          <a:p>
            <a:pPr algn="l" marL="367031" indent="-183515" lvl="1">
              <a:lnSpc>
                <a:spcPts val="2380"/>
              </a:lnSpc>
              <a:spcBef>
                <a:spcPct val="0"/>
              </a:spcBef>
              <a:buFont typeface="Arial"/>
              <a:buChar char="•"/>
            </a:pPr>
            <a:r>
              <a:rPr lang="en-US" sz="1700">
                <a:solidFill>
                  <a:srgbClr val="E9FBFF"/>
                </a:solidFill>
                <a:latin typeface="Canva Sans"/>
                <a:ea typeface="Canva Sans"/>
                <a:cs typeface="Canva Sans"/>
                <a:sym typeface="Canva Sans"/>
              </a:rPr>
              <a:t>Growth opportunity: Younger demographics (18-24) offer potential for loyalty development</a:t>
            </a:r>
          </a:p>
          <a:p>
            <a:pPr algn="l">
              <a:lnSpc>
                <a:spcPts val="2380"/>
              </a:lnSpc>
              <a:spcBef>
                <a:spcPct val="0"/>
              </a:spcBef>
            </a:pPr>
          </a:p>
          <a:p>
            <a:pPr algn="just">
              <a:lnSpc>
                <a:spcPts val="2659"/>
              </a:lnSpc>
              <a:spcBef>
                <a:spcPct val="0"/>
              </a:spcBef>
            </a:pPr>
          </a:p>
        </p:txBody>
      </p:sp>
      <p:sp>
        <p:nvSpPr>
          <p:cNvPr name="AutoShape 15" id="15"/>
          <p:cNvSpPr/>
          <p:nvPr/>
        </p:nvSpPr>
        <p:spPr>
          <a:xfrm flipH="true">
            <a:off x="568725" y="4464908"/>
            <a:ext cx="17150551" cy="0"/>
          </a:xfrm>
          <a:prstGeom prst="line">
            <a:avLst/>
          </a:prstGeom>
          <a:ln cap="flat" w="19050">
            <a:solidFill>
              <a:srgbClr val="E9FBFF"/>
            </a:solidFill>
            <a:prstDash val="solid"/>
            <a:headEnd type="none" len="sm" w="sm"/>
            <a:tailEnd type="none" len="sm" w="sm"/>
          </a:ln>
        </p:spPr>
      </p:sp>
      <p:sp>
        <p:nvSpPr>
          <p:cNvPr name="AutoShape 16" id="16"/>
          <p:cNvSpPr/>
          <p:nvPr/>
        </p:nvSpPr>
        <p:spPr>
          <a:xfrm flipV="true">
            <a:off x="5053756" y="4464908"/>
            <a:ext cx="0" cy="5331755"/>
          </a:xfrm>
          <a:prstGeom prst="line">
            <a:avLst/>
          </a:prstGeom>
          <a:ln cap="flat" w="19050">
            <a:solidFill>
              <a:srgbClr val="E9FBFF"/>
            </a:solidFill>
            <a:prstDash val="solid"/>
            <a:headEnd type="none" len="sm" w="sm"/>
            <a:tailEnd type="none" len="sm" w="sm"/>
          </a:ln>
        </p:spPr>
      </p:sp>
      <p:sp>
        <p:nvSpPr>
          <p:cNvPr name="Freeform 17" id="17"/>
          <p:cNvSpPr/>
          <p:nvPr/>
        </p:nvSpPr>
        <p:spPr>
          <a:xfrm flipH="false" flipV="false" rot="0">
            <a:off x="1277948" y="4750658"/>
            <a:ext cx="2827521" cy="4507642"/>
          </a:xfrm>
          <a:custGeom>
            <a:avLst/>
            <a:gdLst/>
            <a:ahLst/>
            <a:cxnLst/>
            <a:rect r="r" b="b" t="t" l="l"/>
            <a:pathLst>
              <a:path h="4507642" w="2827521">
                <a:moveTo>
                  <a:pt x="0" y="0"/>
                </a:moveTo>
                <a:lnTo>
                  <a:pt x="2827521" y="0"/>
                </a:lnTo>
                <a:lnTo>
                  <a:pt x="2827521" y="4507642"/>
                </a:lnTo>
                <a:lnTo>
                  <a:pt x="0" y="450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835643" y="2755077"/>
            <a:ext cx="8774665" cy="7240217"/>
          </a:xfrm>
          <a:prstGeom prst="rect">
            <a:avLst/>
          </a:prstGeom>
        </p:spPr>
        <p:txBody>
          <a:bodyPr anchor="t" rtlCol="false" tIns="0" lIns="0" bIns="0" rIns="0">
            <a:spAutoFit/>
          </a:bodyPr>
          <a:lstStyle/>
          <a:p>
            <a:pPr algn="l">
              <a:lnSpc>
                <a:spcPts val="26515"/>
              </a:lnSpc>
            </a:pPr>
            <a:r>
              <a:rPr lang="en-US" sz="35354">
                <a:solidFill>
                  <a:srgbClr val="E9FBFF"/>
                </a:solidFill>
                <a:latin typeface="Extenda 30 Deca"/>
                <a:ea typeface="Extenda 30 Deca"/>
                <a:cs typeface="Extenda 30 Deca"/>
                <a:sym typeface="Extenda 30 Deca"/>
              </a:rPr>
              <a:t>THANK</a:t>
            </a:r>
          </a:p>
          <a:p>
            <a:pPr algn="l">
              <a:lnSpc>
                <a:spcPts val="26515"/>
              </a:lnSpc>
            </a:pPr>
            <a:r>
              <a:rPr lang="en-US" sz="35354">
                <a:solidFill>
                  <a:srgbClr val="E9FBFF"/>
                </a:solidFill>
                <a:latin typeface="Extenda 30 Deca"/>
                <a:ea typeface="Extenda 30 Deca"/>
                <a:cs typeface="Extenda 30 Deca"/>
                <a:sym typeface="Extenda 30 Deca"/>
              </a:rPr>
              <a:t>YOU</a:t>
            </a:r>
          </a:p>
        </p:txBody>
      </p:sp>
      <p:grpSp>
        <p:nvGrpSpPr>
          <p:cNvPr name="Group 9" id="9"/>
          <p:cNvGrpSpPr/>
          <p:nvPr/>
        </p:nvGrpSpPr>
        <p:grpSpPr>
          <a:xfrm rot="0">
            <a:off x="5644261" y="5963686"/>
            <a:ext cx="1984186" cy="1984186"/>
            <a:chOff x="0" y="0"/>
            <a:chExt cx="812800" cy="812800"/>
          </a:xfrm>
        </p:grpSpPr>
        <p:sp>
          <p:nvSpPr>
            <p:cNvPr name="Freeform 10" id="10"/>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p:spPr>
        </p:sp>
        <p:sp>
          <p:nvSpPr>
            <p:cNvPr name="TextBox 11" id="11"/>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6157144" y="6476569"/>
            <a:ext cx="958420" cy="958420"/>
          </a:xfrm>
          <a:custGeom>
            <a:avLst/>
            <a:gdLst/>
            <a:ahLst/>
            <a:cxnLst/>
            <a:rect r="r" b="b" t="t" l="l"/>
            <a:pathLst>
              <a:path h="958420" w="958420">
                <a:moveTo>
                  <a:pt x="0" y="0"/>
                </a:moveTo>
                <a:lnTo>
                  <a:pt x="958421" y="0"/>
                </a:lnTo>
                <a:lnTo>
                  <a:pt x="958421" y="958420"/>
                </a:lnTo>
                <a:lnTo>
                  <a:pt x="0" y="9584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8641280" y="1028700"/>
            <a:ext cx="7750787" cy="8229600"/>
          </a:xfrm>
          <a:custGeom>
            <a:avLst/>
            <a:gdLst/>
            <a:ahLst/>
            <a:cxnLst/>
            <a:rect r="r" b="b" t="t" l="l"/>
            <a:pathLst>
              <a:path h="8229600" w="7750787">
                <a:moveTo>
                  <a:pt x="0" y="0"/>
                </a:moveTo>
                <a:lnTo>
                  <a:pt x="7750787" y="0"/>
                </a:lnTo>
                <a:lnTo>
                  <a:pt x="7750787"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231655" y="1028700"/>
            <a:ext cx="4947256" cy="8026521"/>
          </a:xfrm>
          <a:custGeom>
            <a:avLst/>
            <a:gdLst/>
            <a:ahLst/>
            <a:cxnLst/>
            <a:rect r="r" b="b" t="t" l="l"/>
            <a:pathLst>
              <a:path h="8026521" w="4947256">
                <a:moveTo>
                  <a:pt x="0" y="0"/>
                </a:moveTo>
                <a:lnTo>
                  <a:pt x="4947256" y="0"/>
                </a:lnTo>
                <a:lnTo>
                  <a:pt x="4947256" y="8026521"/>
                </a:lnTo>
                <a:lnTo>
                  <a:pt x="0" y="8026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533908" y="2320991"/>
            <a:ext cx="8767103" cy="2685795"/>
          </a:xfrm>
          <a:prstGeom prst="rect">
            <a:avLst/>
          </a:prstGeom>
        </p:spPr>
        <p:txBody>
          <a:bodyPr anchor="t" rtlCol="false" tIns="0" lIns="0" bIns="0" rIns="0">
            <a:spAutoFit/>
          </a:bodyPr>
          <a:lstStyle/>
          <a:p>
            <a:pPr algn="l">
              <a:lnSpc>
                <a:spcPts val="18344"/>
              </a:lnSpc>
            </a:pPr>
            <a:r>
              <a:rPr lang="en-US" sz="24459">
                <a:solidFill>
                  <a:srgbClr val="E9FBFF"/>
                </a:solidFill>
                <a:latin typeface="Extenda 30 Deca"/>
                <a:ea typeface="Extenda 30 Deca"/>
                <a:cs typeface="Extenda 30 Deca"/>
                <a:sym typeface="Extenda 30 Deca"/>
              </a:rPr>
              <a:t>INTRODUCTION</a:t>
            </a:r>
          </a:p>
        </p:txBody>
      </p:sp>
      <p:grpSp>
        <p:nvGrpSpPr>
          <p:cNvPr name="Group 10" id="10"/>
          <p:cNvGrpSpPr/>
          <p:nvPr/>
        </p:nvGrpSpPr>
        <p:grpSpPr>
          <a:xfrm rot="0">
            <a:off x="1533908" y="5006786"/>
            <a:ext cx="8362030" cy="1259508"/>
            <a:chOff x="0" y="0"/>
            <a:chExt cx="2202345" cy="331722"/>
          </a:xfrm>
        </p:grpSpPr>
        <p:sp>
          <p:nvSpPr>
            <p:cNvPr name="Freeform 11" id="11"/>
            <p:cNvSpPr/>
            <p:nvPr/>
          </p:nvSpPr>
          <p:spPr>
            <a:xfrm flipH="false" flipV="false" rot="0">
              <a:off x="0" y="0"/>
              <a:ext cx="2202345" cy="331722"/>
            </a:xfrm>
            <a:custGeom>
              <a:avLst/>
              <a:gdLst/>
              <a:ahLst/>
              <a:cxnLst/>
              <a:rect r="r" b="b" t="t" l="l"/>
              <a:pathLst>
                <a:path h="331722" w="2202345">
                  <a:moveTo>
                    <a:pt x="92584" y="0"/>
                  </a:moveTo>
                  <a:lnTo>
                    <a:pt x="2109761" y="0"/>
                  </a:lnTo>
                  <a:cubicBezTo>
                    <a:pt x="2134316" y="0"/>
                    <a:pt x="2157865" y="9754"/>
                    <a:pt x="2175228" y="27117"/>
                  </a:cubicBezTo>
                  <a:cubicBezTo>
                    <a:pt x="2192591" y="44480"/>
                    <a:pt x="2202345" y="68029"/>
                    <a:pt x="2202345" y="92584"/>
                  </a:cubicBezTo>
                  <a:lnTo>
                    <a:pt x="2202345" y="239138"/>
                  </a:lnTo>
                  <a:cubicBezTo>
                    <a:pt x="2202345" y="263693"/>
                    <a:pt x="2192591" y="287242"/>
                    <a:pt x="2175228" y="304605"/>
                  </a:cubicBezTo>
                  <a:cubicBezTo>
                    <a:pt x="2157865" y="321968"/>
                    <a:pt x="2134316" y="331722"/>
                    <a:pt x="2109761" y="331722"/>
                  </a:cubicBezTo>
                  <a:lnTo>
                    <a:pt x="92584" y="331722"/>
                  </a:lnTo>
                  <a:cubicBezTo>
                    <a:pt x="68029" y="331722"/>
                    <a:pt x="44480" y="321968"/>
                    <a:pt x="27117" y="304605"/>
                  </a:cubicBezTo>
                  <a:cubicBezTo>
                    <a:pt x="9754" y="287242"/>
                    <a:pt x="0" y="263693"/>
                    <a:pt x="0" y="239138"/>
                  </a:cubicBezTo>
                  <a:lnTo>
                    <a:pt x="0" y="92584"/>
                  </a:lnTo>
                  <a:cubicBezTo>
                    <a:pt x="0" y="68029"/>
                    <a:pt x="9754" y="44480"/>
                    <a:pt x="27117" y="27117"/>
                  </a:cubicBezTo>
                  <a:cubicBezTo>
                    <a:pt x="44480" y="9754"/>
                    <a:pt x="68029" y="0"/>
                    <a:pt x="92584" y="0"/>
                  </a:cubicBezTo>
                  <a:close/>
                </a:path>
              </a:pathLst>
            </a:custGeom>
            <a:solidFill>
              <a:srgbClr val="000000"/>
            </a:solidFill>
            <a:ln w="19050" cap="rnd">
              <a:solidFill>
                <a:srgbClr val="E9FBFF"/>
              </a:solidFill>
              <a:prstDash val="solid"/>
              <a:round/>
            </a:ln>
          </p:spPr>
        </p:sp>
        <p:sp>
          <p:nvSpPr>
            <p:cNvPr name="TextBox 12" id="12"/>
            <p:cNvSpPr txBox="true"/>
            <p:nvPr/>
          </p:nvSpPr>
          <p:spPr>
            <a:xfrm>
              <a:off x="0" y="-76200"/>
              <a:ext cx="2202345" cy="407922"/>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Understanding Consumer Behavior Through Data</a:t>
              </a:r>
            </a:p>
          </p:txBody>
        </p:sp>
      </p:grpSp>
      <p:grpSp>
        <p:nvGrpSpPr>
          <p:cNvPr name="Group 13" id="13"/>
          <p:cNvGrpSpPr/>
          <p:nvPr/>
        </p:nvGrpSpPr>
        <p:grpSpPr>
          <a:xfrm rot="0">
            <a:off x="9144000" y="2968009"/>
            <a:ext cx="751937" cy="751937"/>
            <a:chOff x="0" y="0"/>
            <a:chExt cx="1002583" cy="1002583"/>
          </a:xfrm>
        </p:grpSpPr>
        <p:grpSp>
          <p:nvGrpSpPr>
            <p:cNvPr name="Group 14" id="14"/>
            <p:cNvGrpSpPr/>
            <p:nvPr/>
          </p:nvGrpSpPr>
          <p:grpSpPr>
            <a:xfrm rot="0">
              <a:off x="0" y="0"/>
              <a:ext cx="1002583" cy="1002583"/>
              <a:chOff x="0" y="0"/>
              <a:chExt cx="812800" cy="812800"/>
            </a:xfrm>
          </p:grpSpPr>
          <p:sp>
            <p:nvSpPr>
              <p:cNvPr name="Freeform 15" id="15"/>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6" id="16"/>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8" id="18"/>
          <p:cNvSpPr txBox="true"/>
          <p:nvPr/>
        </p:nvSpPr>
        <p:spPr>
          <a:xfrm rot="0">
            <a:off x="1533908" y="7114034"/>
            <a:ext cx="8362030" cy="1323340"/>
          </a:xfrm>
          <a:prstGeom prst="rect">
            <a:avLst/>
          </a:prstGeom>
        </p:spPr>
        <p:txBody>
          <a:bodyPr anchor="t" rtlCol="false" tIns="0" lIns="0" bIns="0" rIns="0">
            <a:spAutoFit/>
          </a:bodyPr>
          <a:lstStyle/>
          <a:p>
            <a:pPr algn="just">
              <a:lnSpc>
                <a:spcPts val="2659"/>
              </a:lnSpc>
              <a:spcBef>
                <a:spcPct val="0"/>
              </a:spcBef>
            </a:pPr>
            <a:r>
              <a:rPr lang="en-US" sz="1899">
                <a:solidFill>
                  <a:srgbClr val="E9FBFF"/>
                </a:solidFill>
                <a:latin typeface="Canva Sans"/>
                <a:ea typeface="Canva Sans"/>
                <a:cs typeface="Canva Sans"/>
                <a:sym typeface="Canva Sans"/>
              </a:rPr>
              <a:t>In t</a:t>
            </a:r>
            <a:r>
              <a:rPr lang="en-US" sz="1899">
                <a:solidFill>
                  <a:srgbClr val="E9FBFF"/>
                </a:solidFill>
                <a:latin typeface="Canva Sans"/>
                <a:ea typeface="Canva Sans"/>
                <a:cs typeface="Canva Sans"/>
                <a:sym typeface="Canva Sans"/>
              </a:rPr>
              <a:t>oday's competitive retail landscape, understanding customer purchasing behavior is crucial for business success. However, many companies struggle to identify clear patterns in how different demographic segments make purchasing decisions.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224581" y="2066925"/>
            <a:ext cx="13838838" cy="2683733"/>
          </a:xfrm>
          <a:prstGeom prst="rect">
            <a:avLst/>
          </a:prstGeom>
        </p:spPr>
        <p:txBody>
          <a:bodyPr anchor="t" rtlCol="false" tIns="0" lIns="0" bIns="0" rIns="0">
            <a:spAutoFit/>
          </a:bodyPr>
          <a:lstStyle/>
          <a:p>
            <a:pPr algn="ctr">
              <a:lnSpc>
                <a:spcPts val="18344"/>
              </a:lnSpc>
            </a:pPr>
            <a:r>
              <a:rPr lang="en-US" sz="24459">
                <a:solidFill>
                  <a:srgbClr val="E9FBFF"/>
                </a:solidFill>
                <a:latin typeface="Extenda 30 Deca"/>
                <a:ea typeface="Extenda 30 Deca"/>
                <a:cs typeface="Extenda 30 Deca"/>
                <a:sym typeface="Extenda 30 Deca"/>
              </a:rPr>
              <a:t>METHODOLOGY</a:t>
            </a:r>
          </a:p>
        </p:txBody>
      </p:sp>
      <p:grpSp>
        <p:nvGrpSpPr>
          <p:cNvPr name="Group 9" id="9"/>
          <p:cNvGrpSpPr/>
          <p:nvPr/>
        </p:nvGrpSpPr>
        <p:grpSpPr>
          <a:xfrm rot="0">
            <a:off x="2243986" y="5295011"/>
            <a:ext cx="5769056" cy="921725"/>
            <a:chOff x="0" y="0"/>
            <a:chExt cx="1519422" cy="242759"/>
          </a:xfrm>
        </p:grpSpPr>
        <p:sp>
          <p:nvSpPr>
            <p:cNvPr name="Freeform 10" id="10"/>
            <p:cNvSpPr/>
            <p:nvPr/>
          </p:nvSpPr>
          <p:spPr>
            <a:xfrm flipH="false" flipV="false" rot="0">
              <a:off x="0" y="0"/>
              <a:ext cx="1519422" cy="242759"/>
            </a:xfrm>
            <a:custGeom>
              <a:avLst/>
              <a:gdLst/>
              <a:ahLst/>
              <a:cxnLst/>
              <a:rect r="r" b="b" t="t" l="l"/>
              <a:pathLst>
                <a:path h="242759" w="1519422">
                  <a:moveTo>
                    <a:pt x="121379" y="0"/>
                  </a:moveTo>
                  <a:lnTo>
                    <a:pt x="1398043" y="0"/>
                  </a:lnTo>
                  <a:cubicBezTo>
                    <a:pt x="1430234" y="0"/>
                    <a:pt x="1461108" y="12788"/>
                    <a:pt x="1483871" y="35551"/>
                  </a:cubicBezTo>
                  <a:cubicBezTo>
                    <a:pt x="1506634" y="58314"/>
                    <a:pt x="1519422" y="89188"/>
                    <a:pt x="1519422" y="121379"/>
                  </a:cubicBezTo>
                  <a:lnTo>
                    <a:pt x="1519422" y="121379"/>
                  </a:lnTo>
                  <a:cubicBezTo>
                    <a:pt x="1519422" y="188416"/>
                    <a:pt x="1465079" y="242759"/>
                    <a:pt x="13980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519422"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How we conducted the analysis</a:t>
              </a:r>
            </a:p>
          </p:txBody>
        </p:sp>
      </p:grpSp>
      <p:grpSp>
        <p:nvGrpSpPr>
          <p:cNvPr name="Group 12" id="12"/>
          <p:cNvGrpSpPr/>
          <p:nvPr/>
        </p:nvGrpSpPr>
        <p:grpSpPr>
          <a:xfrm rot="0">
            <a:off x="13123271" y="3011440"/>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7" id="17"/>
          <p:cNvSpPr txBox="true"/>
          <p:nvPr/>
        </p:nvSpPr>
        <p:spPr>
          <a:xfrm rot="0">
            <a:off x="1487704" y="6178636"/>
            <a:ext cx="7281621" cy="2990215"/>
          </a:xfrm>
          <a:prstGeom prst="rect">
            <a:avLst/>
          </a:prstGeom>
        </p:spPr>
        <p:txBody>
          <a:bodyPr anchor="t" rtlCol="false" tIns="0" lIns="0" bIns="0" rIns="0">
            <a:spAutoFit/>
          </a:bodyPr>
          <a:lstStyle/>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Dataset: 3,900 purchase transactions</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Key variables: Age, Gender, Purchase Amount</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Techniques: Statistical analysis and data visualization</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Objective: Identify patterns for strategic segmentation</a:t>
            </a:r>
          </a:p>
          <a:p>
            <a:pPr algn="just">
              <a:lnSpc>
                <a:spcPts val="2659"/>
              </a:lnSpc>
              <a:spcBef>
                <a:spcPct val="0"/>
              </a:spcBef>
            </a:pPr>
          </a:p>
        </p:txBody>
      </p:sp>
      <p:sp>
        <p:nvSpPr>
          <p:cNvPr name="Freeform 18" id="18"/>
          <p:cNvSpPr/>
          <p:nvPr/>
        </p:nvSpPr>
        <p:spPr>
          <a:xfrm flipH="false" flipV="false" rot="0">
            <a:off x="10789918" y="4750658"/>
            <a:ext cx="5690882" cy="4418194"/>
          </a:xfrm>
          <a:custGeom>
            <a:avLst/>
            <a:gdLst/>
            <a:ahLst/>
            <a:cxnLst/>
            <a:rect r="r" b="b" t="t" l="l"/>
            <a:pathLst>
              <a:path h="4418194" w="5690882">
                <a:moveTo>
                  <a:pt x="0" y="0"/>
                </a:moveTo>
                <a:lnTo>
                  <a:pt x="5690882" y="0"/>
                </a:lnTo>
                <a:lnTo>
                  <a:pt x="5690882" y="4418193"/>
                </a:lnTo>
                <a:lnTo>
                  <a:pt x="0" y="44181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9" id="19"/>
          <p:cNvSpPr/>
          <p:nvPr/>
        </p:nvSpPr>
        <p:spPr>
          <a:xfrm flipH="true">
            <a:off x="568725" y="4464908"/>
            <a:ext cx="17150551" cy="0"/>
          </a:xfrm>
          <a:prstGeom prst="line">
            <a:avLst/>
          </a:prstGeom>
          <a:ln cap="flat" w="19050">
            <a:solidFill>
              <a:srgbClr val="E9FBFF"/>
            </a:solidFill>
            <a:prstDash val="solid"/>
            <a:headEnd type="none" len="sm" w="sm"/>
            <a:tailEnd type="none" len="sm" w="sm"/>
          </a:ln>
        </p:spPr>
      </p:sp>
      <p:sp>
        <p:nvSpPr>
          <p:cNvPr name="AutoShape 20" id="20"/>
          <p:cNvSpPr/>
          <p:nvPr/>
        </p:nvSpPr>
        <p:spPr>
          <a:xfrm flipV="true">
            <a:off x="9778975" y="4464908"/>
            <a:ext cx="0" cy="5331755"/>
          </a:xfrm>
          <a:prstGeom prst="line">
            <a:avLst/>
          </a:prstGeom>
          <a:ln cap="flat" w="19050">
            <a:solidFill>
              <a:srgbClr val="E9FB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91887" y="1781175"/>
            <a:ext cx="3599644" cy="2683733"/>
          </a:xfrm>
          <a:prstGeom prst="rect">
            <a:avLst/>
          </a:prstGeom>
        </p:spPr>
        <p:txBody>
          <a:bodyPr anchor="t" rtlCol="false" tIns="0" lIns="0" bIns="0" rIns="0">
            <a:spAutoFit/>
          </a:bodyPr>
          <a:lstStyle/>
          <a:p>
            <a:pPr algn="ctr">
              <a:lnSpc>
                <a:spcPts val="18344"/>
              </a:lnSpc>
            </a:pPr>
            <a:r>
              <a:rPr lang="en-US" sz="24459">
                <a:solidFill>
                  <a:srgbClr val="E9FBFF"/>
                </a:solidFill>
                <a:latin typeface="Extenda 30 Deca"/>
                <a:ea typeface="Extenda 30 Deca"/>
                <a:cs typeface="Extenda 30 Deca"/>
                <a:sym typeface="Extenda 30 Deca"/>
              </a:rPr>
              <a:t>AGE</a:t>
            </a:r>
          </a:p>
        </p:txBody>
      </p:sp>
      <p:grpSp>
        <p:nvGrpSpPr>
          <p:cNvPr name="Group 9" id="9"/>
          <p:cNvGrpSpPr/>
          <p:nvPr/>
        </p:nvGrpSpPr>
        <p:grpSpPr>
          <a:xfrm rot="0">
            <a:off x="5233349" y="742950"/>
            <a:ext cx="4921595" cy="921725"/>
            <a:chOff x="0" y="0"/>
            <a:chExt cx="1296223" cy="242759"/>
          </a:xfrm>
        </p:grpSpPr>
        <p:sp>
          <p:nvSpPr>
            <p:cNvPr name="Freeform 10" id="10"/>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2" id="12"/>
          <p:cNvGrpSpPr/>
          <p:nvPr/>
        </p:nvGrpSpPr>
        <p:grpSpPr>
          <a:xfrm rot="0">
            <a:off x="10326393" y="827844"/>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7" id="17"/>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8" id="18"/>
          <p:cNvSpPr/>
          <p:nvPr/>
        </p:nvSpPr>
        <p:spPr>
          <a:xfrm flipV="true">
            <a:off x="5053756" y="573404"/>
            <a:ext cx="0" cy="9223259"/>
          </a:xfrm>
          <a:prstGeom prst="line">
            <a:avLst/>
          </a:prstGeom>
          <a:ln cap="flat" w="19050">
            <a:solidFill>
              <a:srgbClr val="E9FBFF"/>
            </a:solidFill>
            <a:prstDash val="solid"/>
            <a:headEnd type="none" len="sm" w="sm"/>
            <a:tailEnd type="none" len="sm" w="sm"/>
          </a:ln>
        </p:spPr>
      </p:sp>
      <p:sp>
        <p:nvSpPr>
          <p:cNvPr name="Freeform 19" id="19"/>
          <p:cNvSpPr/>
          <p:nvPr/>
        </p:nvSpPr>
        <p:spPr>
          <a:xfrm flipH="false" flipV="false" rot="0">
            <a:off x="1412128" y="4494484"/>
            <a:ext cx="2841188" cy="4529430"/>
          </a:xfrm>
          <a:custGeom>
            <a:avLst/>
            <a:gdLst/>
            <a:ahLst/>
            <a:cxnLst/>
            <a:rect r="r" b="b" t="t" l="l"/>
            <a:pathLst>
              <a:path h="4529430" w="2841188">
                <a:moveTo>
                  <a:pt x="0" y="0"/>
                </a:moveTo>
                <a:lnTo>
                  <a:pt x="2841187" y="0"/>
                </a:lnTo>
                <a:lnTo>
                  <a:pt x="2841187" y="4529429"/>
                </a:lnTo>
                <a:lnTo>
                  <a:pt x="0" y="4529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5610423" y="4369883"/>
            <a:ext cx="11648877" cy="4266401"/>
          </a:xfrm>
          <a:custGeom>
            <a:avLst/>
            <a:gdLst/>
            <a:ahLst/>
            <a:cxnLst/>
            <a:rect r="r" b="b" t="t" l="l"/>
            <a:pathLst>
              <a:path h="4266401" w="11648877">
                <a:moveTo>
                  <a:pt x="0" y="0"/>
                </a:moveTo>
                <a:lnTo>
                  <a:pt x="11648877" y="0"/>
                </a:lnTo>
                <a:lnTo>
                  <a:pt x="11648877" y="4266401"/>
                </a:lnTo>
                <a:lnTo>
                  <a:pt x="0" y="4266401"/>
                </a:lnTo>
                <a:lnTo>
                  <a:pt x="0" y="0"/>
                </a:lnTo>
                <a:close/>
              </a:path>
            </a:pathLst>
          </a:custGeom>
          <a:blipFill>
            <a:blip r:embed="rId6"/>
            <a:stretch>
              <a:fillRect l="0" t="0" r="0" b="0"/>
            </a:stretch>
          </a:blipFill>
        </p:spPr>
      </p:sp>
      <p:sp>
        <p:nvSpPr>
          <p:cNvPr name="TextBox 21" id="21"/>
          <p:cNvSpPr txBox="true"/>
          <p:nvPr/>
        </p:nvSpPr>
        <p:spPr>
          <a:xfrm rot="0">
            <a:off x="5335934" y="1856178"/>
            <a:ext cx="10228308" cy="1323340"/>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In </a:t>
            </a:r>
            <a:r>
              <a:rPr lang="en-US" sz="1899">
                <a:solidFill>
                  <a:srgbClr val="E9FBFF"/>
                </a:solidFill>
                <a:latin typeface="Canva Sans"/>
                <a:ea typeface="Canva Sans"/>
                <a:cs typeface="Canva Sans"/>
                <a:sym typeface="Canva Sans"/>
              </a:rPr>
              <a:t>this first analysis, I identified the number of items purchased by age. </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As we can see, this type of visualization generates a very cluttered graph, and while easy to understand, it's not very pleasing to the eye.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91887" y="1781175"/>
            <a:ext cx="3599644" cy="2683733"/>
          </a:xfrm>
          <a:prstGeom prst="rect">
            <a:avLst/>
          </a:prstGeom>
        </p:spPr>
        <p:txBody>
          <a:bodyPr anchor="t" rtlCol="false" tIns="0" lIns="0" bIns="0" rIns="0">
            <a:spAutoFit/>
          </a:bodyPr>
          <a:lstStyle/>
          <a:p>
            <a:pPr algn="ctr">
              <a:lnSpc>
                <a:spcPts val="18344"/>
              </a:lnSpc>
            </a:pPr>
            <a:r>
              <a:rPr lang="en-US" sz="24459">
                <a:solidFill>
                  <a:srgbClr val="E9FBFF"/>
                </a:solidFill>
                <a:latin typeface="Extenda 30 Deca"/>
                <a:ea typeface="Extenda 30 Deca"/>
                <a:cs typeface="Extenda 30 Deca"/>
                <a:sym typeface="Extenda 30 Deca"/>
              </a:rPr>
              <a:t>AGE</a:t>
            </a:r>
          </a:p>
        </p:txBody>
      </p:sp>
      <p:grpSp>
        <p:nvGrpSpPr>
          <p:cNvPr name="Group 9" id="9"/>
          <p:cNvGrpSpPr/>
          <p:nvPr/>
        </p:nvGrpSpPr>
        <p:grpSpPr>
          <a:xfrm rot="0">
            <a:off x="5233349" y="742950"/>
            <a:ext cx="4921595" cy="921725"/>
            <a:chOff x="0" y="0"/>
            <a:chExt cx="1296223" cy="242759"/>
          </a:xfrm>
        </p:grpSpPr>
        <p:sp>
          <p:nvSpPr>
            <p:cNvPr name="Freeform 10" id="10"/>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2" id="12"/>
          <p:cNvGrpSpPr/>
          <p:nvPr/>
        </p:nvGrpSpPr>
        <p:grpSpPr>
          <a:xfrm rot="0">
            <a:off x="10326393" y="827844"/>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7" id="17"/>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8" id="18"/>
          <p:cNvSpPr/>
          <p:nvPr/>
        </p:nvSpPr>
        <p:spPr>
          <a:xfrm flipV="true">
            <a:off x="5053756" y="573404"/>
            <a:ext cx="0" cy="9223259"/>
          </a:xfrm>
          <a:prstGeom prst="line">
            <a:avLst/>
          </a:prstGeom>
          <a:ln cap="flat" w="19050">
            <a:solidFill>
              <a:srgbClr val="E9FBFF"/>
            </a:solidFill>
            <a:prstDash val="solid"/>
            <a:headEnd type="none" len="sm" w="sm"/>
            <a:tailEnd type="none" len="sm" w="sm"/>
          </a:ln>
        </p:spPr>
      </p:sp>
      <p:sp>
        <p:nvSpPr>
          <p:cNvPr name="Freeform 19" id="19"/>
          <p:cNvSpPr/>
          <p:nvPr/>
        </p:nvSpPr>
        <p:spPr>
          <a:xfrm flipH="false" flipV="false" rot="0">
            <a:off x="1412128" y="4494484"/>
            <a:ext cx="2841188" cy="4529430"/>
          </a:xfrm>
          <a:custGeom>
            <a:avLst/>
            <a:gdLst/>
            <a:ahLst/>
            <a:cxnLst/>
            <a:rect r="r" b="b" t="t" l="l"/>
            <a:pathLst>
              <a:path h="4529430" w="2841188">
                <a:moveTo>
                  <a:pt x="0" y="0"/>
                </a:moveTo>
                <a:lnTo>
                  <a:pt x="2841187" y="0"/>
                </a:lnTo>
                <a:lnTo>
                  <a:pt x="2841187" y="4529429"/>
                </a:lnTo>
                <a:lnTo>
                  <a:pt x="0" y="4529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7724885" y="4680847"/>
            <a:ext cx="6706891" cy="4577453"/>
          </a:xfrm>
          <a:custGeom>
            <a:avLst/>
            <a:gdLst/>
            <a:ahLst/>
            <a:cxnLst/>
            <a:rect r="r" b="b" t="t" l="l"/>
            <a:pathLst>
              <a:path h="4577453" w="6706891">
                <a:moveTo>
                  <a:pt x="0" y="0"/>
                </a:moveTo>
                <a:lnTo>
                  <a:pt x="6706891" y="0"/>
                </a:lnTo>
                <a:lnTo>
                  <a:pt x="6706891" y="4577453"/>
                </a:lnTo>
                <a:lnTo>
                  <a:pt x="0" y="4577453"/>
                </a:lnTo>
                <a:lnTo>
                  <a:pt x="0" y="0"/>
                </a:lnTo>
                <a:close/>
              </a:path>
            </a:pathLst>
          </a:custGeom>
          <a:blipFill>
            <a:blip r:embed="rId6"/>
            <a:stretch>
              <a:fillRect l="0" t="0" r="0" b="0"/>
            </a:stretch>
          </a:blipFill>
        </p:spPr>
      </p:sp>
      <p:sp>
        <p:nvSpPr>
          <p:cNvPr name="TextBox 21" id="21"/>
          <p:cNvSpPr txBox="true"/>
          <p:nvPr/>
        </p:nvSpPr>
        <p:spPr>
          <a:xfrm rot="0">
            <a:off x="5233349" y="1856178"/>
            <a:ext cx="12025951" cy="2323465"/>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Therefore, I crea</a:t>
            </a:r>
            <a:r>
              <a:rPr lang="en-US" sz="1899">
                <a:solidFill>
                  <a:srgbClr val="E9FBFF"/>
                </a:solidFill>
                <a:latin typeface="Canva Sans"/>
                <a:ea typeface="Canva Sans"/>
                <a:cs typeface="Canva Sans"/>
                <a:sym typeface="Canva Sans"/>
              </a:rPr>
              <a:t>ted an analysis based on age groups, which generates a more visual graph and will help with future analyses.</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Here we can see that, in the early years of adulthood, the number of items purchased is lower compared to later years.</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We can also see that in the 65-70 age group, the number of purchases also drops significantly.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91887" y="1371600"/>
            <a:ext cx="3599644" cy="3086100"/>
          </a:xfrm>
          <a:prstGeom prst="rect">
            <a:avLst/>
          </a:prstGeom>
        </p:spPr>
        <p:txBody>
          <a:bodyPr anchor="t" rtlCol="false" tIns="0" lIns="0" bIns="0" rIns="0">
            <a:spAutoFit/>
          </a:bodyPr>
          <a:lstStyle/>
          <a:p>
            <a:pPr algn="ctr">
              <a:lnSpc>
                <a:spcPts val="11250"/>
              </a:lnSpc>
            </a:pPr>
            <a:r>
              <a:rPr lang="en-US" sz="15000">
                <a:solidFill>
                  <a:srgbClr val="E9FBFF"/>
                </a:solidFill>
                <a:latin typeface="Extenda 30 Deca"/>
                <a:ea typeface="Extenda 30 Deca"/>
                <a:cs typeface="Extenda 30 Deca"/>
                <a:sym typeface="Extenda 30 Deca"/>
              </a:rPr>
              <a:t>PURCHASE VALUE</a:t>
            </a:r>
          </a:p>
        </p:txBody>
      </p:sp>
      <p:grpSp>
        <p:nvGrpSpPr>
          <p:cNvPr name="Group 9" id="9"/>
          <p:cNvGrpSpPr/>
          <p:nvPr/>
        </p:nvGrpSpPr>
        <p:grpSpPr>
          <a:xfrm rot="0">
            <a:off x="5233349" y="742950"/>
            <a:ext cx="4921595" cy="921725"/>
            <a:chOff x="0" y="0"/>
            <a:chExt cx="1296223" cy="242759"/>
          </a:xfrm>
        </p:grpSpPr>
        <p:sp>
          <p:nvSpPr>
            <p:cNvPr name="Freeform 10" id="10"/>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2" id="12"/>
          <p:cNvGrpSpPr/>
          <p:nvPr/>
        </p:nvGrpSpPr>
        <p:grpSpPr>
          <a:xfrm rot="0">
            <a:off x="10326393" y="827844"/>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7" id="17"/>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8" id="18"/>
          <p:cNvSpPr/>
          <p:nvPr/>
        </p:nvSpPr>
        <p:spPr>
          <a:xfrm flipV="true">
            <a:off x="5053756" y="573404"/>
            <a:ext cx="0" cy="9223259"/>
          </a:xfrm>
          <a:prstGeom prst="line">
            <a:avLst/>
          </a:prstGeom>
          <a:ln cap="flat" w="19050">
            <a:solidFill>
              <a:srgbClr val="E9FBFF"/>
            </a:solidFill>
            <a:prstDash val="solid"/>
            <a:headEnd type="none" len="sm" w="sm"/>
            <a:tailEnd type="none" len="sm" w="sm"/>
          </a:ln>
        </p:spPr>
      </p:sp>
      <p:sp>
        <p:nvSpPr>
          <p:cNvPr name="Freeform 19" id="19"/>
          <p:cNvSpPr/>
          <p:nvPr/>
        </p:nvSpPr>
        <p:spPr>
          <a:xfrm flipH="false" flipV="false" rot="0">
            <a:off x="677490" y="5143500"/>
            <a:ext cx="4267728" cy="3484018"/>
          </a:xfrm>
          <a:custGeom>
            <a:avLst/>
            <a:gdLst/>
            <a:ahLst/>
            <a:cxnLst/>
            <a:rect r="r" b="b" t="t" l="l"/>
            <a:pathLst>
              <a:path h="3484018" w="4267728">
                <a:moveTo>
                  <a:pt x="0" y="0"/>
                </a:moveTo>
                <a:lnTo>
                  <a:pt x="4267728" y="0"/>
                </a:lnTo>
                <a:lnTo>
                  <a:pt x="4267728" y="3484018"/>
                </a:lnTo>
                <a:lnTo>
                  <a:pt x="0" y="3484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5615731" y="4457700"/>
            <a:ext cx="11301259" cy="4195592"/>
          </a:xfrm>
          <a:custGeom>
            <a:avLst/>
            <a:gdLst/>
            <a:ahLst/>
            <a:cxnLst/>
            <a:rect r="r" b="b" t="t" l="l"/>
            <a:pathLst>
              <a:path h="4195592" w="11301259">
                <a:moveTo>
                  <a:pt x="0" y="0"/>
                </a:moveTo>
                <a:lnTo>
                  <a:pt x="11301259" y="0"/>
                </a:lnTo>
                <a:lnTo>
                  <a:pt x="11301259" y="4195592"/>
                </a:lnTo>
                <a:lnTo>
                  <a:pt x="0" y="4195592"/>
                </a:lnTo>
                <a:lnTo>
                  <a:pt x="0" y="0"/>
                </a:lnTo>
                <a:close/>
              </a:path>
            </a:pathLst>
          </a:custGeom>
          <a:blipFill>
            <a:blip r:embed="rId6"/>
            <a:stretch>
              <a:fillRect l="0" t="0" r="0" b="0"/>
            </a:stretch>
          </a:blipFill>
        </p:spPr>
      </p:sp>
      <p:sp>
        <p:nvSpPr>
          <p:cNvPr name="TextBox 21" id="21"/>
          <p:cNvSpPr txBox="true"/>
          <p:nvPr/>
        </p:nvSpPr>
        <p:spPr>
          <a:xfrm rot="0">
            <a:off x="5233349" y="1856178"/>
            <a:ext cx="12025951" cy="1656715"/>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The </a:t>
            </a:r>
            <a:r>
              <a:rPr lang="en-US" sz="1899">
                <a:solidFill>
                  <a:srgbClr val="E9FBFF"/>
                </a:solidFill>
                <a:latin typeface="Canva Sans"/>
                <a:ea typeface="Canva Sans"/>
                <a:cs typeface="Canva Sans"/>
                <a:sym typeface="Canva Sans"/>
              </a:rPr>
              <a:t>same happens when we analyze the value of each item purchased. A graph cluttered with too much information.</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I created a graph that plots item prices by the number of times items with that value were purchased.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891887" y="1371600"/>
            <a:ext cx="3599644" cy="3086100"/>
          </a:xfrm>
          <a:prstGeom prst="rect">
            <a:avLst/>
          </a:prstGeom>
        </p:spPr>
        <p:txBody>
          <a:bodyPr anchor="t" rtlCol="false" tIns="0" lIns="0" bIns="0" rIns="0">
            <a:spAutoFit/>
          </a:bodyPr>
          <a:lstStyle/>
          <a:p>
            <a:pPr algn="ctr">
              <a:lnSpc>
                <a:spcPts val="11250"/>
              </a:lnSpc>
            </a:pPr>
            <a:r>
              <a:rPr lang="en-US" sz="15000">
                <a:solidFill>
                  <a:srgbClr val="E9FBFF"/>
                </a:solidFill>
                <a:latin typeface="Extenda 30 Deca"/>
                <a:ea typeface="Extenda 30 Deca"/>
                <a:cs typeface="Extenda 30 Deca"/>
                <a:sym typeface="Extenda 30 Deca"/>
              </a:rPr>
              <a:t>PURCHASE VALUE</a:t>
            </a:r>
          </a:p>
        </p:txBody>
      </p:sp>
      <p:grpSp>
        <p:nvGrpSpPr>
          <p:cNvPr name="Group 9" id="9"/>
          <p:cNvGrpSpPr/>
          <p:nvPr/>
        </p:nvGrpSpPr>
        <p:grpSpPr>
          <a:xfrm rot="0">
            <a:off x="5233349" y="742950"/>
            <a:ext cx="4921595" cy="921725"/>
            <a:chOff x="0" y="0"/>
            <a:chExt cx="1296223" cy="242759"/>
          </a:xfrm>
        </p:grpSpPr>
        <p:sp>
          <p:nvSpPr>
            <p:cNvPr name="Freeform 10" id="10"/>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2" id="12"/>
          <p:cNvGrpSpPr/>
          <p:nvPr/>
        </p:nvGrpSpPr>
        <p:grpSpPr>
          <a:xfrm rot="0">
            <a:off x="10326393" y="827844"/>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7" id="17"/>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8" id="18"/>
          <p:cNvSpPr/>
          <p:nvPr/>
        </p:nvSpPr>
        <p:spPr>
          <a:xfrm flipV="true">
            <a:off x="5053756" y="573404"/>
            <a:ext cx="0" cy="9223259"/>
          </a:xfrm>
          <a:prstGeom prst="line">
            <a:avLst/>
          </a:prstGeom>
          <a:ln cap="flat" w="19050">
            <a:solidFill>
              <a:srgbClr val="E9FBFF"/>
            </a:solidFill>
            <a:prstDash val="solid"/>
            <a:headEnd type="none" len="sm" w="sm"/>
            <a:tailEnd type="none" len="sm" w="sm"/>
          </a:ln>
        </p:spPr>
      </p:sp>
      <p:sp>
        <p:nvSpPr>
          <p:cNvPr name="Freeform 19" id="19"/>
          <p:cNvSpPr/>
          <p:nvPr/>
        </p:nvSpPr>
        <p:spPr>
          <a:xfrm flipH="false" flipV="false" rot="0">
            <a:off x="677490" y="5143500"/>
            <a:ext cx="4267728" cy="3484018"/>
          </a:xfrm>
          <a:custGeom>
            <a:avLst/>
            <a:gdLst/>
            <a:ahLst/>
            <a:cxnLst/>
            <a:rect r="r" b="b" t="t" l="l"/>
            <a:pathLst>
              <a:path h="3484018" w="4267728">
                <a:moveTo>
                  <a:pt x="0" y="0"/>
                </a:moveTo>
                <a:lnTo>
                  <a:pt x="4267728" y="0"/>
                </a:lnTo>
                <a:lnTo>
                  <a:pt x="4267728" y="3484018"/>
                </a:lnTo>
                <a:lnTo>
                  <a:pt x="0" y="3484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5714785" y="3609087"/>
            <a:ext cx="11301259" cy="4350985"/>
          </a:xfrm>
          <a:custGeom>
            <a:avLst/>
            <a:gdLst/>
            <a:ahLst/>
            <a:cxnLst/>
            <a:rect r="r" b="b" t="t" l="l"/>
            <a:pathLst>
              <a:path h="4350985" w="11301259">
                <a:moveTo>
                  <a:pt x="0" y="0"/>
                </a:moveTo>
                <a:lnTo>
                  <a:pt x="11301259" y="0"/>
                </a:lnTo>
                <a:lnTo>
                  <a:pt x="11301259" y="4350985"/>
                </a:lnTo>
                <a:lnTo>
                  <a:pt x="0" y="4350985"/>
                </a:lnTo>
                <a:lnTo>
                  <a:pt x="0" y="0"/>
                </a:lnTo>
                <a:close/>
              </a:path>
            </a:pathLst>
          </a:custGeom>
          <a:blipFill>
            <a:blip r:embed="rId6"/>
            <a:stretch>
              <a:fillRect l="0" t="0" r="0" b="0"/>
            </a:stretch>
          </a:blipFill>
        </p:spPr>
      </p:sp>
      <p:sp>
        <p:nvSpPr>
          <p:cNvPr name="TextBox 21" id="21"/>
          <p:cNvSpPr txBox="true"/>
          <p:nvPr/>
        </p:nvSpPr>
        <p:spPr>
          <a:xfrm rot="0">
            <a:off x="5233349" y="1856178"/>
            <a:ext cx="12025951" cy="656590"/>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By generating </a:t>
            </a:r>
            <a:r>
              <a:rPr lang="en-US" sz="1899">
                <a:solidFill>
                  <a:srgbClr val="E9FBFF"/>
                </a:solidFill>
                <a:latin typeface="Canva Sans"/>
                <a:ea typeface="Canva Sans"/>
                <a:cs typeface="Canva Sans"/>
                <a:sym typeface="Canva Sans"/>
              </a:rPr>
              <a:t>a graph with price ranges, we can better observe that even with some minimal variation, the quantity of items purchased does not seem to be affected by the sales price.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33349" y="742950"/>
            <a:ext cx="4921595" cy="921725"/>
            <a:chOff x="0" y="0"/>
            <a:chExt cx="1296223" cy="242759"/>
          </a:xfrm>
        </p:grpSpPr>
        <p:sp>
          <p:nvSpPr>
            <p:cNvPr name="Freeform 9" id="9"/>
            <p:cNvSpPr/>
            <p:nvPr/>
          </p:nvSpPr>
          <p:spPr>
            <a:xfrm flipH="false" flipV="false" rot="0">
              <a:off x="0" y="0"/>
              <a:ext cx="1296223" cy="242759"/>
            </a:xfrm>
            <a:custGeom>
              <a:avLst/>
              <a:gdLst/>
              <a:ahLst/>
              <a:cxnLst/>
              <a:rect r="r" b="b" t="t" l="l"/>
              <a:pathLst>
                <a:path h="242759" w="1296223">
                  <a:moveTo>
                    <a:pt x="121379" y="0"/>
                  </a:moveTo>
                  <a:lnTo>
                    <a:pt x="1174843" y="0"/>
                  </a:lnTo>
                  <a:cubicBezTo>
                    <a:pt x="1207035" y="0"/>
                    <a:pt x="1237908" y="12788"/>
                    <a:pt x="1260671" y="35551"/>
                  </a:cubicBezTo>
                  <a:cubicBezTo>
                    <a:pt x="1283434" y="58314"/>
                    <a:pt x="1296223" y="89188"/>
                    <a:pt x="1296223" y="121379"/>
                  </a:cubicBezTo>
                  <a:lnTo>
                    <a:pt x="1296223" y="121379"/>
                  </a:lnTo>
                  <a:cubicBezTo>
                    <a:pt x="1296223" y="188416"/>
                    <a:pt x="1241879" y="242759"/>
                    <a:pt x="117484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0" id="10"/>
            <p:cNvSpPr txBox="true"/>
            <p:nvPr/>
          </p:nvSpPr>
          <p:spPr>
            <a:xfrm>
              <a:off x="0" y="-76200"/>
              <a:ext cx="129622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Analyzing Data</a:t>
              </a:r>
            </a:p>
          </p:txBody>
        </p:sp>
      </p:grpSp>
      <p:grpSp>
        <p:nvGrpSpPr>
          <p:cNvPr name="Group 11" id="11"/>
          <p:cNvGrpSpPr/>
          <p:nvPr/>
        </p:nvGrpSpPr>
        <p:grpSpPr>
          <a:xfrm rot="0">
            <a:off x="10326393" y="827844"/>
            <a:ext cx="751937" cy="751937"/>
            <a:chOff x="0" y="0"/>
            <a:chExt cx="1002583" cy="1002583"/>
          </a:xfrm>
        </p:grpSpPr>
        <p:grpSp>
          <p:nvGrpSpPr>
            <p:cNvPr name="Group 12" id="12"/>
            <p:cNvGrpSpPr/>
            <p:nvPr/>
          </p:nvGrpSpPr>
          <p:grpSpPr>
            <a:xfrm rot="0">
              <a:off x="0" y="0"/>
              <a:ext cx="1002583" cy="1002583"/>
              <a:chOff x="0" y="0"/>
              <a:chExt cx="812800" cy="812800"/>
            </a:xfrm>
          </p:grpSpPr>
          <p:sp>
            <p:nvSpPr>
              <p:cNvPr name="Freeform 13" id="13"/>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4" id="14"/>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16" id="16"/>
          <p:cNvSpPr/>
          <p:nvPr/>
        </p:nvSpPr>
        <p:spPr>
          <a:xfrm flipH="true" flipV="true">
            <a:off x="568725" y="4006828"/>
            <a:ext cx="4485032" cy="9525"/>
          </a:xfrm>
          <a:prstGeom prst="line">
            <a:avLst/>
          </a:prstGeom>
          <a:ln cap="flat" w="19050">
            <a:solidFill>
              <a:srgbClr val="E9FBFF"/>
            </a:solidFill>
            <a:prstDash val="solid"/>
            <a:headEnd type="none" len="sm" w="sm"/>
            <a:tailEnd type="none" len="sm" w="sm"/>
          </a:ln>
        </p:spPr>
      </p:sp>
      <p:sp>
        <p:nvSpPr>
          <p:cNvPr name="AutoShape 17" id="17"/>
          <p:cNvSpPr/>
          <p:nvPr/>
        </p:nvSpPr>
        <p:spPr>
          <a:xfrm flipH="true" flipV="true">
            <a:off x="5053756" y="490337"/>
            <a:ext cx="0" cy="9306326"/>
          </a:xfrm>
          <a:prstGeom prst="line">
            <a:avLst/>
          </a:prstGeom>
          <a:ln cap="flat" w="19050">
            <a:solidFill>
              <a:srgbClr val="E9FBFF"/>
            </a:solidFill>
            <a:prstDash val="solid"/>
            <a:headEnd type="none" len="sm" w="sm"/>
            <a:tailEnd type="none" len="sm" w="sm"/>
          </a:ln>
        </p:spPr>
      </p:sp>
      <p:sp>
        <p:nvSpPr>
          <p:cNvPr name="Freeform 18" id="18"/>
          <p:cNvSpPr/>
          <p:nvPr/>
        </p:nvSpPr>
        <p:spPr>
          <a:xfrm flipH="false" flipV="false" rot="0">
            <a:off x="794024" y="5143500"/>
            <a:ext cx="4068995" cy="3144223"/>
          </a:xfrm>
          <a:custGeom>
            <a:avLst/>
            <a:gdLst/>
            <a:ahLst/>
            <a:cxnLst/>
            <a:rect r="r" b="b" t="t" l="l"/>
            <a:pathLst>
              <a:path h="3144223" w="4068995">
                <a:moveTo>
                  <a:pt x="0" y="0"/>
                </a:moveTo>
                <a:lnTo>
                  <a:pt x="4068995" y="0"/>
                </a:lnTo>
                <a:lnTo>
                  <a:pt x="4068995" y="3144223"/>
                </a:lnTo>
                <a:lnTo>
                  <a:pt x="0" y="3144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6938673" y="3410664"/>
            <a:ext cx="8615302" cy="5847636"/>
          </a:xfrm>
          <a:custGeom>
            <a:avLst/>
            <a:gdLst/>
            <a:ahLst/>
            <a:cxnLst/>
            <a:rect r="r" b="b" t="t" l="l"/>
            <a:pathLst>
              <a:path h="5847636" w="8615302">
                <a:moveTo>
                  <a:pt x="0" y="0"/>
                </a:moveTo>
                <a:lnTo>
                  <a:pt x="8615302" y="0"/>
                </a:lnTo>
                <a:lnTo>
                  <a:pt x="8615302" y="5847636"/>
                </a:lnTo>
                <a:lnTo>
                  <a:pt x="0" y="5847636"/>
                </a:lnTo>
                <a:lnTo>
                  <a:pt x="0" y="0"/>
                </a:lnTo>
                <a:close/>
              </a:path>
            </a:pathLst>
          </a:custGeom>
          <a:blipFill>
            <a:blip r:embed="rId6"/>
            <a:stretch>
              <a:fillRect l="0" t="0" r="0" b="0"/>
            </a:stretch>
          </a:blipFill>
        </p:spPr>
      </p:sp>
      <p:sp>
        <p:nvSpPr>
          <p:cNvPr name="TextBox 20" id="20"/>
          <p:cNvSpPr txBox="true"/>
          <p:nvPr/>
        </p:nvSpPr>
        <p:spPr>
          <a:xfrm rot="0">
            <a:off x="1028700" y="1998419"/>
            <a:ext cx="3599644" cy="1657350"/>
          </a:xfrm>
          <a:prstGeom prst="rect">
            <a:avLst/>
          </a:prstGeom>
        </p:spPr>
        <p:txBody>
          <a:bodyPr anchor="t" rtlCol="false" tIns="0" lIns="0" bIns="0" rIns="0">
            <a:spAutoFit/>
          </a:bodyPr>
          <a:lstStyle/>
          <a:p>
            <a:pPr algn="ctr">
              <a:lnSpc>
                <a:spcPts val="11250"/>
              </a:lnSpc>
            </a:pPr>
            <a:r>
              <a:rPr lang="en-US" sz="15000">
                <a:solidFill>
                  <a:srgbClr val="E9FBFF"/>
                </a:solidFill>
                <a:latin typeface="Extenda 30 Deca"/>
                <a:ea typeface="Extenda 30 Deca"/>
                <a:cs typeface="Extenda 30 Deca"/>
                <a:sym typeface="Extenda 30 Deca"/>
              </a:rPr>
              <a:t>GENDER</a:t>
            </a:r>
          </a:p>
        </p:txBody>
      </p:sp>
      <p:sp>
        <p:nvSpPr>
          <p:cNvPr name="TextBox 21" id="21"/>
          <p:cNvSpPr txBox="true"/>
          <p:nvPr/>
        </p:nvSpPr>
        <p:spPr>
          <a:xfrm rot="0">
            <a:off x="5233349" y="1856178"/>
            <a:ext cx="12025951" cy="1323340"/>
          </a:xfrm>
          <a:prstGeom prst="rect">
            <a:avLst/>
          </a:prstGeom>
        </p:spPr>
        <p:txBody>
          <a:bodyPr anchor="t" rtlCol="false" tIns="0" lIns="0" bIns="0" rIns="0">
            <a:spAutoFit/>
          </a:bodyPr>
          <a:lstStyle/>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We</a:t>
            </a:r>
            <a:r>
              <a:rPr lang="en-US" sz="1899">
                <a:solidFill>
                  <a:srgbClr val="E9FBFF"/>
                </a:solidFill>
                <a:latin typeface="Canva Sans"/>
                <a:ea typeface="Canva Sans"/>
                <a:cs typeface="Canva Sans"/>
                <a:sym typeface="Canva Sans"/>
              </a:rPr>
              <a:t> can see that, in this analyzed data, men are responsible for 68% of purchases, an total of 2,652 units.</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Women are responsible for the remaining 22%, representing an total of 1,248.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FBFF"/>
        </a:solidFill>
      </p:bgPr>
    </p:bg>
    <p:spTree>
      <p:nvGrpSpPr>
        <p:cNvPr id="1" name=""/>
        <p:cNvGrpSpPr/>
        <p:nvPr/>
      </p:nvGrpSpPr>
      <p:grpSpPr>
        <a:xfrm>
          <a:off x="0" y="0"/>
          <a:ext cx="0" cy="0"/>
          <a:chOff x="0" y="0"/>
          <a:chExt cx="0" cy="0"/>
        </a:xfrm>
      </p:grpSpPr>
      <p:grpSp>
        <p:nvGrpSpPr>
          <p:cNvPr name="Group 2" id="2"/>
          <p:cNvGrpSpPr/>
          <p:nvPr/>
        </p:nvGrpSpPr>
        <p:grpSpPr>
          <a:xfrm rot="0">
            <a:off x="278557" y="258843"/>
            <a:ext cx="17730885" cy="9769313"/>
            <a:chOff x="0" y="0"/>
            <a:chExt cx="4669863" cy="2572988"/>
          </a:xfrm>
        </p:grpSpPr>
        <p:sp>
          <p:nvSpPr>
            <p:cNvPr name="Freeform 3" id="3"/>
            <p:cNvSpPr/>
            <p:nvPr/>
          </p:nvSpPr>
          <p:spPr>
            <a:xfrm flipH="false" flipV="false" rot="0">
              <a:off x="0" y="0"/>
              <a:ext cx="4669863" cy="2572988"/>
            </a:xfrm>
            <a:custGeom>
              <a:avLst/>
              <a:gdLst/>
              <a:ahLst/>
              <a:cxnLst/>
              <a:rect r="r" b="b" t="t" l="l"/>
              <a:pathLst>
                <a:path h="2572988" w="4669863">
                  <a:moveTo>
                    <a:pt x="21832" y="0"/>
                  </a:moveTo>
                  <a:lnTo>
                    <a:pt x="4648031" y="0"/>
                  </a:lnTo>
                  <a:cubicBezTo>
                    <a:pt x="4660088" y="0"/>
                    <a:pt x="4669863" y="9774"/>
                    <a:pt x="4669863" y="21832"/>
                  </a:cubicBezTo>
                  <a:lnTo>
                    <a:pt x="4669863" y="2551156"/>
                  </a:lnTo>
                  <a:cubicBezTo>
                    <a:pt x="4669863" y="2563214"/>
                    <a:pt x="4660088" y="2572988"/>
                    <a:pt x="4648031" y="2572988"/>
                  </a:cubicBezTo>
                  <a:lnTo>
                    <a:pt x="21832" y="2572988"/>
                  </a:lnTo>
                  <a:cubicBezTo>
                    <a:pt x="9774" y="2572988"/>
                    <a:pt x="0" y="2563214"/>
                    <a:pt x="0" y="2551156"/>
                  </a:cubicBezTo>
                  <a:lnTo>
                    <a:pt x="0" y="21832"/>
                  </a:lnTo>
                  <a:cubicBezTo>
                    <a:pt x="0" y="9774"/>
                    <a:pt x="9774" y="0"/>
                    <a:pt x="21832"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38100"/>
              <a:ext cx="4669863" cy="26110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68725" y="490337"/>
            <a:ext cx="17150551" cy="9306326"/>
            <a:chOff x="0" y="0"/>
            <a:chExt cx="4517017" cy="2451049"/>
          </a:xfrm>
        </p:grpSpPr>
        <p:sp>
          <p:nvSpPr>
            <p:cNvPr name="Freeform 6" id="6"/>
            <p:cNvSpPr/>
            <p:nvPr/>
          </p:nvSpPr>
          <p:spPr>
            <a:xfrm flipH="false" flipV="false" rot="0">
              <a:off x="0" y="0"/>
              <a:ext cx="4517017" cy="2451049"/>
            </a:xfrm>
            <a:custGeom>
              <a:avLst/>
              <a:gdLst/>
              <a:ahLst/>
              <a:cxnLst/>
              <a:rect r="r" b="b" t="t" l="l"/>
              <a:pathLst>
                <a:path h="2451049" w="4517017">
                  <a:moveTo>
                    <a:pt x="22570" y="0"/>
                  </a:moveTo>
                  <a:lnTo>
                    <a:pt x="4494447" y="0"/>
                  </a:lnTo>
                  <a:cubicBezTo>
                    <a:pt x="4500433" y="0"/>
                    <a:pt x="4506174" y="2378"/>
                    <a:pt x="4510406" y="6611"/>
                  </a:cubicBezTo>
                  <a:cubicBezTo>
                    <a:pt x="4514640" y="10844"/>
                    <a:pt x="4517017" y="16584"/>
                    <a:pt x="4517017" y="22570"/>
                  </a:cubicBezTo>
                  <a:lnTo>
                    <a:pt x="4517017" y="2428478"/>
                  </a:lnTo>
                  <a:cubicBezTo>
                    <a:pt x="4517017" y="2440943"/>
                    <a:pt x="4506912" y="2451049"/>
                    <a:pt x="4494447" y="2451049"/>
                  </a:cubicBezTo>
                  <a:lnTo>
                    <a:pt x="22570" y="2451049"/>
                  </a:lnTo>
                  <a:cubicBezTo>
                    <a:pt x="10105" y="2451049"/>
                    <a:pt x="0" y="2440943"/>
                    <a:pt x="0" y="2428478"/>
                  </a:cubicBezTo>
                  <a:lnTo>
                    <a:pt x="0" y="22570"/>
                  </a:lnTo>
                  <a:cubicBezTo>
                    <a:pt x="0" y="10105"/>
                    <a:pt x="10105" y="0"/>
                    <a:pt x="22570" y="0"/>
                  </a:cubicBezTo>
                  <a:close/>
                </a:path>
              </a:pathLst>
            </a:custGeom>
            <a:solidFill>
              <a:srgbClr val="000000"/>
            </a:solidFill>
            <a:ln w="19050" cap="rnd">
              <a:solidFill>
                <a:srgbClr val="FFFFFF"/>
              </a:solidFill>
              <a:prstDash val="solid"/>
              <a:round/>
            </a:ln>
          </p:spPr>
        </p:sp>
        <p:sp>
          <p:nvSpPr>
            <p:cNvPr name="TextBox 7" id="7"/>
            <p:cNvSpPr txBox="true"/>
            <p:nvPr/>
          </p:nvSpPr>
          <p:spPr>
            <a:xfrm>
              <a:off x="0" y="-38100"/>
              <a:ext cx="4517017" cy="24891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224581" y="2066925"/>
            <a:ext cx="13838838" cy="2683733"/>
          </a:xfrm>
          <a:prstGeom prst="rect">
            <a:avLst/>
          </a:prstGeom>
        </p:spPr>
        <p:txBody>
          <a:bodyPr anchor="t" rtlCol="false" tIns="0" lIns="0" bIns="0" rIns="0">
            <a:spAutoFit/>
          </a:bodyPr>
          <a:lstStyle/>
          <a:p>
            <a:pPr algn="ctr">
              <a:lnSpc>
                <a:spcPts val="18344"/>
              </a:lnSpc>
            </a:pPr>
            <a:r>
              <a:rPr lang="en-US" sz="24459">
                <a:solidFill>
                  <a:srgbClr val="E9FBFF"/>
                </a:solidFill>
                <a:latin typeface="Extenda 30 Deca"/>
                <a:ea typeface="Extenda 30 Deca"/>
                <a:cs typeface="Extenda 30 Deca"/>
                <a:sym typeface="Extenda 30 Deca"/>
              </a:rPr>
              <a:t>BIVARIATE ANALYSIS</a:t>
            </a:r>
          </a:p>
        </p:txBody>
      </p:sp>
      <p:grpSp>
        <p:nvGrpSpPr>
          <p:cNvPr name="Group 9" id="9"/>
          <p:cNvGrpSpPr/>
          <p:nvPr/>
        </p:nvGrpSpPr>
        <p:grpSpPr>
          <a:xfrm rot="0">
            <a:off x="2483549" y="4750658"/>
            <a:ext cx="5289931" cy="921725"/>
            <a:chOff x="0" y="0"/>
            <a:chExt cx="1393233" cy="242759"/>
          </a:xfrm>
        </p:grpSpPr>
        <p:sp>
          <p:nvSpPr>
            <p:cNvPr name="Freeform 10" id="10"/>
            <p:cNvSpPr/>
            <p:nvPr/>
          </p:nvSpPr>
          <p:spPr>
            <a:xfrm flipH="false" flipV="false" rot="0">
              <a:off x="0" y="0"/>
              <a:ext cx="1393233" cy="242759"/>
            </a:xfrm>
            <a:custGeom>
              <a:avLst/>
              <a:gdLst/>
              <a:ahLst/>
              <a:cxnLst/>
              <a:rect r="r" b="b" t="t" l="l"/>
              <a:pathLst>
                <a:path h="242759" w="1393233">
                  <a:moveTo>
                    <a:pt x="121379" y="0"/>
                  </a:moveTo>
                  <a:lnTo>
                    <a:pt x="1271853" y="0"/>
                  </a:lnTo>
                  <a:cubicBezTo>
                    <a:pt x="1338889" y="0"/>
                    <a:pt x="1393233" y="54343"/>
                    <a:pt x="1393233" y="121379"/>
                  </a:cubicBezTo>
                  <a:lnTo>
                    <a:pt x="1393233" y="121379"/>
                  </a:lnTo>
                  <a:cubicBezTo>
                    <a:pt x="1393233" y="153571"/>
                    <a:pt x="1380445" y="184445"/>
                    <a:pt x="1357682" y="207208"/>
                  </a:cubicBezTo>
                  <a:cubicBezTo>
                    <a:pt x="1334919" y="229971"/>
                    <a:pt x="1304045" y="242759"/>
                    <a:pt x="1271853" y="242759"/>
                  </a:cubicBezTo>
                  <a:lnTo>
                    <a:pt x="121379" y="242759"/>
                  </a:lnTo>
                  <a:cubicBezTo>
                    <a:pt x="89188" y="242759"/>
                    <a:pt x="58314" y="229971"/>
                    <a:pt x="35551" y="207208"/>
                  </a:cubicBezTo>
                  <a:cubicBezTo>
                    <a:pt x="12788" y="184445"/>
                    <a:pt x="0" y="153571"/>
                    <a:pt x="0" y="121379"/>
                  </a:cubicBezTo>
                  <a:lnTo>
                    <a:pt x="0" y="121379"/>
                  </a:lnTo>
                  <a:cubicBezTo>
                    <a:pt x="0" y="89188"/>
                    <a:pt x="12788" y="58314"/>
                    <a:pt x="35551" y="35551"/>
                  </a:cubicBezTo>
                  <a:cubicBezTo>
                    <a:pt x="58314" y="12788"/>
                    <a:pt x="89188" y="0"/>
                    <a:pt x="121379" y="0"/>
                  </a:cubicBezTo>
                  <a:close/>
                </a:path>
              </a:pathLst>
            </a:custGeom>
            <a:solidFill>
              <a:srgbClr val="000000"/>
            </a:solidFill>
            <a:ln w="19050" cap="rnd">
              <a:solidFill>
                <a:srgbClr val="E9FBFF"/>
              </a:solidFill>
              <a:prstDash val="solid"/>
              <a:round/>
            </a:ln>
          </p:spPr>
        </p:sp>
        <p:sp>
          <p:nvSpPr>
            <p:cNvPr name="TextBox 11" id="11"/>
            <p:cNvSpPr txBox="true"/>
            <p:nvPr/>
          </p:nvSpPr>
          <p:spPr>
            <a:xfrm>
              <a:off x="0" y="-76200"/>
              <a:ext cx="1393233" cy="318959"/>
            </a:xfrm>
            <a:prstGeom prst="rect">
              <a:avLst/>
            </a:prstGeom>
          </p:spPr>
          <p:txBody>
            <a:bodyPr anchor="ctr" rtlCol="false" tIns="50800" lIns="50800" bIns="50800" rIns="50800"/>
            <a:lstStyle/>
            <a:p>
              <a:pPr algn="ctr">
                <a:lnSpc>
                  <a:spcPts val="3779"/>
                </a:lnSpc>
                <a:spcBef>
                  <a:spcPct val="0"/>
                </a:spcBef>
              </a:pPr>
              <a:r>
                <a:rPr lang="en-US" sz="2699">
                  <a:solidFill>
                    <a:srgbClr val="E9FBFF"/>
                  </a:solidFill>
                  <a:latin typeface="Poppins"/>
                  <a:ea typeface="Poppins"/>
                  <a:cs typeface="Poppins"/>
                  <a:sym typeface="Poppins"/>
                </a:rPr>
                <a:t>Comparing Categories</a:t>
              </a:r>
            </a:p>
          </p:txBody>
        </p:sp>
      </p:grpSp>
      <p:grpSp>
        <p:nvGrpSpPr>
          <p:cNvPr name="Group 12" id="12"/>
          <p:cNvGrpSpPr/>
          <p:nvPr/>
        </p:nvGrpSpPr>
        <p:grpSpPr>
          <a:xfrm rot="0">
            <a:off x="14755273" y="2889679"/>
            <a:ext cx="751937" cy="751937"/>
            <a:chOff x="0" y="0"/>
            <a:chExt cx="1002583" cy="1002583"/>
          </a:xfrm>
        </p:grpSpPr>
        <p:grpSp>
          <p:nvGrpSpPr>
            <p:cNvPr name="Group 13" id="13"/>
            <p:cNvGrpSpPr/>
            <p:nvPr/>
          </p:nvGrpSpPr>
          <p:grpSpPr>
            <a:xfrm rot="0">
              <a:off x="0" y="0"/>
              <a:ext cx="1002583" cy="1002583"/>
              <a:chOff x="0" y="0"/>
              <a:chExt cx="812800" cy="812800"/>
            </a:xfrm>
          </p:grpSpPr>
          <p:sp>
            <p:nvSpPr>
              <p:cNvPr name="Freeform 14" id="14"/>
              <p:cNvSpPr/>
              <p:nvPr/>
            </p:nvSpPr>
            <p:spPr>
              <a:xfrm flipH="false" flipV="false" rot="0">
                <a:off x="6199" y="7049"/>
                <a:ext cx="800401" cy="798703"/>
              </a:xfrm>
              <a:custGeom>
                <a:avLst/>
                <a:gdLst/>
                <a:ahLst/>
                <a:cxnLst/>
                <a:rect r="r" b="b" t="t" l="l"/>
                <a:pathLst>
                  <a:path h="798703" w="800401">
                    <a:moveTo>
                      <a:pt x="419914" y="9625"/>
                    </a:moveTo>
                    <a:lnTo>
                      <a:pt x="419914" y="9625"/>
                    </a:lnTo>
                    <a:cubicBezTo>
                      <a:pt x="431809" y="19686"/>
                      <a:pt x="448646" y="21452"/>
                      <a:pt x="462371" y="14078"/>
                    </a:cubicBezTo>
                    <a:lnTo>
                      <a:pt x="462444" y="14039"/>
                    </a:lnTo>
                    <a:cubicBezTo>
                      <a:pt x="475556" y="6993"/>
                      <a:pt x="491840" y="10451"/>
                      <a:pt x="500958" y="22217"/>
                    </a:cubicBezTo>
                    <a:lnTo>
                      <a:pt x="500958" y="22217"/>
                    </a:lnTo>
                    <a:cubicBezTo>
                      <a:pt x="510488" y="34517"/>
                      <a:pt x="526573" y="39732"/>
                      <a:pt x="541507" y="35366"/>
                    </a:cubicBezTo>
                    <a:lnTo>
                      <a:pt x="541682" y="35315"/>
                    </a:lnTo>
                    <a:cubicBezTo>
                      <a:pt x="555950" y="31144"/>
                      <a:pt x="571142" y="37902"/>
                      <a:pt x="577598" y="51292"/>
                    </a:cubicBezTo>
                    <a:lnTo>
                      <a:pt x="577598" y="51292"/>
                    </a:lnTo>
                    <a:cubicBezTo>
                      <a:pt x="584347" y="65289"/>
                      <a:pt x="598982" y="73722"/>
                      <a:pt x="614475" y="72541"/>
                    </a:cubicBezTo>
                    <a:lnTo>
                      <a:pt x="614722" y="72522"/>
                    </a:lnTo>
                    <a:cubicBezTo>
                      <a:pt x="629527" y="71394"/>
                      <a:pt x="642971" y="81153"/>
                      <a:pt x="646486" y="95579"/>
                    </a:cubicBezTo>
                    <a:lnTo>
                      <a:pt x="646486" y="95579"/>
                    </a:lnTo>
                    <a:cubicBezTo>
                      <a:pt x="650160" y="110660"/>
                      <a:pt x="662713" y="121940"/>
                      <a:pt x="678099" y="123987"/>
                    </a:cubicBezTo>
                    <a:lnTo>
                      <a:pt x="678366" y="124022"/>
                    </a:lnTo>
                    <a:cubicBezTo>
                      <a:pt x="693072" y="125979"/>
                      <a:pt x="704188" y="138313"/>
                      <a:pt x="704609" y="153142"/>
                    </a:cubicBezTo>
                    <a:lnTo>
                      <a:pt x="704609" y="153142"/>
                    </a:lnTo>
                    <a:cubicBezTo>
                      <a:pt x="705050" y="168647"/>
                      <a:pt x="714978" y="182285"/>
                      <a:pt x="729598" y="187468"/>
                    </a:cubicBezTo>
                    <a:lnTo>
                      <a:pt x="729831" y="187551"/>
                    </a:lnTo>
                    <a:cubicBezTo>
                      <a:pt x="743809" y="192506"/>
                      <a:pt x="752116" y="206881"/>
                      <a:pt x="749429" y="221466"/>
                    </a:cubicBezTo>
                    <a:lnTo>
                      <a:pt x="749429" y="221466"/>
                    </a:lnTo>
                    <a:cubicBezTo>
                      <a:pt x="746620" y="236717"/>
                      <a:pt x="753493" y="252124"/>
                      <a:pt x="766718" y="260223"/>
                    </a:cubicBezTo>
                    <a:lnTo>
                      <a:pt x="766873" y="260317"/>
                    </a:lnTo>
                    <a:cubicBezTo>
                      <a:pt x="779523" y="268063"/>
                      <a:pt x="784660" y="283859"/>
                      <a:pt x="778985" y="297564"/>
                    </a:cubicBezTo>
                    <a:lnTo>
                      <a:pt x="778985" y="297564"/>
                    </a:lnTo>
                    <a:cubicBezTo>
                      <a:pt x="773051" y="311898"/>
                      <a:pt x="776567" y="328407"/>
                      <a:pt x="787827" y="339079"/>
                    </a:cubicBezTo>
                    <a:lnTo>
                      <a:pt x="787888" y="339136"/>
                    </a:lnTo>
                    <a:cubicBezTo>
                      <a:pt x="798662" y="349347"/>
                      <a:pt x="800402" y="365881"/>
                      <a:pt x="791988" y="378111"/>
                    </a:cubicBezTo>
                    <a:lnTo>
                      <a:pt x="791988" y="378111"/>
                    </a:lnTo>
                    <a:cubicBezTo>
                      <a:pt x="783186" y="390903"/>
                      <a:pt x="783186" y="407799"/>
                      <a:pt x="791988" y="420591"/>
                    </a:cubicBezTo>
                    <a:lnTo>
                      <a:pt x="791988" y="420591"/>
                    </a:lnTo>
                    <a:cubicBezTo>
                      <a:pt x="800402" y="432821"/>
                      <a:pt x="798662" y="449355"/>
                      <a:pt x="787888" y="459566"/>
                    </a:cubicBezTo>
                    <a:lnTo>
                      <a:pt x="787827" y="459623"/>
                    </a:lnTo>
                    <a:cubicBezTo>
                      <a:pt x="776567" y="470295"/>
                      <a:pt x="773051" y="486804"/>
                      <a:pt x="778985" y="501138"/>
                    </a:cubicBezTo>
                    <a:lnTo>
                      <a:pt x="778985" y="501138"/>
                    </a:lnTo>
                    <a:cubicBezTo>
                      <a:pt x="784660" y="514843"/>
                      <a:pt x="779523" y="530639"/>
                      <a:pt x="766873" y="538385"/>
                    </a:cubicBezTo>
                    <a:lnTo>
                      <a:pt x="766718" y="538479"/>
                    </a:lnTo>
                    <a:cubicBezTo>
                      <a:pt x="753493" y="546578"/>
                      <a:pt x="746620" y="561985"/>
                      <a:pt x="749429" y="577236"/>
                    </a:cubicBezTo>
                    <a:lnTo>
                      <a:pt x="749429" y="577236"/>
                    </a:lnTo>
                    <a:cubicBezTo>
                      <a:pt x="752116" y="591821"/>
                      <a:pt x="743809" y="606196"/>
                      <a:pt x="729831" y="611151"/>
                    </a:cubicBezTo>
                    <a:lnTo>
                      <a:pt x="729598" y="611234"/>
                    </a:lnTo>
                    <a:cubicBezTo>
                      <a:pt x="714978" y="616417"/>
                      <a:pt x="705050" y="630055"/>
                      <a:pt x="704609" y="645560"/>
                    </a:cubicBezTo>
                    <a:lnTo>
                      <a:pt x="704609" y="645560"/>
                    </a:lnTo>
                    <a:cubicBezTo>
                      <a:pt x="704188" y="660389"/>
                      <a:pt x="693072" y="672723"/>
                      <a:pt x="678366" y="674679"/>
                    </a:cubicBezTo>
                    <a:lnTo>
                      <a:pt x="678099" y="674715"/>
                    </a:lnTo>
                    <a:cubicBezTo>
                      <a:pt x="662712" y="676762"/>
                      <a:pt x="650160" y="688042"/>
                      <a:pt x="646486" y="703122"/>
                    </a:cubicBezTo>
                    <a:lnTo>
                      <a:pt x="646486" y="703122"/>
                    </a:lnTo>
                    <a:cubicBezTo>
                      <a:pt x="642971" y="717548"/>
                      <a:pt x="629527" y="727307"/>
                      <a:pt x="614723" y="726179"/>
                    </a:cubicBezTo>
                    <a:lnTo>
                      <a:pt x="614476" y="726160"/>
                    </a:lnTo>
                    <a:cubicBezTo>
                      <a:pt x="598982" y="724980"/>
                      <a:pt x="584347" y="733413"/>
                      <a:pt x="577598" y="747410"/>
                    </a:cubicBezTo>
                    <a:lnTo>
                      <a:pt x="577598" y="747410"/>
                    </a:lnTo>
                    <a:cubicBezTo>
                      <a:pt x="571142" y="760800"/>
                      <a:pt x="555950" y="767558"/>
                      <a:pt x="541682" y="763387"/>
                    </a:cubicBezTo>
                    <a:lnTo>
                      <a:pt x="541507" y="763336"/>
                    </a:lnTo>
                    <a:cubicBezTo>
                      <a:pt x="526573" y="758970"/>
                      <a:pt x="510488" y="764185"/>
                      <a:pt x="500958" y="776485"/>
                    </a:cubicBezTo>
                    <a:lnTo>
                      <a:pt x="500958" y="776485"/>
                    </a:lnTo>
                    <a:cubicBezTo>
                      <a:pt x="491840" y="788251"/>
                      <a:pt x="475556" y="791709"/>
                      <a:pt x="462444" y="784663"/>
                    </a:cubicBezTo>
                    <a:lnTo>
                      <a:pt x="462371" y="784624"/>
                    </a:lnTo>
                    <a:cubicBezTo>
                      <a:pt x="448646" y="777250"/>
                      <a:pt x="431809" y="779016"/>
                      <a:pt x="419914" y="789077"/>
                    </a:cubicBezTo>
                    <a:lnTo>
                      <a:pt x="419914" y="789077"/>
                    </a:lnTo>
                    <a:cubicBezTo>
                      <a:pt x="408534" y="798702"/>
                      <a:pt x="391868" y="798702"/>
                      <a:pt x="380488" y="789077"/>
                    </a:cubicBezTo>
                    <a:lnTo>
                      <a:pt x="380488" y="789077"/>
                    </a:lnTo>
                    <a:cubicBezTo>
                      <a:pt x="368593" y="779016"/>
                      <a:pt x="351756" y="777250"/>
                      <a:pt x="338031" y="784624"/>
                    </a:cubicBezTo>
                    <a:lnTo>
                      <a:pt x="337958" y="784663"/>
                    </a:lnTo>
                    <a:cubicBezTo>
                      <a:pt x="324846" y="791709"/>
                      <a:pt x="308562" y="788251"/>
                      <a:pt x="299444" y="776485"/>
                    </a:cubicBezTo>
                    <a:lnTo>
                      <a:pt x="299444" y="776485"/>
                    </a:lnTo>
                    <a:cubicBezTo>
                      <a:pt x="289914" y="764185"/>
                      <a:pt x="273829" y="758970"/>
                      <a:pt x="258895" y="763336"/>
                    </a:cubicBezTo>
                    <a:lnTo>
                      <a:pt x="258720" y="763387"/>
                    </a:lnTo>
                    <a:cubicBezTo>
                      <a:pt x="244452" y="767558"/>
                      <a:pt x="229260" y="760800"/>
                      <a:pt x="222804" y="747410"/>
                    </a:cubicBezTo>
                    <a:lnTo>
                      <a:pt x="222804" y="747410"/>
                    </a:lnTo>
                    <a:cubicBezTo>
                      <a:pt x="216055" y="733413"/>
                      <a:pt x="201420" y="724980"/>
                      <a:pt x="185926" y="726160"/>
                    </a:cubicBezTo>
                    <a:lnTo>
                      <a:pt x="185679" y="726179"/>
                    </a:lnTo>
                    <a:cubicBezTo>
                      <a:pt x="170875" y="727307"/>
                      <a:pt x="157431" y="717548"/>
                      <a:pt x="153916" y="703122"/>
                    </a:cubicBezTo>
                    <a:lnTo>
                      <a:pt x="153916" y="703122"/>
                    </a:lnTo>
                    <a:cubicBezTo>
                      <a:pt x="150242" y="688042"/>
                      <a:pt x="137690" y="676762"/>
                      <a:pt x="122303" y="674715"/>
                    </a:cubicBezTo>
                    <a:lnTo>
                      <a:pt x="122035" y="674679"/>
                    </a:lnTo>
                    <a:cubicBezTo>
                      <a:pt x="107330" y="672723"/>
                      <a:pt x="96214" y="660389"/>
                      <a:pt x="95792" y="645560"/>
                    </a:cubicBezTo>
                    <a:lnTo>
                      <a:pt x="95792" y="645560"/>
                    </a:lnTo>
                    <a:cubicBezTo>
                      <a:pt x="95352" y="630055"/>
                      <a:pt x="85423" y="616417"/>
                      <a:pt x="70804" y="611234"/>
                    </a:cubicBezTo>
                    <a:lnTo>
                      <a:pt x="70571" y="611152"/>
                    </a:lnTo>
                    <a:cubicBezTo>
                      <a:pt x="56593" y="606197"/>
                      <a:pt x="48286" y="591821"/>
                      <a:pt x="50973" y="577236"/>
                    </a:cubicBezTo>
                    <a:lnTo>
                      <a:pt x="50973" y="577236"/>
                    </a:lnTo>
                    <a:cubicBezTo>
                      <a:pt x="53782" y="561985"/>
                      <a:pt x="46909" y="546578"/>
                      <a:pt x="33683" y="538480"/>
                    </a:cubicBezTo>
                    <a:lnTo>
                      <a:pt x="33529" y="538385"/>
                    </a:lnTo>
                    <a:cubicBezTo>
                      <a:pt x="20878" y="530639"/>
                      <a:pt x="15742" y="514842"/>
                      <a:pt x="21416" y="501138"/>
                    </a:cubicBezTo>
                    <a:lnTo>
                      <a:pt x="21416" y="501138"/>
                    </a:lnTo>
                    <a:cubicBezTo>
                      <a:pt x="27351" y="486804"/>
                      <a:pt x="23835" y="470295"/>
                      <a:pt x="12575" y="459623"/>
                    </a:cubicBezTo>
                    <a:lnTo>
                      <a:pt x="12514" y="459566"/>
                    </a:lnTo>
                    <a:cubicBezTo>
                      <a:pt x="1740" y="449355"/>
                      <a:pt x="0" y="432821"/>
                      <a:pt x="8414" y="420591"/>
                    </a:cubicBezTo>
                    <a:lnTo>
                      <a:pt x="8414" y="420591"/>
                    </a:lnTo>
                    <a:cubicBezTo>
                      <a:pt x="17216" y="407799"/>
                      <a:pt x="17216" y="390903"/>
                      <a:pt x="8414" y="378111"/>
                    </a:cubicBezTo>
                    <a:lnTo>
                      <a:pt x="8414" y="378111"/>
                    </a:lnTo>
                    <a:cubicBezTo>
                      <a:pt x="0" y="365881"/>
                      <a:pt x="1740" y="349347"/>
                      <a:pt x="12514" y="339136"/>
                    </a:cubicBezTo>
                    <a:lnTo>
                      <a:pt x="12575" y="339079"/>
                    </a:lnTo>
                    <a:cubicBezTo>
                      <a:pt x="23835" y="328407"/>
                      <a:pt x="27351" y="311898"/>
                      <a:pt x="21416" y="297564"/>
                    </a:cubicBezTo>
                    <a:lnTo>
                      <a:pt x="21416" y="297564"/>
                    </a:lnTo>
                    <a:cubicBezTo>
                      <a:pt x="15742" y="283859"/>
                      <a:pt x="20878" y="268063"/>
                      <a:pt x="33529" y="260317"/>
                    </a:cubicBezTo>
                    <a:lnTo>
                      <a:pt x="33683" y="260222"/>
                    </a:lnTo>
                    <a:cubicBezTo>
                      <a:pt x="46909" y="252124"/>
                      <a:pt x="53782" y="236717"/>
                      <a:pt x="50973" y="221466"/>
                    </a:cubicBezTo>
                    <a:lnTo>
                      <a:pt x="50973" y="221466"/>
                    </a:lnTo>
                    <a:cubicBezTo>
                      <a:pt x="48286" y="206881"/>
                      <a:pt x="56593" y="192505"/>
                      <a:pt x="70571" y="187550"/>
                    </a:cubicBezTo>
                    <a:lnTo>
                      <a:pt x="70804" y="187468"/>
                    </a:lnTo>
                    <a:cubicBezTo>
                      <a:pt x="85423" y="182285"/>
                      <a:pt x="95352" y="168647"/>
                      <a:pt x="95792" y="153142"/>
                    </a:cubicBezTo>
                    <a:lnTo>
                      <a:pt x="95792" y="153142"/>
                    </a:lnTo>
                    <a:cubicBezTo>
                      <a:pt x="96214" y="138313"/>
                      <a:pt x="107330" y="125979"/>
                      <a:pt x="122035" y="124023"/>
                    </a:cubicBezTo>
                    <a:lnTo>
                      <a:pt x="122303" y="123987"/>
                    </a:lnTo>
                    <a:cubicBezTo>
                      <a:pt x="137689" y="121940"/>
                      <a:pt x="150242" y="110660"/>
                      <a:pt x="153916" y="95579"/>
                    </a:cubicBezTo>
                    <a:lnTo>
                      <a:pt x="153916" y="95579"/>
                    </a:lnTo>
                    <a:cubicBezTo>
                      <a:pt x="157431" y="81153"/>
                      <a:pt x="170875" y="71394"/>
                      <a:pt x="185680" y="72522"/>
                    </a:cubicBezTo>
                    <a:lnTo>
                      <a:pt x="185927" y="72541"/>
                    </a:lnTo>
                    <a:cubicBezTo>
                      <a:pt x="201420" y="73722"/>
                      <a:pt x="216055" y="65289"/>
                      <a:pt x="222804" y="51292"/>
                    </a:cubicBezTo>
                    <a:lnTo>
                      <a:pt x="222804" y="51292"/>
                    </a:lnTo>
                    <a:cubicBezTo>
                      <a:pt x="229260" y="37902"/>
                      <a:pt x="244452" y="31144"/>
                      <a:pt x="258720" y="35315"/>
                    </a:cubicBezTo>
                    <a:lnTo>
                      <a:pt x="258895" y="35366"/>
                    </a:lnTo>
                    <a:cubicBezTo>
                      <a:pt x="273829" y="39732"/>
                      <a:pt x="289914" y="34517"/>
                      <a:pt x="299444" y="22217"/>
                    </a:cubicBezTo>
                    <a:lnTo>
                      <a:pt x="299444" y="22217"/>
                    </a:lnTo>
                    <a:cubicBezTo>
                      <a:pt x="308562" y="10451"/>
                      <a:pt x="324846" y="6993"/>
                      <a:pt x="337958" y="14039"/>
                    </a:cubicBezTo>
                    <a:lnTo>
                      <a:pt x="338032" y="14078"/>
                    </a:lnTo>
                    <a:cubicBezTo>
                      <a:pt x="351756" y="21452"/>
                      <a:pt x="368593" y="19686"/>
                      <a:pt x="380488" y="9625"/>
                    </a:cubicBezTo>
                    <a:lnTo>
                      <a:pt x="380488" y="9625"/>
                    </a:lnTo>
                    <a:cubicBezTo>
                      <a:pt x="391868" y="0"/>
                      <a:pt x="408534" y="0"/>
                      <a:pt x="419914" y="9625"/>
                    </a:cubicBezTo>
                    <a:close/>
                  </a:path>
                </a:pathLst>
              </a:custGeom>
              <a:solidFill>
                <a:srgbClr val="89E3F7"/>
              </a:solidFill>
              <a:ln w="19050" cap="rnd">
                <a:solidFill>
                  <a:srgbClr val="000000"/>
                </a:solidFill>
                <a:prstDash val="solid"/>
                <a:round/>
              </a:ln>
            </p:spPr>
          </p:sp>
          <p:sp>
            <p:nvSpPr>
              <p:cNvPr name="TextBox 15" id="15"/>
              <p:cNvSpPr txBox="true"/>
              <p:nvPr/>
            </p:nvSpPr>
            <p:spPr>
              <a:xfrm>
                <a:off x="152400" y="114300"/>
                <a:ext cx="508000" cy="5461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67904" y="269317"/>
              <a:ext cx="466776" cy="466776"/>
            </a:xfrm>
            <a:custGeom>
              <a:avLst/>
              <a:gdLst/>
              <a:ahLst/>
              <a:cxnLst/>
              <a:rect r="r" b="b" t="t" l="l"/>
              <a:pathLst>
                <a:path h="466776" w="466776">
                  <a:moveTo>
                    <a:pt x="0" y="0"/>
                  </a:moveTo>
                  <a:lnTo>
                    <a:pt x="466776" y="0"/>
                  </a:lnTo>
                  <a:lnTo>
                    <a:pt x="466776" y="466776"/>
                  </a:lnTo>
                  <a:lnTo>
                    <a:pt x="0" y="466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7" id="17"/>
          <p:cNvSpPr txBox="true"/>
          <p:nvPr/>
        </p:nvSpPr>
        <p:spPr>
          <a:xfrm rot="0">
            <a:off x="1487704" y="5910508"/>
            <a:ext cx="7281621" cy="2990215"/>
          </a:xfrm>
          <a:prstGeom prst="rect">
            <a:avLst/>
          </a:prstGeom>
        </p:spPr>
        <p:txBody>
          <a:bodyPr anchor="t" rtlCol="false" tIns="0" lIns="0" bIns="0" rIns="0">
            <a:spAutoFit/>
          </a:bodyPr>
          <a:lstStyle/>
          <a:p>
            <a:pPr algn="just">
              <a:lnSpc>
                <a:spcPts val="2659"/>
              </a:lnSpc>
              <a:spcBef>
                <a:spcPct val="0"/>
              </a:spcBef>
            </a:pPr>
            <a:r>
              <a:rPr lang="en-US" sz="1899">
                <a:solidFill>
                  <a:srgbClr val="E9FBFF"/>
                </a:solidFill>
                <a:latin typeface="Canva Sans"/>
                <a:ea typeface="Canva Sans"/>
                <a:cs typeface="Canva Sans"/>
                <a:sym typeface="Canva Sans"/>
              </a:rPr>
              <a:t>Afte</a:t>
            </a:r>
            <a:r>
              <a:rPr lang="en-US" sz="1899">
                <a:solidFill>
                  <a:srgbClr val="E9FBFF"/>
                </a:solidFill>
                <a:latin typeface="Canva Sans"/>
                <a:ea typeface="Canva Sans"/>
                <a:cs typeface="Canva Sans"/>
                <a:sym typeface="Canva Sans"/>
              </a:rPr>
              <a:t>r analyzing the categories individually, we'll begin comparing them to see if there's any correlation between them.</a:t>
            </a:r>
          </a:p>
          <a:p>
            <a:pPr algn="just">
              <a:lnSpc>
                <a:spcPts val="2659"/>
              </a:lnSpc>
              <a:spcBef>
                <a:spcPct val="0"/>
              </a:spcBef>
            </a:pPr>
          </a:p>
          <a:p>
            <a:pPr algn="just">
              <a:lnSpc>
                <a:spcPts val="2659"/>
              </a:lnSpc>
              <a:spcBef>
                <a:spcPct val="0"/>
              </a:spcBef>
            </a:pPr>
            <a:r>
              <a:rPr lang="en-US" sz="1899">
                <a:solidFill>
                  <a:srgbClr val="E9FBFF"/>
                </a:solidFill>
                <a:latin typeface="Canva Sans"/>
                <a:ea typeface="Canva Sans"/>
                <a:cs typeface="Canva Sans"/>
                <a:sym typeface="Canva Sans"/>
              </a:rPr>
              <a:t>These will be:</a:t>
            </a:r>
          </a:p>
          <a:p>
            <a:pPr algn="just">
              <a:lnSpc>
                <a:spcPts val="2659"/>
              </a:lnSpc>
              <a:spcBef>
                <a:spcPct val="0"/>
              </a:spcBef>
            </a:pP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Age Impact on Spending (Age x Purchased  Values)</a:t>
            </a: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Age and Gender Distribution (Age x Gender)</a:t>
            </a:r>
          </a:p>
          <a:p>
            <a:pPr algn="just" marL="410209" indent="-205105" lvl="1">
              <a:lnSpc>
                <a:spcPts val="2659"/>
              </a:lnSpc>
              <a:spcBef>
                <a:spcPct val="0"/>
              </a:spcBef>
              <a:buFont typeface="Arial"/>
              <a:buChar char="•"/>
            </a:pPr>
            <a:r>
              <a:rPr lang="en-US" sz="1899">
                <a:solidFill>
                  <a:srgbClr val="E9FBFF"/>
                </a:solidFill>
                <a:latin typeface="Canva Sans"/>
                <a:ea typeface="Canva Sans"/>
                <a:cs typeface="Canva Sans"/>
                <a:sym typeface="Canva Sans"/>
              </a:rPr>
              <a:t>Gender-Based Behavior (Gender x Purchased Values)</a:t>
            </a:r>
          </a:p>
        </p:txBody>
      </p:sp>
      <p:sp>
        <p:nvSpPr>
          <p:cNvPr name="Freeform 18" id="18"/>
          <p:cNvSpPr/>
          <p:nvPr/>
        </p:nvSpPr>
        <p:spPr>
          <a:xfrm flipH="false" flipV="false" rot="0">
            <a:off x="10789918" y="4750658"/>
            <a:ext cx="5690882" cy="4418194"/>
          </a:xfrm>
          <a:custGeom>
            <a:avLst/>
            <a:gdLst/>
            <a:ahLst/>
            <a:cxnLst/>
            <a:rect r="r" b="b" t="t" l="l"/>
            <a:pathLst>
              <a:path h="4418194" w="5690882">
                <a:moveTo>
                  <a:pt x="0" y="0"/>
                </a:moveTo>
                <a:lnTo>
                  <a:pt x="5690882" y="0"/>
                </a:lnTo>
                <a:lnTo>
                  <a:pt x="5690882" y="4418193"/>
                </a:lnTo>
                <a:lnTo>
                  <a:pt x="0" y="44181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9" id="19"/>
          <p:cNvSpPr/>
          <p:nvPr/>
        </p:nvSpPr>
        <p:spPr>
          <a:xfrm flipH="true">
            <a:off x="568725" y="4464908"/>
            <a:ext cx="17150551" cy="0"/>
          </a:xfrm>
          <a:prstGeom prst="line">
            <a:avLst/>
          </a:prstGeom>
          <a:ln cap="flat" w="19050">
            <a:solidFill>
              <a:srgbClr val="E9FBFF"/>
            </a:solidFill>
            <a:prstDash val="solid"/>
            <a:headEnd type="none" len="sm" w="sm"/>
            <a:tailEnd type="none" len="sm" w="sm"/>
          </a:ln>
        </p:spPr>
      </p:sp>
      <p:sp>
        <p:nvSpPr>
          <p:cNvPr name="AutoShape 20" id="20"/>
          <p:cNvSpPr/>
          <p:nvPr/>
        </p:nvSpPr>
        <p:spPr>
          <a:xfrm flipV="true">
            <a:off x="9778975" y="4464908"/>
            <a:ext cx="0" cy="5331755"/>
          </a:xfrm>
          <a:prstGeom prst="line">
            <a:avLst/>
          </a:prstGeom>
          <a:ln cap="flat" w="19050">
            <a:solidFill>
              <a:srgbClr val="E9FBFF"/>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DAG2r3ObPeI</dc:identifier>
  <dcterms:modified xsi:type="dcterms:W3CDTF">2011-08-01T06:04:30Z</dcterms:modified>
  <cp:revision>1</cp:revision>
  <dc:title>White Black Simple Ilustrative Smart Shopping Presentation</dc:title>
</cp:coreProperties>
</file>