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4" r:id="rId7"/>
    <p:sldId id="270" r:id="rId8"/>
    <p:sldId id="261" r:id="rId9"/>
    <p:sldId id="262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37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BAA17D-A05F-49D3-9962-FAA451D0017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5E902D-2C8A-4A8A-8F37-C7EE449C7A7D}">
      <dgm:prSet/>
      <dgm:spPr/>
      <dgm:t>
        <a:bodyPr/>
        <a:lstStyle/>
        <a:p>
          <a:r>
            <a:rPr lang="es-ES" dirty="0"/>
            <a:t>Analizar la evolución del precio promedio por metro cuadrado (USD) en la venta de propiedades en CABA y </a:t>
          </a:r>
          <a:r>
            <a:rPr lang="es-419" dirty="0"/>
            <a:t>correlacionar con los préstamos UVA</a:t>
          </a:r>
          <a:r>
            <a:rPr lang="es-ES" dirty="0"/>
            <a:t>.</a:t>
          </a:r>
          <a:endParaRPr lang="en-US" dirty="0"/>
        </a:p>
      </dgm:t>
    </dgm:pt>
    <dgm:pt modelId="{8F3BD37F-3F62-4F08-834C-69F5C6FE0557}" type="parTrans" cxnId="{29525957-2BE9-4591-B21A-845C560E407B}">
      <dgm:prSet/>
      <dgm:spPr/>
      <dgm:t>
        <a:bodyPr/>
        <a:lstStyle/>
        <a:p>
          <a:endParaRPr lang="en-US"/>
        </a:p>
      </dgm:t>
    </dgm:pt>
    <dgm:pt modelId="{0C53FBD7-9804-4714-8217-D4BCCEA7EAFB}" type="sibTrans" cxnId="{29525957-2BE9-4591-B21A-845C560E407B}">
      <dgm:prSet phldrT="1" phldr="0"/>
      <dgm:spPr/>
      <dgm:t>
        <a:bodyPr/>
        <a:lstStyle/>
        <a:p>
          <a:endParaRPr lang="en-US"/>
        </a:p>
      </dgm:t>
    </dgm:pt>
    <dgm:pt modelId="{5530A5F5-7002-4B17-B142-4F1F3023A26B}">
      <dgm:prSet/>
      <dgm:spPr/>
      <dgm:t>
        <a:bodyPr/>
        <a:lstStyle/>
        <a:p>
          <a:r>
            <a:rPr lang="es-ES" dirty="0"/>
            <a:t>Comparar también los precios promedio de alquiler (ARS) y observar diferencias por barrio y período.</a:t>
          </a:r>
          <a:endParaRPr lang="en-US" dirty="0"/>
        </a:p>
      </dgm:t>
    </dgm:pt>
    <dgm:pt modelId="{BFBD8825-55B1-463E-8D69-12F184B7767F}" type="parTrans" cxnId="{A383A1A5-8703-41FB-9F7D-A7F49B57527A}">
      <dgm:prSet/>
      <dgm:spPr/>
      <dgm:t>
        <a:bodyPr/>
        <a:lstStyle/>
        <a:p>
          <a:endParaRPr lang="en-US"/>
        </a:p>
      </dgm:t>
    </dgm:pt>
    <dgm:pt modelId="{A7713C44-7CD1-4741-BDE4-6A04823B2E3E}" type="sibTrans" cxnId="{A383A1A5-8703-41FB-9F7D-A7F49B57527A}">
      <dgm:prSet phldrT="2" phldr="0"/>
      <dgm:spPr/>
      <dgm:t>
        <a:bodyPr/>
        <a:lstStyle/>
        <a:p>
          <a:endParaRPr lang="en-US"/>
        </a:p>
      </dgm:t>
    </dgm:pt>
    <dgm:pt modelId="{FAFC6929-D22F-4BC4-801D-FF89C2ED10A5}" type="pres">
      <dgm:prSet presAssocID="{73BAA17D-A05F-49D3-9962-FAA451D001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9C6EDF-EBD4-48B0-B708-CF81F26E313B}" type="pres">
      <dgm:prSet presAssocID="{EE5E902D-2C8A-4A8A-8F37-C7EE449C7A7D}" presName="hierRoot1" presStyleCnt="0"/>
      <dgm:spPr/>
    </dgm:pt>
    <dgm:pt modelId="{61F13FB3-C953-40C6-A08C-BA5B20F33EEC}" type="pres">
      <dgm:prSet presAssocID="{EE5E902D-2C8A-4A8A-8F37-C7EE449C7A7D}" presName="composite" presStyleCnt="0"/>
      <dgm:spPr/>
    </dgm:pt>
    <dgm:pt modelId="{51263A8F-EE4F-4028-8F82-C4A50B815B91}" type="pres">
      <dgm:prSet presAssocID="{EE5E902D-2C8A-4A8A-8F37-C7EE449C7A7D}" presName="background" presStyleLbl="node0" presStyleIdx="0" presStyleCnt="2"/>
      <dgm:spPr/>
    </dgm:pt>
    <dgm:pt modelId="{D6FEB8D3-E3EC-49C6-8781-C8B870492447}" type="pres">
      <dgm:prSet presAssocID="{EE5E902D-2C8A-4A8A-8F37-C7EE449C7A7D}" presName="text" presStyleLbl="fgAcc0" presStyleIdx="0" presStyleCnt="2">
        <dgm:presLayoutVars>
          <dgm:chPref val="3"/>
        </dgm:presLayoutVars>
      </dgm:prSet>
      <dgm:spPr/>
    </dgm:pt>
    <dgm:pt modelId="{57D3945F-1A13-407C-A1AE-C927C7FF5D63}" type="pres">
      <dgm:prSet presAssocID="{EE5E902D-2C8A-4A8A-8F37-C7EE449C7A7D}" presName="hierChild2" presStyleCnt="0"/>
      <dgm:spPr/>
    </dgm:pt>
    <dgm:pt modelId="{2F085359-7250-4C64-9004-130DA9EB16C0}" type="pres">
      <dgm:prSet presAssocID="{5530A5F5-7002-4B17-B142-4F1F3023A26B}" presName="hierRoot1" presStyleCnt="0"/>
      <dgm:spPr/>
    </dgm:pt>
    <dgm:pt modelId="{84DFA9EB-3F7A-4CC4-BF52-E1D74998E720}" type="pres">
      <dgm:prSet presAssocID="{5530A5F5-7002-4B17-B142-4F1F3023A26B}" presName="composite" presStyleCnt="0"/>
      <dgm:spPr/>
    </dgm:pt>
    <dgm:pt modelId="{C8A76AD5-8D9C-4B27-AD96-4CBCE89F79F4}" type="pres">
      <dgm:prSet presAssocID="{5530A5F5-7002-4B17-B142-4F1F3023A26B}" presName="background" presStyleLbl="node0" presStyleIdx="1" presStyleCnt="2"/>
      <dgm:spPr/>
    </dgm:pt>
    <dgm:pt modelId="{FBCE6818-CF6A-4F20-8316-5DA521646453}" type="pres">
      <dgm:prSet presAssocID="{5530A5F5-7002-4B17-B142-4F1F3023A26B}" presName="text" presStyleLbl="fgAcc0" presStyleIdx="1" presStyleCnt="2">
        <dgm:presLayoutVars>
          <dgm:chPref val="3"/>
        </dgm:presLayoutVars>
      </dgm:prSet>
      <dgm:spPr/>
    </dgm:pt>
    <dgm:pt modelId="{14E0920B-41F2-4165-89B9-1F65A2D0BDD4}" type="pres">
      <dgm:prSet presAssocID="{5530A5F5-7002-4B17-B142-4F1F3023A26B}" presName="hierChild2" presStyleCnt="0"/>
      <dgm:spPr/>
    </dgm:pt>
  </dgm:ptLst>
  <dgm:cxnLst>
    <dgm:cxn modelId="{F8D08460-C535-44F7-A621-C71ED8D28160}" type="presOf" srcId="{5530A5F5-7002-4B17-B142-4F1F3023A26B}" destId="{FBCE6818-CF6A-4F20-8316-5DA521646453}" srcOrd="0" destOrd="0" presId="urn:microsoft.com/office/officeart/2005/8/layout/hierarchy1"/>
    <dgm:cxn modelId="{29525957-2BE9-4591-B21A-845C560E407B}" srcId="{73BAA17D-A05F-49D3-9962-FAA451D0017B}" destId="{EE5E902D-2C8A-4A8A-8F37-C7EE449C7A7D}" srcOrd="0" destOrd="0" parTransId="{8F3BD37F-3F62-4F08-834C-69F5C6FE0557}" sibTransId="{0C53FBD7-9804-4714-8217-D4BCCEA7EAFB}"/>
    <dgm:cxn modelId="{A383A1A5-8703-41FB-9F7D-A7F49B57527A}" srcId="{73BAA17D-A05F-49D3-9962-FAA451D0017B}" destId="{5530A5F5-7002-4B17-B142-4F1F3023A26B}" srcOrd="1" destOrd="0" parTransId="{BFBD8825-55B1-463E-8D69-12F184B7767F}" sibTransId="{A7713C44-7CD1-4741-BDE4-6A04823B2E3E}"/>
    <dgm:cxn modelId="{5152D1A7-17EC-4354-BC27-BC1E49B2198B}" type="presOf" srcId="{EE5E902D-2C8A-4A8A-8F37-C7EE449C7A7D}" destId="{D6FEB8D3-E3EC-49C6-8781-C8B870492447}" srcOrd="0" destOrd="0" presId="urn:microsoft.com/office/officeart/2005/8/layout/hierarchy1"/>
    <dgm:cxn modelId="{359B9BD9-86CC-4D7A-89BA-E0616D6063B4}" type="presOf" srcId="{73BAA17D-A05F-49D3-9962-FAA451D0017B}" destId="{FAFC6929-D22F-4BC4-801D-FF89C2ED10A5}" srcOrd="0" destOrd="0" presId="urn:microsoft.com/office/officeart/2005/8/layout/hierarchy1"/>
    <dgm:cxn modelId="{7EE70353-214D-40A6-BE17-0A36FAEE0339}" type="presParOf" srcId="{FAFC6929-D22F-4BC4-801D-FF89C2ED10A5}" destId="{099C6EDF-EBD4-48B0-B708-CF81F26E313B}" srcOrd="0" destOrd="0" presId="urn:microsoft.com/office/officeart/2005/8/layout/hierarchy1"/>
    <dgm:cxn modelId="{DE4AD5B2-3C37-48B6-B474-3BB5EE7297A8}" type="presParOf" srcId="{099C6EDF-EBD4-48B0-B708-CF81F26E313B}" destId="{61F13FB3-C953-40C6-A08C-BA5B20F33EEC}" srcOrd="0" destOrd="0" presId="urn:microsoft.com/office/officeart/2005/8/layout/hierarchy1"/>
    <dgm:cxn modelId="{050A036E-E4EE-4B02-807B-8FF871F9AD65}" type="presParOf" srcId="{61F13FB3-C953-40C6-A08C-BA5B20F33EEC}" destId="{51263A8F-EE4F-4028-8F82-C4A50B815B91}" srcOrd="0" destOrd="0" presId="urn:microsoft.com/office/officeart/2005/8/layout/hierarchy1"/>
    <dgm:cxn modelId="{04D22BB8-E27B-4409-96A7-077CD3260954}" type="presParOf" srcId="{61F13FB3-C953-40C6-A08C-BA5B20F33EEC}" destId="{D6FEB8D3-E3EC-49C6-8781-C8B870492447}" srcOrd="1" destOrd="0" presId="urn:microsoft.com/office/officeart/2005/8/layout/hierarchy1"/>
    <dgm:cxn modelId="{DE460A27-2A09-4063-929A-0C316DD61A37}" type="presParOf" srcId="{099C6EDF-EBD4-48B0-B708-CF81F26E313B}" destId="{57D3945F-1A13-407C-A1AE-C927C7FF5D63}" srcOrd="1" destOrd="0" presId="urn:microsoft.com/office/officeart/2005/8/layout/hierarchy1"/>
    <dgm:cxn modelId="{8CB9627E-558B-4691-9F5A-2CDF91A1376B}" type="presParOf" srcId="{FAFC6929-D22F-4BC4-801D-FF89C2ED10A5}" destId="{2F085359-7250-4C64-9004-130DA9EB16C0}" srcOrd="1" destOrd="0" presId="urn:microsoft.com/office/officeart/2005/8/layout/hierarchy1"/>
    <dgm:cxn modelId="{55BB5236-BDCA-40E9-ACF3-BB9D17EA938D}" type="presParOf" srcId="{2F085359-7250-4C64-9004-130DA9EB16C0}" destId="{84DFA9EB-3F7A-4CC4-BF52-E1D74998E720}" srcOrd="0" destOrd="0" presId="urn:microsoft.com/office/officeart/2005/8/layout/hierarchy1"/>
    <dgm:cxn modelId="{AC5ECDEA-03D6-446E-8DB1-9EE3F0F9714C}" type="presParOf" srcId="{84DFA9EB-3F7A-4CC4-BF52-E1D74998E720}" destId="{C8A76AD5-8D9C-4B27-AD96-4CBCE89F79F4}" srcOrd="0" destOrd="0" presId="urn:microsoft.com/office/officeart/2005/8/layout/hierarchy1"/>
    <dgm:cxn modelId="{0CE9A35B-496D-4AAA-8DAD-1038B406BC41}" type="presParOf" srcId="{84DFA9EB-3F7A-4CC4-BF52-E1D74998E720}" destId="{FBCE6818-CF6A-4F20-8316-5DA521646453}" srcOrd="1" destOrd="0" presId="urn:microsoft.com/office/officeart/2005/8/layout/hierarchy1"/>
    <dgm:cxn modelId="{DFC179E4-D142-40EE-9687-E8B8E8D4A482}" type="presParOf" srcId="{2F085359-7250-4C64-9004-130DA9EB16C0}" destId="{14E0920B-41F2-4165-89B9-1F65A2D0BD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E91281-3A19-4C92-809F-4C64F220D1A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32FF33C-D150-4101-A5BC-939E59ABE9AB}">
      <dgm:prSet/>
      <dgm:spPr/>
      <dgm:t>
        <a:bodyPr/>
        <a:lstStyle/>
        <a:p>
          <a:r>
            <a:rPr lang="en-US"/>
            <a:t>- Precio de venta de departamentos (GCBA)</a:t>
          </a:r>
        </a:p>
      </dgm:t>
    </dgm:pt>
    <dgm:pt modelId="{C8362536-470B-4F39-A4A4-6C81D8C4E36D}" type="parTrans" cxnId="{BCB3E293-B622-407B-8F5A-7496CFCC5C52}">
      <dgm:prSet/>
      <dgm:spPr/>
      <dgm:t>
        <a:bodyPr/>
        <a:lstStyle/>
        <a:p>
          <a:endParaRPr lang="en-US"/>
        </a:p>
      </dgm:t>
    </dgm:pt>
    <dgm:pt modelId="{27ED18A8-50CE-4429-A327-A73FB1008791}" type="sibTrans" cxnId="{BCB3E293-B622-407B-8F5A-7496CFCC5C52}">
      <dgm:prSet/>
      <dgm:spPr/>
      <dgm:t>
        <a:bodyPr/>
        <a:lstStyle/>
        <a:p>
          <a:endParaRPr lang="en-US"/>
        </a:p>
      </dgm:t>
    </dgm:pt>
    <dgm:pt modelId="{9CA4CF4B-AE66-40E5-A3A3-C4B7C9D8F68C}">
      <dgm:prSet/>
      <dgm:spPr/>
      <dgm:t>
        <a:bodyPr/>
        <a:lstStyle/>
        <a:p>
          <a:r>
            <a:rPr lang="en-US"/>
            <a:t>- Precio promedio de alquiler (GCBA)</a:t>
          </a:r>
        </a:p>
      </dgm:t>
    </dgm:pt>
    <dgm:pt modelId="{245FC7AF-9405-4867-91FE-A821591B55CE}" type="parTrans" cxnId="{32F9CDBE-0AD1-47C1-BD92-9D2CF2AF1A33}">
      <dgm:prSet/>
      <dgm:spPr/>
      <dgm:t>
        <a:bodyPr/>
        <a:lstStyle/>
        <a:p>
          <a:endParaRPr lang="en-US"/>
        </a:p>
      </dgm:t>
    </dgm:pt>
    <dgm:pt modelId="{120BB9A4-770D-4236-88B2-5DECC209332E}" type="sibTrans" cxnId="{32F9CDBE-0AD1-47C1-BD92-9D2CF2AF1A33}">
      <dgm:prSet/>
      <dgm:spPr/>
      <dgm:t>
        <a:bodyPr/>
        <a:lstStyle/>
        <a:p>
          <a:endParaRPr lang="en-US"/>
        </a:p>
      </dgm:t>
    </dgm:pt>
    <dgm:pt modelId="{F22A6AA2-D02B-4D55-8006-91FACF206C8C}">
      <dgm:prSet/>
      <dgm:spPr/>
      <dgm:t>
        <a:bodyPr/>
        <a:lstStyle/>
        <a:p>
          <a:r>
            <a:rPr lang="en-US"/>
            <a:t>- Superficie total de alquiler (GCBA)</a:t>
          </a:r>
        </a:p>
      </dgm:t>
    </dgm:pt>
    <dgm:pt modelId="{4D045A28-152A-403E-86F0-1E2C0758D3D3}" type="parTrans" cxnId="{FB372552-9089-41A0-974B-ED99501E85F8}">
      <dgm:prSet/>
      <dgm:spPr/>
      <dgm:t>
        <a:bodyPr/>
        <a:lstStyle/>
        <a:p>
          <a:endParaRPr lang="en-US"/>
        </a:p>
      </dgm:t>
    </dgm:pt>
    <dgm:pt modelId="{6611F778-C080-4EBB-8E72-A93DC923DAB7}" type="sibTrans" cxnId="{FB372552-9089-41A0-974B-ED99501E85F8}">
      <dgm:prSet/>
      <dgm:spPr/>
      <dgm:t>
        <a:bodyPr/>
        <a:lstStyle/>
        <a:p>
          <a:endParaRPr lang="en-US"/>
        </a:p>
      </dgm:t>
    </dgm:pt>
    <dgm:pt modelId="{3FD06BA1-CE2C-44A8-870F-04089A5CADAF}">
      <dgm:prSet/>
      <dgm:spPr/>
      <dgm:t>
        <a:bodyPr/>
        <a:lstStyle/>
        <a:p>
          <a:r>
            <a:rPr lang="en-US"/>
            <a:t>- Monto de préstamos hipotecarios UVA (BCRA)</a:t>
          </a:r>
        </a:p>
      </dgm:t>
    </dgm:pt>
    <dgm:pt modelId="{94D6CEE4-6A22-40D8-B711-4197987B75B7}" type="parTrans" cxnId="{84F4F889-986D-4DFB-8374-953B94D3D3DA}">
      <dgm:prSet/>
      <dgm:spPr/>
      <dgm:t>
        <a:bodyPr/>
        <a:lstStyle/>
        <a:p>
          <a:endParaRPr lang="en-US"/>
        </a:p>
      </dgm:t>
    </dgm:pt>
    <dgm:pt modelId="{8187A9D9-3CF4-48D4-A7DF-E3422A0F7EFC}" type="sibTrans" cxnId="{84F4F889-986D-4DFB-8374-953B94D3D3DA}">
      <dgm:prSet/>
      <dgm:spPr/>
      <dgm:t>
        <a:bodyPr/>
        <a:lstStyle/>
        <a:p>
          <a:endParaRPr lang="en-US"/>
        </a:p>
      </dgm:t>
    </dgm:pt>
    <dgm:pt modelId="{D8731588-92A1-447A-A92B-D1D4D0B424BC}">
      <dgm:prSet/>
      <dgm:spPr/>
      <dgm:t>
        <a:bodyPr/>
        <a:lstStyle/>
        <a:p>
          <a:r>
            <a:rPr lang="en-US"/>
            <a:t>- Actos notariales de compra-venta (Colegio de Escribanos)</a:t>
          </a:r>
        </a:p>
      </dgm:t>
    </dgm:pt>
    <dgm:pt modelId="{9C25821F-1815-46D5-A890-8824341401CB}" type="parTrans" cxnId="{975B200C-B69E-43EF-9162-2C24D8DA7170}">
      <dgm:prSet/>
      <dgm:spPr/>
      <dgm:t>
        <a:bodyPr/>
        <a:lstStyle/>
        <a:p>
          <a:endParaRPr lang="en-US"/>
        </a:p>
      </dgm:t>
    </dgm:pt>
    <dgm:pt modelId="{DE26BA56-770B-4110-955C-540CDD261D82}" type="sibTrans" cxnId="{975B200C-B69E-43EF-9162-2C24D8DA7170}">
      <dgm:prSet/>
      <dgm:spPr/>
      <dgm:t>
        <a:bodyPr/>
        <a:lstStyle/>
        <a:p>
          <a:endParaRPr lang="en-US"/>
        </a:p>
      </dgm:t>
    </dgm:pt>
    <dgm:pt modelId="{A010B3A7-C4B6-4A85-8412-E248EFF7D85A}" type="pres">
      <dgm:prSet presAssocID="{77E91281-3A19-4C92-809F-4C64F220D1A4}" presName="vert0" presStyleCnt="0">
        <dgm:presLayoutVars>
          <dgm:dir/>
          <dgm:animOne val="branch"/>
          <dgm:animLvl val="lvl"/>
        </dgm:presLayoutVars>
      </dgm:prSet>
      <dgm:spPr/>
    </dgm:pt>
    <dgm:pt modelId="{84F9EA63-76B3-4964-B4DD-97E668D2E93A}" type="pres">
      <dgm:prSet presAssocID="{532FF33C-D150-4101-A5BC-939E59ABE9AB}" presName="thickLine" presStyleLbl="alignNode1" presStyleIdx="0" presStyleCnt="5"/>
      <dgm:spPr/>
    </dgm:pt>
    <dgm:pt modelId="{4EAC72D0-630A-4942-BA56-8F28C5C346AA}" type="pres">
      <dgm:prSet presAssocID="{532FF33C-D150-4101-A5BC-939E59ABE9AB}" presName="horz1" presStyleCnt="0"/>
      <dgm:spPr/>
    </dgm:pt>
    <dgm:pt modelId="{FA637D3A-4025-47D3-9432-AD1F23901D7D}" type="pres">
      <dgm:prSet presAssocID="{532FF33C-D150-4101-A5BC-939E59ABE9AB}" presName="tx1" presStyleLbl="revTx" presStyleIdx="0" presStyleCnt="5"/>
      <dgm:spPr/>
    </dgm:pt>
    <dgm:pt modelId="{D1A53306-86A0-493E-930A-B0D8B8ED2F02}" type="pres">
      <dgm:prSet presAssocID="{532FF33C-D150-4101-A5BC-939E59ABE9AB}" presName="vert1" presStyleCnt="0"/>
      <dgm:spPr/>
    </dgm:pt>
    <dgm:pt modelId="{4490F439-FBB8-4A40-AC80-CB1E165B7610}" type="pres">
      <dgm:prSet presAssocID="{9CA4CF4B-AE66-40E5-A3A3-C4B7C9D8F68C}" presName="thickLine" presStyleLbl="alignNode1" presStyleIdx="1" presStyleCnt="5"/>
      <dgm:spPr/>
    </dgm:pt>
    <dgm:pt modelId="{5BD19B24-F433-48E2-9B55-2CBC49405273}" type="pres">
      <dgm:prSet presAssocID="{9CA4CF4B-AE66-40E5-A3A3-C4B7C9D8F68C}" presName="horz1" presStyleCnt="0"/>
      <dgm:spPr/>
    </dgm:pt>
    <dgm:pt modelId="{8424524D-9FFA-448A-AFD4-9406704234AA}" type="pres">
      <dgm:prSet presAssocID="{9CA4CF4B-AE66-40E5-A3A3-C4B7C9D8F68C}" presName="tx1" presStyleLbl="revTx" presStyleIdx="1" presStyleCnt="5"/>
      <dgm:spPr/>
    </dgm:pt>
    <dgm:pt modelId="{8273C914-0BA1-4AF1-B18F-B5EAB39DFEF2}" type="pres">
      <dgm:prSet presAssocID="{9CA4CF4B-AE66-40E5-A3A3-C4B7C9D8F68C}" presName="vert1" presStyleCnt="0"/>
      <dgm:spPr/>
    </dgm:pt>
    <dgm:pt modelId="{9EF17A91-08A0-460D-9415-166322560824}" type="pres">
      <dgm:prSet presAssocID="{F22A6AA2-D02B-4D55-8006-91FACF206C8C}" presName="thickLine" presStyleLbl="alignNode1" presStyleIdx="2" presStyleCnt="5"/>
      <dgm:spPr/>
    </dgm:pt>
    <dgm:pt modelId="{98FC928C-7C33-4777-AE51-9519ADB735E4}" type="pres">
      <dgm:prSet presAssocID="{F22A6AA2-D02B-4D55-8006-91FACF206C8C}" presName="horz1" presStyleCnt="0"/>
      <dgm:spPr/>
    </dgm:pt>
    <dgm:pt modelId="{A52AD62C-DBC3-49A1-AD99-0ECFF5CFB2CC}" type="pres">
      <dgm:prSet presAssocID="{F22A6AA2-D02B-4D55-8006-91FACF206C8C}" presName="tx1" presStyleLbl="revTx" presStyleIdx="2" presStyleCnt="5"/>
      <dgm:spPr/>
    </dgm:pt>
    <dgm:pt modelId="{D338ED24-0611-4F92-8BE3-9E111EB434B5}" type="pres">
      <dgm:prSet presAssocID="{F22A6AA2-D02B-4D55-8006-91FACF206C8C}" presName="vert1" presStyleCnt="0"/>
      <dgm:spPr/>
    </dgm:pt>
    <dgm:pt modelId="{6EC7183B-E926-46CB-99CF-14CA450E3BB5}" type="pres">
      <dgm:prSet presAssocID="{3FD06BA1-CE2C-44A8-870F-04089A5CADAF}" presName="thickLine" presStyleLbl="alignNode1" presStyleIdx="3" presStyleCnt="5"/>
      <dgm:spPr/>
    </dgm:pt>
    <dgm:pt modelId="{92FAED52-2C4D-4882-84EE-B256AC24941A}" type="pres">
      <dgm:prSet presAssocID="{3FD06BA1-CE2C-44A8-870F-04089A5CADAF}" presName="horz1" presStyleCnt="0"/>
      <dgm:spPr/>
    </dgm:pt>
    <dgm:pt modelId="{97E832F7-F40E-4740-849A-FCBFC012D87A}" type="pres">
      <dgm:prSet presAssocID="{3FD06BA1-CE2C-44A8-870F-04089A5CADAF}" presName="tx1" presStyleLbl="revTx" presStyleIdx="3" presStyleCnt="5"/>
      <dgm:spPr/>
    </dgm:pt>
    <dgm:pt modelId="{B4BCA8D2-02DA-4A12-8E60-ED94714B0882}" type="pres">
      <dgm:prSet presAssocID="{3FD06BA1-CE2C-44A8-870F-04089A5CADAF}" presName="vert1" presStyleCnt="0"/>
      <dgm:spPr/>
    </dgm:pt>
    <dgm:pt modelId="{B78ECBCA-F335-4F2F-B8F3-159034A3303C}" type="pres">
      <dgm:prSet presAssocID="{D8731588-92A1-447A-A92B-D1D4D0B424BC}" presName="thickLine" presStyleLbl="alignNode1" presStyleIdx="4" presStyleCnt="5"/>
      <dgm:spPr/>
    </dgm:pt>
    <dgm:pt modelId="{E47BFA59-B785-48AA-8FB7-3B3DAEA430C4}" type="pres">
      <dgm:prSet presAssocID="{D8731588-92A1-447A-A92B-D1D4D0B424BC}" presName="horz1" presStyleCnt="0"/>
      <dgm:spPr/>
    </dgm:pt>
    <dgm:pt modelId="{04EE6C7B-A062-4793-8989-4FAFB9F88B45}" type="pres">
      <dgm:prSet presAssocID="{D8731588-92A1-447A-A92B-D1D4D0B424BC}" presName="tx1" presStyleLbl="revTx" presStyleIdx="4" presStyleCnt="5"/>
      <dgm:spPr/>
    </dgm:pt>
    <dgm:pt modelId="{8E02DB7C-C96F-4C4D-891D-4D66B0D7F0D1}" type="pres">
      <dgm:prSet presAssocID="{D8731588-92A1-447A-A92B-D1D4D0B424BC}" presName="vert1" presStyleCnt="0"/>
      <dgm:spPr/>
    </dgm:pt>
  </dgm:ptLst>
  <dgm:cxnLst>
    <dgm:cxn modelId="{975B200C-B69E-43EF-9162-2C24D8DA7170}" srcId="{77E91281-3A19-4C92-809F-4C64F220D1A4}" destId="{D8731588-92A1-447A-A92B-D1D4D0B424BC}" srcOrd="4" destOrd="0" parTransId="{9C25821F-1815-46D5-A890-8824341401CB}" sibTransId="{DE26BA56-770B-4110-955C-540CDD261D82}"/>
    <dgm:cxn modelId="{CE1EA422-5769-4344-8C9A-B4E9EB620D1D}" type="presOf" srcId="{532FF33C-D150-4101-A5BC-939E59ABE9AB}" destId="{FA637D3A-4025-47D3-9432-AD1F23901D7D}" srcOrd="0" destOrd="0" presId="urn:microsoft.com/office/officeart/2008/layout/LinedList"/>
    <dgm:cxn modelId="{8B5D2B67-2477-441C-B00D-71D80D4D78C7}" type="presOf" srcId="{9CA4CF4B-AE66-40E5-A3A3-C4B7C9D8F68C}" destId="{8424524D-9FFA-448A-AFD4-9406704234AA}" srcOrd="0" destOrd="0" presId="urn:microsoft.com/office/officeart/2008/layout/LinedList"/>
    <dgm:cxn modelId="{FB372552-9089-41A0-974B-ED99501E85F8}" srcId="{77E91281-3A19-4C92-809F-4C64F220D1A4}" destId="{F22A6AA2-D02B-4D55-8006-91FACF206C8C}" srcOrd="2" destOrd="0" parTransId="{4D045A28-152A-403E-86F0-1E2C0758D3D3}" sibTransId="{6611F778-C080-4EBB-8E72-A93DC923DAB7}"/>
    <dgm:cxn modelId="{84F4F889-986D-4DFB-8374-953B94D3D3DA}" srcId="{77E91281-3A19-4C92-809F-4C64F220D1A4}" destId="{3FD06BA1-CE2C-44A8-870F-04089A5CADAF}" srcOrd="3" destOrd="0" parTransId="{94D6CEE4-6A22-40D8-B711-4197987B75B7}" sibTransId="{8187A9D9-3CF4-48D4-A7DF-E3422A0F7EFC}"/>
    <dgm:cxn modelId="{BCB3E293-B622-407B-8F5A-7496CFCC5C52}" srcId="{77E91281-3A19-4C92-809F-4C64F220D1A4}" destId="{532FF33C-D150-4101-A5BC-939E59ABE9AB}" srcOrd="0" destOrd="0" parTransId="{C8362536-470B-4F39-A4A4-6C81D8C4E36D}" sibTransId="{27ED18A8-50CE-4429-A327-A73FB1008791}"/>
    <dgm:cxn modelId="{E3CB0C9E-0F1B-4929-8865-555C3D9BFB42}" type="presOf" srcId="{D8731588-92A1-447A-A92B-D1D4D0B424BC}" destId="{04EE6C7B-A062-4793-8989-4FAFB9F88B45}" srcOrd="0" destOrd="0" presId="urn:microsoft.com/office/officeart/2008/layout/LinedList"/>
    <dgm:cxn modelId="{5E518AAD-9EED-4DDD-ADE6-BBD06237F49B}" type="presOf" srcId="{3FD06BA1-CE2C-44A8-870F-04089A5CADAF}" destId="{97E832F7-F40E-4740-849A-FCBFC012D87A}" srcOrd="0" destOrd="0" presId="urn:microsoft.com/office/officeart/2008/layout/LinedList"/>
    <dgm:cxn modelId="{32F9CDBE-0AD1-47C1-BD92-9D2CF2AF1A33}" srcId="{77E91281-3A19-4C92-809F-4C64F220D1A4}" destId="{9CA4CF4B-AE66-40E5-A3A3-C4B7C9D8F68C}" srcOrd="1" destOrd="0" parTransId="{245FC7AF-9405-4867-91FE-A821591B55CE}" sibTransId="{120BB9A4-770D-4236-88B2-5DECC209332E}"/>
    <dgm:cxn modelId="{8D852BC6-2943-453A-AD99-997D98424B06}" type="presOf" srcId="{F22A6AA2-D02B-4D55-8006-91FACF206C8C}" destId="{A52AD62C-DBC3-49A1-AD99-0ECFF5CFB2CC}" srcOrd="0" destOrd="0" presId="urn:microsoft.com/office/officeart/2008/layout/LinedList"/>
    <dgm:cxn modelId="{28805FD3-5383-4B90-9B08-B0D4BE358450}" type="presOf" srcId="{77E91281-3A19-4C92-809F-4C64F220D1A4}" destId="{A010B3A7-C4B6-4A85-8412-E248EFF7D85A}" srcOrd="0" destOrd="0" presId="urn:microsoft.com/office/officeart/2008/layout/LinedList"/>
    <dgm:cxn modelId="{54716468-D65C-48C5-BED2-8EEF93EB9BF7}" type="presParOf" srcId="{A010B3A7-C4B6-4A85-8412-E248EFF7D85A}" destId="{84F9EA63-76B3-4964-B4DD-97E668D2E93A}" srcOrd="0" destOrd="0" presId="urn:microsoft.com/office/officeart/2008/layout/LinedList"/>
    <dgm:cxn modelId="{D2C8FE6F-C27A-4DAD-88BD-DEAC55DA3BF8}" type="presParOf" srcId="{A010B3A7-C4B6-4A85-8412-E248EFF7D85A}" destId="{4EAC72D0-630A-4942-BA56-8F28C5C346AA}" srcOrd="1" destOrd="0" presId="urn:microsoft.com/office/officeart/2008/layout/LinedList"/>
    <dgm:cxn modelId="{2C4DF22A-AEEC-432F-A4C9-D96E31BD79F3}" type="presParOf" srcId="{4EAC72D0-630A-4942-BA56-8F28C5C346AA}" destId="{FA637D3A-4025-47D3-9432-AD1F23901D7D}" srcOrd="0" destOrd="0" presId="urn:microsoft.com/office/officeart/2008/layout/LinedList"/>
    <dgm:cxn modelId="{F045E3A0-494C-48B8-8992-702C480A77F7}" type="presParOf" srcId="{4EAC72D0-630A-4942-BA56-8F28C5C346AA}" destId="{D1A53306-86A0-493E-930A-B0D8B8ED2F02}" srcOrd="1" destOrd="0" presId="urn:microsoft.com/office/officeart/2008/layout/LinedList"/>
    <dgm:cxn modelId="{813E64F1-7297-416F-B329-0403C61C7472}" type="presParOf" srcId="{A010B3A7-C4B6-4A85-8412-E248EFF7D85A}" destId="{4490F439-FBB8-4A40-AC80-CB1E165B7610}" srcOrd="2" destOrd="0" presId="urn:microsoft.com/office/officeart/2008/layout/LinedList"/>
    <dgm:cxn modelId="{9D239F95-E75B-46AD-9121-8516E3B7C08B}" type="presParOf" srcId="{A010B3A7-C4B6-4A85-8412-E248EFF7D85A}" destId="{5BD19B24-F433-48E2-9B55-2CBC49405273}" srcOrd="3" destOrd="0" presId="urn:microsoft.com/office/officeart/2008/layout/LinedList"/>
    <dgm:cxn modelId="{D1B5BD26-015B-46E9-93AC-CE99003B5878}" type="presParOf" srcId="{5BD19B24-F433-48E2-9B55-2CBC49405273}" destId="{8424524D-9FFA-448A-AFD4-9406704234AA}" srcOrd="0" destOrd="0" presId="urn:microsoft.com/office/officeart/2008/layout/LinedList"/>
    <dgm:cxn modelId="{F8E44798-5AA0-420E-BB00-9F9AC00FF0C8}" type="presParOf" srcId="{5BD19B24-F433-48E2-9B55-2CBC49405273}" destId="{8273C914-0BA1-4AF1-B18F-B5EAB39DFEF2}" srcOrd="1" destOrd="0" presId="urn:microsoft.com/office/officeart/2008/layout/LinedList"/>
    <dgm:cxn modelId="{44E6106A-43F6-4F5D-A98C-80910BCBBBEB}" type="presParOf" srcId="{A010B3A7-C4B6-4A85-8412-E248EFF7D85A}" destId="{9EF17A91-08A0-460D-9415-166322560824}" srcOrd="4" destOrd="0" presId="urn:microsoft.com/office/officeart/2008/layout/LinedList"/>
    <dgm:cxn modelId="{217FF082-D88A-49F3-A6F7-510D65909F70}" type="presParOf" srcId="{A010B3A7-C4B6-4A85-8412-E248EFF7D85A}" destId="{98FC928C-7C33-4777-AE51-9519ADB735E4}" srcOrd="5" destOrd="0" presId="urn:microsoft.com/office/officeart/2008/layout/LinedList"/>
    <dgm:cxn modelId="{414A5D0B-57D8-45C3-B5B1-DBFD252D8753}" type="presParOf" srcId="{98FC928C-7C33-4777-AE51-9519ADB735E4}" destId="{A52AD62C-DBC3-49A1-AD99-0ECFF5CFB2CC}" srcOrd="0" destOrd="0" presId="urn:microsoft.com/office/officeart/2008/layout/LinedList"/>
    <dgm:cxn modelId="{1EFADD19-3DC0-45C5-858B-A2DE92ADEFC2}" type="presParOf" srcId="{98FC928C-7C33-4777-AE51-9519ADB735E4}" destId="{D338ED24-0611-4F92-8BE3-9E111EB434B5}" srcOrd="1" destOrd="0" presId="urn:microsoft.com/office/officeart/2008/layout/LinedList"/>
    <dgm:cxn modelId="{9C4C5592-0CED-4B90-B7F7-1194FDD3042A}" type="presParOf" srcId="{A010B3A7-C4B6-4A85-8412-E248EFF7D85A}" destId="{6EC7183B-E926-46CB-99CF-14CA450E3BB5}" srcOrd="6" destOrd="0" presId="urn:microsoft.com/office/officeart/2008/layout/LinedList"/>
    <dgm:cxn modelId="{4F4CDEBB-2F95-4510-B03D-502EC60EE84B}" type="presParOf" srcId="{A010B3A7-C4B6-4A85-8412-E248EFF7D85A}" destId="{92FAED52-2C4D-4882-84EE-B256AC24941A}" srcOrd="7" destOrd="0" presId="urn:microsoft.com/office/officeart/2008/layout/LinedList"/>
    <dgm:cxn modelId="{A0B5ACD5-05B9-45BC-89CC-5545839E0588}" type="presParOf" srcId="{92FAED52-2C4D-4882-84EE-B256AC24941A}" destId="{97E832F7-F40E-4740-849A-FCBFC012D87A}" srcOrd="0" destOrd="0" presId="urn:microsoft.com/office/officeart/2008/layout/LinedList"/>
    <dgm:cxn modelId="{6973F9A9-988C-43BE-89F7-69DD8D09251B}" type="presParOf" srcId="{92FAED52-2C4D-4882-84EE-B256AC24941A}" destId="{B4BCA8D2-02DA-4A12-8E60-ED94714B0882}" srcOrd="1" destOrd="0" presId="urn:microsoft.com/office/officeart/2008/layout/LinedList"/>
    <dgm:cxn modelId="{9EEEE6A4-6D21-45D4-AF6E-C2A3FF06539E}" type="presParOf" srcId="{A010B3A7-C4B6-4A85-8412-E248EFF7D85A}" destId="{B78ECBCA-F335-4F2F-B8F3-159034A3303C}" srcOrd="8" destOrd="0" presId="urn:microsoft.com/office/officeart/2008/layout/LinedList"/>
    <dgm:cxn modelId="{F7FE5000-F836-4D9C-899A-34FCB03DA03E}" type="presParOf" srcId="{A010B3A7-C4B6-4A85-8412-E248EFF7D85A}" destId="{E47BFA59-B785-48AA-8FB7-3B3DAEA430C4}" srcOrd="9" destOrd="0" presId="urn:microsoft.com/office/officeart/2008/layout/LinedList"/>
    <dgm:cxn modelId="{326D15D1-02AD-4C02-A25D-2E848F61BE15}" type="presParOf" srcId="{E47BFA59-B785-48AA-8FB7-3B3DAEA430C4}" destId="{04EE6C7B-A062-4793-8989-4FAFB9F88B45}" srcOrd="0" destOrd="0" presId="urn:microsoft.com/office/officeart/2008/layout/LinedList"/>
    <dgm:cxn modelId="{9DA7D559-826E-4DC9-9AAF-119DF9FD3182}" type="presParOf" srcId="{E47BFA59-B785-48AA-8FB7-3B3DAEA430C4}" destId="{8E02DB7C-C96F-4C4D-891D-4D66B0D7F0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5CB089-D055-4F48-8EB1-7ACD7D1DE710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84010E6-FEFC-47A6-9B15-CF454EAEB2BB}">
      <dgm:prSet/>
      <dgm:spPr/>
      <dgm:t>
        <a:bodyPr/>
        <a:lstStyle/>
        <a:p>
          <a:r>
            <a:rPr lang="en-US"/>
            <a:t>- Limpieza de datos: conversión de tipos, eliminación de valores extremos.</a:t>
          </a:r>
        </a:p>
      </dgm:t>
    </dgm:pt>
    <dgm:pt modelId="{789494FF-8A4D-4A33-8F4F-23641312F967}" type="parTrans" cxnId="{F5954BD5-4F85-42DF-9908-8B78C5FDFFAF}">
      <dgm:prSet/>
      <dgm:spPr/>
      <dgm:t>
        <a:bodyPr/>
        <a:lstStyle/>
        <a:p>
          <a:endParaRPr lang="en-US"/>
        </a:p>
      </dgm:t>
    </dgm:pt>
    <dgm:pt modelId="{45F1FC14-EF29-4678-986E-F9434CF0AC16}" type="sibTrans" cxnId="{F5954BD5-4F85-42DF-9908-8B78C5FDFFAF}">
      <dgm:prSet/>
      <dgm:spPr/>
      <dgm:t>
        <a:bodyPr/>
        <a:lstStyle/>
        <a:p>
          <a:endParaRPr lang="en-US"/>
        </a:p>
      </dgm:t>
    </dgm:pt>
    <dgm:pt modelId="{215F2D12-29CE-4E67-8BD5-780FDB7725A6}">
      <dgm:prSet/>
      <dgm:spPr/>
      <dgm:t>
        <a:bodyPr/>
        <a:lstStyle/>
        <a:p>
          <a:r>
            <a:rPr lang="en-US"/>
            <a:t>- Normalización de nombres de barrios.</a:t>
          </a:r>
        </a:p>
      </dgm:t>
    </dgm:pt>
    <dgm:pt modelId="{6B536B2E-2070-49E7-83E3-DD32DBDF51E8}" type="parTrans" cxnId="{7272964E-F57D-4170-9977-CC7380937BF5}">
      <dgm:prSet/>
      <dgm:spPr/>
      <dgm:t>
        <a:bodyPr/>
        <a:lstStyle/>
        <a:p>
          <a:endParaRPr lang="en-US"/>
        </a:p>
      </dgm:t>
    </dgm:pt>
    <dgm:pt modelId="{C250DD29-AAB8-4D78-A600-2D8DABEEA887}" type="sibTrans" cxnId="{7272964E-F57D-4170-9977-CC7380937BF5}">
      <dgm:prSet/>
      <dgm:spPr/>
      <dgm:t>
        <a:bodyPr/>
        <a:lstStyle/>
        <a:p>
          <a:endParaRPr lang="en-US"/>
        </a:p>
      </dgm:t>
    </dgm:pt>
    <dgm:pt modelId="{0AC7B914-370E-4F23-9CD9-4094CC375970}">
      <dgm:prSet/>
      <dgm:spPr/>
      <dgm:t>
        <a:bodyPr/>
        <a:lstStyle/>
        <a:p>
          <a:r>
            <a:rPr lang="en-US"/>
            <a:t>- Creación de variables como 'fecha', 'precio_m2', etc.</a:t>
          </a:r>
        </a:p>
      </dgm:t>
    </dgm:pt>
    <dgm:pt modelId="{0B7D1F76-8B27-47D0-913B-B1F03AD019F8}" type="parTrans" cxnId="{393EACD0-08A9-495A-B501-1861814A8407}">
      <dgm:prSet/>
      <dgm:spPr/>
      <dgm:t>
        <a:bodyPr/>
        <a:lstStyle/>
        <a:p>
          <a:endParaRPr lang="en-US"/>
        </a:p>
      </dgm:t>
    </dgm:pt>
    <dgm:pt modelId="{9EC205B7-1F4D-4D34-9A5A-6A7CA0287833}" type="sibTrans" cxnId="{393EACD0-08A9-495A-B501-1861814A8407}">
      <dgm:prSet/>
      <dgm:spPr/>
      <dgm:t>
        <a:bodyPr/>
        <a:lstStyle/>
        <a:p>
          <a:endParaRPr lang="en-US"/>
        </a:p>
      </dgm:t>
    </dgm:pt>
    <dgm:pt modelId="{40E8F5F3-14A1-4337-8A3B-9E54264CCC2A}">
      <dgm:prSet/>
      <dgm:spPr/>
      <dgm:t>
        <a:bodyPr/>
        <a:lstStyle/>
        <a:p>
          <a:r>
            <a:rPr lang="en-US"/>
            <a:t>- Agrupamiento por barrio y período para análisis comparativo.</a:t>
          </a:r>
        </a:p>
      </dgm:t>
    </dgm:pt>
    <dgm:pt modelId="{EC584E99-4F71-449D-8E79-8E6B61798762}" type="parTrans" cxnId="{F0A4A0A6-AA13-4643-AE31-EBA06121837C}">
      <dgm:prSet/>
      <dgm:spPr/>
      <dgm:t>
        <a:bodyPr/>
        <a:lstStyle/>
        <a:p>
          <a:endParaRPr lang="en-US"/>
        </a:p>
      </dgm:t>
    </dgm:pt>
    <dgm:pt modelId="{F408FF10-B11D-4F25-BA44-F07217902D1C}" type="sibTrans" cxnId="{F0A4A0A6-AA13-4643-AE31-EBA06121837C}">
      <dgm:prSet/>
      <dgm:spPr/>
      <dgm:t>
        <a:bodyPr/>
        <a:lstStyle/>
        <a:p>
          <a:endParaRPr lang="en-US"/>
        </a:p>
      </dgm:t>
    </dgm:pt>
    <dgm:pt modelId="{E5949A69-142F-4118-998F-33960DFD14CC}" type="pres">
      <dgm:prSet presAssocID="{285CB089-D055-4F48-8EB1-7ACD7D1DE710}" presName="outerComposite" presStyleCnt="0">
        <dgm:presLayoutVars>
          <dgm:chMax val="5"/>
          <dgm:dir/>
          <dgm:resizeHandles val="exact"/>
        </dgm:presLayoutVars>
      </dgm:prSet>
      <dgm:spPr/>
    </dgm:pt>
    <dgm:pt modelId="{06495FD8-D426-491A-80B5-7D6561F4728F}" type="pres">
      <dgm:prSet presAssocID="{285CB089-D055-4F48-8EB1-7ACD7D1DE710}" presName="dummyMaxCanvas" presStyleCnt="0">
        <dgm:presLayoutVars/>
      </dgm:prSet>
      <dgm:spPr/>
    </dgm:pt>
    <dgm:pt modelId="{5BB19B72-A55E-4945-B790-3547A46DEAFE}" type="pres">
      <dgm:prSet presAssocID="{285CB089-D055-4F48-8EB1-7ACD7D1DE710}" presName="FourNodes_1" presStyleLbl="node1" presStyleIdx="0" presStyleCnt="4">
        <dgm:presLayoutVars>
          <dgm:bulletEnabled val="1"/>
        </dgm:presLayoutVars>
      </dgm:prSet>
      <dgm:spPr/>
    </dgm:pt>
    <dgm:pt modelId="{61CAEAD5-B93A-4094-9FBC-5906E7C5A58A}" type="pres">
      <dgm:prSet presAssocID="{285CB089-D055-4F48-8EB1-7ACD7D1DE710}" presName="FourNodes_2" presStyleLbl="node1" presStyleIdx="1" presStyleCnt="4">
        <dgm:presLayoutVars>
          <dgm:bulletEnabled val="1"/>
        </dgm:presLayoutVars>
      </dgm:prSet>
      <dgm:spPr/>
    </dgm:pt>
    <dgm:pt modelId="{42726786-35F6-498C-AE7A-0447140903E5}" type="pres">
      <dgm:prSet presAssocID="{285CB089-D055-4F48-8EB1-7ACD7D1DE710}" presName="FourNodes_3" presStyleLbl="node1" presStyleIdx="2" presStyleCnt="4">
        <dgm:presLayoutVars>
          <dgm:bulletEnabled val="1"/>
        </dgm:presLayoutVars>
      </dgm:prSet>
      <dgm:spPr/>
    </dgm:pt>
    <dgm:pt modelId="{12360C46-A02B-4550-9B43-E10D072E77B6}" type="pres">
      <dgm:prSet presAssocID="{285CB089-D055-4F48-8EB1-7ACD7D1DE710}" presName="FourNodes_4" presStyleLbl="node1" presStyleIdx="3" presStyleCnt="4">
        <dgm:presLayoutVars>
          <dgm:bulletEnabled val="1"/>
        </dgm:presLayoutVars>
      </dgm:prSet>
      <dgm:spPr/>
    </dgm:pt>
    <dgm:pt modelId="{CBFA0A9B-1DC5-492A-8BD2-478A54C37805}" type="pres">
      <dgm:prSet presAssocID="{285CB089-D055-4F48-8EB1-7ACD7D1DE710}" presName="FourConn_1-2" presStyleLbl="fgAccFollowNode1" presStyleIdx="0" presStyleCnt="3">
        <dgm:presLayoutVars>
          <dgm:bulletEnabled val="1"/>
        </dgm:presLayoutVars>
      </dgm:prSet>
      <dgm:spPr/>
    </dgm:pt>
    <dgm:pt modelId="{04516243-581A-4823-902E-4A3AF6D2A093}" type="pres">
      <dgm:prSet presAssocID="{285CB089-D055-4F48-8EB1-7ACD7D1DE710}" presName="FourConn_2-3" presStyleLbl="fgAccFollowNode1" presStyleIdx="1" presStyleCnt="3">
        <dgm:presLayoutVars>
          <dgm:bulletEnabled val="1"/>
        </dgm:presLayoutVars>
      </dgm:prSet>
      <dgm:spPr/>
    </dgm:pt>
    <dgm:pt modelId="{1CDAF2D6-F6C7-4C35-A8C5-F9BF09A81224}" type="pres">
      <dgm:prSet presAssocID="{285CB089-D055-4F48-8EB1-7ACD7D1DE710}" presName="FourConn_3-4" presStyleLbl="fgAccFollowNode1" presStyleIdx="2" presStyleCnt="3">
        <dgm:presLayoutVars>
          <dgm:bulletEnabled val="1"/>
        </dgm:presLayoutVars>
      </dgm:prSet>
      <dgm:spPr/>
    </dgm:pt>
    <dgm:pt modelId="{A521CB7C-3C58-41B0-9BF2-6C6A2B6D684D}" type="pres">
      <dgm:prSet presAssocID="{285CB089-D055-4F48-8EB1-7ACD7D1DE710}" presName="FourNodes_1_text" presStyleLbl="node1" presStyleIdx="3" presStyleCnt="4">
        <dgm:presLayoutVars>
          <dgm:bulletEnabled val="1"/>
        </dgm:presLayoutVars>
      </dgm:prSet>
      <dgm:spPr/>
    </dgm:pt>
    <dgm:pt modelId="{7B31A3DE-E9C2-49C5-A92B-C58EE77247B1}" type="pres">
      <dgm:prSet presAssocID="{285CB089-D055-4F48-8EB1-7ACD7D1DE710}" presName="FourNodes_2_text" presStyleLbl="node1" presStyleIdx="3" presStyleCnt="4">
        <dgm:presLayoutVars>
          <dgm:bulletEnabled val="1"/>
        </dgm:presLayoutVars>
      </dgm:prSet>
      <dgm:spPr/>
    </dgm:pt>
    <dgm:pt modelId="{EF7E70B5-FEB5-4CEB-B35A-21B897DBE172}" type="pres">
      <dgm:prSet presAssocID="{285CB089-D055-4F48-8EB1-7ACD7D1DE710}" presName="FourNodes_3_text" presStyleLbl="node1" presStyleIdx="3" presStyleCnt="4">
        <dgm:presLayoutVars>
          <dgm:bulletEnabled val="1"/>
        </dgm:presLayoutVars>
      </dgm:prSet>
      <dgm:spPr/>
    </dgm:pt>
    <dgm:pt modelId="{3D23F809-069D-43A0-BED3-85494BD19AC4}" type="pres">
      <dgm:prSet presAssocID="{285CB089-D055-4F48-8EB1-7ACD7D1DE71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3484504-EA10-42D7-A44D-F4C8D542B6EB}" type="presOf" srcId="{215F2D12-29CE-4E67-8BD5-780FDB7725A6}" destId="{7B31A3DE-E9C2-49C5-A92B-C58EE77247B1}" srcOrd="1" destOrd="0" presId="urn:microsoft.com/office/officeart/2005/8/layout/vProcess5"/>
    <dgm:cxn modelId="{C13DC905-192D-4D07-9C47-55A54F92AB9C}" type="presOf" srcId="{40E8F5F3-14A1-4337-8A3B-9E54264CCC2A}" destId="{3D23F809-069D-43A0-BED3-85494BD19AC4}" srcOrd="1" destOrd="0" presId="urn:microsoft.com/office/officeart/2005/8/layout/vProcess5"/>
    <dgm:cxn modelId="{940C690D-FF03-47C0-A083-FFC515C6EDD3}" type="presOf" srcId="{C84010E6-FEFC-47A6-9B15-CF454EAEB2BB}" destId="{A521CB7C-3C58-41B0-9BF2-6C6A2B6D684D}" srcOrd="1" destOrd="0" presId="urn:microsoft.com/office/officeart/2005/8/layout/vProcess5"/>
    <dgm:cxn modelId="{59ED9A1E-4DD7-487B-9FE5-C2B5B0ECF891}" type="presOf" srcId="{0AC7B914-370E-4F23-9CD9-4094CC375970}" destId="{EF7E70B5-FEB5-4CEB-B35A-21B897DBE172}" srcOrd="1" destOrd="0" presId="urn:microsoft.com/office/officeart/2005/8/layout/vProcess5"/>
    <dgm:cxn modelId="{5D88442E-7B8D-44E9-B424-6E54AB597E37}" type="presOf" srcId="{215F2D12-29CE-4E67-8BD5-780FDB7725A6}" destId="{61CAEAD5-B93A-4094-9FBC-5906E7C5A58A}" srcOrd="0" destOrd="0" presId="urn:microsoft.com/office/officeart/2005/8/layout/vProcess5"/>
    <dgm:cxn modelId="{7272964E-F57D-4170-9977-CC7380937BF5}" srcId="{285CB089-D055-4F48-8EB1-7ACD7D1DE710}" destId="{215F2D12-29CE-4E67-8BD5-780FDB7725A6}" srcOrd="1" destOrd="0" parTransId="{6B536B2E-2070-49E7-83E3-DD32DBDF51E8}" sibTransId="{C250DD29-AAB8-4D78-A600-2D8DABEEA887}"/>
    <dgm:cxn modelId="{90FF8C4F-3CC9-4D28-8026-3DC977324327}" type="presOf" srcId="{0AC7B914-370E-4F23-9CD9-4094CC375970}" destId="{42726786-35F6-498C-AE7A-0447140903E5}" srcOrd="0" destOrd="0" presId="urn:microsoft.com/office/officeart/2005/8/layout/vProcess5"/>
    <dgm:cxn modelId="{52178A8B-476F-4350-B43E-55AA8C726ED5}" type="presOf" srcId="{C84010E6-FEFC-47A6-9B15-CF454EAEB2BB}" destId="{5BB19B72-A55E-4945-B790-3547A46DEAFE}" srcOrd="0" destOrd="0" presId="urn:microsoft.com/office/officeart/2005/8/layout/vProcess5"/>
    <dgm:cxn modelId="{6BB9419F-5AF7-4D72-85CA-27F54006C4D9}" type="presOf" srcId="{9EC205B7-1F4D-4D34-9A5A-6A7CA0287833}" destId="{1CDAF2D6-F6C7-4C35-A8C5-F9BF09A81224}" srcOrd="0" destOrd="0" presId="urn:microsoft.com/office/officeart/2005/8/layout/vProcess5"/>
    <dgm:cxn modelId="{F0A4A0A6-AA13-4643-AE31-EBA06121837C}" srcId="{285CB089-D055-4F48-8EB1-7ACD7D1DE710}" destId="{40E8F5F3-14A1-4337-8A3B-9E54264CCC2A}" srcOrd="3" destOrd="0" parTransId="{EC584E99-4F71-449D-8E79-8E6B61798762}" sibTransId="{F408FF10-B11D-4F25-BA44-F07217902D1C}"/>
    <dgm:cxn modelId="{B0223DBD-903B-4871-BEF5-5846BFFB998C}" type="presOf" srcId="{C250DD29-AAB8-4D78-A600-2D8DABEEA887}" destId="{04516243-581A-4823-902E-4A3AF6D2A093}" srcOrd="0" destOrd="0" presId="urn:microsoft.com/office/officeart/2005/8/layout/vProcess5"/>
    <dgm:cxn modelId="{306A09C0-1C73-4F0B-9466-54769EB19B8F}" type="presOf" srcId="{45F1FC14-EF29-4678-986E-F9434CF0AC16}" destId="{CBFA0A9B-1DC5-492A-8BD2-478A54C37805}" srcOrd="0" destOrd="0" presId="urn:microsoft.com/office/officeart/2005/8/layout/vProcess5"/>
    <dgm:cxn modelId="{CCC6EFC0-74EA-4025-AFC3-0FC08A70ECC8}" type="presOf" srcId="{40E8F5F3-14A1-4337-8A3B-9E54264CCC2A}" destId="{12360C46-A02B-4550-9B43-E10D072E77B6}" srcOrd="0" destOrd="0" presId="urn:microsoft.com/office/officeart/2005/8/layout/vProcess5"/>
    <dgm:cxn modelId="{393EACD0-08A9-495A-B501-1861814A8407}" srcId="{285CB089-D055-4F48-8EB1-7ACD7D1DE710}" destId="{0AC7B914-370E-4F23-9CD9-4094CC375970}" srcOrd="2" destOrd="0" parTransId="{0B7D1F76-8B27-47D0-913B-B1F03AD019F8}" sibTransId="{9EC205B7-1F4D-4D34-9A5A-6A7CA0287833}"/>
    <dgm:cxn modelId="{05368BD4-6B30-4F8F-90FF-8EE7BE1FA687}" type="presOf" srcId="{285CB089-D055-4F48-8EB1-7ACD7D1DE710}" destId="{E5949A69-142F-4118-998F-33960DFD14CC}" srcOrd="0" destOrd="0" presId="urn:microsoft.com/office/officeart/2005/8/layout/vProcess5"/>
    <dgm:cxn modelId="{F5954BD5-4F85-42DF-9908-8B78C5FDFFAF}" srcId="{285CB089-D055-4F48-8EB1-7ACD7D1DE710}" destId="{C84010E6-FEFC-47A6-9B15-CF454EAEB2BB}" srcOrd="0" destOrd="0" parTransId="{789494FF-8A4D-4A33-8F4F-23641312F967}" sibTransId="{45F1FC14-EF29-4678-986E-F9434CF0AC16}"/>
    <dgm:cxn modelId="{005DC992-CC1E-469A-A51C-C673194C7BA1}" type="presParOf" srcId="{E5949A69-142F-4118-998F-33960DFD14CC}" destId="{06495FD8-D426-491A-80B5-7D6561F4728F}" srcOrd="0" destOrd="0" presId="urn:microsoft.com/office/officeart/2005/8/layout/vProcess5"/>
    <dgm:cxn modelId="{DF318CAC-61FC-474C-A136-71E8DF49533C}" type="presParOf" srcId="{E5949A69-142F-4118-998F-33960DFD14CC}" destId="{5BB19B72-A55E-4945-B790-3547A46DEAFE}" srcOrd="1" destOrd="0" presId="urn:microsoft.com/office/officeart/2005/8/layout/vProcess5"/>
    <dgm:cxn modelId="{30CD3212-9B50-4E56-9CF9-3AD1B498AA3D}" type="presParOf" srcId="{E5949A69-142F-4118-998F-33960DFD14CC}" destId="{61CAEAD5-B93A-4094-9FBC-5906E7C5A58A}" srcOrd="2" destOrd="0" presId="urn:microsoft.com/office/officeart/2005/8/layout/vProcess5"/>
    <dgm:cxn modelId="{65EAF5A5-7903-4AF2-93ED-8A21C8EE6C01}" type="presParOf" srcId="{E5949A69-142F-4118-998F-33960DFD14CC}" destId="{42726786-35F6-498C-AE7A-0447140903E5}" srcOrd="3" destOrd="0" presId="urn:microsoft.com/office/officeart/2005/8/layout/vProcess5"/>
    <dgm:cxn modelId="{7DC24381-7586-47E1-B051-E8C39694D335}" type="presParOf" srcId="{E5949A69-142F-4118-998F-33960DFD14CC}" destId="{12360C46-A02B-4550-9B43-E10D072E77B6}" srcOrd="4" destOrd="0" presId="urn:microsoft.com/office/officeart/2005/8/layout/vProcess5"/>
    <dgm:cxn modelId="{5E84B2C2-3DB9-4A63-BF59-94624C1706E8}" type="presParOf" srcId="{E5949A69-142F-4118-998F-33960DFD14CC}" destId="{CBFA0A9B-1DC5-492A-8BD2-478A54C37805}" srcOrd="5" destOrd="0" presId="urn:microsoft.com/office/officeart/2005/8/layout/vProcess5"/>
    <dgm:cxn modelId="{13CD23BD-421B-460D-8880-8032F1F6BC77}" type="presParOf" srcId="{E5949A69-142F-4118-998F-33960DFD14CC}" destId="{04516243-581A-4823-902E-4A3AF6D2A093}" srcOrd="6" destOrd="0" presId="urn:microsoft.com/office/officeart/2005/8/layout/vProcess5"/>
    <dgm:cxn modelId="{FF4F0F72-70B3-448C-8571-A3757C6B5E96}" type="presParOf" srcId="{E5949A69-142F-4118-998F-33960DFD14CC}" destId="{1CDAF2D6-F6C7-4C35-A8C5-F9BF09A81224}" srcOrd="7" destOrd="0" presId="urn:microsoft.com/office/officeart/2005/8/layout/vProcess5"/>
    <dgm:cxn modelId="{9D7636F7-6037-4F11-A58E-CA5A12D861A6}" type="presParOf" srcId="{E5949A69-142F-4118-998F-33960DFD14CC}" destId="{A521CB7C-3C58-41B0-9BF2-6C6A2B6D684D}" srcOrd="8" destOrd="0" presId="urn:microsoft.com/office/officeart/2005/8/layout/vProcess5"/>
    <dgm:cxn modelId="{54B31CE4-D131-4F0C-9CB4-168774A6F536}" type="presParOf" srcId="{E5949A69-142F-4118-998F-33960DFD14CC}" destId="{7B31A3DE-E9C2-49C5-A92B-C58EE77247B1}" srcOrd="9" destOrd="0" presId="urn:microsoft.com/office/officeart/2005/8/layout/vProcess5"/>
    <dgm:cxn modelId="{08123F4C-8DB8-444A-86CB-75A0D52769FE}" type="presParOf" srcId="{E5949A69-142F-4118-998F-33960DFD14CC}" destId="{EF7E70B5-FEB5-4CEB-B35A-21B897DBE172}" srcOrd="10" destOrd="0" presId="urn:microsoft.com/office/officeart/2005/8/layout/vProcess5"/>
    <dgm:cxn modelId="{D3DAD30F-D721-419B-B465-A32103A87697}" type="presParOf" srcId="{E5949A69-142F-4118-998F-33960DFD14CC}" destId="{3D23F809-069D-43A0-BED3-85494BD19AC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22B584-66FD-4686-8BAD-986A4CE728D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601FFD1-8CF0-427E-8AB6-E40341815E3F}">
      <dgm:prSet/>
      <dgm:spPr/>
      <dgm:t>
        <a:bodyPr/>
        <a:lstStyle/>
        <a:p>
          <a:r>
            <a:rPr lang="en-US"/>
            <a:t>- Existen diferencias marcadas en precios por barrio.</a:t>
          </a:r>
        </a:p>
      </dgm:t>
    </dgm:pt>
    <dgm:pt modelId="{703428E0-A9A2-4517-96E6-3BA899B9B954}" type="parTrans" cxnId="{320400A2-1378-4ED6-B367-078ED1869B63}">
      <dgm:prSet/>
      <dgm:spPr/>
      <dgm:t>
        <a:bodyPr/>
        <a:lstStyle/>
        <a:p>
          <a:endParaRPr lang="en-US"/>
        </a:p>
      </dgm:t>
    </dgm:pt>
    <dgm:pt modelId="{4802C4C9-3379-4AE5-9D34-AA7976174DBD}" type="sibTrans" cxnId="{320400A2-1378-4ED6-B367-078ED1869B6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7954226-B9CE-4AEF-BA39-214D37E4FF5A}">
      <dgm:prSet/>
      <dgm:spPr/>
      <dgm:t>
        <a:bodyPr/>
        <a:lstStyle/>
        <a:p>
          <a:r>
            <a:rPr lang="en-US" dirty="0"/>
            <a:t>- Se </a:t>
          </a:r>
          <a:r>
            <a:rPr lang="en-US" dirty="0" err="1"/>
            <a:t>observa</a:t>
          </a:r>
          <a:r>
            <a:rPr lang="en-US" dirty="0"/>
            <a:t>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tendencia</a:t>
          </a:r>
          <a:r>
            <a:rPr lang="en-US" dirty="0"/>
            <a:t> general de </a:t>
          </a:r>
          <a:r>
            <a:rPr lang="en-US" dirty="0" err="1"/>
            <a:t>aumento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alquileres</a:t>
          </a:r>
          <a:r>
            <a:rPr lang="en-US" dirty="0"/>
            <a:t>.</a:t>
          </a:r>
        </a:p>
      </dgm:t>
    </dgm:pt>
    <dgm:pt modelId="{2FC727FD-6DA6-4F94-9C74-28850219D440}" type="parTrans" cxnId="{9B0325EE-2179-4DEA-88EB-CC8FA59745BC}">
      <dgm:prSet/>
      <dgm:spPr/>
      <dgm:t>
        <a:bodyPr/>
        <a:lstStyle/>
        <a:p>
          <a:endParaRPr lang="en-US"/>
        </a:p>
      </dgm:t>
    </dgm:pt>
    <dgm:pt modelId="{6DBC5F7B-7275-426B-8ADD-AB2CB80557B2}" type="sibTrans" cxnId="{9B0325EE-2179-4DEA-88EB-CC8FA59745B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93C26C1-AAE5-4CE3-B8C2-96ABB79422F5}">
      <dgm:prSet/>
      <dgm:spPr/>
      <dgm:t>
        <a:bodyPr/>
        <a:lstStyle/>
        <a:p>
          <a:r>
            <a:rPr lang="en-US"/>
            <a:t>- El acceso al crédito se correlaciona con momentos de mayor actividad inmobiliaria.</a:t>
          </a:r>
        </a:p>
      </dgm:t>
    </dgm:pt>
    <dgm:pt modelId="{A6B9407A-B447-4290-A485-67ECFECF3695}" type="parTrans" cxnId="{9D54AE29-0C17-47A7-B930-3177DB406D33}">
      <dgm:prSet/>
      <dgm:spPr/>
      <dgm:t>
        <a:bodyPr/>
        <a:lstStyle/>
        <a:p>
          <a:endParaRPr lang="en-US"/>
        </a:p>
      </dgm:t>
    </dgm:pt>
    <dgm:pt modelId="{56A12124-B526-4701-BC38-7AF252BB9831}" type="sibTrans" cxnId="{9D54AE29-0C17-47A7-B930-3177DB406D3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6FA9B52-C8C6-4ED5-8912-48A41A86CD01}">
      <dgm:prSet/>
      <dgm:spPr/>
      <dgm:t>
        <a:bodyPr/>
        <a:lstStyle/>
        <a:p>
          <a:r>
            <a:rPr lang="en-US"/>
            <a:t>- Palermo, Belgrano y Núñez encabezan los valores más altos en venta y alquiler.</a:t>
          </a:r>
        </a:p>
      </dgm:t>
    </dgm:pt>
    <dgm:pt modelId="{26F53B6F-A993-4BC1-8495-2838F56E125F}" type="parTrans" cxnId="{9F65AB31-11FA-47E0-934E-5E7C9F466A3E}">
      <dgm:prSet/>
      <dgm:spPr/>
      <dgm:t>
        <a:bodyPr/>
        <a:lstStyle/>
        <a:p>
          <a:endParaRPr lang="en-US"/>
        </a:p>
      </dgm:t>
    </dgm:pt>
    <dgm:pt modelId="{AADEC645-1010-4A86-B108-CEF00682EB67}" type="sibTrans" cxnId="{9F65AB31-11FA-47E0-934E-5E7C9F466A3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8820452-929C-45E9-A108-FD83EB36AF5E}" type="pres">
      <dgm:prSet presAssocID="{4A22B584-66FD-4686-8BAD-986A4CE728D8}" presName="Name0" presStyleCnt="0">
        <dgm:presLayoutVars>
          <dgm:animLvl val="lvl"/>
          <dgm:resizeHandles val="exact"/>
        </dgm:presLayoutVars>
      </dgm:prSet>
      <dgm:spPr/>
    </dgm:pt>
    <dgm:pt modelId="{CB5E5A2D-8AAD-4A6A-A844-0D660D22B511}" type="pres">
      <dgm:prSet presAssocID="{7601FFD1-8CF0-427E-8AB6-E40341815E3F}" presName="compositeNode" presStyleCnt="0">
        <dgm:presLayoutVars>
          <dgm:bulletEnabled val="1"/>
        </dgm:presLayoutVars>
      </dgm:prSet>
      <dgm:spPr/>
    </dgm:pt>
    <dgm:pt modelId="{33E38DB8-9F01-4086-81BC-8BDECAD5B7BE}" type="pres">
      <dgm:prSet presAssocID="{7601FFD1-8CF0-427E-8AB6-E40341815E3F}" presName="bgRect" presStyleLbl="bgAccFollowNode1" presStyleIdx="0" presStyleCnt="4"/>
      <dgm:spPr/>
    </dgm:pt>
    <dgm:pt modelId="{F4F4A679-3655-4648-8318-331A56848673}" type="pres">
      <dgm:prSet presAssocID="{4802C4C9-3379-4AE5-9D34-AA7976174DBD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2C217ED-5C9C-487A-A740-FD6A25B0D5FE}" type="pres">
      <dgm:prSet presAssocID="{7601FFD1-8CF0-427E-8AB6-E40341815E3F}" presName="bottomLine" presStyleLbl="alignNode1" presStyleIdx="1" presStyleCnt="8">
        <dgm:presLayoutVars/>
      </dgm:prSet>
      <dgm:spPr/>
    </dgm:pt>
    <dgm:pt modelId="{4D5EF78F-CD1D-4B60-874F-AB352EBD42C8}" type="pres">
      <dgm:prSet presAssocID="{7601FFD1-8CF0-427E-8AB6-E40341815E3F}" presName="nodeText" presStyleLbl="bgAccFollowNode1" presStyleIdx="0" presStyleCnt="4">
        <dgm:presLayoutVars>
          <dgm:bulletEnabled val="1"/>
        </dgm:presLayoutVars>
      </dgm:prSet>
      <dgm:spPr/>
    </dgm:pt>
    <dgm:pt modelId="{94D4F85D-34BF-42D9-A6A6-82F7DF0034B5}" type="pres">
      <dgm:prSet presAssocID="{4802C4C9-3379-4AE5-9D34-AA7976174DBD}" presName="sibTrans" presStyleCnt="0"/>
      <dgm:spPr/>
    </dgm:pt>
    <dgm:pt modelId="{70A47072-EED8-4BC7-8B0D-4C81A1E425BE}" type="pres">
      <dgm:prSet presAssocID="{17954226-B9CE-4AEF-BA39-214D37E4FF5A}" presName="compositeNode" presStyleCnt="0">
        <dgm:presLayoutVars>
          <dgm:bulletEnabled val="1"/>
        </dgm:presLayoutVars>
      </dgm:prSet>
      <dgm:spPr/>
    </dgm:pt>
    <dgm:pt modelId="{6B103D1F-7ED8-48CC-810D-6AE280DB9246}" type="pres">
      <dgm:prSet presAssocID="{17954226-B9CE-4AEF-BA39-214D37E4FF5A}" presName="bgRect" presStyleLbl="bgAccFollowNode1" presStyleIdx="1" presStyleCnt="4"/>
      <dgm:spPr/>
    </dgm:pt>
    <dgm:pt modelId="{671F2462-C5C0-49C4-AC55-11D43D71BA35}" type="pres">
      <dgm:prSet presAssocID="{6DBC5F7B-7275-426B-8ADD-AB2CB80557B2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C55A5CF-CA4F-4373-870C-31C731E4CED8}" type="pres">
      <dgm:prSet presAssocID="{17954226-B9CE-4AEF-BA39-214D37E4FF5A}" presName="bottomLine" presStyleLbl="alignNode1" presStyleIdx="3" presStyleCnt="8">
        <dgm:presLayoutVars/>
      </dgm:prSet>
      <dgm:spPr/>
    </dgm:pt>
    <dgm:pt modelId="{D1ABC675-6142-4D54-9516-B5B15B6EE9D7}" type="pres">
      <dgm:prSet presAssocID="{17954226-B9CE-4AEF-BA39-214D37E4FF5A}" presName="nodeText" presStyleLbl="bgAccFollowNode1" presStyleIdx="1" presStyleCnt="4">
        <dgm:presLayoutVars>
          <dgm:bulletEnabled val="1"/>
        </dgm:presLayoutVars>
      </dgm:prSet>
      <dgm:spPr/>
    </dgm:pt>
    <dgm:pt modelId="{DC31D588-FE1B-4A61-AC1D-F0121109695A}" type="pres">
      <dgm:prSet presAssocID="{6DBC5F7B-7275-426B-8ADD-AB2CB80557B2}" presName="sibTrans" presStyleCnt="0"/>
      <dgm:spPr/>
    </dgm:pt>
    <dgm:pt modelId="{480AE927-78ED-4B8D-86DC-F8D81F42DF65}" type="pres">
      <dgm:prSet presAssocID="{C93C26C1-AAE5-4CE3-B8C2-96ABB79422F5}" presName="compositeNode" presStyleCnt="0">
        <dgm:presLayoutVars>
          <dgm:bulletEnabled val="1"/>
        </dgm:presLayoutVars>
      </dgm:prSet>
      <dgm:spPr/>
    </dgm:pt>
    <dgm:pt modelId="{414BB1A1-DA25-4429-A49E-BEFA4B112817}" type="pres">
      <dgm:prSet presAssocID="{C93C26C1-AAE5-4CE3-B8C2-96ABB79422F5}" presName="bgRect" presStyleLbl="bgAccFollowNode1" presStyleIdx="2" presStyleCnt="4"/>
      <dgm:spPr/>
    </dgm:pt>
    <dgm:pt modelId="{0BC34985-3FEC-4746-B723-38347DCCD6CC}" type="pres">
      <dgm:prSet presAssocID="{56A12124-B526-4701-BC38-7AF252BB9831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69AE065-874A-417C-86B4-185F2185BFA0}" type="pres">
      <dgm:prSet presAssocID="{C93C26C1-AAE5-4CE3-B8C2-96ABB79422F5}" presName="bottomLine" presStyleLbl="alignNode1" presStyleIdx="5" presStyleCnt="8">
        <dgm:presLayoutVars/>
      </dgm:prSet>
      <dgm:spPr/>
    </dgm:pt>
    <dgm:pt modelId="{C70FC399-F7BA-43CE-B7F4-8A80CD050C89}" type="pres">
      <dgm:prSet presAssocID="{C93C26C1-AAE5-4CE3-B8C2-96ABB79422F5}" presName="nodeText" presStyleLbl="bgAccFollowNode1" presStyleIdx="2" presStyleCnt="4">
        <dgm:presLayoutVars>
          <dgm:bulletEnabled val="1"/>
        </dgm:presLayoutVars>
      </dgm:prSet>
      <dgm:spPr/>
    </dgm:pt>
    <dgm:pt modelId="{C9886C5E-E41E-43BE-BFD4-51E9899F0904}" type="pres">
      <dgm:prSet presAssocID="{56A12124-B526-4701-BC38-7AF252BB9831}" presName="sibTrans" presStyleCnt="0"/>
      <dgm:spPr/>
    </dgm:pt>
    <dgm:pt modelId="{93FBD7A5-C04C-48C0-9311-70389B7E15C7}" type="pres">
      <dgm:prSet presAssocID="{06FA9B52-C8C6-4ED5-8912-48A41A86CD01}" presName="compositeNode" presStyleCnt="0">
        <dgm:presLayoutVars>
          <dgm:bulletEnabled val="1"/>
        </dgm:presLayoutVars>
      </dgm:prSet>
      <dgm:spPr/>
    </dgm:pt>
    <dgm:pt modelId="{06A1E8CF-31BC-4655-8479-5DE76C20EE24}" type="pres">
      <dgm:prSet presAssocID="{06FA9B52-C8C6-4ED5-8912-48A41A86CD01}" presName="bgRect" presStyleLbl="bgAccFollowNode1" presStyleIdx="3" presStyleCnt="4"/>
      <dgm:spPr/>
    </dgm:pt>
    <dgm:pt modelId="{0DB2B0E1-B679-41FF-A5E8-88D5EB95DD93}" type="pres">
      <dgm:prSet presAssocID="{AADEC645-1010-4A86-B108-CEF00682EB6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A8F25DB-9243-4265-A34F-416492C75A9B}" type="pres">
      <dgm:prSet presAssocID="{06FA9B52-C8C6-4ED5-8912-48A41A86CD01}" presName="bottomLine" presStyleLbl="alignNode1" presStyleIdx="7" presStyleCnt="8">
        <dgm:presLayoutVars/>
      </dgm:prSet>
      <dgm:spPr/>
    </dgm:pt>
    <dgm:pt modelId="{57F29EE7-6948-4F12-AB32-468119A3FB7C}" type="pres">
      <dgm:prSet presAssocID="{06FA9B52-C8C6-4ED5-8912-48A41A86CD01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0FF52404-D108-471B-8A89-54978ADDC60D}" type="presOf" srcId="{C93C26C1-AAE5-4CE3-B8C2-96ABB79422F5}" destId="{C70FC399-F7BA-43CE-B7F4-8A80CD050C89}" srcOrd="1" destOrd="0" presId="urn:microsoft.com/office/officeart/2016/7/layout/BasicLinearProcessNumbered"/>
    <dgm:cxn modelId="{9D54AE29-0C17-47A7-B930-3177DB406D33}" srcId="{4A22B584-66FD-4686-8BAD-986A4CE728D8}" destId="{C93C26C1-AAE5-4CE3-B8C2-96ABB79422F5}" srcOrd="2" destOrd="0" parTransId="{A6B9407A-B447-4290-A485-67ECFECF3695}" sibTransId="{56A12124-B526-4701-BC38-7AF252BB9831}"/>
    <dgm:cxn modelId="{67787F30-152F-492F-830D-64A31B47D96C}" type="presOf" srcId="{C93C26C1-AAE5-4CE3-B8C2-96ABB79422F5}" destId="{414BB1A1-DA25-4429-A49E-BEFA4B112817}" srcOrd="0" destOrd="0" presId="urn:microsoft.com/office/officeart/2016/7/layout/BasicLinearProcessNumbered"/>
    <dgm:cxn modelId="{9F65AB31-11FA-47E0-934E-5E7C9F466A3E}" srcId="{4A22B584-66FD-4686-8BAD-986A4CE728D8}" destId="{06FA9B52-C8C6-4ED5-8912-48A41A86CD01}" srcOrd="3" destOrd="0" parTransId="{26F53B6F-A993-4BC1-8495-2838F56E125F}" sibTransId="{AADEC645-1010-4A86-B108-CEF00682EB67}"/>
    <dgm:cxn modelId="{3A303C67-696D-4702-9192-97E6F9B99FCC}" type="presOf" srcId="{7601FFD1-8CF0-427E-8AB6-E40341815E3F}" destId="{4D5EF78F-CD1D-4B60-874F-AB352EBD42C8}" srcOrd="1" destOrd="0" presId="urn:microsoft.com/office/officeart/2016/7/layout/BasicLinearProcessNumbered"/>
    <dgm:cxn modelId="{093DCD70-31E8-45AD-86C7-BF2954191D23}" type="presOf" srcId="{06FA9B52-C8C6-4ED5-8912-48A41A86CD01}" destId="{57F29EE7-6948-4F12-AB32-468119A3FB7C}" srcOrd="1" destOrd="0" presId="urn:microsoft.com/office/officeart/2016/7/layout/BasicLinearProcessNumbered"/>
    <dgm:cxn modelId="{CEF36B56-B108-4890-9AD8-216333212C83}" type="presOf" srcId="{06FA9B52-C8C6-4ED5-8912-48A41A86CD01}" destId="{06A1E8CF-31BC-4655-8479-5DE76C20EE24}" srcOrd="0" destOrd="0" presId="urn:microsoft.com/office/officeart/2016/7/layout/BasicLinearProcessNumbered"/>
    <dgm:cxn modelId="{D8A5E081-3167-489F-8856-AD6D5228A29E}" type="presOf" srcId="{7601FFD1-8CF0-427E-8AB6-E40341815E3F}" destId="{33E38DB8-9F01-4086-81BC-8BDECAD5B7BE}" srcOrd="0" destOrd="0" presId="urn:microsoft.com/office/officeart/2016/7/layout/BasicLinearProcessNumbered"/>
    <dgm:cxn modelId="{C1405584-8504-4CDA-9E9E-039AC3F294C8}" type="presOf" srcId="{17954226-B9CE-4AEF-BA39-214D37E4FF5A}" destId="{D1ABC675-6142-4D54-9516-B5B15B6EE9D7}" srcOrd="1" destOrd="0" presId="urn:microsoft.com/office/officeart/2016/7/layout/BasicLinearProcessNumbered"/>
    <dgm:cxn modelId="{B2313F8D-0066-456C-B27E-C7005470D809}" type="presOf" srcId="{4A22B584-66FD-4686-8BAD-986A4CE728D8}" destId="{F8820452-929C-45E9-A108-FD83EB36AF5E}" srcOrd="0" destOrd="0" presId="urn:microsoft.com/office/officeart/2016/7/layout/BasicLinearProcessNumbered"/>
    <dgm:cxn modelId="{390ECF9B-6236-4965-B88F-418F4C51FC7B}" type="presOf" srcId="{17954226-B9CE-4AEF-BA39-214D37E4FF5A}" destId="{6B103D1F-7ED8-48CC-810D-6AE280DB9246}" srcOrd="0" destOrd="0" presId="urn:microsoft.com/office/officeart/2016/7/layout/BasicLinearProcessNumbered"/>
    <dgm:cxn modelId="{320400A2-1378-4ED6-B367-078ED1869B63}" srcId="{4A22B584-66FD-4686-8BAD-986A4CE728D8}" destId="{7601FFD1-8CF0-427E-8AB6-E40341815E3F}" srcOrd="0" destOrd="0" parTransId="{703428E0-A9A2-4517-96E6-3BA899B9B954}" sibTransId="{4802C4C9-3379-4AE5-9D34-AA7976174DBD}"/>
    <dgm:cxn modelId="{3CB6D5B1-7A81-4385-B426-38321F7CF264}" type="presOf" srcId="{AADEC645-1010-4A86-B108-CEF00682EB67}" destId="{0DB2B0E1-B679-41FF-A5E8-88D5EB95DD93}" srcOrd="0" destOrd="0" presId="urn:microsoft.com/office/officeart/2016/7/layout/BasicLinearProcessNumbered"/>
    <dgm:cxn modelId="{F9BFB9B2-EE6E-412D-9291-EDBCBFBF6DC8}" type="presOf" srcId="{56A12124-B526-4701-BC38-7AF252BB9831}" destId="{0BC34985-3FEC-4746-B723-38347DCCD6CC}" srcOrd="0" destOrd="0" presId="urn:microsoft.com/office/officeart/2016/7/layout/BasicLinearProcessNumbered"/>
    <dgm:cxn modelId="{AE64B3D6-5894-49E7-B7C4-C5AEB00260ED}" type="presOf" srcId="{6DBC5F7B-7275-426B-8ADD-AB2CB80557B2}" destId="{671F2462-C5C0-49C4-AC55-11D43D71BA35}" srcOrd="0" destOrd="0" presId="urn:microsoft.com/office/officeart/2016/7/layout/BasicLinearProcessNumbered"/>
    <dgm:cxn modelId="{9B0325EE-2179-4DEA-88EB-CC8FA59745BC}" srcId="{4A22B584-66FD-4686-8BAD-986A4CE728D8}" destId="{17954226-B9CE-4AEF-BA39-214D37E4FF5A}" srcOrd="1" destOrd="0" parTransId="{2FC727FD-6DA6-4F94-9C74-28850219D440}" sibTransId="{6DBC5F7B-7275-426B-8ADD-AB2CB80557B2}"/>
    <dgm:cxn modelId="{3A2D57F5-D281-4350-BAC9-86B880DEAD75}" type="presOf" srcId="{4802C4C9-3379-4AE5-9D34-AA7976174DBD}" destId="{F4F4A679-3655-4648-8318-331A56848673}" srcOrd="0" destOrd="0" presId="urn:microsoft.com/office/officeart/2016/7/layout/BasicLinearProcessNumbered"/>
    <dgm:cxn modelId="{E52D111C-7F9D-4949-AA3E-DE7A63701B0D}" type="presParOf" srcId="{F8820452-929C-45E9-A108-FD83EB36AF5E}" destId="{CB5E5A2D-8AAD-4A6A-A844-0D660D22B511}" srcOrd="0" destOrd="0" presId="urn:microsoft.com/office/officeart/2016/7/layout/BasicLinearProcessNumbered"/>
    <dgm:cxn modelId="{360747F4-CA5D-4AC3-AFC7-938A03A9C4AE}" type="presParOf" srcId="{CB5E5A2D-8AAD-4A6A-A844-0D660D22B511}" destId="{33E38DB8-9F01-4086-81BC-8BDECAD5B7BE}" srcOrd="0" destOrd="0" presId="urn:microsoft.com/office/officeart/2016/7/layout/BasicLinearProcessNumbered"/>
    <dgm:cxn modelId="{4466F990-EE73-41BF-AA7F-BC9E3480E995}" type="presParOf" srcId="{CB5E5A2D-8AAD-4A6A-A844-0D660D22B511}" destId="{F4F4A679-3655-4648-8318-331A56848673}" srcOrd="1" destOrd="0" presId="urn:microsoft.com/office/officeart/2016/7/layout/BasicLinearProcessNumbered"/>
    <dgm:cxn modelId="{5A9FC57F-3BF7-4E76-BBDB-69286B9C801D}" type="presParOf" srcId="{CB5E5A2D-8AAD-4A6A-A844-0D660D22B511}" destId="{72C217ED-5C9C-487A-A740-FD6A25B0D5FE}" srcOrd="2" destOrd="0" presId="urn:microsoft.com/office/officeart/2016/7/layout/BasicLinearProcessNumbered"/>
    <dgm:cxn modelId="{CEE990B4-23B6-47C0-AF95-36C93F4B7D5F}" type="presParOf" srcId="{CB5E5A2D-8AAD-4A6A-A844-0D660D22B511}" destId="{4D5EF78F-CD1D-4B60-874F-AB352EBD42C8}" srcOrd="3" destOrd="0" presId="urn:microsoft.com/office/officeart/2016/7/layout/BasicLinearProcessNumbered"/>
    <dgm:cxn modelId="{B4E4A690-5255-41AC-A000-08760554AAFE}" type="presParOf" srcId="{F8820452-929C-45E9-A108-FD83EB36AF5E}" destId="{94D4F85D-34BF-42D9-A6A6-82F7DF0034B5}" srcOrd="1" destOrd="0" presId="urn:microsoft.com/office/officeart/2016/7/layout/BasicLinearProcessNumbered"/>
    <dgm:cxn modelId="{0C9CAF2A-D52F-49BE-B141-C4BFE0AE8ED2}" type="presParOf" srcId="{F8820452-929C-45E9-A108-FD83EB36AF5E}" destId="{70A47072-EED8-4BC7-8B0D-4C81A1E425BE}" srcOrd="2" destOrd="0" presId="urn:microsoft.com/office/officeart/2016/7/layout/BasicLinearProcessNumbered"/>
    <dgm:cxn modelId="{20CF3283-7186-4797-A446-037F7929540F}" type="presParOf" srcId="{70A47072-EED8-4BC7-8B0D-4C81A1E425BE}" destId="{6B103D1F-7ED8-48CC-810D-6AE280DB9246}" srcOrd="0" destOrd="0" presId="urn:microsoft.com/office/officeart/2016/7/layout/BasicLinearProcessNumbered"/>
    <dgm:cxn modelId="{51403DAC-685A-417B-86FD-F75717948D4A}" type="presParOf" srcId="{70A47072-EED8-4BC7-8B0D-4C81A1E425BE}" destId="{671F2462-C5C0-49C4-AC55-11D43D71BA35}" srcOrd="1" destOrd="0" presId="urn:microsoft.com/office/officeart/2016/7/layout/BasicLinearProcessNumbered"/>
    <dgm:cxn modelId="{4AD87FE0-6DEC-476E-B8B5-7C46FA7556B0}" type="presParOf" srcId="{70A47072-EED8-4BC7-8B0D-4C81A1E425BE}" destId="{4C55A5CF-CA4F-4373-870C-31C731E4CED8}" srcOrd="2" destOrd="0" presId="urn:microsoft.com/office/officeart/2016/7/layout/BasicLinearProcessNumbered"/>
    <dgm:cxn modelId="{D53F7C0B-3668-4D00-9BBE-58348BEFA76C}" type="presParOf" srcId="{70A47072-EED8-4BC7-8B0D-4C81A1E425BE}" destId="{D1ABC675-6142-4D54-9516-B5B15B6EE9D7}" srcOrd="3" destOrd="0" presId="urn:microsoft.com/office/officeart/2016/7/layout/BasicLinearProcessNumbered"/>
    <dgm:cxn modelId="{74763F37-B4B3-44BE-96F8-CBF45B74DF13}" type="presParOf" srcId="{F8820452-929C-45E9-A108-FD83EB36AF5E}" destId="{DC31D588-FE1B-4A61-AC1D-F0121109695A}" srcOrd="3" destOrd="0" presId="urn:microsoft.com/office/officeart/2016/7/layout/BasicLinearProcessNumbered"/>
    <dgm:cxn modelId="{BCE2E9ED-FCF3-4E67-B597-E79393850C33}" type="presParOf" srcId="{F8820452-929C-45E9-A108-FD83EB36AF5E}" destId="{480AE927-78ED-4B8D-86DC-F8D81F42DF65}" srcOrd="4" destOrd="0" presId="urn:microsoft.com/office/officeart/2016/7/layout/BasicLinearProcessNumbered"/>
    <dgm:cxn modelId="{EBD1BC51-9894-4AB2-BCE8-F8AAEE96C6B4}" type="presParOf" srcId="{480AE927-78ED-4B8D-86DC-F8D81F42DF65}" destId="{414BB1A1-DA25-4429-A49E-BEFA4B112817}" srcOrd="0" destOrd="0" presId="urn:microsoft.com/office/officeart/2016/7/layout/BasicLinearProcessNumbered"/>
    <dgm:cxn modelId="{64A72A5D-D35B-4616-8A4D-855D6CADF823}" type="presParOf" srcId="{480AE927-78ED-4B8D-86DC-F8D81F42DF65}" destId="{0BC34985-3FEC-4746-B723-38347DCCD6CC}" srcOrd="1" destOrd="0" presId="urn:microsoft.com/office/officeart/2016/7/layout/BasicLinearProcessNumbered"/>
    <dgm:cxn modelId="{0BCA6DCF-8A43-48AD-B273-67D8666FEA2A}" type="presParOf" srcId="{480AE927-78ED-4B8D-86DC-F8D81F42DF65}" destId="{969AE065-874A-417C-86B4-185F2185BFA0}" srcOrd="2" destOrd="0" presId="urn:microsoft.com/office/officeart/2016/7/layout/BasicLinearProcessNumbered"/>
    <dgm:cxn modelId="{ED6279AE-F801-4793-9E3C-DC5B65C57BD4}" type="presParOf" srcId="{480AE927-78ED-4B8D-86DC-F8D81F42DF65}" destId="{C70FC399-F7BA-43CE-B7F4-8A80CD050C89}" srcOrd="3" destOrd="0" presId="urn:microsoft.com/office/officeart/2016/7/layout/BasicLinearProcessNumbered"/>
    <dgm:cxn modelId="{1FFC5921-8742-422F-BCB8-10CA79C6898F}" type="presParOf" srcId="{F8820452-929C-45E9-A108-FD83EB36AF5E}" destId="{C9886C5E-E41E-43BE-BFD4-51E9899F0904}" srcOrd="5" destOrd="0" presId="urn:microsoft.com/office/officeart/2016/7/layout/BasicLinearProcessNumbered"/>
    <dgm:cxn modelId="{78E9880B-1C59-483E-850F-2AA33E05F0DF}" type="presParOf" srcId="{F8820452-929C-45E9-A108-FD83EB36AF5E}" destId="{93FBD7A5-C04C-48C0-9311-70389B7E15C7}" srcOrd="6" destOrd="0" presId="urn:microsoft.com/office/officeart/2016/7/layout/BasicLinearProcessNumbered"/>
    <dgm:cxn modelId="{E9F0B44D-24F7-4DAB-BFA7-C25F5CF54EAC}" type="presParOf" srcId="{93FBD7A5-C04C-48C0-9311-70389B7E15C7}" destId="{06A1E8CF-31BC-4655-8479-5DE76C20EE24}" srcOrd="0" destOrd="0" presId="urn:microsoft.com/office/officeart/2016/7/layout/BasicLinearProcessNumbered"/>
    <dgm:cxn modelId="{677D73FD-B74F-4539-B814-E06930461EA7}" type="presParOf" srcId="{93FBD7A5-C04C-48C0-9311-70389B7E15C7}" destId="{0DB2B0E1-B679-41FF-A5E8-88D5EB95DD93}" srcOrd="1" destOrd="0" presId="urn:microsoft.com/office/officeart/2016/7/layout/BasicLinearProcessNumbered"/>
    <dgm:cxn modelId="{C7870F77-5130-4D3D-BAC5-0DD45EEAA9A9}" type="presParOf" srcId="{93FBD7A5-C04C-48C0-9311-70389B7E15C7}" destId="{FA8F25DB-9243-4265-A34F-416492C75A9B}" srcOrd="2" destOrd="0" presId="urn:microsoft.com/office/officeart/2016/7/layout/BasicLinearProcessNumbered"/>
    <dgm:cxn modelId="{4D7FECE0-CA30-49B2-AC9E-855D0DB39326}" type="presParOf" srcId="{93FBD7A5-C04C-48C0-9311-70389B7E15C7}" destId="{57F29EE7-6948-4F12-AB32-468119A3FB7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63A8F-EE4F-4028-8F82-C4A50B815B91}">
      <dsp:nvSpPr>
        <dsp:cNvPr id="0" name=""/>
        <dsp:cNvSpPr/>
      </dsp:nvSpPr>
      <dsp:spPr>
        <a:xfrm>
          <a:off x="1283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EB8D3-E3EC-49C6-8781-C8B870492447}">
      <dsp:nvSpPr>
        <dsp:cNvPr id="0" name=""/>
        <dsp:cNvSpPr/>
      </dsp:nvSpPr>
      <dsp:spPr>
        <a:xfrm>
          <a:off x="501904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Analizar la evolución del precio promedio por metro cuadrado (USD) en la venta de propiedades en CABA y </a:t>
          </a:r>
          <a:r>
            <a:rPr lang="es-419" sz="2900" kern="1200" dirty="0"/>
            <a:t>correlacionar con los préstamos UVA</a:t>
          </a:r>
          <a:r>
            <a:rPr lang="es-ES" sz="2900" kern="1200" dirty="0"/>
            <a:t>.</a:t>
          </a:r>
          <a:endParaRPr lang="en-US" sz="2900" kern="1200" dirty="0"/>
        </a:p>
      </dsp:txBody>
      <dsp:txXfrm>
        <a:off x="585701" y="1067340"/>
        <a:ext cx="4337991" cy="2693452"/>
      </dsp:txXfrm>
    </dsp:sp>
    <dsp:sp modelId="{C8A76AD5-8D9C-4B27-AD96-4CBCE89F79F4}">
      <dsp:nvSpPr>
        <dsp:cNvPr id="0" name=""/>
        <dsp:cNvSpPr/>
      </dsp:nvSpPr>
      <dsp:spPr>
        <a:xfrm>
          <a:off x="5508110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E6818-CF6A-4F20-8316-5DA521646453}">
      <dsp:nvSpPr>
        <dsp:cNvPr id="0" name=""/>
        <dsp:cNvSpPr/>
      </dsp:nvSpPr>
      <dsp:spPr>
        <a:xfrm>
          <a:off x="6008730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Comparar también los precios promedio de alquiler (ARS) y observar diferencias por barrio y período.</a:t>
          </a:r>
          <a:endParaRPr lang="en-US" sz="2900" kern="1200" dirty="0"/>
        </a:p>
      </dsp:txBody>
      <dsp:txXfrm>
        <a:off x="6092527" y="1067340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9EA63-76B3-4964-B4DD-97E668D2E93A}">
      <dsp:nvSpPr>
        <dsp:cNvPr id="0" name=""/>
        <dsp:cNvSpPr/>
      </dsp:nvSpPr>
      <dsp:spPr>
        <a:xfrm>
          <a:off x="0" y="511"/>
          <a:ext cx="81958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37D3A-4025-47D3-9432-AD1F23901D7D}">
      <dsp:nvSpPr>
        <dsp:cNvPr id="0" name=""/>
        <dsp:cNvSpPr/>
      </dsp:nvSpPr>
      <dsp:spPr>
        <a:xfrm>
          <a:off x="0" y="511"/>
          <a:ext cx="8195871" cy="83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Precio de venta de departamentos (GCBA)</a:t>
          </a:r>
        </a:p>
      </dsp:txBody>
      <dsp:txXfrm>
        <a:off x="0" y="511"/>
        <a:ext cx="8195871" cy="838356"/>
      </dsp:txXfrm>
    </dsp:sp>
    <dsp:sp modelId="{4490F439-FBB8-4A40-AC80-CB1E165B7610}">
      <dsp:nvSpPr>
        <dsp:cNvPr id="0" name=""/>
        <dsp:cNvSpPr/>
      </dsp:nvSpPr>
      <dsp:spPr>
        <a:xfrm>
          <a:off x="0" y="838868"/>
          <a:ext cx="81958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4524D-9FFA-448A-AFD4-9406704234AA}">
      <dsp:nvSpPr>
        <dsp:cNvPr id="0" name=""/>
        <dsp:cNvSpPr/>
      </dsp:nvSpPr>
      <dsp:spPr>
        <a:xfrm>
          <a:off x="0" y="838868"/>
          <a:ext cx="8195871" cy="83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Precio promedio de alquiler (GCBA)</a:t>
          </a:r>
        </a:p>
      </dsp:txBody>
      <dsp:txXfrm>
        <a:off x="0" y="838868"/>
        <a:ext cx="8195871" cy="838356"/>
      </dsp:txXfrm>
    </dsp:sp>
    <dsp:sp modelId="{9EF17A91-08A0-460D-9415-166322560824}">
      <dsp:nvSpPr>
        <dsp:cNvPr id="0" name=""/>
        <dsp:cNvSpPr/>
      </dsp:nvSpPr>
      <dsp:spPr>
        <a:xfrm>
          <a:off x="0" y="1677224"/>
          <a:ext cx="81958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AD62C-DBC3-49A1-AD99-0ECFF5CFB2CC}">
      <dsp:nvSpPr>
        <dsp:cNvPr id="0" name=""/>
        <dsp:cNvSpPr/>
      </dsp:nvSpPr>
      <dsp:spPr>
        <a:xfrm>
          <a:off x="0" y="1677224"/>
          <a:ext cx="8195871" cy="83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Superficie total de alquiler (GCBA)</a:t>
          </a:r>
        </a:p>
      </dsp:txBody>
      <dsp:txXfrm>
        <a:off x="0" y="1677224"/>
        <a:ext cx="8195871" cy="838356"/>
      </dsp:txXfrm>
    </dsp:sp>
    <dsp:sp modelId="{6EC7183B-E926-46CB-99CF-14CA450E3BB5}">
      <dsp:nvSpPr>
        <dsp:cNvPr id="0" name=""/>
        <dsp:cNvSpPr/>
      </dsp:nvSpPr>
      <dsp:spPr>
        <a:xfrm>
          <a:off x="0" y="2515580"/>
          <a:ext cx="81958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832F7-F40E-4740-849A-FCBFC012D87A}">
      <dsp:nvSpPr>
        <dsp:cNvPr id="0" name=""/>
        <dsp:cNvSpPr/>
      </dsp:nvSpPr>
      <dsp:spPr>
        <a:xfrm>
          <a:off x="0" y="2515580"/>
          <a:ext cx="8195871" cy="83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Monto de préstamos hipotecarios UVA (BCRA)</a:t>
          </a:r>
        </a:p>
      </dsp:txBody>
      <dsp:txXfrm>
        <a:off x="0" y="2515580"/>
        <a:ext cx="8195871" cy="838356"/>
      </dsp:txXfrm>
    </dsp:sp>
    <dsp:sp modelId="{B78ECBCA-F335-4F2F-B8F3-159034A3303C}">
      <dsp:nvSpPr>
        <dsp:cNvPr id="0" name=""/>
        <dsp:cNvSpPr/>
      </dsp:nvSpPr>
      <dsp:spPr>
        <a:xfrm>
          <a:off x="0" y="3353936"/>
          <a:ext cx="81958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E6C7B-A062-4793-8989-4FAFB9F88B45}">
      <dsp:nvSpPr>
        <dsp:cNvPr id="0" name=""/>
        <dsp:cNvSpPr/>
      </dsp:nvSpPr>
      <dsp:spPr>
        <a:xfrm>
          <a:off x="0" y="3353936"/>
          <a:ext cx="8195871" cy="83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Actos notariales de compra-venta (Colegio de Escribanos)</a:t>
          </a:r>
        </a:p>
      </dsp:txBody>
      <dsp:txXfrm>
        <a:off x="0" y="3353936"/>
        <a:ext cx="8195871" cy="8383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19B72-A55E-4945-B790-3547A46DEAFE}">
      <dsp:nvSpPr>
        <dsp:cNvPr id="0" name=""/>
        <dsp:cNvSpPr/>
      </dsp:nvSpPr>
      <dsp:spPr>
        <a:xfrm>
          <a:off x="0" y="0"/>
          <a:ext cx="8412480" cy="9575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Limpieza de datos: conversión de tipos, eliminación de valores extremos.</a:t>
          </a:r>
        </a:p>
      </dsp:txBody>
      <dsp:txXfrm>
        <a:off x="28046" y="28046"/>
        <a:ext cx="7298284" cy="901467"/>
      </dsp:txXfrm>
    </dsp:sp>
    <dsp:sp modelId="{61CAEAD5-B93A-4094-9FBC-5906E7C5A58A}">
      <dsp:nvSpPr>
        <dsp:cNvPr id="0" name=""/>
        <dsp:cNvSpPr/>
      </dsp:nvSpPr>
      <dsp:spPr>
        <a:xfrm>
          <a:off x="704545" y="1131661"/>
          <a:ext cx="8412480" cy="9575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Normalización de nombres de barrios.</a:t>
          </a:r>
        </a:p>
      </dsp:txBody>
      <dsp:txXfrm>
        <a:off x="732591" y="1159707"/>
        <a:ext cx="7029429" cy="901467"/>
      </dsp:txXfrm>
    </dsp:sp>
    <dsp:sp modelId="{42726786-35F6-498C-AE7A-0447140903E5}">
      <dsp:nvSpPr>
        <dsp:cNvPr id="0" name=""/>
        <dsp:cNvSpPr/>
      </dsp:nvSpPr>
      <dsp:spPr>
        <a:xfrm>
          <a:off x="1398574" y="2263322"/>
          <a:ext cx="8412480" cy="9575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Creación de variables como 'fecha', 'precio_m2', etc.</a:t>
          </a:r>
        </a:p>
      </dsp:txBody>
      <dsp:txXfrm>
        <a:off x="1426620" y="2291368"/>
        <a:ext cx="7039944" cy="901467"/>
      </dsp:txXfrm>
    </dsp:sp>
    <dsp:sp modelId="{12360C46-A02B-4550-9B43-E10D072E77B6}">
      <dsp:nvSpPr>
        <dsp:cNvPr id="0" name=""/>
        <dsp:cNvSpPr/>
      </dsp:nvSpPr>
      <dsp:spPr>
        <a:xfrm>
          <a:off x="2103119" y="3394984"/>
          <a:ext cx="8412480" cy="9575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Agrupamiento por barrio y período para análisis comparativo.</a:t>
          </a:r>
        </a:p>
      </dsp:txBody>
      <dsp:txXfrm>
        <a:off x="2131165" y="3423030"/>
        <a:ext cx="7029429" cy="901467"/>
      </dsp:txXfrm>
    </dsp:sp>
    <dsp:sp modelId="{CBFA0A9B-1DC5-492A-8BD2-478A54C37805}">
      <dsp:nvSpPr>
        <dsp:cNvPr id="0" name=""/>
        <dsp:cNvSpPr/>
      </dsp:nvSpPr>
      <dsp:spPr>
        <a:xfrm>
          <a:off x="7790066" y="733403"/>
          <a:ext cx="622413" cy="62241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109" y="733403"/>
        <a:ext cx="342327" cy="468366"/>
      </dsp:txXfrm>
    </dsp:sp>
    <dsp:sp modelId="{04516243-581A-4823-902E-4A3AF6D2A093}">
      <dsp:nvSpPr>
        <dsp:cNvPr id="0" name=""/>
        <dsp:cNvSpPr/>
      </dsp:nvSpPr>
      <dsp:spPr>
        <a:xfrm>
          <a:off x="8494611" y="1865065"/>
          <a:ext cx="622413" cy="62241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654" y="1865065"/>
        <a:ext cx="342327" cy="468366"/>
      </dsp:txXfrm>
    </dsp:sp>
    <dsp:sp modelId="{1CDAF2D6-F6C7-4C35-A8C5-F9BF09A81224}">
      <dsp:nvSpPr>
        <dsp:cNvPr id="0" name=""/>
        <dsp:cNvSpPr/>
      </dsp:nvSpPr>
      <dsp:spPr>
        <a:xfrm>
          <a:off x="9188641" y="2996726"/>
          <a:ext cx="622413" cy="62241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684" y="2996726"/>
        <a:ext cx="342327" cy="4683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38DB8-9F01-4086-81BC-8BDECAD5B7BE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Existen diferencias marcadas en precios por barrio.</a:t>
          </a:r>
        </a:p>
      </dsp:txBody>
      <dsp:txXfrm>
        <a:off x="3080" y="1765067"/>
        <a:ext cx="2444055" cy="2053006"/>
      </dsp:txXfrm>
    </dsp:sp>
    <dsp:sp modelId="{F4F4A679-3655-4648-8318-331A56848673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72C217ED-5C9C-487A-A740-FD6A25B0D5FE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accent2">
              <a:hueOff val="668788"/>
              <a:satOff val="-834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03D1F-7ED8-48CC-810D-6AE280DB9246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Se </a:t>
          </a:r>
          <a:r>
            <a:rPr lang="en-US" sz="1900" kern="1200" dirty="0" err="1"/>
            <a:t>observa</a:t>
          </a:r>
          <a:r>
            <a:rPr lang="en-US" sz="1900" kern="1200" dirty="0"/>
            <a:t> </a:t>
          </a:r>
          <a:r>
            <a:rPr lang="en-US" sz="1900" kern="1200" dirty="0" err="1"/>
            <a:t>una</a:t>
          </a:r>
          <a:r>
            <a:rPr lang="en-US" sz="1900" kern="1200" dirty="0"/>
            <a:t> </a:t>
          </a:r>
          <a:r>
            <a:rPr lang="en-US" sz="1900" kern="1200" dirty="0" err="1"/>
            <a:t>tendencia</a:t>
          </a:r>
          <a:r>
            <a:rPr lang="en-US" sz="1900" kern="1200" dirty="0"/>
            <a:t> general de </a:t>
          </a:r>
          <a:r>
            <a:rPr lang="en-US" sz="1900" kern="1200" dirty="0" err="1"/>
            <a:t>aumento</a:t>
          </a:r>
          <a:r>
            <a:rPr lang="en-US" sz="1900" kern="1200" dirty="0"/>
            <a:t> </a:t>
          </a:r>
          <a:r>
            <a:rPr lang="en-US" sz="1900" kern="1200" dirty="0" err="1"/>
            <a:t>en</a:t>
          </a:r>
          <a:r>
            <a:rPr lang="en-US" sz="1900" kern="1200" dirty="0"/>
            <a:t> </a:t>
          </a:r>
          <a:r>
            <a:rPr lang="en-US" sz="1900" kern="1200" dirty="0" err="1"/>
            <a:t>alquileres</a:t>
          </a:r>
          <a:r>
            <a:rPr lang="en-US" sz="1900" kern="1200" dirty="0"/>
            <a:t>.</a:t>
          </a:r>
        </a:p>
      </dsp:txBody>
      <dsp:txXfrm>
        <a:off x="2691541" y="1765067"/>
        <a:ext cx="2444055" cy="2053006"/>
      </dsp:txXfrm>
    </dsp:sp>
    <dsp:sp modelId="{671F2462-C5C0-49C4-AC55-11D43D71BA35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accent2">
              <a:hueOff val="1337577"/>
              <a:satOff val="-166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4C55A5CF-CA4F-4373-870C-31C731E4CED8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accent2">
              <a:hueOff val="2006365"/>
              <a:satOff val="-2502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BB1A1-DA25-4429-A49E-BEFA4B112817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El acceso al crédito se correlaciona con momentos de mayor actividad inmobiliaria.</a:t>
          </a:r>
        </a:p>
      </dsp:txBody>
      <dsp:txXfrm>
        <a:off x="5380002" y="1765067"/>
        <a:ext cx="2444055" cy="2053006"/>
      </dsp:txXfrm>
    </dsp:sp>
    <dsp:sp modelId="{0BC34985-3FEC-4746-B723-38347DCCD6CC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accent2">
              <a:hueOff val="2675154"/>
              <a:satOff val="-3337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969AE065-874A-417C-86B4-185F2185BFA0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accent2">
              <a:hueOff val="3343942"/>
              <a:satOff val="-4171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1E8CF-31BC-4655-8479-5DE76C20EE24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Palermo, Belgrano y Núñez encabezan los valores más altos en venta y alquiler.</a:t>
          </a:r>
        </a:p>
      </dsp:txBody>
      <dsp:txXfrm>
        <a:off x="8068463" y="1765067"/>
        <a:ext cx="2444055" cy="2053006"/>
      </dsp:txXfrm>
    </dsp:sp>
    <dsp:sp modelId="{0DB2B0E1-B679-41FF-A5E8-88D5EB95DD93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accent2">
              <a:hueOff val="4012731"/>
              <a:satOff val="-500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FA8F25DB-9243-4265-A34F-416492C75A9B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ES" sz="4800" dirty="0">
                <a:solidFill>
                  <a:srgbClr val="FFFFFF"/>
                </a:solidFill>
              </a:rPr>
              <a:t>Análisis del mercado inmobiliario en CABA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s-ES"/>
              <a:t>Evelyn Condori, Ezequiel Fontana, Rafael González</a:t>
            </a:r>
          </a:p>
          <a:p>
            <a:pPr algn="l"/>
            <a:r>
              <a:rPr lang="es-ES"/>
              <a:t>Ciencia de Datos para Economía y Negocios – FCE UBA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Gráfico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s-ES" sz="2000"/>
              <a:t>Top 10 barrios más caros para alquiler</a:t>
            </a:r>
          </a:p>
          <a:p>
            <a:r>
              <a:rPr lang="es-ES" sz="2000"/>
              <a:t>(Gráfico generado en R - insertar imagen aquí)</a:t>
            </a:r>
          </a:p>
          <a:p>
            <a:r>
              <a:rPr lang="es-ES" sz="2000"/>
              <a:t>Breve interpretación debajo del gráfico.</a:t>
            </a:r>
          </a:p>
        </p:txBody>
      </p:sp>
      <p:pic>
        <p:nvPicPr>
          <p:cNvPr id="5" name="Picture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72E22AEC-6DB1-73E0-CA54-67A9B999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271737"/>
            <a:ext cx="5201023" cy="39007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Conclusiones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30438D-23AD-C5A1-8BDF-DFE789D5E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6197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Futuras líneas de análisis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ES" sz="2000"/>
              <a:t>- Incorporar más años de datos para evaluar impacto post pandemia.</a:t>
            </a:r>
          </a:p>
          <a:p>
            <a:r>
              <a:rPr lang="es-ES" sz="2000"/>
              <a:t>- Analizar relación entre precio y superficie promedio.</a:t>
            </a:r>
          </a:p>
          <a:p>
            <a:r>
              <a:rPr lang="es-ES" sz="2000"/>
              <a:t>- Cruce con indicadores socioeconómicos por comuna.</a:t>
            </a:r>
          </a:p>
          <a:p>
            <a:r>
              <a:rPr lang="es-ES" sz="2000"/>
              <a:t>- Visualizaciones interactivas para toma de decisiones urbanas.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Agradecimientos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ES" sz="2000"/>
              <a:t>Trabajo Final – Ciencia de Datos para Economía y Negocios – FCE UBA</a:t>
            </a:r>
          </a:p>
          <a:p>
            <a:r>
              <a:rPr lang="es-ES" sz="2000"/>
              <a:t>Integrantes: Evelyn Condori, Ezequiel Fontana, Rafael González</a:t>
            </a:r>
          </a:p>
          <a:p>
            <a:r>
              <a:rPr lang="es-ES" sz="2000"/>
              <a:t>Repositorio GitHub: (incluir link o QR en la entrega)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US" sz="5200"/>
              <a:t>Objetivo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1511C9B-D10F-4563-E2A1-5E8AE3667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75246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4002" y="1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620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697" y="348866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Bases de datos utilizadas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808BCEE8-4811-06B5-F665-3F7B1BAF2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523915"/>
              </p:ext>
            </p:extLst>
          </p:nvPr>
        </p:nvGraphicFramePr>
        <p:xfrm>
          <a:off x="2007043" y="2112580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US" sz="5200"/>
              <a:t>Metodología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E0D0364-18E0-55ED-0D2B-EF04424C4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75096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FFD717-F216-B466-AF76-58396E0A9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160D0-E3D8-8564-972B-DEBE50CA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Gráfico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CE55-48F2-BCD9-4258-439DF1C5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s-ES" sz="2000"/>
              <a:t>Evolución del precio de venta (USD/m²)</a:t>
            </a:r>
          </a:p>
          <a:p>
            <a:r>
              <a:rPr lang="es-ES" sz="2000"/>
              <a:t>(Gráfico generado en R - insertar imagen aquí)</a:t>
            </a:r>
          </a:p>
          <a:p>
            <a:r>
              <a:rPr lang="es-ES" sz="2000"/>
              <a:t>Breve interpretación debajo del gráfico.</a:t>
            </a:r>
          </a:p>
        </p:txBody>
      </p:sp>
      <p:pic>
        <p:nvPicPr>
          <p:cNvPr id="6" name="Picture 5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FFDD9FB7-D92F-4739-8CB3-27BE2801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271737"/>
            <a:ext cx="5201023" cy="390076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Gráfico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s-ES" sz="2000"/>
              <a:t>Monto mensual de préstamos hipotecarios UVA</a:t>
            </a:r>
          </a:p>
          <a:p>
            <a:r>
              <a:rPr lang="es-ES" sz="2000"/>
              <a:t>(Gráfico generado en R - insertar imagen aquí)</a:t>
            </a:r>
          </a:p>
          <a:p>
            <a:r>
              <a:rPr lang="es-ES" sz="2000"/>
              <a:t>Breve interpretación debajo del gráfico.</a:t>
            </a:r>
          </a:p>
        </p:txBody>
      </p:sp>
      <p:pic>
        <p:nvPicPr>
          <p:cNvPr id="5" name="Picture 4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F5B0E8FC-A78C-2B4F-E303-DDA6575BB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271737"/>
            <a:ext cx="5201023" cy="39007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16641B-7460-2B77-BF62-0B17B2BC5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FBB5B-69F2-DB9F-50A3-221183FD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Gráfico</a:t>
            </a:r>
            <a:r>
              <a:rPr lang="en-US" sz="4000" dirty="0"/>
              <a:t> 1 (</a:t>
            </a:r>
            <a:r>
              <a:rPr lang="en-US" sz="4000" dirty="0" err="1"/>
              <a:t>Análisis</a:t>
            </a:r>
            <a:r>
              <a:rPr lang="en-US" sz="4000" dirty="0"/>
              <a:t> entre </a:t>
            </a:r>
            <a:r>
              <a:rPr lang="en-US" sz="4000" dirty="0" err="1"/>
              <a:t>gráfico</a:t>
            </a:r>
            <a:r>
              <a:rPr lang="en-US" sz="4000" dirty="0"/>
              <a:t> 1 y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4218-DB4C-398C-579D-02FC623F2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277036"/>
            <a:ext cx="5814239" cy="3461155"/>
          </a:xfrm>
        </p:spPr>
        <p:txBody>
          <a:bodyPr>
            <a:normAutofit/>
          </a:bodyPr>
          <a:lstStyle/>
          <a:p>
            <a:r>
              <a:rPr lang="es-ES" sz="2000" dirty="0"/>
              <a:t>Evolución del precio de venta (USD/m²)</a:t>
            </a:r>
          </a:p>
          <a:p>
            <a:r>
              <a:rPr lang="es-ES" sz="2000" dirty="0"/>
              <a:t>(Gráfico generado en R - insertar imagen aquí)</a:t>
            </a:r>
          </a:p>
          <a:p>
            <a:r>
              <a:rPr lang="es-ES" sz="2000" dirty="0"/>
              <a:t>Breve interpretación debajo del gráfico.</a:t>
            </a:r>
          </a:p>
        </p:txBody>
      </p:sp>
      <p:pic>
        <p:nvPicPr>
          <p:cNvPr id="4" name="Picture 3" descr="A graph of a graph with lines and a line&#10;&#10;AI-generated content may be incorrect.">
            <a:extLst>
              <a:ext uri="{FF2B5EF4-FFF2-40B4-BE49-F238E27FC236}">
                <a16:creationId xmlns:a16="http://schemas.microsoft.com/office/drawing/2014/main" id="{07BA3C9C-6DD8-D8A2-147D-890694683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766" y="799365"/>
            <a:ext cx="2946869" cy="2210153"/>
          </a:xfrm>
          <a:prstGeom prst="rect">
            <a:avLst/>
          </a:prstGeom>
        </p:spPr>
      </p:pic>
      <p:pic>
        <p:nvPicPr>
          <p:cNvPr id="7" name="Picture 6" descr="A graph with blue dots&#10;&#10;AI-generated content may be incorrect.">
            <a:extLst>
              <a:ext uri="{FF2B5EF4-FFF2-40B4-BE49-F238E27FC236}">
                <a16:creationId xmlns:a16="http://schemas.microsoft.com/office/drawing/2014/main" id="{A0F0CF29-9E6F-E2C6-0813-B1D2034F5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337" y="3375824"/>
            <a:ext cx="2991015" cy="22432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7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277" y="255741"/>
            <a:ext cx="5814240" cy="1556870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Gráfico</a:t>
            </a:r>
            <a:r>
              <a:rPr lang="en-US" sz="4000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278" y="2058760"/>
            <a:ext cx="5814239" cy="3461155"/>
          </a:xfrm>
        </p:spPr>
        <p:txBody>
          <a:bodyPr>
            <a:normAutofit/>
          </a:bodyPr>
          <a:lstStyle/>
          <a:p>
            <a:r>
              <a:rPr lang="es-ES" sz="2000" dirty="0"/>
              <a:t>Top 10 barrios más caros para venta</a:t>
            </a:r>
          </a:p>
          <a:p>
            <a:r>
              <a:rPr lang="es-ES" sz="2000" dirty="0"/>
              <a:t>(Gráfico generado en R - insertar imagen aquí)</a:t>
            </a:r>
          </a:p>
          <a:p>
            <a:r>
              <a:rPr lang="es-ES" sz="2000" dirty="0"/>
              <a:t>Breve interpretación debajo del gráfico.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407AB8DE-77C4-BEFF-CEC0-5AFEFC314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350" y="858540"/>
            <a:ext cx="5759287" cy="4683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Gráfico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s-ES" sz="2000"/>
              <a:t>Evolución del precio de alquiler (ARS)</a:t>
            </a:r>
          </a:p>
          <a:p>
            <a:r>
              <a:rPr lang="es-ES" sz="2000"/>
              <a:t>(Gráfico generado en R - insertar imagen aquí)</a:t>
            </a:r>
          </a:p>
          <a:p>
            <a:r>
              <a:rPr lang="es-ES" sz="2000"/>
              <a:t>Breve interpretación debajo del gráfico.</a:t>
            </a:r>
          </a:p>
        </p:txBody>
      </p:sp>
      <p:pic>
        <p:nvPicPr>
          <p:cNvPr id="5" name="Picture 4" descr="A graph with green line&#10;&#10;AI-generated content may be incorrect.">
            <a:extLst>
              <a:ext uri="{FF2B5EF4-FFF2-40B4-BE49-F238E27FC236}">
                <a16:creationId xmlns:a16="http://schemas.microsoft.com/office/drawing/2014/main" id="{468E18CE-A31C-B51B-D9DD-28B57601F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271737"/>
            <a:ext cx="5201023" cy="39007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459</Words>
  <Application>Microsoft Office PowerPoint</Application>
  <PresentationFormat>Panorámica</PresentationFormat>
  <Paragraphs>59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Análisis del mercado inmobiliario en CABA</vt:lpstr>
      <vt:lpstr>Objetivo</vt:lpstr>
      <vt:lpstr>Bases de datos utilizadas</vt:lpstr>
      <vt:lpstr>Metodología</vt:lpstr>
      <vt:lpstr>Gráfico 1</vt:lpstr>
      <vt:lpstr>Gráfico 5</vt:lpstr>
      <vt:lpstr>Gráfico 1 (Análisis entre gráfico 1 y 5)</vt:lpstr>
      <vt:lpstr>Gráfico 2</vt:lpstr>
      <vt:lpstr>Gráfico 3</vt:lpstr>
      <vt:lpstr>Gráfico 4</vt:lpstr>
      <vt:lpstr>Conclusiones</vt:lpstr>
      <vt:lpstr>Futuras líneas de análisis</vt:lpstr>
      <vt:lpstr>Agradecimientos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del mercado inmobiliario en CABA</dc:title>
  <dc:subject/>
  <dc:creator>Clara</dc:creator>
  <cp:keywords/>
  <dc:description>generated using python-pptx</dc:description>
  <cp:lastModifiedBy>Rafael Eduardo  González Hernandez</cp:lastModifiedBy>
  <cp:revision>3</cp:revision>
  <dcterms:created xsi:type="dcterms:W3CDTF">2013-01-27T09:14:16Z</dcterms:created>
  <dcterms:modified xsi:type="dcterms:W3CDTF">2025-07-03T16:22:53Z</dcterms:modified>
  <cp:category/>
</cp:coreProperties>
</file>