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2"/>
  </p:notesMasterIdLst>
  <p:sldIdLst>
    <p:sldId id="257" r:id="rId2"/>
    <p:sldId id="30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258" r:id="rId32"/>
    <p:sldId id="302" r:id="rId33"/>
    <p:sldId id="390" r:id="rId34"/>
    <p:sldId id="391" r:id="rId35"/>
    <p:sldId id="392" r:id="rId36"/>
    <p:sldId id="321" r:id="rId37"/>
    <p:sldId id="378" r:id="rId38"/>
    <p:sldId id="379" r:id="rId39"/>
    <p:sldId id="380" r:id="rId40"/>
    <p:sldId id="376" r:id="rId41"/>
    <p:sldId id="377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62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18" r:id="rId95"/>
    <p:sldId id="374" r:id="rId96"/>
    <p:sldId id="375" r:id="rId97"/>
    <p:sldId id="319" r:id="rId98"/>
    <p:sldId id="381" r:id="rId99"/>
    <p:sldId id="387" r:id="rId100"/>
    <p:sldId id="388" r:id="rId101"/>
    <p:sldId id="320" r:id="rId102"/>
    <p:sldId id="382" r:id="rId103"/>
    <p:sldId id="383" r:id="rId104"/>
    <p:sldId id="384" r:id="rId105"/>
    <p:sldId id="385" r:id="rId106"/>
    <p:sldId id="386" r:id="rId107"/>
    <p:sldId id="304" r:id="rId108"/>
    <p:sldId id="305" r:id="rId109"/>
    <p:sldId id="306" r:id="rId110"/>
    <p:sldId id="307" r:id="rId111"/>
    <p:sldId id="308" r:id="rId112"/>
    <p:sldId id="309" r:id="rId113"/>
    <p:sldId id="310" r:id="rId114"/>
    <p:sldId id="311" r:id="rId115"/>
    <p:sldId id="312" r:id="rId116"/>
    <p:sldId id="313" r:id="rId117"/>
    <p:sldId id="314" r:id="rId118"/>
    <p:sldId id="315" r:id="rId119"/>
    <p:sldId id="316" r:id="rId120"/>
    <p:sldId id="317" r:id="rId1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printerSettings" Target="printerSettings/printerSettings1.bin"/><Relationship Id="rId124" Type="http://schemas.openxmlformats.org/officeDocument/2006/relationships/presProps" Target="presProps.xml"/><Relationship Id="rId125" Type="http://schemas.openxmlformats.org/officeDocument/2006/relationships/viewProps" Target="viewProps.xml"/><Relationship Id="rId126" Type="http://schemas.openxmlformats.org/officeDocument/2006/relationships/theme" Target="theme/theme1.xml"/><Relationship Id="rId12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E5414-1227-FE4C-853D-31914D386FD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360A-F664-854F-A060-C82CC65B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3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7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57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357F83-0C88-AC49-A22A-1BA9819EE74D}" type="slidenum">
              <a:rPr lang="pt-BR">
                <a:solidFill>
                  <a:prstClr val="black"/>
                </a:solidFill>
              </a:rPr>
              <a:pPr eaLnBrk="1" hangingPunct="1"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57 w 64000"/>
                <a:gd name="T1" fmla="*/ 3 h 64000"/>
                <a:gd name="T2" fmla="*/ 83 w 64000"/>
                <a:gd name="T3" fmla="*/ 41 h 64000"/>
                <a:gd name="T4" fmla="*/ 57 w 64000"/>
                <a:gd name="T5" fmla="*/ 80 h 64000"/>
                <a:gd name="T6" fmla="*/ 57 w 64000"/>
                <a:gd name="T7" fmla="*/ 80 h 64000"/>
                <a:gd name="T8" fmla="*/ 57 w 64000"/>
                <a:gd name="T9" fmla="*/ 80 h 64000"/>
                <a:gd name="T10" fmla="*/ 57 w 64000"/>
                <a:gd name="T11" fmla="*/ 80 h 64000"/>
                <a:gd name="T12" fmla="*/ 57 w 64000"/>
                <a:gd name="T13" fmla="*/ 3 h 64000"/>
                <a:gd name="T14" fmla="*/ 57 w 64000"/>
                <a:gd name="T15" fmla="*/ 3 h 64000"/>
                <a:gd name="T16" fmla="*/ 57 w 64000"/>
                <a:gd name="T17" fmla="*/ 3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81 w 64000"/>
                <a:gd name="T1" fmla="*/ 10 h 64000"/>
                <a:gd name="T2" fmla="*/ 101 w 64000"/>
                <a:gd name="T3" fmla="*/ 51 h 64000"/>
                <a:gd name="T4" fmla="*/ 81 w 64000"/>
                <a:gd name="T5" fmla="*/ 91 h 64000"/>
                <a:gd name="T6" fmla="*/ 81 w 64000"/>
                <a:gd name="T7" fmla="*/ 91 h 64000"/>
                <a:gd name="T8" fmla="*/ 81 w 64000"/>
                <a:gd name="T9" fmla="*/ 91 h 64000"/>
                <a:gd name="T10" fmla="*/ 81 w 64000"/>
                <a:gd name="T11" fmla="*/ 91 h 64000"/>
                <a:gd name="T12" fmla="*/ 81 w 64000"/>
                <a:gd name="T13" fmla="*/ 10 h 64000"/>
                <a:gd name="T14" fmla="*/ 81 w 64000"/>
                <a:gd name="T15" fmla="*/ 10 h 64000"/>
                <a:gd name="T16" fmla="*/ 81 w 64000"/>
                <a:gd name="T17" fmla="*/ 1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12C2-55FF-BA4D-AB63-4B2ACDE92997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2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D9A79-63A5-7449-8727-6031A821869C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88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4B13F-1A69-6D4D-A1DE-9E5F822EA940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37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963C1-9A99-C346-8AF6-C351752574CC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78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C9339-DA5D-A74D-8D99-5EF7E43A513F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95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72B14-F394-9340-AF21-022C6A0A5F75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85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9C8A0-96ED-2745-B035-30FD5F8A5CA1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20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FAB55-6BE0-2C49-8D6F-B422151D97FF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17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A31EE-F1D3-D944-8951-56240F3D26DF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7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5B133-A7E0-4B4C-BDD0-BB8284058961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052BC-C654-1C4D-9C47-6D890040AC75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2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82 w 64000"/>
                <a:gd name="T1" fmla="*/ 5 h 64000"/>
                <a:gd name="T2" fmla="*/ 105 w 64000"/>
                <a:gd name="T3" fmla="*/ 30 h 64000"/>
                <a:gd name="T4" fmla="*/ 82 w 64000"/>
                <a:gd name="T5" fmla="*/ 55 h 64000"/>
                <a:gd name="T6" fmla="*/ 82 w 64000"/>
                <a:gd name="T7" fmla="*/ 55 h 64000"/>
                <a:gd name="T8" fmla="*/ 82 w 64000"/>
                <a:gd name="T9" fmla="*/ 55 h 64000"/>
                <a:gd name="T10" fmla="*/ 82 w 64000"/>
                <a:gd name="T11" fmla="*/ 55 h 64000"/>
                <a:gd name="T12" fmla="*/ 82 w 64000"/>
                <a:gd name="T13" fmla="*/ 5 h 64000"/>
                <a:gd name="T14" fmla="*/ 82 w 64000"/>
                <a:gd name="T15" fmla="*/ 5 h 64000"/>
                <a:gd name="T16" fmla="*/ 82 w 64000"/>
                <a:gd name="T17" fmla="*/ 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46 w 64000"/>
                <a:gd name="T1" fmla="*/ 5 h 64000"/>
                <a:gd name="T2" fmla="*/ 59 w 64000"/>
                <a:gd name="T3" fmla="*/ 31 h 64000"/>
                <a:gd name="T4" fmla="*/ 46 w 64000"/>
                <a:gd name="T5" fmla="*/ 56 h 64000"/>
                <a:gd name="T6" fmla="*/ 46 w 64000"/>
                <a:gd name="T7" fmla="*/ 56 h 64000"/>
                <a:gd name="T8" fmla="*/ 46 w 64000"/>
                <a:gd name="T9" fmla="*/ 56 h 64000"/>
                <a:gd name="T10" fmla="*/ 46 w 64000"/>
                <a:gd name="T11" fmla="*/ 56 h 64000"/>
                <a:gd name="T12" fmla="*/ 46 w 64000"/>
                <a:gd name="T13" fmla="*/ 5 h 64000"/>
                <a:gd name="T14" fmla="*/ 46 w 64000"/>
                <a:gd name="T15" fmla="*/ 5 h 64000"/>
                <a:gd name="T16" fmla="*/ 46 w 64000"/>
                <a:gd name="T17" fmla="*/ 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A21A902D-B92C-464F-8588-2B294AF21ADD}" type="slidenum">
              <a:rPr lang="pt-BR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pt-BR">
              <a:solidFill>
                <a:srgbClr val="000000"/>
              </a:solidFill>
              <a:latin typeface="Verdana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¡"/>
        <a:defRPr sz="29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5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0"/>
        <a:buChar char="¡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19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27411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dirty="0" smtClean="0">
                <a:latin typeface="Verdana" charset="0"/>
                <a:cs typeface="Arial" charset="0"/>
              </a:rPr>
              <a:t>Informática – </a:t>
            </a:r>
            <a:r>
              <a:rPr lang="pt-BR" sz="2500" dirty="0">
                <a:latin typeface="Verdana" charset="0"/>
                <a:cs typeface="Arial" charset="0"/>
              </a:rPr>
              <a:t>CEFET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2500" dirty="0">
              <a:latin typeface="Verdana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dirty="0">
                <a:latin typeface="Verdana" charset="0"/>
                <a:cs typeface="Arial" charset="0"/>
              </a:rPr>
              <a:t>Prof. </a:t>
            </a:r>
            <a:r>
              <a:rPr lang="pt-BR" sz="2500" dirty="0" err="1">
                <a:latin typeface="Verdana" charset="0"/>
                <a:cs typeface="Arial" charset="0"/>
              </a:rPr>
              <a:t>Dacy</a:t>
            </a:r>
            <a:r>
              <a:rPr lang="pt-BR" sz="2500" dirty="0">
                <a:latin typeface="Verdana" charset="0"/>
                <a:cs typeface="Arial" charset="0"/>
              </a:rPr>
              <a:t> Câmara </a:t>
            </a:r>
            <a:r>
              <a:rPr lang="pt-BR" sz="2500" dirty="0" err="1" smtClean="0">
                <a:latin typeface="Verdana" charset="0"/>
                <a:cs typeface="Arial" charset="0"/>
              </a:rPr>
              <a:t>Lobosco</a:t>
            </a:r>
            <a:endParaRPr lang="pt-BR" sz="2500" dirty="0" smtClean="0">
              <a:latin typeface="Verdana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dirty="0" smtClean="0">
                <a:latin typeface="Verdana" charset="0"/>
                <a:cs typeface="Arial" charset="0"/>
              </a:rPr>
              <a:t>Prof. Diogo Silveira Mendonça</a:t>
            </a:r>
          </a:p>
          <a:p>
            <a:pPr eaLnBrk="1" hangingPunct="1">
              <a:lnSpc>
                <a:spcPct val="90000"/>
              </a:lnSpc>
            </a:pPr>
            <a:r>
              <a:rPr lang="pt-BR" sz="2500" dirty="0">
                <a:latin typeface="Verdana" charset="0"/>
                <a:cs typeface="Arial" charset="0"/>
              </a:rPr>
              <a:t>Prof. Thiago Delgado Pinto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dirty="0" smtClean="0">
                <a:latin typeface="Verdana" charset="0"/>
                <a:cs typeface="Arial" charset="0"/>
              </a:rPr>
              <a:t>Prof. Rafael Escalfoni</a:t>
            </a:r>
            <a:endParaRPr lang="pt-BR" sz="2500" dirty="0">
              <a:latin typeface="Verdana" charset="0"/>
              <a:cs typeface="Arial" charset="0"/>
            </a:endParaRPr>
          </a:p>
        </p:txBody>
      </p:sp>
      <p:sp>
        <p:nvSpPr>
          <p:cNvPr id="37891" name="CaixaDeTexto 5"/>
          <p:cNvSpPr txBox="1">
            <a:spLocks noChangeArrowheads="1"/>
          </p:cNvSpPr>
          <p:nvPr/>
        </p:nvSpPr>
        <p:spPr bwMode="auto">
          <a:xfrm>
            <a:off x="1428751" y="2571749"/>
            <a:ext cx="72532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solidFill>
                  <a:srgbClr val="C00000"/>
                </a:solidFill>
              </a:rPr>
              <a:t>Parte 5</a:t>
            </a:r>
            <a:r>
              <a:rPr lang="pt-BR" sz="2800" dirty="0" smtClean="0">
                <a:solidFill>
                  <a:srgbClr val="C00000"/>
                </a:solidFill>
              </a:rPr>
              <a:t> </a:t>
            </a:r>
            <a:r>
              <a:rPr lang="pt-BR" sz="2800" dirty="0">
                <a:solidFill>
                  <a:srgbClr val="C00000"/>
                </a:solidFill>
              </a:rPr>
              <a:t>– </a:t>
            </a:r>
            <a:r>
              <a:rPr lang="pt-BR" sz="2800" dirty="0" smtClean="0">
                <a:solidFill>
                  <a:srgbClr val="C00000"/>
                </a:solidFill>
              </a:rPr>
              <a:t>Recursos avançados de HTML e CSS</a:t>
            </a:r>
            <a:endParaRPr lang="pt-BR" sz="2800" dirty="0">
              <a:solidFill>
                <a:srgbClr val="C00000"/>
              </a:solidFill>
            </a:endParaRPr>
          </a:p>
        </p:txBody>
      </p:sp>
      <p:sp>
        <p:nvSpPr>
          <p:cNvPr id="37892" name="CaixaDeTexto 4"/>
          <p:cNvSpPr txBox="1">
            <a:spLocks noChangeArrowheads="1"/>
          </p:cNvSpPr>
          <p:nvPr/>
        </p:nvSpPr>
        <p:spPr bwMode="auto">
          <a:xfrm>
            <a:off x="214313" y="6540500"/>
            <a:ext cx="19122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000000"/>
                </a:solidFill>
              </a:rPr>
              <a:t>Atualizado em </a:t>
            </a:r>
            <a:r>
              <a:rPr lang="pt-BR" sz="1000" dirty="0" smtClean="0">
                <a:solidFill>
                  <a:srgbClr val="000000"/>
                </a:solidFill>
              </a:rPr>
              <a:t>07/12/</a:t>
            </a:r>
            <a:r>
              <a:rPr lang="pt-BR" sz="1000" dirty="0">
                <a:solidFill>
                  <a:srgbClr val="000000"/>
                </a:solidFill>
              </a:rPr>
              <a:t>2015</a:t>
            </a:r>
          </a:p>
        </p:txBody>
      </p:sp>
      <p:sp>
        <p:nvSpPr>
          <p:cNvPr id="3789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Desenvolvimento</a:t>
            </a:r>
            <a:r>
              <a:rPr lang="en-US" dirty="0" smtClean="0">
                <a:latin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cs typeface="Arial" charset="0"/>
              </a:rPr>
              <a:t>páginas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Adicionando uma tecla de atalho</a:t>
            </a:r>
          </a:p>
        </p:txBody>
      </p:sp>
      <p:sp>
        <p:nvSpPr>
          <p:cNvPr id="21811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816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&lt;label for=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‘email’ </a:t>
            </a: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accesskey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=‘e’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 &gt;</a:t>
            </a:r>
            <a:r>
              <a:rPr lang="pt-BR" altLang="ja-JP" b="1">
                <a:latin typeface="Courier New" charset="0"/>
                <a:cs typeface="Courier New" charset="0"/>
              </a:rPr>
              <a:t>Email: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&lt;/label&gt;</a:t>
            </a:r>
          </a:p>
          <a:p>
            <a:pPr>
              <a:buFont typeface="Wingdings" charset="0"/>
              <a:buNone/>
            </a:pPr>
            <a:endParaRPr lang="pt-BR" sz="1800" b="1">
              <a:solidFill>
                <a:srgbClr val="C00000"/>
              </a:solidFill>
              <a:latin typeface="Courier New" charset="0"/>
              <a:cs typeface="Courier New" charset="0"/>
            </a:endParaRPr>
          </a:p>
          <a:p>
            <a:r>
              <a:rPr lang="pt-BR">
                <a:latin typeface="Verdana" charset="0"/>
                <a:cs typeface="Courier New" charset="0"/>
              </a:rPr>
              <a:t>O atributo </a:t>
            </a:r>
            <a:r>
              <a:rPr lang="pt-BR" b="1">
                <a:latin typeface="Verdana" charset="0"/>
                <a:cs typeface="Courier New" charset="0"/>
              </a:rPr>
              <a:t>accesskey</a:t>
            </a:r>
            <a:r>
              <a:rPr lang="pt-BR">
                <a:latin typeface="Verdana" charset="0"/>
                <a:cs typeface="Courier New" charset="0"/>
              </a:rPr>
              <a:t> indica qual a letra da tecla que, acionada junto com </a:t>
            </a:r>
            <a:r>
              <a:rPr lang="pt-BR">
                <a:latin typeface="Courier New" charset="0"/>
                <a:cs typeface="Courier New" charset="0"/>
              </a:rPr>
              <a:t>ALT</a:t>
            </a:r>
            <a:r>
              <a:rPr lang="pt-BR">
                <a:latin typeface="Verdana" charset="0"/>
                <a:cs typeface="Courier New" charset="0"/>
              </a:rPr>
              <a:t>, colocará o foco no campo.</a:t>
            </a:r>
          </a:p>
          <a:p>
            <a:endParaRPr lang="pt-BR" sz="2000">
              <a:latin typeface="Verdana" charset="0"/>
              <a:cs typeface="Courier New" charset="0"/>
            </a:endParaRPr>
          </a:p>
          <a:p>
            <a:r>
              <a:rPr lang="pt-BR">
                <a:latin typeface="Verdana" charset="0"/>
                <a:cs typeface="Courier New" charset="0"/>
              </a:rPr>
              <a:t>No exemplo, </a:t>
            </a:r>
            <a:r>
              <a:rPr lang="pt-BR">
                <a:latin typeface="Courier New" charset="0"/>
                <a:cs typeface="Courier New" charset="0"/>
              </a:rPr>
              <a:t>ALT+E</a:t>
            </a:r>
            <a:r>
              <a:rPr lang="pt-BR">
                <a:latin typeface="Verdana" charset="0"/>
                <a:cs typeface="Courier New" charset="0"/>
              </a:rPr>
              <a:t> poderá ser usado pra acessar o campo.</a:t>
            </a:r>
          </a:p>
          <a:p>
            <a:pPr>
              <a:buFont typeface="Wingdings" charset="0"/>
              <a:buNone/>
            </a:pPr>
            <a:endParaRPr lang="pt-BR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1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ocupar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destinado</a:t>
            </a:r>
            <a:r>
              <a:rPr lang="en-US" dirty="0" smtClean="0"/>
              <a:t> a </a:t>
            </a:r>
            <a:r>
              <a:rPr lang="en-US" dirty="0" err="1" smtClean="0"/>
              <a:t>ela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&lt;div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  &lt;</a:t>
            </a:r>
            <a:r>
              <a:rPr lang="en-US" sz="1600" dirty="0" err="1">
                <a:solidFill>
                  <a:srgbClr val="7F0054"/>
                </a:solidFill>
                <a:latin typeface="Courier"/>
                <a:cs typeface="Courier"/>
              </a:rPr>
              <a:t>img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src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"box-</a:t>
            </a:r>
            <a:r>
              <a:rPr lang="en-US" sz="1600" dirty="0" err="1">
                <a:solidFill>
                  <a:srgbClr val="2800FF"/>
                </a:solidFill>
                <a:latin typeface="Courier"/>
                <a:cs typeface="Courier"/>
              </a:rPr>
              <a:t>model.png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 </a:t>
            </a:r>
            <a:r>
              <a:rPr lang="en-US" sz="1600" dirty="0">
                <a:latin typeface="Courier"/>
                <a:cs typeface="Courier"/>
              </a:rPr>
              <a:t>alt=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"box model"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/div&gt; 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F0054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div </a:t>
            </a:r>
            <a:r>
              <a:rPr lang="en-US" sz="1600" dirty="0">
                <a:latin typeface="Courier"/>
                <a:cs typeface="Courier"/>
              </a:rPr>
              <a:t>{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border</a:t>
            </a:r>
            <a:r>
              <a:rPr lang="en-US" sz="1600" dirty="0">
                <a:latin typeface="Courier"/>
                <a:cs typeface="Courier"/>
              </a:rPr>
              <a:t>: 2px 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solid</a:t>
            </a:r>
            <a:r>
              <a:rPr lang="en-US" sz="1600" dirty="0">
                <a:latin typeface="Courier"/>
                <a:cs typeface="Courier"/>
              </a:rPr>
              <a:t>;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border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-color</a:t>
            </a:r>
            <a:r>
              <a:rPr lang="en-US" sz="1600" dirty="0">
                <a:latin typeface="Courier"/>
                <a:cs typeface="Courier"/>
              </a:rPr>
              <a:t>: red;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width</a:t>
            </a:r>
            <a:r>
              <a:rPr lang="en-US" sz="1600" dirty="0">
                <a:latin typeface="Courier"/>
                <a:cs typeface="Courier"/>
              </a:rPr>
              <a:t>: 30px; 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height</a:t>
            </a:r>
            <a:r>
              <a:rPr lang="en-US" sz="1600" dirty="0">
                <a:latin typeface="Courier"/>
                <a:cs typeface="Courier"/>
              </a:rPr>
              <a:t>: 30px;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1370013" y="5207000"/>
            <a:ext cx="2657701" cy="1433286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 err="1">
                <a:solidFill>
                  <a:srgbClr val="7F0054"/>
                </a:solidFill>
                <a:latin typeface="SFTT1095"/>
                <a:ea typeface="ＭＳ Ｐゴシック" charset="0"/>
              </a:rPr>
              <a:t>img</a:t>
            </a:r>
            <a:r>
              <a:rPr lang="en-US" sz="1600" kern="0" dirty="0">
                <a:solidFill>
                  <a:srgbClr val="7F0054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{ </a:t>
            </a:r>
            <a:endParaRPr lang="en-US" sz="1600" kern="0" dirty="0" smtClean="0">
              <a:solidFill>
                <a:srgbClr val="000000"/>
              </a:solidFill>
              <a:latin typeface="SFTT1095"/>
              <a:ea typeface="ＭＳ Ｐゴシック" charset="0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7F0054"/>
                </a:solidFill>
                <a:latin typeface="SFTT1095"/>
                <a:ea typeface="ＭＳ Ｐゴシック" charset="0"/>
              </a:rPr>
              <a:t>width</a:t>
            </a: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: 30px; </a:t>
            </a:r>
            <a:endParaRPr lang="en-US" sz="1600" kern="0" dirty="0" smtClean="0">
              <a:solidFill>
                <a:srgbClr val="000000"/>
              </a:solidFill>
              <a:latin typeface="SFTT1095"/>
              <a:ea typeface="ＭＳ Ｐゴシック" charset="0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7F0054"/>
                </a:solidFill>
                <a:latin typeface="SFTT1095"/>
                <a:ea typeface="ＭＳ Ｐゴシック" charset="0"/>
              </a:rPr>
              <a:t>height</a:t>
            </a: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: 30px; </a:t>
            </a:r>
            <a:endParaRPr lang="en-US" sz="1600" kern="0" dirty="0" smtClean="0">
              <a:solidFill>
                <a:srgbClr val="000000"/>
              </a:solidFill>
              <a:latin typeface="SFTT1095"/>
              <a:ea typeface="ＭＳ Ｐゴシック" charset="0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} </a:t>
            </a:r>
            <a:endParaRPr lang="en-US" sz="1600" kern="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5894841" y="5239657"/>
            <a:ext cx="2657701" cy="1433286"/>
          </a:xfrm>
          <a:prstGeom prst="fram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 err="1">
                <a:solidFill>
                  <a:srgbClr val="7F0054"/>
                </a:solidFill>
                <a:latin typeface="SFTT1095"/>
                <a:ea typeface="ＭＳ Ｐゴシック" charset="0"/>
              </a:rPr>
              <a:t>img</a:t>
            </a:r>
            <a:r>
              <a:rPr lang="en-US" sz="1600" kern="0" dirty="0">
                <a:solidFill>
                  <a:srgbClr val="7F0054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{ </a:t>
            </a:r>
            <a:endParaRPr lang="en-US" sz="1600" kern="0" dirty="0" smtClean="0">
              <a:solidFill>
                <a:srgbClr val="000000"/>
              </a:solidFill>
              <a:latin typeface="SFTT1095"/>
              <a:ea typeface="ＭＳ Ｐゴシック" charset="0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7F0054"/>
                </a:solidFill>
                <a:latin typeface="SFTT1095"/>
                <a:ea typeface="ＭＳ Ｐゴシック" charset="0"/>
              </a:rPr>
              <a:t>width</a:t>
            </a: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: </a:t>
            </a:r>
            <a:r>
              <a:rPr lang="en-US" sz="1600" kern="0" dirty="0" smtClean="0">
                <a:solidFill>
                  <a:srgbClr val="7F0054"/>
                </a:solidFill>
                <a:latin typeface="SFTT1095"/>
                <a:ea typeface="ＭＳ Ｐゴシック" charset="0"/>
              </a:rPr>
              <a:t>inherit</a:t>
            </a: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; 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7F0054"/>
                </a:solidFill>
                <a:latin typeface="SFTT1095"/>
                <a:ea typeface="ＭＳ Ｐゴシック" charset="0"/>
              </a:rPr>
              <a:t>height</a:t>
            </a: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: </a:t>
            </a:r>
            <a:r>
              <a:rPr lang="en-US" sz="1600" kern="0" dirty="0">
                <a:solidFill>
                  <a:srgbClr val="7F0054"/>
                </a:solidFill>
                <a:latin typeface="SFTT1095"/>
                <a:ea typeface="ＭＳ Ｐゴシック" charset="0"/>
              </a:rPr>
              <a:t>inherit</a:t>
            </a: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; 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} </a:t>
            </a:r>
            <a:endParaRPr lang="en-US" sz="1600" kern="0" dirty="0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24442" y="5239657"/>
            <a:ext cx="2484000" cy="1328629"/>
          </a:xfrm>
          <a:prstGeom prst="line">
            <a:avLst/>
          </a:prstGeom>
          <a:ln w="146050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318000" y="5706156"/>
            <a:ext cx="1143000" cy="471714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782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Perceba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às</a:t>
            </a:r>
            <a:r>
              <a:rPr lang="en-US" sz="2400" dirty="0" smtClean="0"/>
              <a:t> </a:t>
            </a:r>
            <a:r>
              <a:rPr lang="en-US" sz="2400" dirty="0" err="1" smtClean="0"/>
              <a:t>vezes</a:t>
            </a:r>
            <a:r>
              <a:rPr lang="en-US" sz="2400" dirty="0" smtClean="0"/>
              <a:t>, o CSS do </a:t>
            </a:r>
            <a:r>
              <a:rPr lang="en-US" sz="2400" dirty="0" err="1" smtClean="0"/>
              <a:t>navegador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interferir</a:t>
            </a:r>
            <a:r>
              <a:rPr lang="en-US" sz="2400" dirty="0" smtClean="0"/>
              <a:t> no visual </a:t>
            </a:r>
            <a:r>
              <a:rPr lang="en-US" sz="2400" dirty="0" err="1" smtClean="0"/>
              <a:t>planejado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b="1" dirty="0" smtClean="0"/>
              <a:t>CSS Reset</a:t>
            </a:r>
            <a:r>
              <a:rPr lang="en-US" sz="2000" dirty="0" smtClean="0"/>
              <a:t>,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folha</a:t>
            </a:r>
            <a:r>
              <a:rPr lang="en-US" sz="2000" dirty="0" smtClean="0"/>
              <a:t> de </a:t>
            </a:r>
            <a:r>
              <a:rPr lang="en-US" sz="2000" dirty="0" err="1" smtClean="0"/>
              <a:t>estilo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atribui</a:t>
            </a:r>
            <a:r>
              <a:rPr lang="en-US" sz="2000" dirty="0" smtClean="0"/>
              <a:t> um </a:t>
            </a:r>
            <a:r>
              <a:rPr lang="en-US" sz="2000" b="1" dirty="0" smtClean="0"/>
              <a:t>valor </a:t>
            </a:r>
            <a:r>
              <a:rPr lang="en-US" sz="2000" b="1" dirty="0" err="1" smtClean="0"/>
              <a:t>básico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todas</a:t>
            </a:r>
            <a:r>
              <a:rPr lang="en-US" sz="2000" b="1" dirty="0" smtClean="0"/>
              <a:t> as </a:t>
            </a:r>
            <a:r>
              <a:rPr lang="en-US" sz="2000" b="1" dirty="0" err="1" smtClean="0"/>
              <a:t>características</a:t>
            </a:r>
            <a:r>
              <a:rPr lang="en-US" sz="2000" dirty="0" smtClean="0"/>
              <a:t> do CSS, </a:t>
            </a:r>
            <a:r>
              <a:rPr lang="en-US" sz="2000" dirty="0" err="1" smtClean="0"/>
              <a:t>sobrescrevendo</a:t>
            </a:r>
            <a:r>
              <a:rPr lang="en-US" sz="2000" dirty="0" smtClean="0"/>
              <a:t> </a:t>
            </a:r>
            <a:r>
              <a:rPr lang="en-US" sz="2000" b="1" dirty="0" err="1" smtClean="0"/>
              <a:t>totalmente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estilos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padrão</a:t>
            </a:r>
            <a:r>
              <a:rPr lang="en-US" sz="2000" b="1" dirty="0" smtClean="0"/>
              <a:t> do </a:t>
            </a:r>
            <a:r>
              <a:rPr lang="en-US" sz="2000" b="1" dirty="0" err="1" smtClean="0"/>
              <a:t>navegador</a:t>
            </a:r>
            <a:endParaRPr lang="en-US" sz="2000" b="1" dirty="0" smtClean="0"/>
          </a:p>
          <a:p>
            <a:endParaRPr lang="en-US" sz="2400" b="1" dirty="0" smtClean="0"/>
          </a:p>
          <a:p>
            <a:r>
              <a:rPr lang="en-US" sz="2400" i="1" dirty="0" err="1" smtClean="0"/>
              <a:t>Aguardem</a:t>
            </a:r>
            <a:r>
              <a:rPr lang="en-US" sz="2400" i="1" dirty="0" smtClean="0"/>
              <a:t>…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625082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– Block </a:t>
            </a:r>
            <a:r>
              <a:rPr lang="en-US" dirty="0" err="1" smtClean="0"/>
              <a:t>vs</a:t>
            </a:r>
            <a:r>
              <a:rPr lang="en-US" dirty="0" smtClean="0"/>
              <a:t>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Elementos</a:t>
            </a:r>
            <a:r>
              <a:rPr lang="en-US" sz="2800" dirty="0" smtClean="0"/>
              <a:t> HTML, </a:t>
            </a:r>
            <a:r>
              <a:rPr lang="en-US" sz="2800" dirty="0" err="1" smtClean="0"/>
              <a:t>podem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renderizados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blocos</a:t>
            </a:r>
            <a:r>
              <a:rPr lang="en-US" sz="2800" dirty="0" smtClean="0"/>
              <a:t> (block)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linha</a:t>
            </a:r>
            <a:r>
              <a:rPr lang="en-US" sz="2800" dirty="0" smtClean="0"/>
              <a:t> (inline)</a:t>
            </a:r>
          </a:p>
          <a:p>
            <a:pPr lvl="1"/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padrão</a:t>
            </a:r>
            <a:r>
              <a:rPr lang="en-US" sz="2400" dirty="0" smtClean="0"/>
              <a:t>,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bloco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smtClean="0"/>
              <a:t>&lt;h1&gt; a &lt;h6&gt;, &lt;p&gt;, &lt;div&gt;, 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&gt;…</a:t>
            </a:r>
          </a:p>
          <a:p>
            <a:pPr lvl="1"/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padrão</a:t>
            </a:r>
            <a:r>
              <a:rPr lang="en-US" sz="2400" dirty="0" smtClean="0"/>
              <a:t>,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linha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smtClean="0"/>
              <a:t>&lt;a&gt;, &lt;small&gt;, &lt;strong&gt;, &lt;span&gt;, &lt;</a:t>
            </a:r>
            <a:r>
              <a:rPr lang="en-US" sz="2000" dirty="0" err="1" smtClean="0"/>
              <a:t>em</a:t>
            </a:r>
            <a:r>
              <a:rPr lang="en-US" sz="2000" dirty="0" smtClean="0"/>
              <a:t>&gt;…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81423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</a:t>
            </a:r>
            <a:r>
              <a:rPr lang="en-US" sz="3200" dirty="0" smtClean="0"/>
              <a:t>– Static, Relative, 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447416" cy="4722358"/>
          </a:xfrm>
        </p:spPr>
        <p:txBody>
          <a:bodyPr/>
          <a:lstStyle/>
          <a:p>
            <a:pPr algn="r"/>
            <a:r>
              <a:rPr lang="en-US" sz="2000" dirty="0" err="1" smtClean="0"/>
              <a:t>Há</a:t>
            </a:r>
            <a:r>
              <a:rPr lang="en-US" sz="2000" dirty="0" smtClean="0"/>
              <a:t> </a:t>
            </a:r>
            <a:r>
              <a:rPr lang="en-US" sz="2000" dirty="0" err="1" smtClean="0"/>
              <a:t>propriedades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posicionamento</a:t>
            </a:r>
            <a:r>
              <a:rPr lang="en-US" sz="2000" dirty="0" smtClean="0"/>
              <a:t> de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– </a:t>
            </a:r>
            <a:r>
              <a:rPr lang="en-US" sz="2000" dirty="0" smtClean="0">
                <a:latin typeface="Courier"/>
                <a:cs typeface="Courier"/>
              </a:rPr>
              <a:t>top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"/>
                <a:cs typeface="Courier"/>
              </a:rPr>
              <a:t>left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"/>
                <a:cs typeface="Courier"/>
              </a:rPr>
              <a:t>bottom</a:t>
            </a:r>
            <a:r>
              <a:rPr lang="en-US" sz="2000" dirty="0" smtClean="0"/>
              <a:t> e </a:t>
            </a:r>
            <a:r>
              <a:rPr lang="en-US" sz="2000" dirty="0" smtClean="0">
                <a:latin typeface="Courier"/>
                <a:cs typeface="Courier"/>
              </a:rPr>
              <a:t>right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são</a:t>
            </a:r>
            <a:r>
              <a:rPr lang="en-US" sz="2000" dirty="0" smtClean="0"/>
              <a:t> </a:t>
            </a:r>
            <a:r>
              <a:rPr lang="en-US" sz="2000" dirty="0" err="1" smtClean="0"/>
              <a:t>obedecidas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padrão</a:t>
            </a:r>
            <a:r>
              <a:rPr lang="en-US" sz="2000" dirty="0" smtClean="0"/>
              <a:t>, </a:t>
            </a:r>
            <a:r>
              <a:rPr lang="en-US" sz="2000" dirty="0" err="1" smtClean="0"/>
              <a:t>pois</a:t>
            </a:r>
            <a:r>
              <a:rPr lang="en-US" sz="2000" dirty="0" smtClean="0"/>
              <a:t> </a:t>
            </a:r>
            <a:r>
              <a:rPr lang="en-US" sz="2000" dirty="0" err="1" smtClean="0"/>
              <a:t>dependem</a:t>
            </a:r>
            <a:r>
              <a:rPr lang="en-US" sz="2000" dirty="0" smtClean="0"/>
              <a:t> de </a:t>
            </a:r>
            <a:r>
              <a:rPr lang="en-US" sz="2000" dirty="0" err="1" smtClean="0"/>
              <a:t>outra</a:t>
            </a:r>
            <a:r>
              <a:rPr lang="en-US" sz="2000" dirty="0" smtClean="0"/>
              <a:t> – position</a:t>
            </a:r>
          </a:p>
          <a:p>
            <a:r>
              <a:rPr lang="en-US" sz="2000" dirty="0" smtClean="0"/>
              <a:t>Position </a:t>
            </a:r>
            <a:r>
              <a:rPr lang="en-US" sz="2000" dirty="0" err="1" smtClean="0"/>
              <a:t>determina</a:t>
            </a:r>
            <a:r>
              <a:rPr lang="en-US" sz="2000" dirty="0" smtClean="0"/>
              <a:t> </a:t>
            </a:r>
            <a:r>
              <a:rPr lang="en-US" sz="2000" dirty="0" err="1" smtClean="0"/>
              <a:t>qual</a:t>
            </a:r>
            <a:r>
              <a:rPr lang="en-US" sz="2000" dirty="0" smtClean="0"/>
              <a:t> </a:t>
            </a:r>
            <a:r>
              <a:rPr lang="en-US" sz="2000" dirty="0" err="1" smtClean="0"/>
              <a:t>é</a:t>
            </a:r>
            <a:r>
              <a:rPr lang="en-US" sz="2000" dirty="0" smtClean="0"/>
              <a:t> o </a:t>
            </a:r>
            <a:r>
              <a:rPr lang="en-US" sz="2000" dirty="0" err="1" smtClean="0"/>
              <a:t>modo</a:t>
            </a:r>
            <a:r>
              <a:rPr lang="en-US" sz="2000" dirty="0" smtClean="0"/>
              <a:t> de </a:t>
            </a:r>
            <a:r>
              <a:rPr lang="en-US" sz="2000" dirty="0" err="1" smtClean="0"/>
              <a:t>posicionamento</a:t>
            </a:r>
            <a:r>
              <a:rPr lang="en-US" sz="2000" dirty="0" smtClean="0"/>
              <a:t> de um </a:t>
            </a:r>
            <a:r>
              <a:rPr lang="en-US" sz="2000" dirty="0" err="1" smtClean="0"/>
              <a:t>elemento</a:t>
            </a:r>
            <a:endParaRPr lang="en-US" sz="2000" dirty="0" smtClean="0"/>
          </a:p>
          <a:p>
            <a:pPr lvl="1"/>
            <a:r>
              <a:rPr lang="en-US" sz="1800" dirty="0" smtClean="0"/>
              <a:t>static – </a:t>
            </a:r>
            <a:r>
              <a:rPr lang="en-US" sz="1800" dirty="0" err="1" smtClean="0"/>
              <a:t>padrão</a:t>
            </a:r>
            <a:r>
              <a:rPr lang="en-US" sz="1800" dirty="0" smtClean="0"/>
              <a:t>; </a:t>
            </a:r>
            <a:r>
              <a:rPr lang="en-US" sz="1800" dirty="0" err="1" smtClean="0"/>
              <a:t>permanece</a:t>
            </a:r>
            <a:r>
              <a:rPr lang="en-US" sz="1800" dirty="0" smtClean="0"/>
              <a:t> no local original</a:t>
            </a:r>
          </a:p>
          <a:p>
            <a:pPr lvl="1"/>
            <a:r>
              <a:rPr lang="en-US" sz="1800" dirty="0" smtClean="0"/>
              <a:t>relative – </a:t>
            </a:r>
            <a:r>
              <a:rPr lang="en-US" sz="1800" dirty="0" err="1" smtClean="0"/>
              <a:t>posiciona</a:t>
            </a:r>
            <a:r>
              <a:rPr lang="en-US" sz="1800" dirty="0" smtClean="0"/>
              <a:t> </a:t>
            </a:r>
            <a:r>
              <a:rPr lang="en-US" sz="1800" dirty="0" err="1" smtClean="0"/>
              <a:t>nas</a:t>
            </a:r>
            <a:r>
              <a:rPr lang="en-US" sz="1800" dirty="0" smtClean="0"/>
              <a:t> </a:t>
            </a:r>
            <a:r>
              <a:rPr lang="en-US" sz="1800" dirty="0" err="1" smtClean="0"/>
              <a:t>coordenadas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relação</a:t>
            </a:r>
            <a:r>
              <a:rPr lang="en-US" sz="1800" dirty="0" smtClean="0"/>
              <a:t> </a:t>
            </a:r>
            <a:r>
              <a:rPr lang="en-US" sz="1800" dirty="0" err="1" smtClean="0"/>
              <a:t>à</a:t>
            </a:r>
            <a:r>
              <a:rPr lang="en-US" sz="1800" dirty="0" smtClean="0"/>
              <a:t> </a:t>
            </a:r>
            <a:r>
              <a:rPr lang="en-US" sz="1800" dirty="0" err="1" smtClean="0"/>
              <a:t>posição</a:t>
            </a:r>
            <a:r>
              <a:rPr lang="en-US" sz="1800" dirty="0" smtClean="0"/>
              <a:t> original do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relativa</a:t>
            </a:r>
            <a:r>
              <a:rPr lang="en-US" sz="1600" dirty="0" smtClean="0"/>
              <a:t> </a:t>
            </a:r>
            <a:r>
              <a:rPr lang="en-US" sz="1600" dirty="0" err="1" smtClean="0"/>
              <a:t>à</a:t>
            </a:r>
            <a:r>
              <a:rPr lang="en-US" sz="1600" dirty="0" smtClean="0"/>
              <a:t> </a:t>
            </a:r>
            <a:r>
              <a:rPr lang="en-US" sz="1600" dirty="0" err="1" smtClean="0"/>
              <a:t>origem</a:t>
            </a:r>
            <a:r>
              <a:rPr lang="en-US" sz="1600" dirty="0" smtClean="0"/>
              <a:t>)</a:t>
            </a:r>
            <a:endParaRPr lang="en-US" sz="1800" dirty="0" smtClean="0"/>
          </a:p>
          <a:p>
            <a:pPr lvl="1">
              <a:tabLst>
                <a:tab pos="1343025" algn="l"/>
              </a:tabLst>
            </a:pPr>
            <a:r>
              <a:rPr lang="en-US" sz="1800" dirty="0" smtClean="0"/>
              <a:t>absolute – </a:t>
            </a:r>
            <a:r>
              <a:rPr lang="en-US" sz="1800" dirty="0" err="1" smtClean="0"/>
              <a:t>posiciona</a:t>
            </a:r>
            <a:r>
              <a:rPr lang="en-US" sz="1800" dirty="0" smtClean="0"/>
              <a:t> </a:t>
            </a:r>
            <a:r>
              <a:rPr lang="en-US" sz="1800" dirty="0" err="1" smtClean="0"/>
              <a:t>nas</a:t>
            </a:r>
            <a:r>
              <a:rPr lang="en-US" sz="1800" dirty="0" smtClean="0"/>
              <a:t> </a:t>
            </a:r>
            <a:r>
              <a:rPr lang="en-US" sz="1800" dirty="0" err="1" smtClean="0"/>
              <a:t>coords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relação</a:t>
            </a:r>
            <a:r>
              <a:rPr lang="en-US" sz="1800" dirty="0" smtClean="0"/>
              <a:t> a um ancestral </a:t>
            </a:r>
            <a:r>
              <a:rPr lang="en-US" sz="1800" dirty="0" err="1" smtClean="0"/>
              <a:t>diferente</a:t>
            </a:r>
            <a:r>
              <a:rPr lang="en-US" sz="1800" dirty="0" smtClean="0"/>
              <a:t> de </a:t>
            </a:r>
            <a:r>
              <a:rPr lang="en-US" sz="1600" dirty="0" smtClean="0">
                <a:latin typeface="Courier"/>
                <a:cs typeface="Courier"/>
              </a:rPr>
              <a:t>static</a:t>
            </a: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porção</a:t>
            </a:r>
            <a:r>
              <a:rPr lang="en-US" sz="1800" dirty="0" smtClean="0"/>
              <a:t> </a:t>
            </a:r>
            <a:r>
              <a:rPr lang="en-US" sz="1800" dirty="0" err="1" smtClean="0"/>
              <a:t>visível</a:t>
            </a:r>
            <a:r>
              <a:rPr lang="en-US" sz="1800" dirty="0" smtClean="0"/>
              <a:t> da </a:t>
            </a:r>
            <a:r>
              <a:rPr lang="en-US" sz="1800" dirty="0" err="1" smtClean="0"/>
              <a:t>página</a:t>
            </a:r>
            <a:endParaRPr lang="en-US" sz="1800" dirty="0" smtClean="0"/>
          </a:p>
          <a:p>
            <a:pPr lvl="1"/>
            <a:r>
              <a:rPr lang="en-US" sz="1800" dirty="0" smtClean="0"/>
              <a:t>fixed –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</a:t>
            </a:r>
            <a:r>
              <a:rPr lang="en-US" sz="1800" dirty="0" err="1" smtClean="0"/>
              <a:t>renderizado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posição</a:t>
            </a:r>
            <a:r>
              <a:rPr lang="en-US" sz="1800" dirty="0" smtClean="0"/>
              <a:t> </a:t>
            </a:r>
            <a:r>
              <a:rPr lang="en-US" sz="1800" dirty="0" err="1" smtClean="0"/>
              <a:t>indicada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21339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Posicionamento</a:t>
            </a:r>
            <a:r>
              <a:rPr lang="en-US" dirty="0" smtClean="0"/>
              <a:t> - float e 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loat: </a:t>
            </a:r>
            <a:r>
              <a:rPr lang="en-US" dirty="0" err="1" smtClean="0"/>
              <a:t>faz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“</a:t>
            </a:r>
            <a:r>
              <a:rPr lang="en-US" dirty="0" err="1" smtClean="0"/>
              <a:t>fluir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clear: </a:t>
            </a:r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o </a:t>
            </a:r>
            <a:r>
              <a:rPr lang="en-US" dirty="0" err="1" smtClean="0"/>
              <a:t>comportamento</a:t>
            </a:r>
            <a:r>
              <a:rPr lang="en-US" dirty="0" smtClean="0"/>
              <a:t> dos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subsequentes</a:t>
            </a:r>
            <a:endParaRPr lang="en-US" dirty="0" smtClean="0"/>
          </a:p>
          <a:p>
            <a:pPr lvl="1"/>
            <a:r>
              <a:rPr lang="en-US" dirty="0" err="1" smtClean="0"/>
              <a:t>Limpa</a:t>
            </a:r>
            <a:r>
              <a:rPr lang="en-US" dirty="0" smtClean="0"/>
              <a:t> o float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– </a:t>
            </a:r>
            <a:r>
              <a:rPr lang="en-US" dirty="0" smtClean="0">
                <a:latin typeface="Courier"/>
                <a:cs typeface="Courier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right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both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402247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– </a:t>
            </a:r>
            <a:r>
              <a:rPr lang="en-US" dirty="0" err="1" smtClean="0"/>
              <a:t>sem</a:t>
            </a:r>
            <a:r>
              <a:rPr lang="en-US" dirty="0" smtClean="0"/>
              <a:t> clear</a:t>
            </a:r>
            <a:endParaRPr lang="en-US" dirty="0"/>
          </a:p>
        </p:txBody>
      </p:sp>
      <p:pic>
        <p:nvPicPr>
          <p:cNvPr id="4" name="Content Placeholder 3" descr="Captura de Tela 2015-12-08 às 18.18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794" b="-56794"/>
          <a:stretch>
            <a:fillRect/>
          </a:stretch>
        </p:blipFill>
        <p:spPr>
          <a:xfrm>
            <a:off x="253997" y="301625"/>
            <a:ext cx="8690429" cy="4667930"/>
          </a:xfrm>
        </p:spPr>
      </p:pic>
      <p:sp>
        <p:nvSpPr>
          <p:cNvPr id="5" name="Rectangle 4"/>
          <p:cNvSpPr/>
          <p:nvPr/>
        </p:nvSpPr>
        <p:spPr>
          <a:xfrm>
            <a:off x="4535712" y="2502770"/>
            <a:ext cx="44087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&lt;header&gt; 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Cabecalho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/header&gt;</a:t>
            </a:r>
          </a:p>
          <a:p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aside&gt;</a:t>
            </a:r>
          </a:p>
          <a:p>
            <a:r>
              <a:rPr lang="en-US" dirty="0">
                <a:latin typeface="Courier"/>
                <a:cs typeface="Courier"/>
              </a:rPr>
              <a:t>	Menu lateral</a:t>
            </a:r>
          </a:p>
          <a:p>
            <a:r>
              <a:rPr lang="en-US" dirty="0">
                <a:latin typeface="Courier"/>
                <a:cs typeface="Courier"/>
              </a:rPr>
              <a:t>	&lt;</a:t>
            </a:r>
            <a:r>
              <a:rPr lang="en-US" dirty="0" err="1">
                <a:latin typeface="Courier"/>
                <a:cs typeface="Courier"/>
              </a:rPr>
              <a:t>ul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		&lt;li&gt;Item 1&lt;/li&gt;</a:t>
            </a:r>
          </a:p>
          <a:p>
            <a:r>
              <a:rPr lang="en-US" dirty="0">
                <a:latin typeface="Courier"/>
                <a:cs typeface="Courier"/>
              </a:rPr>
              <a:t>		&lt;li&gt;Item 2&lt;/li&gt;</a:t>
            </a:r>
          </a:p>
          <a:p>
            <a:r>
              <a:rPr lang="en-US" dirty="0">
                <a:latin typeface="Courier"/>
                <a:cs typeface="Courier"/>
              </a:rPr>
              <a:t>		&lt;li&gt;Item 3&lt;/li&gt;</a:t>
            </a:r>
          </a:p>
          <a:p>
            <a:r>
              <a:rPr lang="en-US" dirty="0">
                <a:latin typeface="Courier"/>
                <a:cs typeface="Courier"/>
              </a:rPr>
              <a:t>		&lt;li&gt;Item 4&lt;/li&gt;</a:t>
            </a:r>
          </a:p>
          <a:p>
            <a:r>
              <a:rPr lang="en-US" dirty="0">
                <a:latin typeface="Courier"/>
                <a:cs typeface="Courier"/>
              </a:rPr>
              <a:t>	&lt;/</a:t>
            </a:r>
            <a:r>
              <a:rPr lang="en-US" dirty="0" err="1">
                <a:latin typeface="Courier"/>
                <a:cs typeface="Courier"/>
              </a:rPr>
              <a:t>ul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/aside&gt;</a:t>
            </a:r>
          </a:p>
          <a:p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section&gt;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Conteúdo</a:t>
            </a:r>
            <a:r>
              <a:rPr lang="en-US" dirty="0">
                <a:latin typeface="Courier"/>
                <a:cs typeface="Courier"/>
              </a:rPr>
              <a:t> principal</a:t>
            </a:r>
          </a:p>
          <a:p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/section&gt;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77057"/>
            <a:ext cx="35922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"/>
              </a:rPr>
              <a:t>CSS: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header</a:t>
            </a:r>
            <a:r>
              <a:rPr lang="en-US" sz="1600" dirty="0">
                <a:latin typeface="Courier"/>
                <a:cs typeface="Courier"/>
              </a:rPr>
              <a:t>, aside, section {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float:left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994707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– com </a:t>
            </a:r>
            <a:r>
              <a:rPr lang="en-US" dirty="0" err="1" smtClean="0"/>
              <a:t>clear:left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32" y="1827213"/>
            <a:ext cx="4580854" cy="41148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00000"/>
                </a:solidFill>
                <a:latin typeface="Courier"/>
                <a:cs typeface="Courier"/>
              </a:rPr>
              <a:t>header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>
                <a:solidFill>
                  <a:srgbClr val="800000"/>
                </a:solidFill>
                <a:latin typeface="Courier"/>
                <a:cs typeface="Courier"/>
              </a:rPr>
              <a:t>aside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>
                <a:solidFill>
                  <a:srgbClr val="800000"/>
                </a:solidFill>
                <a:latin typeface="Courier"/>
                <a:cs typeface="Courier"/>
              </a:rPr>
              <a:t>section</a:t>
            </a:r>
            <a:r>
              <a:rPr lang="en-US" sz="2000" dirty="0">
                <a:latin typeface="Courier"/>
                <a:cs typeface="Courier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b="1" dirty="0" err="1" smtClean="0">
                <a:solidFill>
                  <a:srgbClr val="800000"/>
                </a:solidFill>
                <a:latin typeface="Courier"/>
                <a:cs typeface="Courier"/>
              </a:rPr>
              <a:t>float:left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aside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clear</a:t>
            </a:r>
            <a:r>
              <a:rPr lang="en-US" sz="2000" dirty="0">
                <a:latin typeface="Courier"/>
                <a:cs typeface="Courier"/>
              </a:rPr>
              <a:t>: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left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 descr="Captura de Tela 2015-12-08 às 18.2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8" y="3810001"/>
            <a:ext cx="6477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Sobre</a:t>
            </a:r>
            <a:r>
              <a:rPr lang="en-US" dirty="0" smtClean="0"/>
              <a:t> Frames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64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Divisões numa página</a:t>
            </a:r>
          </a:p>
        </p:txBody>
      </p:sp>
      <p:sp>
        <p:nvSpPr>
          <p:cNvPr id="19763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r>
              <a:rPr lang="pt-BR" sz="2400">
                <a:latin typeface="Verdana" charset="0"/>
              </a:rPr>
              <a:t>Podemos dividir uma página em áreas, que chamamos de frames.</a:t>
            </a:r>
          </a:p>
          <a:p>
            <a:endParaRPr lang="pt-BR" sz="2400">
              <a:latin typeface="Verdana" charset="0"/>
            </a:endParaRPr>
          </a:p>
          <a:p>
            <a:r>
              <a:rPr lang="pt-BR" sz="2400">
                <a:latin typeface="Verdana" charset="0"/>
              </a:rPr>
              <a:t>As divisões podem ser horizontais ou verticais. Logo, temos frames que ocupam áreas horizontais ou verticais.</a:t>
            </a:r>
          </a:p>
          <a:p>
            <a:endParaRPr lang="pt-BR" sz="2400">
              <a:latin typeface="Verdana" charset="0"/>
            </a:endParaRPr>
          </a:p>
          <a:p>
            <a:r>
              <a:rPr lang="pt-BR" sz="2400">
                <a:latin typeface="Verdana" charset="0"/>
              </a:rPr>
              <a:t>Usamos a marcação </a:t>
            </a:r>
            <a:r>
              <a:rPr lang="pt-BR" sz="2400">
                <a:solidFill>
                  <a:srgbClr val="C00000"/>
                </a:solidFill>
                <a:latin typeface="Verdana" charset="0"/>
              </a:rPr>
              <a:t>frameset</a:t>
            </a:r>
            <a:r>
              <a:rPr lang="pt-BR" sz="2400">
                <a:latin typeface="Verdana" charset="0"/>
              </a:rPr>
              <a:t> para criar estas divisões e a marcação </a:t>
            </a:r>
            <a:r>
              <a:rPr lang="pt-BR" sz="2400">
                <a:solidFill>
                  <a:srgbClr val="C00000"/>
                </a:solidFill>
                <a:latin typeface="Verdana" charset="0"/>
              </a:rPr>
              <a:t>frame</a:t>
            </a:r>
            <a:r>
              <a:rPr lang="pt-BR" sz="2400">
                <a:latin typeface="Verdana" charset="0"/>
              </a:rPr>
              <a:t> para representar uma área.</a:t>
            </a:r>
          </a:p>
          <a:p>
            <a:endParaRPr lang="pt-BR" sz="24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6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Divisões numa página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786063" y="1857375"/>
            <a:ext cx="4714875" cy="335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857500" y="2000250"/>
            <a:ext cx="1143000" cy="314325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071938" y="2000250"/>
            <a:ext cx="3357562" cy="314325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8661" name="CaixaDeTexto 8"/>
          <p:cNvSpPr txBox="1">
            <a:spLocks noChangeArrowheads="1"/>
          </p:cNvSpPr>
          <p:nvPr/>
        </p:nvSpPr>
        <p:spPr bwMode="auto">
          <a:xfrm>
            <a:off x="357188" y="4572000"/>
            <a:ext cx="223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0070C0"/>
                </a:solidFill>
                <a:latin typeface="Arial" charset="0"/>
              </a:rPr>
              <a:t>Página dividida em</a:t>
            </a:r>
          </a:p>
          <a:p>
            <a:pPr eaLnBrk="1" hangingPunct="1"/>
            <a:r>
              <a:rPr lang="pt-BR" sz="1800">
                <a:solidFill>
                  <a:srgbClr val="0070C0"/>
                </a:solidFill>
                <a:latin typeface="Arial" charset="0"/>
              </a:rPr>
              <a:t>duas áreas verticais</a:t>
            </a:r>
          </a:p>
        </p:txBody>
      </p:sp>
      <p:cxnSp>
        <p:nvCxnSpPr>
          <p:cNvPr id="10" name="Conector de seta reta 9"/>
          <p:cNvCxnSpPr/>
          <p:nvPr/>
        </p:nvCxnSpPr>
        <p:spPr>
          <a:xfrm rot="16200000" flipH="1">
            <a:off x="3286125" y="4786313"/>
            <a:ext cx="1000125" cy="428625"/>
          </a:xfrm>
          <a:prstGeom prst="straightConnector1">
            <a:avLst/>
          </a:prstGeom>
          <a:ln w="508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663" name="CaixaDeTexto 11"/>
          <p:cNvSpPr txBox="1">
            <a:spLocks noChangeArrowheads="1"/>
          </p:cNvSpPr>
          <p:nvPr/>
        </p:nvSpPr>
        <p:spPr bwMode="auto">
          <a:xfrm>
            <a:off x="3714750" y="5572125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latin typeface="Arial" charset="0"/>
              </a:rPr>
              <a:t>frame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rot="16200000" flipH="1">
            <a:off x="5429250" y="4786313"/>
            <a:ext cx="1000125" cy="428625"/>
          </a:xfrm>
          <a:prstGeom prst="straightConnector1">
            <a:avLst/>
          </a:prstGeom>
          <a:ln w="508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665" name="CaixaDeTexto 13"/>
          <p:cNvSpPr txBox="1">
            <a:spLocks noChangeArrowheads="1"/>
          </p:cNvSpPr>
          <p:nvPr/>
        </p:nvSpPr>
        <p:spPr bwMode="auto">
          <a:xfrm>
            <a:off x="5857875" y="5572125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latin typeface="Arial" charset="0"/>
              </a:rPr>
              <a:t>frame</a:t>
            </a:r>
          </a:p>
        </p:txBody>
      </p:sp>
      <p:sp>
        <p:nvSpPr>
          <p:cNvPr id="198666" name="CaixaDeTexto 11"/>
          <p:cNvSpPr txBox="1">
            <a:spLocks noChangeArrowheads="1"/>
          </p:cNvSpPr>
          <p:nvPr/>
        </p:nvSpPr>
        <p:spPr bwMode="auto">
          <a:xfrm>
            <a:off x="214313" y="6143625"/>
            <a:ext cx="6442075" cy="64611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Observação:</a:t>
            </a:r>
          </a:p>
          <a:p>
            <a:pPr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Podem ser feitas quantas divisões verticais forem desejadas.</a:t>
            </a:r>
          </a:p>
        </p:txBody>
      </p:sp>
    </p:spTree>
    <p:extLst>
      <p:ext uri="{BB962C8B-B14F-4D97-AF65-F5344CB8AC3E}">
        <p14:creationId xmlns:p14="http://schemas.microsoft.com/office/powerpoint/2010/main" val="376922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Configurando o tamanho visível e o comprimento do texto</a:t>
            </a:r>
          </a:p>
        </p:txBody>
      </p:sp>
      <p:sp>
        <p:nvSpPr>
          <p:cNvPr id="21913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5307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&lt;input type=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‘text’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 name=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email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 id=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email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 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size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=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50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 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maxlength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=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50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 /&gt;</a:t>
            </a:r>
          </a:p>
          <a:p>
            <a:endParaRPr lang="pt-BR" sz="2000">
              <a:latin typeface="Verdana" charset="0"/>
              <a:cs typeface="Courier New" charset="0"/>
            </a:endParaRPr>
          </a:p>
          <a:p>
            <a:r>
              <a:rPr lang="pt-BR">
                <a:latin typeface="Verdana" charset="0"/>
                <a:cs typeface="Courier New" charset="0"/>
              </a:rPr>
              <a:t>O atributo </a:t>
            </a:r>
            <a:r>
              <a:rPr lang="pt-BR" b="1">
                <a:latin typeface="Verdana" charset="0"/>
                <a:cs typeface="Courier New" charset="0"/>
              </a:rPr>
              <a:t>size</a:t>
            </a:r>
            <a:r>
              <a:rPr lang="pt-BR">
                <a:latin typeface="Verdana" charset="0"/>
                <a:cs typeface="Courier New" charset="0"/>
              </a:rPr>
              <a:t> define o tamanho visível do campo.</a:t>
            </a:r>
          </a:p>
          <a:p>
            <a:endParaRPr lang="pt-BR" sz="2000">
              <a:latin typeface="Verdana" charset="0"/>
              <a:cs typeface="Courier New" charset="0"/>
            </a:endParaRPr>
          </a:p>
          <a:p>
            <a:r>
              <a:rPr lang="pt-BR">
                <a:latin typeface="Verdana" charset="0"/>
                <a:cs typeface="Courier New" charset="0"/>
              </a:rPr>
              <a:t>O atributo </a:t>
            </a:r>
            <a:r>
              <a:rPr lang="pt-BR" b="1">
                <a:latin typeface="Verdana" charset="0"/>
                <a:cs typeface="Courier New" charset="0"/>
              </a:rPr>
              <a:t>maxlength</a:t>
            </a:r>
            <a:r>
              <a:rPr lang="pt-BR">
                <a:latin typeface="Verdana" charset="0"/>
                <a:cs typeface="Courier New" charset="0"/>
              </a:rPr>
              <a:t> define o comprimento máximo permitido para o texto do campo.</a:t>
            </a:r>
            <a:endParaRPr lang="pt-BR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3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Divisões numa página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786063" y="1857375"/>
            <a:ext cx="4714875" cy="335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857500" y="1928813"/>
            <a:ext cx="4572000" cy="78581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857500" y="2786063"/>
            <a:ext cx="4572000" cy="235743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9685" name="CaixaDeTexto 8"/>
          <p:cNvSpPr txBox="1">
            <a:spLocks noChangeArrowheads="1"/>
          </p:cNvSpPr>
          <p:nvPr/>
        </p:nvSpPr>
        <p:spPr bwMode="auto">
          <a:xfrm>
            <a:off x="214313" y="4572000"/>
            <a:ext cx="2505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0070C0"/>
                </a:solidFill>
                <a:latin typeface="Arial" charset="0"/>
              </a:rPr>
              <a:t>Página dividida em</a:t>
            </a:r>
          </a:p>
          <a:p>
            <a:pPr eaLnBrk="1" hangingPunct="1"/>
            <a:r>
              <a:rPr lang="pt-BR" sz="1800">
                <a:solidFill>
                  <a:srgbClr val="0070C0"/>
                </a:solidFill>
                <a:latin typeface="Arial" charset="0"/>
              </a:rPr>
              <a:t>duas áreas horizontais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6786563" y="2286000"/>
            <a:ext cx="1357312" cy="642938"/>
          </a:xfrm>
          <a:prstGeom prst="straightConnector1">
            <a:avLst/>
          </a:prstGeom>
          <a:ln w="508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687" name="CaixaDeTexto 11"/>
          <p:cNvSpPr txBox="1">
            <a:spLocks noChangeArrowheads="1"/>
          </p:cNvSpPr>
          <p:nvPr/>
        </p:nvSpPr>
        <p:spPr bwMode="auto">
          <a:xfrm>
            <a:off x="7858125" y="3000375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latin typeface="Arial" charset="0"/>
              </a:rPr>
              <a:t>frame</a:t>
            </a: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6858000" y="3714750"/>
            <a:ext cx="1357313" cy="642938"/>
          </a:xfrm>
          <a:prstGeom prst="straightConnector1">
            <a:avLst/>
          </a:prstGeom>
          <a:ln w="508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689" name="CaixaDeTexto 11"/>
          <p:cNvSpPr txBox="1">
            <a:spLocks noChangeArrowheads="1"/>
          </p:cNvSpPr>
          <p:nvPr/>
        </p:nvSpPr>
        <p:spPr bwMode="auto">
          <a:xfrm>
            <a:off x="7929563" y="4429125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latin typeface="Arial" charset="0"/>
              </a:rPr>
              <a:t>frame</a:t>
            </a:r>
          </a:p>
        </p:txBody>
      </p:sp>
      <p:sp>
        <p:nvSpPr>
          <p:cNvPr id="199690" name="CaixaDeTexto 14"/>
          <p:cNvSpPr txBox="1">
            <a:spLocks noChangeArrowheads="1"/>
          </p:cNvSpPr>
          <p:nvPr/>
        </p:nvSpPr>
        <p:spPr bwMode="auto">
          <a:xfrm>
            <a:off x="214313" y="6143625"/>
            <a:ext cx="6648450" cy="64611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Observação:</a:t>
            </a:r>
          </a:p>
          <a:p>
            <a:pPr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Podem ser feitas quantas divisões horizontais forem desejadas.</a:t>
            </a:r>
          </a:p>
        </p:txBody>
      </p:sp>
    </p:spTree>
    <p:extLst>
      <p:ext uri="{BB962C8B-B14F-4D97-AF65-F5344CB8AC3E}">
        <p14:creationId xmlns:p14="http://schemas.microsoft.com/office/powerpoint/2010/main" val="270460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Estrutura da divisão</a:t>
            </a:r>
          </a:p>
        </p:txBody>
      </p:sp>
      <p:sp>
        <p:nvSpPr>
          <p:cNvPr id="20070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Verdana" charset="0"/>
              </a:rPr>
              <a:t>Haverá uma página HTML que definirá as divisões.</a:t>
            </a:r>
          </a:p>
          <a:p>
            <a:endParaRPr lang="pt-BR" sz="2000">
              <a:latin typeface="Verdana" charset="0"/>
            </a:endParaRPr>
          </a:p>
          <a:p>
            <a:r>
              <a:rPr lang="pt-BR">
                <a:latin typeface="Verdana" charset="0"/>
              </a:rPr>
              <a:t>Para cada divisão, haverá uma página HTML que irá ser exibida.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14688" y="4500563"/>
            <a:ext cx="2643187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286125" y="4572000"/>
            <a:ext cx="500063" cy="85725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857625" y="4572000"/>
            <a:ext cx="1928813" cy="85725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rot="10800000" flipV="1">
            <a:off x="1928813" y="4857750"/>
            <a:ext cx="1285875" cy="5715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711" name="CaixaDeTexto 9"/>
          <p:cNvSpPr txBox="1">
            <a:spLocks noChangeArrowheads="1"/>
          </p:cNvSpPr>
          <p:nvPr/>
        </p:nvSpPr>
        <p:spPr bwMode="auto">
          <a:xfrm>
            <a:off x="1143000" y="5500688"/>
            <a:ext cx="15827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index.html</a:t>
            </a:r>
          </a:p>
          <a:p>
            <a:pPr algn="ctr"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(quem divide)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rot="16200000" flipH="1">
            <a:off x="3286126" y="5500687"/>
            <a:ext cx="571500" cy="142875"/>
          </a:xfrm>
          <a:prstGeom prst="straightConnector1">
            <a:avLst/>
          </a:prstGeom>
          <a:ln w="508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857500" y="5916613"/>
            <a:ext cx="15049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pagina1.html</a:t>
            </a:r>
          </a:p>
          <a:p>
            <a:pPr algn="ctr">
              <a:defRPr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(frame 1)</a:t>
            </a:r>
          </a:p>
        </p:txBody>
      </p:sp>
      <p:cxnSp>
        <p:nvCxnSpPr>
          <p:cNvPr id="15" name="Conector de seta reta 14"/>
          <p:cNvCxnSpPr/>
          <p:nvPr/>
        </p:nvCxnSpPr>
        <p:spPr>
          <a:xfrm rot="16200000" flipH="1">
            <a:off x="5138738" y="5500687"/>
            <a:ext cx="571500" cy="142875"/>
          </a:xfrm>
          <a:prstGeom prst="straightConnector1">
            <a:avLst/>
          </a:prstGeom>
          <a:ln w="508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710113" y="5916613"/>
            <a:ext cx="15049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pagina2.html</a:t>
            </a:r>
          </a:p>
          <a:p>
            <a:pPr algn="ctr">
              <a:defRPr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(frame 2)</a:t>
            </a:r>
          </a:p>
        </p:txBody>
      </p:sp>
    </p:spTree>
    <p:extLst>
      <p:ext uri="{BB962C8B-B14F-4D97-AF65-F5344CB8AC3E}">
        <p14:creationId xmlns:p14="http://schemas.microsoft.com/office/powerpoint/2010/main" val="122192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Exemplo 1</a:t>
            </a:r>
          </a:p>
        </p:txBody>
      </p:sp>
      <p:sp>
        <p:nvSpPr>
          <p:cNvPr id="20173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&lt;!– 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Divisão em colunas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150 pixels da página será reservado para o frame1;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650 pixels da página será reservada para o frame2;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--&gt;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&lt;frameset cols=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150,650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&lt;frame name=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frame1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src=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menu.html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&lt;frame name=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frame2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src=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inicio.html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&lt;/frameset&gt;</a:t>
            </a:r>
          </a:p>
        </p:txBody>
      </p:sp>
      <p:sp>
        <p:nvSpPr>
          <p:cNvPr id="201731" name="CaixaDeTexto 3"/>
          <p:cNvSpPr txBox="1">
            <a:spLocks noChangeArrowheads="1"/>
          </p:cNvSpPr>
          <p:nvPr/>
        </p:nvSpPr>
        <p:spPr bwMode="auto">
          <a:xfrm>
            <a:off x="214313" y="5791200"/>
            <a:ext cx="8224837" cy="92392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u="sng">
                <a:solidFill>
                  <a:srgbClr val="002060"/>
                </a:solidFill>
                <a:latin typeface="Arial" charset="0"/>
              </a:rPr>
              <a:t>Observação:</a:t>
            </a:r>
          </a:p>
          <a:p>
            <a:pPr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O uso do tamanho em pixels não é recomendado, pois o usuário pode estar</a:t>
            </a:r>
          </a:p>
          <a:p>
            <a:pPr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utilizando uma resolução de tela diferente da esperada.</a:t>
            </a:r>
          </a:p>
        </p:txBody>
      </p:sp>
    </p:spTree>
    <p:extLst>
      <p:ext uri="{BB962C8B-B14F-4D97-AF65-F5344CB8AC3E}">
        <p14:creationId xmlns:p14="http://schemas.microsoft.com/office/powerpoint/2010/main" val="171752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Exemplo 2</a:t>
            </a:r>
          </a:p>
        </p:txBody>
      </p:sp>
      <p:sp>
        <p:nvSpPr>
          <p:cNvPr id="20275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&lt;!-- 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Divisão em colunas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20% da página será reservado para o frame1;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80% da página será reservada para o frame2;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--&gt;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&lt;frameset cols=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20%,80%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&lt;frame name=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frame1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src=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menu.html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&lt;frame name=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frame2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src=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inicio.html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&lt;/frameset&gt;</a:t>
            </a:r>
          </a:p>
        </p:txBody>
      </p:sp>
      <p:sp>
        <p:nvSpPr>
          <p:cNvPr id="202755" name="CaixaDeTexto 3"/>
          <p:cNvSpPr txBox="1">
            <a:spLocks noChangeArrowheads="1"/>
          </p:cNvSpPr>
          <p:nvPr/>
        </p:nvSpPr>
        <p:spPr bwMode="auto">
          <a:xfrm>
            <a:off x="214313" y="5791200"/>
            <a:ext cx="8520112" cy="92392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u="sng">
                <a:solidFill>
                  <a:srgbClr val="002060"/>
                </a:solidFill>
                <a:latin typeface="Arial" charset="0"/>
              </a:rPr>
              <a:t>Observação:</a:t>
            </a:r>
          </a:p>
          <a:p>
            <a:pPr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Recomenda-se o uso do tamanho de forma proporcional, em porcentagem, como</a:t>
            </a:r>
          </a:p>
          <a:p>
            <a:pPr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exemplificado acima.</a:t>
            </a:r>
          </a:p>
        </p:txBody>
      </p:sp>
    </p:spTree>
    <p:extLst>
      <p:ext uri="{BB962C8B-B14F-4D97-AF65-F5344CB8AC3E}">
        <p14:creationId xmlns:p14="http://schemas.microsoft.com/office/powerpoint/2010/main" val="324260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Exemplo 3</a:t>
            </a:r>
          </a:p>
        </p:txBody>
      </p:sp>
      <p:sp>
        <p:nvSpPr>
          <p:cNvPr id="20377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&lt;!-- 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Divisão em linhas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10% da página será reservado para o frame1;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90% da página será reservada para o frame2;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--&gt;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&lt;frameset rows=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10%,90%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&lt;frame name=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frame1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src=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topo.html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&lt;frame name=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frame2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src=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conteudo.html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&lt;/frameset&gt;</a:t>
            </a:r>
          </a:p>
        </p:txBody>
      </p:sp>
    </p:spTree>
    <p:extLst>
      <p:ext uri="{BB962C8B-B14F-4D97-AF65-F5344CB8AC3E}">
        <p14:creationId xmlns:p14="http://schemas.microsoft.com/office/powerpoint/2010/main" val="327459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Definição das divisões (frames)</a:t>
            </a:r>
          </a:p>
        </p:txBody>
      </p:sp>
      <p:sp>
        <p:nvSpPr>
          <p:cNvPr id="204802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88791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1400" b="1">
                <a:latin typeface="Courier New" charset="0"/>
                <a:cs typeface="Courier New" charset="0"/>
              </a:rPr>
              <a:t>&lt;html&gt;</a:t>
            </a:r>
          </a:p>
          <a:p>
            <a:pPr>
              <a:buFont typeface="Wingdings" charset="0"/>
              <a:buNone/>
            </a:pPr>
            <a:r>
              <a:rPr lang="pt-BR" sz="1400" b="1">
                <a:latin typeface="Courier New" charset="0"/>
                <a:cs typeface="Courier New" charset="0"/>
              </a:rPr>
              <a:t>&lt;head&gt;</a:t>
            </a:r>
          </a:p>
          <a:p>
            <a:pPr>
              <a:buFont typeface="Wingdings" charset="0"/>
              <a:buNone/>
            </a:pPr>
            <a:r>
              <a:rPr lang="pt-BR" sz="1400" b="1">
                <a:latin typeface="Courier New" charset="0"/>
                <a:cs typeface="Courier New" charset="0"/>
              </a:rPr>
              <a:t>&lt;/head&gt;</a:t>
            </a:r>
          </a:p>
          <a:p>
            <a:pPr>
              <a:buFont typeface="Wingdings" charset="0"/>
              <a:buNone/>
            </a:pPr>
            <a:r>
              <a:rPr lang="pt-BR" sz="16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&lt;!-- Não há body, mas um frameset --&gt;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&lt;frameset cols=</a:t>
            </a:r>
            <a:r>
              <a:rPr lang="ja-JP" altLang="pt-BR" sz="1800" b="1">
                <a:solidFill>
                  <a:srgbClr val="C00000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1800" b="1">
                <a:solidFill>
                  <a:srgbClr val="C00000"/>
                </a:solidFill>
                <a:latin typeface="Courier New" charset="0"/>
                <a:cs typeface="Courier New" charset="0"/>
              </a:rPr>
              <a:t>20%,80%</a:t>
            </a:r>
            <a:r>
              <a:rPr lang="ja-JP" altLang="pt-BR" sz="1800" b="1">
                <a:solidFill>
                  <a:srgbClr val="C00000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1800" b="1">
                <a:solidFill>
                  <a:srgbClr val="C00000"/>
                </a:solidFill>
                <a:latin typeface="Courier New" charset="0"/>
                <a:cs typeface="Courier New" charset="0"/>
              </a:rPr>
              <a:t> &gt;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</a:t>
            </a:r>
            <a:r>
              <a:rPr lang="pt-BR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&lt;frame name=</a:t>
            </a:r>
            <a:r>
              <a:rPr lang="ja-JP" altLang="pt-BR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frame1</a:t>
            </a:r>
            <a:r>
              <a:rPr lang="ja-JP" altLang="pt-BR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src=</a:t>
            </a:r>
            <a:r>
              <a:rPr lang="ja-JP" altLang="pt-BR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menu.html</a:t>
            </a:r>
            <a:r>
              <a:rPr lang="ja-JP" altLang="pt-BR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 &lt;frame name=</a:t>
            </a:r>
            <a:r>
              <a:rPr lang="ja-JP" altLang="pt-BR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frame2</a:t>
            </a:r>
            <a:r>
              <a:rPr lang="ja-JP" altLang="pt-BR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src=</a:t>
            </a:r>
            <a:r>
              <a:rPr lang="ja-JP" altLang="pt-BR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inicio.html</a:t>
            </a:r>
            <a:r>
              <a:rPr lang="ja-JP" altLang="pt-BR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sz="16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 &lt;!-- Usamos noframes para caso o navegador</a:t>
            </a:r>
          </a:p>
          <a:p>
            <a:pPr>
              <a:buFont typeface="Wingdings" charset="0"/>
              <a:buNone/>
            </a:pPr>
            <a:r>
              <a:rPr lang="pt-BR" sz="16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      do usuário não suporte frames --&gt;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</a:t>
            </a:r>
            <a:r>
              <a:rPr lang="pt-BR" sz="1800" b="1">
                <a:solidFill>
                  <a:srgbClr val="7030A0"/>
                </a:solidFill>
                <a:latin typeface="Courier New" charset="0"/>
                <a:cs typeface="Courier New" charset="0"/>
              </a:rPr>
              <a:t>&lt;noframes&gt;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  &lt;body&gt;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    &lt;p&gt;Seu navegador não suporta frames&lt;/p&gt;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  &lt;/body&gt;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</a:t>
            </a:r>
            <a:r>
              <a:rPr lang="pt-BR" sz="1800" b="1">
                <a:solidFill>
                  <a:srgbClr val="7030A0"/>
                </a:solidFill>
                <a:latin typeface="Courier New" charset="0"/>
                <a:cs typeface="Courier New" charset="0"/>
              </a:rPr>
              <a:t>&lt;/noframes&gt;</a:t>
            </a:r>
          </a:p>
          <a:p>
            <a:pPr>
              <a:buFont typeface="Wingdings" charset="0"/>
              <a:buNone/>
            </a:pPr>
            <a:r>
              <a:rPr lang="pt-BR" sz="18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&lt;/frameset&gt;</a:t>
            </a:r>
          </a:p>
          <a:p>
            <a:pPr>
              <a:buFont typeface="Wingdings" charset="0"/>
              <a:buNone/>
            </a:pPr>
            <a:r>
              <a:rPr lang="pt-BR" sz="1400" b="1">
                <a:latin typeface="Courier New" charset="0"/>
                <a:cs typeface="Courier New" charset="0"/>
              </a:rPr>
              <a:t>&lt;/html&gt;</a:t>
            </a:r>
          </a:p>
          <a:p>
            <a:pPr>
              <a:buFont typeface="Wingdings" charset="0"/>
              <a:buNone/>
            </a:pPr>
            <a:endParaRPr lang="pt-BR" sz="1800">
              <a:latin typeface="Verdana" charset="0"/>
            </a:endParaRPr>
          </a:p>
          <a:p>
            <a:pPr>
              <a:buFont typeface="Wingdings" charset="0"/>
              <a:buNone/>
            </a:pPr>
            <a:endParaRPr lang="pt-BR" sz="18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Observação</a:t>
            </a:r>
          </a:p>
        </p:txBody>
      </p:sp>
      <p:sp>
        <p:nvSpPr>
          <p:cNvPr id="20582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Verdana" charset="0"/>
              </a:rPr>
              <a:t>Para que possamos usar frames no XHTML, devemos usar o DTD frameset:</a:t>
            </a:r>
          </a:p>
          <a:p>
            <a:endParaRPr lang="pt-BR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&lt;!DOCTYPE HTML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PUBLIC "-//W3C//DTD HTML 4.01 Frameset//EN" "http://www.w3.org/TR/html4/frameset.dtd"&gt;</a:t>
            </a:r>
          </a:p>
        </p:txBody>
      </p:sp>
    </p:spTree>
    <p:extLst>
      <p:ext uri="{BB962C8B-B14F-4D97-AF65-F5344CB8AC3E}">
        <p14:creationId xmlns:p14="http://schemas.microsoft.com/office/powerpoint/2010/main" val="43273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Âncoras em frames</a:t>
            </a:r>
          </a:p>
        </p:txBody>
      </p:sp>
      <p:sp>
        <p:nvSpPr>
          <p:cNvPr id="20685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>
                <a:latin typeface="Verdana" charset="0"/>
              </a:rPr>
              <a:t>Quando definimos uma âncora em um frame, o documento para o qual ela aponta será aberto no frame onde a âncora está.</a:t>
            </a:r>
          </a:p>
          <a:p>
            <a:endParaRPr lang="pt-BR" sz="2400">
              <a:latin typeface="Verdana" charset="0"/>
            </a:endParaRPr>
          </a:p>
          <a:p>
            <a:r>
              <a:rPr lang="pt-BR" sz="2400">
                <a:latin typeface="Verdana" charset="0"/>
              </a:rPr>
              <a:t>Porém, em alguns casos, desejamos que a âncora abra o documento em um outro frame.</a:t>
            </a:r>
          </a:p>
          <a:p>
            <a:endParaRPr lang="pt-BR" sz="2400">
              <a:latin typeface="Verdana" charset="0"/>
            </a:endParaRPr>
          </a:p>
          <a:p>
            <a:r>
              <a:rPr lang="pt-BR" sz="2400">
                <a:latin typeface="Verdana" charset="0"/>
              </a:rPr>
              <a:t>Para isto basta configurar o atributo target da âncora para o nome do frame que se deseja abrir.</a:t>
            </a:r>
          </a:p>
        </p:txBody>
      </p:sp>
    </p:spTree>
    <p:extLst>
      <p:ext uri="{BB962C8B-B14F-4D97-AF65-F5344CB8AC3E}">
        <p14:creationId xmlns:p14="http://schemas.microsoft.com/office/powerpoint/2010/main" val="127706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Exemplo</a:t>
            </a:r>
          </a:p>
        </p:txBody>
      </p:sp>
      <p:sp>
        <p:nvSpPr>
          <p:cNvPr id="20787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sz="2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&lt;!--</a:t>
            </a:r>
          </a:p>
          <a:p>
            <a:pPr>
              <a:buFont typeface="Wingdings" charset="0"/>
              <a:buNone/>
            </a:pPr>
            <a:r>
              <a:rPr lang="pt-BR" sz="2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 Esta âncora declarada no frame1 irá abrir a página no frame2</a:t>
            </a:r>
          </a:p>
          <a:p>
            <a:pPr>
              <a:buFont typeface="Wingdings" charset="0"/>
              <a:buNone/>
            </a:pPr>
            <a:r>
              <a:rPr lang="pt-BR" sz="2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--&gt;</a:t>
            </a:r>
          </a:p>
          <a:p>
            <a:pPr>
              <a:buFont typeface="Wingdings" charset="0"/>
              <a:buNone/>
            </a:pPr>
            <a:r>
              <a:rPr lang="pt-BR" sz="2800" b="1">
                <a:latin typeface="Courier New" charset="0"/>
                <a:cs typeface="Courier New" charset="0"/>
              </a:rPr>
              <a:t>&lt;a href=</a:t>
            </a:r>
            <a:r>
              <a:rPr lang="ja-JP" altLang="pt-BR" sz="2800" b="1">
                <a:latin typeface="Courier New" charset="0"/>
                <a:cs typeface="Courier New" charset="0"/>
              </a:rPr>
              <a:t>‘</a:t>
            </a:r>
            <a:r>
              <a:rPr lang="pt-BR" altLang="ja-JP" sz="2800" b="1">
                <a:latin typeface="Courier New" charset="0"/>
                <a:cs typeface="Courier New" charset="0"/>
              </a:rPr>
              <a:t>inicio.html</a:t>
            </a:r>
            <a:r>
              <a:rPr lang="ja-JP" altLang="pt-BR" sz="2800" b="1">
                <a:latin typeface="Courier New" charset="0"/>
                <a:cs typeface="Courier New" charset="0"/>
              </a:rPr>
              <a:t>’</a:t>
            </a:r>
            <a:r>
              <a:rPr lang="pt-BR" altLang="ja-JP" sz="2800" b="1">
                <a:latin typeface="Courier New" charset="0"/>
                <a:cs typeface="Courier New" charset="0"/>
              </a:rPr>
              <a:t>  </a:t>
            </a:r>
            <a:r>
              <a:rPr lang="pt-BR" altLang="ja-JP" sz="2800" b="1">
                <a:solidFill>
                  <a:srgbClr val="C00000"/>
                </a:solidFill>
                <a:latin typeface="Courier New" charset="0"/>
                <a:cs typeface="Courier New" charset="0"/>
              </a:rPr>
              <a:t>target</a:t>
            </a:r>
            <a:r>
              <a:rPr lang="pt-BR" altLang="ja-JP" sz="2800" b="1">
                <a:latin typeface="Courier New" charset="0"/>
                <a:cs typeface="Courier New" charset="0"/>
              </a:rPr>
              <a:t>=</a:t>
            </a:r>
            <a:r>
              <a:rPr lang="ja-JP" altLang="pt-BR" sz="2800" b="1">
                <a:latin typeface="Courier New" charset="0"/>
                <a:cs typeface="Courier New" charset="0"/>
              </a:rPr>
              <a:t>‘</a:t>
            </a:r>
            <a:r>
              <a:rPr lang="pt-BR" altLang="ja-JP" sz="2800" b="1">
                <a:solidFill>
                  <a:srgbClr val="0070C0"/>
                </a:solidFill>
                <a:latin typeface="Courier New" charset="0"/>
                <a:cs typeface="Courier New" charset="0"/>
              </a:rPr>
              <a:t>frame2</a:t>
            </a:r>
            <a:r>
              <a:rPr lang="ja-JP" altLang="pt-BR" sz="2800" b="1">
                <a:latin typeface="Courier New" charset="0"/>
                <a:cs typeface="Courier New" charset="0"/>
              </a:rPr>
              <a:t>’</a:t>
            </a:r>
            <a:r>
              <a:rPr lang="pt-BR" altLang="ja-JP" sz="2800" b="1">
                <a:latin typeface="Courier New" charset="0"/>
                <a:cs typeface="Courier New" charset="0"/>
              </a:rPr>
              <a:t> &gt;Início&lt;/a&gt;</a:t>
            </a:r>
            <a:endParaRPr lang="pt-BR" sz="2800" b="1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3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Uso de inline frames </a:t>
            </a:r>
          </a:p>
        </p:txBody>
      </p:sp>
      <p:sp>
        <p:nvSpPr>
          <p:cNvPr id="20889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r>
              <a:rPr lang="pt-BR" sz="2400">
                <a:latin typeface="Verdana" charset="0"/>
              </a:rPr>
              <a:t>Existe a marcação </a:t>
            </a:r>
            <a:r>
              <a:rPr lang="pt-BR" sz="2400" b="1">
                <a:latin typeface="Verdana" charset="0"/>
              </a:rPr>
              <a:t>iframe</a:t>
            </a:r>
            <a:r>
              <a:rPr lang="pt-BR" sz="2400">
                <a:latin typeface="Verdana" charset="0"/>
              </a:rPr>
              <a:t> que permite incluir um documento dentro do atual, como se fosse um frame.</a:t>
            </a:r>
          </a:p>
          <a:p>
            <a:endParaRPr lang="pt-BR" sz="1200">
              <a:latin typeface="Verdana" charset="0"/>
            </a:endParaRPr>
          </a:p>
          <a:p>
            <a:r>
              <a:rPr lang="pt-BR" sz="2400">
                <a:latin typeface="Verdana" charset="0"/>
              </a:rPr>
              <a:t>O “inline” aqui é no sentido de que a definição e a inclusão ocorre de um só vez, na mesma linha.</a:t>
            </a:r>
          </a:p>
          <a:p>
            <a:endParaRPr lang="pt-BR" sz="11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400" b="1">
                <a:latin typeface="Courier New" charset="0"/>
                <a:cs typeface="Courier New" charset="0"/>
              </a:rPr>
              <a:t>&lt;iframe name=“menu” id=“menu” </a:t>
            </a:r>
            <a:r>
              <a:rPr lang="pt-BR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src</a:t>
            </a:r>
            <a:r>
              <a:rPr lang="pt-BR" sz="2400" b="1">
                <a:latin typeface="Courier New" charset="0"/>
                <a:cs typeface="Courier New" charset="0"/>
              </a:rPr>
              <a:t>="/menu.php" </a:t>
            </a:r>
            <a:r>
              <a:rPr lang="pt-BR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width</a:t>
            </a:r>
            <a:r>
              <a:rPr lang="pt-BR" sz="2400" b="1">
                <a:latin typeface="Courier New" charset="0"/>
                <a:cs typeface="Courier New" charset="0"/>
              </a:rPr>
              <a:t>="20%" </a:t>
            </a:r>
            <a:r>
              <a:rPr lang="pt-BR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height</a:t>
            </a:r>
            <a:r>
              <a:rPr lang="pt-BR" sz="2400" b="1">
                <a:latin typeface="Courier New" charset="0"/>
                <a:cs typeface="Courier New" charset="0"/>
              </a:rPr>
              <a:t>="100%" &gt;</a:t>
            </a:r>
          </a:p>
          <a:p>
            <a:pPr>
              <a:buFont typeface="Wingdings" charset="0"/>
              <a:buNone/>
            </a:pPr>
            <a:r>
              <a:rPr lang="pt-BR" sz="2400" b="1">
                <a:latin typeface="Courier New" charset="0"/>
                <a:cs typeface="Courier New" charset="0"/>
              </a:rPr>
              <a:t>  </a:t>
            </a:r>
            <a:r>
              <a:rPr lang="pt-BR" sz="2000" b="1">
                <a:latin typeface="Courier New" charset="0"/>
                <a:cs typeface="Courier New" charset="0"/>
              </a:rPr>
              <a:t>&lt;p&gt;Seu navegador não suporta iframes.&lt;/p&gt;</a:t>
            </a:r>
            <a:endParaRPr lang="pt-BR" sz="24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pt-BR" sz="2400" b="1">
                <a:latin typeface="Courier New" charset="0"/>
                <a:cs typeface="Courier New" charset="0"/>
              </a:rPr>
              <a:t>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347787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Como definir o texto do campo</a:t>
            </a:r>
          </a:p>
        </p:txBody>
      </p:sp>
      <p:sp>
        <p:nvSpPr>
          <p:cNvPr id="22016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Verdana" charset="0"/>
              </a:rPr>
              <a:t>Para definir o texto do campo, basta atribuir um valor ao atributo </a:t>
            </a:r>
            <a:r>
              <a:rPr lang="pt-BR" b="1">
                <a:latin typeface="Verdana" charset="0"/>
              </a:rPr>
              <a:t>value</a:t>
            </a:r>
            <a:r>
              <a:rPr lang="pt-BR">
                <a:latin typeface="Verdana" charset="0"/>
              </a:rPr>
              <a:t>.</a:t>
            </a:r>
          </a:p>
          <a:p>
            <a:endParaRPr lang="pt-BR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&lt;input type=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‘text’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 name=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email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 id=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email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 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size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=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50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 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maxlength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=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50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’</a:t>
            </a:r>
            <a:endParaRPr lang="pt-BR" altLang="ja-JP" b="1">
              <a:solidFill>
                <a:srgbClr val="002060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  </a:t>
            </a: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value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=‘meu</a:t>
            </a:r>
            <a:r>
              <a:rPr lang="pt-BR" b="1">
                <a:solidFill>
                  <a:srgbClr val="002060"/>
                </a:solidFill>
                <a:latin typeface="Verdana" charset="0"/>
                <a:cs typeface="Courier New" charset="0"/>
              </a:rPr>
              <a:t>@</a:t>
            </a:r>
            <a:r>
              <a:rPr 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email.com’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 /&gt;</a:t>
            </a:r>
          </a:p>
          <a:p>
            <a:endParaRPr lang="pt-BR">
              <a:latin typeface="Verdana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85750" y="57864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Resultado:</a:t>
            </a:r>
          </a:p>
        </p:txBody>
      </p:sp>
      <p:sp>
        <p:nvSpPr>
          <p:cNvPr id="5" name="Retângulo 4"/>
          <p:cNvSpPr/>
          <p:nvPr/>
        </p:nvSpPr>
        <p:spPr>
          <a:xfrm>
            <a:off x="357188" y="6143625"/>
            <a:ext cx="7000875" cy="428625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meu@email.com</a:t>
            </a:r>
          </a:p>
        </p:txBody>
      </p:sp>
    </p:spTree>
    <p:extLst>
      <p:ext uri="{BB962C8B-B14F-4D97-AF65-F5344CB8AC3E}">
        <p14:creationId xmlns:p14="http://schemas.microsoft.com/office/powerpoint/2010/main" val="425115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Observações</a:t>
            </a:r>
          </a:p>
        </p:txBody>
      </p:sp>
      <p:sp>
        <p:nvSpPr>
          <p:cNvPr id="2099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Verdana" charset="0"/>
              </a:rPr>
              <a:t>O uso de inline frames (iframe) pode ser feito também com o DTD Transitional.</a:t>
            </a:r>
          </a:p>
          <a:p>
            <a:endParaRPr lang="pt-BR">
              <a:latin typeface="Verdana" charset="0"/>
            </a:endParaRPr>
          </a:p>
          <a:p>
            <a:r>
              <a:rPr lang="pt-BR">
                <a:latin typeface="Verdana" charset="0"/>
              </a:rPr>
              <a:t>O alinhamento pode ser feito através de estilos. Por exemplo: </a:t>
            </a:r>
            <a:r>
              <a:rPr lang="pt-BR">
                <a:solidFill>
                  <a:srgbClr val="002060"/>
                </a:solidFill>
                <a:latin typeface="Verdana" charset="0"/>
              </a:rPr>
              <a:t>style=“float:right”</a:t>
            </a:r>
            <a:r>
              <a:rPr lang="pt-BR" altLang="ja-JP">
                <a:latin typeface="Verdana" charset="0"/>
              </a:rPr>
              <a:t>, faz alinhar à direita.</a:t>
            </a:r>
            <a:endParaRPr lang="pt-BR">
              <a:solidFill>
                <a:srgbClr val="00206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5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Adicionando um checkbox</a:t>
            </a:r>
          </a:p>
        </p:txBody>
      </p:sp>
      <p:sp>
        <p:nvSpPr>
          <p:cNvPr id="221186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1021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&lt;!– Use um input com type=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checkbox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--&gt;</a:t>
            </a:r>
          </a:p>
          <a:p>
            <a:pPr>
              <a:buFont typeface="Wingdings" charset="0"/>
              <a:buNone/>
            </a:pPr>
            <a:r>
              <a:rPr lang="pt-BR" sz="2800" b="1">
                <a:latin typeface="Courier New" charset="0"/>
                <a:cs typeface="Courier New" charset="0"/>
              </a:rPr>
              <a:t>&lt;input </a:t>
            </a:r>
            <a:r>
              <a:rPr lang="pt-BR" sz="2800" b="1">
                <a:solidFill>
                  <a:srgbClr val="C00000"/>
                </a:solidFill>
                <a:latin typeface="Courier New" charset="0"/>
                <a:cs typeface="Courier New" charset="0"/>
              </a:rPr>
              <a:t>type</a:t>
            </a:r>
            <a:r>
              <a:rPr lang="pt-BR" sz="2800" b="1">
                <a:latin typeface="Courier New" charset="0"/>
                <a:cs typeface="Courier New" charset="0"/>
              </a:rPr>
              <a:t>=</a:t>
            </a:r>
            <a:r>
              <a:rPr lang="ja-JP" altLang="pt-BR" sz="2800" b="1">
                <a:solidFill>
                  <a:srgbClr val="7030A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800" b="1">
                <a:solidFill>
                  <a:srgbClr val="7030A0"/>
                </a:solidFill>
                <a:latin typeface="Courier New" charset="0"/>
                <a:cs typeface="Courier New" charset="0"/>
              </a:rPr>
              <a:t>checkbox</a:t>
            </a:r>
            <a:r>
              <a:rPr lang="ja-JP" altLang="pt-BR" sz="2800" b="1">
                <a:solidFill>
                  <a:srgbClr val="7030A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800" b="1">
                <a:latin typeface="Courier New" charset="0"/>
                <a:cs typeface="Courier New" charset="0"/>
              </a:rPr>
              <a:t> name=</a:t>
            </a:r>
            <a:r>
              <a:rPr lang="ja-JP" altLang="pt-BR" sz="2800" b="1">
                <a:latin typeface="Courier New" charset="0"/>
                <a:cs typeface="Courier New" charset="0"/>
              </a:rPr>
              <a:t>‘</a:t>
            </a:r>
            <a:r>
              <a:rPr lang="pt-BR" altLang="ja-JP" sz="2800" b="1">
                <a:latin typeface="Courier New" charset="0"/>
                <a:cs typeface="Courier New" charset="0"/>
              </a:rPr>
              <a:t>informativo</a:t>
            </a:r>
            <a:r>
              <a:rPr lang="ja-JP" altLang="pt-BR" sz="2800" b="1">
                <a:latin typeface="Courier New" charset="0"/>
                <a:cs typeface="Courier New" charset="0"/>
              </a:rPr>
              <a:t>’</a:t>
            </a:r>
            <a:r>
              <a:rPr lang="pt-BR" altLang="ja-JP" sz="2800" b="1">
                <a:latin typeface="Courier New" charset="0"/>
                <a:cs typeface="Courier New" charset="0"/>
              </a:rPr>
              <a:t> id=</a:t>
            </a:r>
            <a:r>
              <a:rPr lang="ja-JP" altLang="pt-BR" sz="2800" b="1">
                <a:latin typeface="Courier New" charset="0"/>
                <a:cs typeface="Courier New" charset="0"/>
              </a:rPr>
              <a:t>‘</a:t>
            </a:r>
            <a:r>
              <a:rPr lang="pt-BR" altLang="ja-JP" sz="2800" b="1">
                <a:latin typeface="Courier New" charset="0"/>
                <a:cs typeface="Courier New" charset="0"/>
              </a:rPr>
              <a:t>informativo</a:t>
            </a:r>
            <a:r>
              <a:rPr lang="ja-JP" altLang="pt-BR" sz="2800" b="1">
                <a:latin typeface="Courier New" charset="0"/>
                <a:cs typeface="Courier New" charset="0"/>
              </a:rPr>
              <a:t>’</a:t>
            </a:r>
            <a:r>
              <a:rPr lang="pt-BR" altLang="ja-JP" sz="2800" b="1"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&lt;!-- Coloque um label com o checkbox --&gt;</a:t>
            </a:r>
          </a:p>
          <a:p>
            <a:pPr>
              <a:buFont typeface="Wingdings" charset="0"/>
              <a:buNone/>
            </a:pPr>
            <a:r>
              <a:rPr lang="pt-BR" sz="2800" b="1">
                <a:latin typeface="Courier New" charset="0"/>
                <a:cs typeface="Courier New" charset="0"/>
              </a:rPr>
              <a:t>&lt;label for=</a:t>
            </a:r>
            <a:r>
              <a:rPr lang="ja-JP" altLang="pt-BR" sz="2800" b="1">
                <a:latin typeface="Courier New" charset="0"/>
                <a:cs typeface="Courier New" charset="0"/>
              </a:rPr>
              <a:t>‘</a:t>
            </a:r>
            <a:r>
              <a:rPr lang="pt-BR" altLang="ja-JP" sz="2800" b="1">
                <a:latin typeface="Courier New" charset="0"/>
                <a:cs typeface="Courier New" charset="0"/>
              </a:rPr>
              <a:t>informativo</a:t>
            </a:r>
            <a:r>
              <a:rPr lang="ja-JP" altLang="pt-BR" sz="2800" b="1">
                <a:latin typeface="Courier New" charset="0"/>
                <a:cs typeface="Courier New" charset="0"/>
              </a:rPr>
              <a:t>’</a:t>
            </a:r>
            <a:r>
              <a:rPr lang="pt-BR" altLang="ja-JP" sz="2800" b="1">
                <a:latin typeface="Courier New" charset="0"/>
                <a:cs typeface="Courier New" charset="0"/>
              </a:rPr>
              <a:t> &gt;Deseja receber informativo por email&lt;/label&gt;</a:t>
            </a:r>
            <a:endParaRPr lang="pt-BR" sz="2800" b="1">
              <a:latin typeface="Courier New" charset="0"/>
              <a:cs typeface="Courier New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7188" y="6286500"/>
            <a:ext cx="285750" cy="2857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rgbClr val="FFFFCC"/>
              </a:solidFill>
            </a:endParaRPr>
          </a:p>
        </p:txBody>
      </p:sp>
      <p:sp>
        <p:nvSpPr>
          <p:cNvPr id="221188" name="CaixaDeTexto 4"/>
          <p:cNvSpPr txBox="1">
            <a:spLocks noChangeArrowheads="1"/>
          </p:cNvSpPr>
          <p:nvPr/>
        </p:nvSpPr>
        <p:spPr bwMode="auto">
          <a:xfrm>
            <a:off x="785813" y="6181725"/>
            <a:ext cx="521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>
                <a:latin typeface="Arial" charset="0"/>
              </a:rPr>
              <a:t>Deseja receber informativo por email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5750" y="57864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47065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Definindo o checkbox como marcado</a:t>
            </a:r>
          </a:p>
        </p:txBody>
      </p:sp>
      <p:sp>
        <p:nvSpPr>
          <p:cNvPr id="2222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Verdana" charset="0"/>
              </a:rPr>
              <a:t>Basta colocar o atributo </a:t>
            </a:r>
            <a:r>
              <a:rPr lang="pt-BR" b="1">
                <a:latin typeface="Verdana" charset="0"/>
              </a:rPr>
              <a:t>checked</a:t>
            </a:r>
            <a:r>
              <a:rPr lang="pt-BR">
                <a:latin typeface="Verdana" charset="0"/>
              </a:rPr>
              <a:t> com o valor </a:t>
            </a:r>
            <a:r>
              <a:rPr lang="pt-BR" i="1">
                <a:latin typeface="Verdana" charset="0"/>
              </a:rPr>
              <a:t>‘checked’</a:t>
            </a:r>
            <a:r>
              <a:rPr lang="pt-BR" altLang="ja-JP">
                <a:latin typeface="Verdana" charset="0"/>
              </a:rPr>
              <a:t>:</a:t>
            </a:r>
          </a:p>
          <a:p>
            <a:endParaRPr lang="pt-BR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3200" b="1">
                <a:latin typeface="Courier New" charset="0"/>
                <a:cs typeface="Courier New" charset="0"/>
              </a:rPr>
              <a:t>&lt;input type=‘checkbox’ name=‘informativo’ id=‘informativo’ </a:t>
            </a:r>
            <a:r>
              <a:rPr lang="pt-BR" sz="3200" b="1">
                <a:solidFill>
                  <a:srgbClr val="C00000"/>
                </a:solidFill>
                <a:latin typeface="Courier New" charset="0"/>
                <a:cs typeface="Courier New" charset="0"/>
              </a:rPr>
              <a:t>checked</a:t>
            </a:r>
            <a:r>
              <a:rPr lang="pt-BR" sz="3200" b="1">
                <a:latin typeface="Courier New" charset="0"/>
                <a:cs typeface="Courier New" charset="0"/>
              </a:rPr>
              <a:t>=</a:t>
            </a:r>
            <a:r>
              <a:rPr lang="pt-BR" sz="3200" b="1">
                <a:solidFill>
                  <a:srgbClr val="7030A0"/>
                </a:solidFill>
                <a:latin typeface="Courier New" charset="0"/>
                <a:cs typeface="Courier New" charset="0"/>
              </a:rPr>
              <a:t>‘checked’ </a:t>
            </a:r>
            <a:r>
              <a:rPr lang="pt-BR" sz="3200" b="1">
                <a:latin typeface="Courier New" charset="0"/>
                <a:cs typeface="Courier New" charset="0"/>
              </a:rPr>
              <a:t>/&gt;</a:t>
            </a:r>
          </a:p>
          <a:p>
            <a:endParaRPr lang="pt-BR">
              <a:latin typeface="Verdana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2425" y="6286500"/>
            <a:ext cx="285750" cy="2857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rgbClr val="FFFFCC"/>
              </a:solidFill>
            </a:endParaRPr>
          </a:p>
        </p:txBody>
      </p:sp>
      <p:sp>
        <p:nvSpPr>
          <p:cNvPr id="222212" name="CaixaDeTexto 4"/>
          <p:cNvSpPr txBox="1">
            <a:spLocks noChangeArrowheads="1"/>
          </p:cNvSpPr>
          <p:nvPr/>
        </p:nvSpPr>
        <p:spPr bwMode="auto">
          <a:xfrm>
            <a:off x="781050" y="6181725"/>
            <a:ext cx="521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>
                <a:latin typeface="Arial" charset="0"/>
              </a:rPr>
              <a:t>Deseja receber informativo por email</a:t>
            </a:r>
          </a:p>
        </p:txBody>
      </p:sp>
      <p:grpSp>
        <p:nvGrpSpPr>
          <p:cNvPr id="222213" name="Grupo 10"/>
          <p:cNvGrpSpPr>
            <a:grpSpLocks/>
          </p:cNvGrpSpPr>
          <p:nvPr/>
        </p:nvGrpSpPr>
        <p:grpSpPr bwMode="auto">
          <a:xfrm>
            <a:off x="357188" y="6324600"/>
            <a:ext cx="285750" cy="223838"/>
            <a:chOff x="357158" y="6000768"/>
            <a:chExt cx="285752" cy="223838"/>
          </a:xfrm>
        </p:grpSpPr>
        <p:cxnSp>
          <p:nvCxnSpPr>
            <p:cNvPr id="7" name="Conector reto 6"/>
            <p:cNvCxnSpPr/>
            <p:nvPr/>
          </p:nvCxnSpPr>
          <p:spPr>
            <a:xfrm rot="16200000" flipH="1">
              <a:off x="321439" y="6107925"/>
              <a:ext cx="142875" cy="714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5400000" flipH="1" flipV="1">
              <a:off x="423834" y="6005529"/>
              <a:ext cx="223838" cy="2143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/>
          <p:cNvSpPr txBox="1"/>
          <p:nvPr/>
        </p:nvSpPr>
        <p:spPr>
          <a:xfrm>
            <a:off x="285750" y="57864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188584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Adicionando radios para seleção mutuamente exclusiva</a:t>
            </a:r>
          </a:p>
        </p:txBody>
      </p:sp>
      <p:sp>
        <p:nvSpPr>
          <p:cNvPr id="22323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3887787"/>
          </a:xfrm>
        </p:spPr>
        <p:txBody>
          <a:bodyPr/>
          <a:lstStyle/>
          <a:p>
            <a:r>
              <a:rPr lang="pt-BR">
                <a:latin typeface="Verdana" charset="0"/>
              </a:rPr>
              <a:t>Radios devem ter o mesmo </a:t>
            </a:r>
            <a:r>
              <a:rPr lang="pt-BR" b="1">
                <a:latin typeface="Verdana" charset="0"/>
              </a:rPr>
              <a:t>name</a:t>
            </a:r>
            <a:r>
              <a:rPr lang="pt-BR">
                <a:latin typeface="Verdana" charset="0"/>
              </a:rPr>
              <a:t>, mas cada </a:t>
            </a:r>
            <a:r>
              <a:rPr lang="pt-BR" b="1">
                <a:latin typeface="Verdana" charset="0"/>
              </a:rPr>
              <a:t>id</a:t>
            </a:r>
            <a:r>
              <a:rPr lang="pt-BR">
                <a:latin typeface="Verdana" charset="0"/>
              </a:rPr>
              <a:t> deve ser diferente.</a:t>
            </a:r>
          </a:p>
          <a:p>
            <a:endParaRPr lang="pt-BR" sz="18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&lt;input </a:t>
            </a:r>
            <a:r>
              <a:rPr lang="pt-BR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type</a:t>
            </a:r>
            <a:r>
              <a:rPr lang="pt-BR" sz="2000" b="1">
                <a:latin typeface="Courier New" charset="0"/>
                <a:cs typeface="Courier New" charset="0"/>
              </a:rPr>
              <a:t>=</a:t>
            </a:r>
            <a:r>
              <a:rPr lang="ja-JP" altLang="pt-BR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radio</a:t>
            </a:r>
            <a:r>
              <a:rPr lang="ja-JP" altLang="pt-BR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latin typeface="Courier New" charset="0"/>
                <a:cs typeface="Courier New" charset="0"/>
              </a:rPr>
              <a:t> name=</a:t>
            </a:r>
            <a:r>
              <a:rPr lang="ja-JP" altLang="pt-BR" sz="2000" b="1"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latin typeface="Courier New" charset="0"/>
                <a:cs typeface="Courier New" charset="0"/>
              </a:rPr>
              <a:t>sexo</a:t>
            </a:r>
            <a:r>
              <a:rPr lang="ja-JP" altLang="pt-BR" sz="2000" b="1"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latin typeface="Courier New" charset="0"/>
                <a:cs typeface="Courier New" charset="0"/>
              </a:rPr>
              <a:t> id=</a:t>
            </a:r>
            <a:r>
              <a:rPr lang="ja-JP" altLang="pt-BR" sz="2000" b="1"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latin typeface="Courier New" charset="0"/>
                <a:cs typeface="Courier New" charset="0"/>
              </a:rPr>
              <a:t>sexoM</a:t>
            </a:r>
            <a:r>
              <a:rPr lang="ja-JP" altLang="pt-BR" sz="2000" b="1"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latin typeface="Courier New" charset="0"/>
                <a:cs typeface="Courier New" charset="0"/>
              </a:rPr>
              <a:t> </a:t>
            </a:r>
            <a:r>
              <a:rPr lang="pt-BR" altLang="ja-JP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checked</a:t>
            </a:r>
            <a:r>
              <a:rPr lang="pt-BR" altLang="ja-JP" sz="2000" b="1">
                <a:latin typeface="Courier New" charset="0"/>
                <a:cs typeface="Courier New" charset="0"/>
              </a:rPr>
              <a:t>=</a:t>
            </a:r>
            <a:r>
              <a:rPr lang="ja-JP" altLang="pt-BR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checked</a:t>
            </a:r>
            <a:r>
              <a:rPr lang="ja-JP" altLang="pt-BR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latin typeface="Courier New" charset="0"/>
                <a:cs typeface="Courier New" charset="0"/>
              </a:rPr>
              <a:t> /&gt; </a:t>
            </a: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&lt;label for=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sexoM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&gt;Masculino&lt;/label&gt; &lt;br /&gt;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&lt;input </a:t>
            </a:r>
            <a:r>
              <a:rPr lang="pt-BR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type</a:t>
            </a:r>
            <a:r>
              <a:rPr lang="pt-BR" sz="2000" b="1">
                <a:latin typeface="Courier New" charset="0"/>
                <a:cs typeface="Courier New" charset="0"/>
              </a:rPr>
              <a:t>=</a:t>
            </a:r>
            <a:r>
              <a:rPr lang="ja-JP" altLang="pt-BR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radio</a:t>
            </a:r>
            <a:r>
              <a:rPr lang="ja-JP" altLang="pt-BR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latin typeface="Courier New" charset="0"/>
                <a:cs typeface="Courier New" charset="0"/>
              </a:rPr>
              <a:t> name=</a:t>
            </a:r>
            <a:r>
              <a:rPr lang="ja-JP" altLang="pt-BR" sz="2000" b="1"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latin typeface="Courier New" charset="0"/>
                <a:cs typeface="Courier New" charset="0"/>
              </a:rPr>
              <a:t>sexo</a:t>
            </a:r>
            <a:r>
              <a:rPr lang="ja-JP" altLang="pt-BR" sz="2000" b="1"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latin typeface="Courier New" charset="0"/>
                <a:cs typeface="Courier New" charset="0"/>
              </a:rPr>
              <a:t> id=</a:t>
            </a:r>
            <a:r>
              <a:rPr lang="ja-JP" altLang="pt-BR" sz="2000" b="1"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latin typeface="Courier New" charset="0"/>
                <a:cs typeface="Courier New" charset="0"/>
              </a:rPr>
              <a:t>sexoF</a:t>
            </a:r>
            <a:r>
              <a:rPr lang="ja-JP" altLang="pt-BR" sz="2000" b="1"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&lt;label for=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sexoF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&gt;Feminino&lt;/label&gt;</a:t>
            </a:r>
            <a:endParaRPr lang="pt-BR" sz="2000" b="1">
              <a:solidFill>
                <a:srgbClr val="7F7F7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85750" y="57864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Resultado:</a:t>
            </a:r>
          </a:p>
        </p:txBody>
      </p:sp>
      <p:sp>
        <p:nvSpPr>
          <p:cNvPr id="5" name="Elipse 4"/>
          <p:cNvSpPr/>
          <p:nvPr/>
        </p:nvSpPr>
        <p:spPr>
          <a:xfrm>
            <a:off x="428625" y="6215063"/>
            <a:ext cx="214313" cy="214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28625" y="6500813"/>
            <a:ext cx="214313" cy="214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3238" name="CaixaDeTexto 6"/>
          <p:cNvSpPr txBox="1">
            <a:spLocks noChangeArrowheads="1"/>
          </p:cNvSpPr>
          <p:nvPr/>
        </p:nvSpPr>
        <p:spPr bwMode="auto">
          <a:xfrm>
            <a:off x="714375" y="6143625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latin typeface="Arial" charset="0"/>
              </a:rPr>
              <a:t>Masculino</a:t>
            </a:r>
          </a:p>
        </p:txBody>
      </p:sp>
      <p:sp>
        <p:nvSpPr>
          <p:cNvPr id="223239" name="CaixaDeTexto 7"/>
          <p:cNvSpPr txBox="1">
            <a:spLocks noChangeArrowheads="1"/>
          </p:cNvSpPr>
          <p:nvPr/>
        </p:nvSpPr>
        <p:spPr bwMode="auto">
          <a:xfrm>
            <a:off x="714375" y="6416675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latin typeface="Arial" charset="0"/>
              </a:rPr>
              <a:t>Feminino</a:t>
            </a:r>
          </a:p>
        </p:txBody>
      </p:sp>
      <p:sp>
        <p:nvSpPr>
          <p:cNvPr id="9" name="Elipse 8"/>
          <p:cNvSpPr/>
          <p:nvPr/>
        </p:nvSpPr>
        <p:spPr>
          <a:xfrm>
            <a:off x="500063" y="6299200"/>
            <a:ext cx="71437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8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286125" y="6286500"/>
            <a:ext cx="357188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42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Adicionando um combobox</a:t>
            </a:r>
          </a:p>
        </p:txBody>
      </p:sp>
      <p:sp>
        <p:nvSpPr>
          <p:cNvPr id="2242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&lt;select name=‘uf’ id=‘uf’ 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value=‘RJ’&gt;Rio de Janeiro&lt;/option&gt;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value=‘SP’&gt;São Paulo&lt;/option&gt;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value=‘MG’&gt;Minas Gerais&lt;/option&gt;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value=‘ES’&gt;Espírito Santo&lt;/option&gt;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&lt;/select&gt;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5750" y="57864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Resultado:</a:t>
            </a:r>
          </a:p>
        </p:txBody>
      </p:sp>
      <p:sp>
        <p:nvSpPr>
          <p:cNvPr id="5" name="Retângulo 4"/>
          <p:cNvSpPr/>
          <p:nvPr/>
        </p:nvSpPr>
        <p:spPr>
          <a:xfrm>
            <a:off x="357188" y="6286500"/>
            <a:ext cx="2928937" cy="333375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riângulo isósceles 5"/>
          <p:cNvSpPr/>
          <p:nvPr/>
        </p:nvSpPr>
        <p:spPr>
          <a:xfrm rot="10800000">
            <a:off x="3382963" y="6370638"/>
            <a:ext cx="142875" cy="14287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286125" y="6286500"/>
            <a:ext cx="357188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52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Definindo uma opção como selecionada</a:t>
            </a:r>
          </a:p>
        </p:txBody>
      </p:sp>
      <p:sp>
        <p:nvSpPr>
          <p:cNvPr id="2252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>
                <a:latin typeface="Verdana" charset="0"/>
                <a:cs typeface="Courier New" charset="0"/>
              </a:rPr>
              <a:t>Use o atributo </a:t>
            </a:r>
            <a:r>
              <a:rPr lang="pt-BR" sz="2400" b="1">
                <a:latin typeface="Verdana" charset="0"/>
                <a:cs typeface="Courier New" charset="0"/>
              </a:rPr>
              <a:t>selected</a:t>
            </a:r>
            <a:r>
              <a:rPr lang="pt-BR" sz="2400">
                <a:latin typeface="Verdana" charset="0"/>
                <a:cs typeface="Courier New" charset="0"/>
              </a:rPr>
              <a:t> com valor ‘selected’.</a:t>
            </a:r>
          </a:p>
          <a:p>
            <a:endParaRPr lang="pt-BR" sz="2000">
              <a:latin typeface="Verdana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&lt;select name=‘uf’ id=‘uf’ 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value=‘RJ’ </a:t>
            </a:r>
            <a:r>
              <a:rPr lang="pt-BR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selected</a:t>
            </a:r>
            <a:r>
              <a:rPr lang="pt-BR" sz="2000" b="1">
                <a:latin typeface="Courier New" charset="0"/>
                <a:cs typeface="Courier New" charset="0"/>
              </a:rPr>
              <a:t>=</a:t>
            </a:r>
            <a:r>
              <a:rPr lang="pt-BR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‘selected’</a:t>
            </a:r>
            <a:r>
              <a:rPr lang="pt-BR" altLang="ja-JP" sz="2000" b="1">
                <a:latin typeface="Courier New" charset="0"/>
                <a:cs typeface="Courier New" charset="0"/>
              </a:rPr>
              <a:t> &gt;Rio de Janeiro&lt;/option&gt;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value=‘SP’&gt;São Paulo&lt;/option&gt;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value=‘MG’&gt;Minas Gerais&lt;/option&gt;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value=‘ES’&gt;Espírito Santo&lt;/option&gt;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&lt;/select&gt;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5750" y="57864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Resultado:</a:t>
            </a:r>
          </a:p>
        </p:txBody>
      </p:sp>
      <p:sp>
        <p:nvSpPr>
          <p:cNvPr id="5" name="Retângulo 4"/>
          <p:cNvSpPr/>
          <p:nvPr/>
        </p:nvSpPr>
        <p:spPr>
          <a:xfrm>
            <a:off x="357188" y="6286500"/>
            <a:ext cx="2928937" cy="333375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Rio de Janeiro</a:t>
            </a:r>
          </a:p>
        </p:txBody>
      </p:sp>
      <p:sp>
        <p:nvSpPr>
          <p:cNvPr id="6" name="Triângulo isósceles 5"/>
          <p:cNvSpPr/>
          <p:nvPr/>
        </p:nvSpPr>
        <p:spPr>
          <a:xfrm rot="10800000">
            <a:off x="3382963" y="6370638"/>
            <a:ext cx="142875" cy="14287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13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Agrupando as opções do combobox</a:t>
            </a:r>
          </a:p>
        </p:txBody>
      </p:sp>
      <p:sp>
        <p:nvSpPr>
          <p:cNvPr id="226306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r>
              <a:rPr lang="pt-BR" sz="2800">
                <a:latin typeface="Verdana" charset="0"/>
              </a:rPr>
              <a:t>Use </a:t>
            </a:r>
            <a:r>
              <a:rPr lang="pt-BR" sz="2800" b="1">
                <a:latin typeface="Verdana" charset="0"/>
              </a:rPr>
              <a:t>optgroup</a:t>
            </a:r>
            <a:r>
              <a:rPr lang="pt-BR" sz="2800">
                <a:latin typeface="Verdana" charset="0"/>
              </a:rPr>
              <a:t> para agrupar opções:</a:t>
            </a:r>
          </a:p>
          <a:p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1600" b="1">
                <a:latin typeface="Courier New" charset="0"/>
                <a:cs typeface="Courier New" charset="0"/>
              </a:rPr>
              <a:t>&lt;select name=‘uf’ id=‘uf’ &gt;</a:t>
            </a:r>
          </a:p>
          <a:p>
            <a:pPr>
              <a:buFont typeface="Wingdings" charset="0"/>
              <a:buNone/>
            </a:pPr>
            <a:r>
              <a:rPr lang="pt-BR" sz="1600" b="1">
                <a:latin typeface="Courier New" charset="0"/>
                <a:cs typeface="Courier New" charset="0"/>
              </a:rPr>
              <a:t>  </a:t>
            </a:r>
            <a:r>
              <a:rPr lang="pt-BR" sz="16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&lt;optgroup label=“Sudeste” &gt;</a:t>
            </a:r>
          </a:p>
          <a:p>
            <a:pPr>
              <a:buFont typeface="Wingdings" charset="0"/>
              <a:buNone/>
            </a:pPr>
            <a:r>
              <a:rPr lang="pt-BR" sz="1600" b="1">
                <a:latin typeface="Courier New" charset="0"/>
                <a:cs typeface="Courier New" charset="0"/>
              </a:rPr>
              <a:t>    &lt;option value=‘RJ’&gt;Rio de Janeiro&lt;/option&gt;</a:t>
            </a:r>
          </a:p>
          <a:p>
            <a:pPr>
              <a:buFont typeface="Wingdings" charset="0"/>
              <a:buNone/>
            </a:pPr>
            <a:r>
              <a:rPr lang="pt-BR" sz="1600" b="1">
                <a:latin typeface="Courier New" charset="0"/>
                <a:cs typeface="Courier New" charset="0"/>
              </a:rPr>
              <a:t>    &lt;option value=‘SP’&gt;São Paulo&lt;/option&gt;</a:t>
            </a:r>
          </a:p>
          <a:p>
            <a:pPr>
              <a:buFont typeface="Wingdings" charset="0"/>
              <a:buNone/>
            </a:pPr>
            <a:r>
              <a:rPr lang="pt-BR" sz="1600" b="1">
                <a:latin typeface="Courier New" charset="0"/>
                <a:cs typeface="Courier New" charset="0"/>
              </a:rPr>
              <a:t>    &lt;option value=‘MG’&gt;Minas Gerais&lt;/option&gt;</a:t>
            </a:r>
          </a:p>
          <a:p>
            <a:pPr>
              <a:buFont typeface="Wingdings" charset="0"/>
              <a:buNone/>
            </a:pPr>
            <a:r>
              <a:rPr lang="pt-BR" sz="1600" b="1">
                <a:latin typeface="Courier New" charset="0"/>
                <a:cs typeface="Courier New" charset="0"/>
              </a:rPr>
              <a:t>    &lt;option value=‘ES’&gt;Espírito Santo&lt;/option&gt;</a:t>
            </a:r>
          </a:p>
          <a:p>
            <a:pPr>
              <a:buFont typeface="Wingdings" charset="0"/>
              <a:buNone/>
            </a:pPr>
            <a:r>
              <a:rPr lang="pt-BR" sz="1600" b="1">
                <a:latin typeface="Courier New" charset="0"/>
                <a:cs typeface="Courier New" charset="0"/>
              </a:rPr>
              <a:t>  </a:t>
            </a:r>
            <a:r>
              <a:rPr lang="pt-BR" sz="16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&lt;/optgroup&gt;</a:t>
            </a:r>
          </a:p>
          <a:p>
            <a:pPr>
              <a:buFont typeface="Wingdings" charset="0"/>
              <a:buNone/>
            </a:pPr>
            <a:r>
              <a:rPr lang="pt-BR" sz="1600" b="1">
                <a:latin typeface="Courier New" charset="0"/>
                <a:cs typeface="Courier New" charset="0"/>
              </a:rPr>
              <a:t>  </a:t>
            </a:r>
            <a:r>
              <a:rPr lang="pt-BR" sz="16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&lt;optgroup label=“Sul” &gt;</a:t>
            </a:r>
          </a:p>
          <a:p>
            <a:pPr>
              <a:buFont typeface="Wingdings" charset="0"/>
              <a:buNone/>
            </a:pPr>
            <a:r>
              <a:rPr lang="pt-BR" sz="1600" b="1">
                <a:latin typeface="Courier New" charset="0"/>
                <a:cs typeface="Courier New" charset="0"/>
              </a:rPr>
              <a:t>    &lt;option value=‘PR’&gt;Paraná&lt;/option&gt;</a:t>
            </a:r>
          </a:p>
          <a:p>
            <a:pPr>
              <a:buFont typeface="Wingdings" charset="0"/>
              <a:buNone/>
            </a:pPr>
            <a:r>
              <a:rPr lang="pt-BR" sz="1600" b="1">
                <a:latin typeface="Courier New" charset="0"/>
                <a:cs typeface="Courier New" charset="0"/>
              </a:rPr>
              <a:t>    &lt;option value=‘SC’&gt;Santa Catarina&lt;/option&gt;</a:t>
            </a:r>
          </a:p>
          <a:p>
            <a:pPr>
              <a:buFont typeface="Wingdings" charset="0"/>
              <a:buNone/>
            </a:pPr>
            <a:r>
              <a:rPr lang="pt-BR" sz="1600" b="1">
                <a:latin typeface="Courier New" charset="0"/>
                <a:cs typeface="Courier New" charset="0"/>
              </a:rPr>
              <a:t>    &lt;option value=‘RS’&gt;Rio Grande do Sul&lt;/option&gt;</a:t>
            </a:r>
          </a:p>
          <a:p>
            <a:pPr>
              <a:buFont typeface="Wingdings" charset="0"/>
              <a:buNone/>
            </a:pPr>
            <a:r>
              <a:rPr lang="pt-BR" sz="1600" b="1">
                <a:solidFill>
                  <a:srgbClr val="C00000"/>
                </a:solidFill>
                <a:latin typeface="Courier New" charset="0"/>
                <a:cs typeface="Courier New" charset="0"/>
              </a:rPr>
              <a:t>  &lt;/optgroup&gt;</a:t>
            </a:r>
          </a:p>
          <a:p>
            <a:pPr>
              <a:buFont typeface="Wingdings" charset="0"/>
              <a:buNone/>
            </a:pPr>
            <a:r>
              <a:rPr lang="pt-BR" sz="1600" b="1">
                <a:latin typeface="Courier New" charset="0"/>
                <a:cs typeface="Courier New" charset="0"/>
              </a:rPr>
              <a:t>&lt;/select&gt;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0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Resultado (com combobox aberto)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28750" y="2428875"/>
            <a:ext cx="3214688" cy="2714625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b="1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Sudeste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	Rio de Janeiro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	São Paulo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	Minas Gerais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	Espírito Santo</a:t>
            </a:r>
          </a:p>
          <a:p>
            <a:pPr>
              <a:defRPr/>
            </a:pPr>
            <a:r>
              <a:rPr lang="pt-BR" b="1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Sul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	Paraná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	Santa Catarina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	Rio Grande do Sul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	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43438" y="2428875"/>
            <a:ext cx="285750" cy="2428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652963" y="2438400"/>
            <a:ext cx="27622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43438" y="4867275"/>
            <a:ext cx="27622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4708525" y="2500313"/>
            <a:ext cx="142875" cy="142875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714875" y="4938713"/>
            <a:ext cx="142875" cy="142875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428750" y="2071688"/>
            <a:ext cx="3214688" cy="357187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643438" y="2068513"/>
            <a:ext cx="285750" cy="34766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 rot="10800000">
            <a:off x="4714875" y="2190750"/>
            <a:ext cx="142875" cy="14287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7339" name="CaixaDeTexto 12"/>
          <p:cNvSpPr txBox="1">
            <a:spLocks noChangeArrowheads="1"/>
          </p:cNvSpPr>
          <p:nvPr/>
        </p:nvSpPr>
        <p:spPr bwMode="auto">
          <a:xfrm>
            <a:off x="5429250" y="3000375"/>
            <a:ext cx="3186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0070C0"/>
                </a:solidFill>
                <a:latin typeface="Arial" charset="0"/>
              </a:rPr>
              <a:t>Os agrupamentos (Sudeste</a:t>
            </a:r>
          </a:p>
          <a:p>
            <a:pPr eaLnBrk="1" hangingPunct="1"/>
            <a:r>
              <a:rPr lang="pt-BR" sz="1800">
                <a:solidFill>
                  <a:srgbClr val="0070C0"/>
                </a:solidFill>
                <a:latin typeface="Arial" charset="0"/>
              </a:rPr>
              <a:t>e Sul) não são selecionáveis.</a:t>
            </a:r>
          </a:p>
        </p:txBody>
      </p:sp>
    </p:spTree>
    <p:extLst>
      <p:ext uri="{BB962C8B-B14F-4D97-AF65-F5344CB8AC3E}">
        <p14:creationId xmlns:p14="http://schemas.microsoft.com/office/powerpoint/2010/main" val="1166996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5-12-08 às 14.40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16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9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Transformando em uma lista selecionável</a:t>
            </a:r>
          </a:p>
        </p:txBody>
      </p:sp>
      <p:sp>
        <p:nvSpPr>
          <p:cNvPr id="22835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459287"/>
          </a:xfrm>
        </p:spPr>
        <p:txBody>
          <a:bodyPr/>
          <a:lstStyle/>
          <a:p>
            <a:r>
              <a:rPr lang="pt-BR">
                <a:latin typeface="Verdana" charset="0"/>
              </a:rPr>
              <a:t>Basta definir o atributo </a:t>
            </a:r>
            <a:r>
              <a:rPr lang="pt-BR" b="1">
                <a:latin typeface="Verdana" charset="0"/>
              </a:rPr>
              <a:t>size</a:t>
            </a:r>
            <a:r>
              <a:rPr lang="pt-BR">
                <a:latin typeface="Verdana" charset="0"/>
              </a:rPr>
              <a:t> com um valor superior à um. Ele determina o número de opções visíveis.</a:t>
            </a:r>
          </a:p>
          <a:p>
            <a:endParaRPr lang="pt-BR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&lt;select name=‘uf’ id=‘uf’ </a:t>
            </a:r>
            <a:r>
              <a:rPr lang="pt-BR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size</a:t>
            </a:r>
            <a:r>
              <a:rPr lang="pt-BR" sz="2000" b="1">
                <a:latin typeface="Courier New" charset="0"/>
                <a:cs typeface="Courier New" charset="0"/>
              </a:rPr>
              <a:t>=</a:t>
            </a:r>
            <a:r>
              <a:rPr lang="pt-BR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‘4’</a:t>
            </a:r>
            <a:r>
              <a:rPr lang="pt-BR" altLang="ja-JP" sz="2000" b="1">
                <a:latin typeface="Courier New" charset="0"/>
                <a:cs typeface="Courier New" charset="0"/>
              </a:rPr>
              <a:t> 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value=‘RJ’&gt;Rio de Janeiro&lt;/option&gt;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value=‘SP’&gt;São Paulo&lt;/option&gt;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value=‘MG’&gt;Minas Gerais&lt;/option&gt;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value=‘ES’&gt;Espírito Santo&lt;/option&gt;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&lt;/select&gt;</a:t>
            </a:r>
          </a:p>
          <a:p>
            <a:pPr>
              <a:buFont typeface="Wingdings" charset="0"/>
              <a:buNone/>
            </a:pPr>
            <a:endParaRPr lang="pt-BR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4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Resultado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28750" y="1928813"/>
            <a:ext cx="3214688" cy="1285875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Rio de Janeiro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São Paulo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Minas Gerais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Espírito Santo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43438" y="1928813"/>
            <a:ext cx="285750" cy="1285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652963" y="1938338"/>
            <a:ext cx="27622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43438" y="2928938"/>
            <a:ext cx="27622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4708525" y="2000250"/>
            <a:ext cx="142875" cy="142875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714875" y="3000375"/>
            <a:ext cx="142875" cy="142875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0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Permitindo múltipla seleção</a:t>
            </a:r>
          </a:p>
        </p:txBody>
      </p:sp>
      <p:sp>
        <p:nvSpPr>
          <p:cNvPr id="230402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459287"/>
          </a:xfrm>
        </p:spPr>
        <p:txBody>
          <a:bodyPr/>
          <a:lstStyle/>
          <a:p>
            <a:r>
              <a:rPr lang="pt-BR">
                <a:latin typeface="Verdana" charset="0"/>
              </a:rPr>
              <a:t>Defina o atributo </a:t>
            </a:r>
            <a:r>
              <a:rPr lang="pt-BR" b="1">
                <a:latin typeface="Verdana" charset="0"/>
              </a:rPr>
              <a:t>multiple</a:t>
            </a:r>
            <a:r>
              <a:rPr lang="pt-BR">
                <a:latin typeface="Verdana" charset="0"/>
              </a:rPr>
              <a:t> para permitir a seleção múltipla.</a:t>
            </a:r>
          </a:p>
          <a:p>
            <a:endParaRPr lang="pt-BR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&lt;select name=‘uf’ id=‘uf’ size=‘4’ </a:t>
            </a:r>
            <a:r>
              <a:rPr lang="pt-BR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multiple</a:t>
            </a:r>
            <a:r>
              <a:rPr lang="pt-BR" sz="2000" b="1">
                <a:latin typeface="Courier New" charset="0"/>
                <a:cs typeface="Courier New" charset="0"/>
              </a:rPr>
              <a:t>=</a:t>
            </a:r>
            <a:r>
              <a:rPr lang="pt-BR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‘multiple’</a:t>
            </a:r>
            <a:r>
              <a:rPr lang="pt-BR" altLang="ja-JP" sz="2000" b="1">
                <a:latin typeface="Courier New" charset="0"/>
                <a:cs typeface="Courier New" charset="0"/>
              </a:rPr>
              <a:t> 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value=‘RJ’&gt;Rio de Janeiro&lt;/option&gt;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value=‘SP’&gt;São Paulo&lt;/option&gt;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value=‘MG’&gt;Minas Gerais&lt;/option&gt;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&lt;option value=‘ES’&gt;Espírito Santo&lt;/option&gt;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&lt;/select&gt;</a:t>
            </a:r>
          </a:p>
          <a:p>
            <a:pPr>
              <a:buFont typeface="Wingdings" charset="0"/>
              <a:buNone/>
            </a:pPr>
            <a:endParaRPr lang="pt-BR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Resultado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28750" y="1928813"/>
            <a:ext cx="3214688" cy="1285875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Rio de Janeiro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São Paulo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Minas Gerais</a:t>
            </a:r>
          </a:p>
          <a:p>
            <a:pPr>
              <a:defRPr/>
            </a:pPr>
            <a:r>
              <a:rPr lang="pt-BR"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rPr>
              <a:t>Espírito Santo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43438" y="1928813"/>
            <a:ext cx="285750" cy="1285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652963" y="1938338"/>
            <a:ext cx="27622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43438" y="2928938"/>
            <a:ext cx="276225" cy="27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4708525" y="2000250"/>
            <a:ext cx="142875" cy="142875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714875" y="3000375"/>
            <a:ext cx="142875" cy="142875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435100" y="2506663"/>
            <a:ext cx="3214688" cy="292100"/>
          </a:xfrm>
          <a:prstGeom prst="rect">
            <a:avLst/>
          </a:prstGeom>
          <a:solidFill>
            <a:srgbClr val="33CC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428750" y="1954213"/>
            <a:ext cx="3214688" cy="293687"/>
          </a:xfrm>
          <a:prstGeom prst="rect">
            <a:avLst/>
          </a:prstGeom>
          <a:solidFill>
            <a:srgbClr val="33CC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rot="10800000">
            <a:off x="5000625" y="2143125"/>
            <a:ext cx="1214438" cy="214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rot="10800000" flipV="1">
            <a:off x="5000625" y="2357438"/>
            <a:ext cx="1214438" cy="3571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436" name="CaixaDeTexto 17"/>
          <p:cNvSpPr txBox="1">
            <a:spLocks noChangeArrowheads="1"/>
          </p:cNvSpPr>
          <p:nvPr/>
        </p:nvSpPr>
        <p:spPr bwMode="auto">
          <a:xfrm>
            <a:off x="6249988" y="1857375"/>
            <a:ext cx="210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0070C0"/>
                </a:solidFill>
                <a:latin typeface="Arial" charset="0"/>
              </a:rPr>
              <a:t>Segurando a tecla</a:t>
            </a:r>
          </a:p>
          <a:p>
            <a:pPr eaLnBrk="1" hangingPunct="1"/>
            <a:r>
              <a:rPr lang="pt-BR" sz="1800" b="1">
                <a:solidFill>
                  <a:srgbClr val="0070C0"/>
                </a:solidFill>
                <a:latin typeface="Courier New" charset="0"/>
                <a:cs typeface="Courier New" charset="0"/>
              </a:rPr>
              <a:t>CTRL</a:t>
            </a:r>
            <a:r>
              <a:rPr lang="pt-BR" sz="1800">
                <a:solidFill>
                  <a:srgbClr val="0070C0"/>
                </a:solidFill>
                <a:latin typeface="Arial" charset="0"/>
              </a:rPr>
              <a:t>, podemos</a:t>
            </a:r>
          </a:p>
          <a:p>
            <a:pPr eaLnBrk="1" hangingPunct="1"/>
            <a:r>
              <a:rPr lang="pt-BR" sz="1800">
                <a:solidFill>
                  <a:srgbClr val="0070C0"/>
                </a:solidFill>
                <a:latin typeface="Arial" charset="0"/>
              </a:rPr>
              <a:t>selecionar mais de</a:t>
            </a:r>
          </a:p>
          <a:p>
            <a:pPr eaLnBrk="1" hangingPunct="1"/>
            <a:r>
              <a:rPr lang="pt-BR" sz="1800">
                <a:solidFill>
                  <a:srgbClr val="0070C0"/>
                </a:solidFill>
                <a:latin typeface="Arial" charset="0"/>
              </a:rPr>
              <a:t>uma opção.</a:t>
            </a:r>
          </a:p>
        </p:txBody>
      </p:sp>
    </p:spTree>
    <p:extLst>
      <p:ext uri="{BB962C8B-B14F-4D97-AF65-F5344CB8AC3E}">
        <p14:creationId xmlns:p14="http://schemas.microsoft.com/office/powerpoint/2010/main" val="87171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Definindo uma área de texto</a:t>
            </a:r>
          </a:p>
        </p:txBody>
      </p:sp>
      <p:sp>
        <p:nvSpPr>
          <p:cNvPr id="23245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Verdana" charset="0"/>
              </a:rPr>
              <a:t>O atributo </a:t>
            </a:r>
            <a:r>
              <a:rPr lang="pt-BR" b="1">
                <a:latin typeface="Verdana" charset="0"/>
              </a:rPr>
              <a:t>cols</a:t>
            </a:r>
            <a:r>
              <a:rPr lang="pt-BR">
                <a:latin typeface="Verdana" charset="0"/>
              </a:rPr>
              <a:t> define quantos caracteres por linha.</a:t>
            </a:r>
          </a:p>
          <a:p>
            <a:r>
              <a:rPr lang="pt-BR">
                <a:latin typeface="Verdana" charset="0"/>
              </a:rPr>
              <a:t>O atributo </a:t>
            </a:r>
            <a:r>
              <a:rPr lang="pt-BR" b="1">
                <a:latin typeface="Verdana" charset="0"/>
              </a:rPr>
              <a:t>rows</a:t>
            </a:r>
            <a:r>
              <a:rPr lang="pt-BR">
                <a:latin typeface="Verdana" charset="0"/>
              </a:rPr>
              <a:t> define quantas linhas.</a:t>
            </a:r>
          </a:p>
          <a:p>
            <a:endParaRPr lang="pt-BR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b="1">
                <a:latin typeface="Courier New" charset="0"/>
                <a:cs typeface="Courier New" charset="0"/>
              </a:rPr>
              <a:t>&lt;textarea cols=</a:t>
            </a:r>
            <a:r>
              <a:rPr lang="ja-JP" altLang="pt-BR" b="1"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latin typeface="Courier New" charset="0"/>
                <a:cs typeface="Courier New" charset="0"/>
              </a:rPr>
              <a:t>50</a:t>
            </a:r>
            <a:r>
              <a:rPr lang="ja-JP" altLang="pt-BR" b="1"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latin typeface="Courier New" charset="0"/>
                <a:cs typeface="Courier New" charset="0"/>
              </a:rPr>
              <a:t> rows=</a:t>
            </a:r>
            <a:r>
              <a:rPr lang="ja-JP" altLang="pt-BR" b="1"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latin typeface="Courier New" charset="0"/>
                <a:cs typeface="Courier New" charset="0"/>
              </a:rPr>
              <a:t>4</a:t>
            </a:r>
            <a:r>
              <a:rPr lang="ja-JP" altLang="pt-BR" b="1"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latin typeface="Courier New" charset="0"/>
                <a:cs typeface="Courier New" charset="0"/>
              </a:rPr>
              <a:t> &gt;</a:t>
            </a:r>
          </a:p>
          <a:p>
            <a:pPr>
              <a:buFont typeface="Wingdings" charset="0"/>
              <a:buNone/>
            </a:pPr>
            <a:r>
              <a:rPr 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Texto qualquer</a:t>
            </a:r>
          </a:p>
          <a:p>
            <a:pPr>
              <a:buFont typeface="Wingdings" charset="0"/>
              <a:buNone/>
            </a:pPr>
            <a:r>
              <a:rPr lang="pt-BR" b="1">
                <a:latin typeface="Courier New" charset="0"/>
                <a:cs typeface="Courier New" charset="0"/>
              </a:rPr>
              <a:t>&lt;/textarea&gt;</a:t>
            </a:r>
          </a:p>
        </p:txBody>
      </p:sp>
    </p:spTree>
    <p:extLst>
      <p:ext uri="{BB962C8B-B14F-4D97-AF65-F5344CB8AC3E}">
        <p14:creationId xmlns:p14="http://schemas.microsoft.com/office/powerpoint/2010/main" val="1348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Resultado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28750" y="1928813"/>
            <a:ext cx="5357813" cy="1285875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sz="1600" dirty="0">
                <a:solidFill>
                  <a:schemeClr val="tx1"/>
                </a:solidFill>
              </a:rPr>
              <a:t>Texto qualquer</a:t>
            </a:r>
          </a:p>
        </p:txBody>
      </p:sp>
      <p:sp>
        <p:nvSpPr>
          <p:cNvPr id="10" name="Chave direita 9"/>
          <p:cNvSpPr/>
          <p:nvPr/>
        </p:nvSpPr>
        <p:spPr>
          <a:xfrm>
            <a:off x="6929438" y="1928813"/>
            <a:ext cx="285750" cy="1285875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33476" name="CaixaDeTexto 10"/>
          <p:cNvSpPr txBox="1">
            <a:spLocks noChangeArrowheads="1"/>
          </p:cNvSpPr>
          <p:nvPr/>
        </p:nvSpPr>
        <p:spPr bwMode="auto">
          <a:xfrm>
            <a:off x="7248525" y="2403475"/>
            <a:ext cx="97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00B0F0"/>
                </a:solidFill>
                <a:latin typeface="Arial" charset="0"/>
              </a:rPr>
              <a:t>4 linhas</a:t>
            </a:r>
          </a:p>
        </p:txBody>
      </p:sp>
      <p:sp>
        <p:nvSpPr>
          <p:cNvPr id="12" name="Chave direita 11"/>
          <p:cNvSpPr/>
          <p:nvPr/>
        </p:nvSpPr>
        <p:spPr>
          <a:xfrm rot="5400000">
            <a:off x="3821907" y="964406"/>
            <a:ext cx="571500" cy="53578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3478" name="CaixaDeTexto 12"/>
          <p:cNvSpPr txBox="1">
            <a:spLocks noChangeArrowheads="1"/>
          </p:cNvSpPr>
          <p:nvPr/>
        </p:nvSpPr>
        <p:spPr bwMode="auto">
          <a:xfrm>
            <a:off x="3357563" y="3929063"/>
            <a:ext cx="158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00B0F0"/>
                </a:solidFill>
                <a:latin typeface="Arial" charset="0"/>
              </a:rPr>
              <a:t>50 caracteres</a:t>
            </a:r>
          </a:p>
        </p:txBody>
      </p:sp>
    </p:spTree>
    <p:extLst>
      <p:ext uri="{BB962C8B-B14F-4D97-AF65-F5344CB8AC3E}">
        <p14:creationId xmlns:p14="http://schemas.microsoft.com/office/powerpoint/2010/main" val="185382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Definindo um campo invisível</a:t>
            </a:r>
            <a:endParaRPr lang="en-US">
              <a:latin typeface="Arial" charset="0"/>
            </a:endParaRPr>
          </a:p>
        </p:txBody>
      </p:sp>
      <p:sp>
        <p:nvSpPr>
          <p:cNvPr id="234498" name="Espaço Reservado para Conteúdo 2"/>
          <p:cNvSpPr txBox="1">
            <a:spLocks/>
          </p:cNvSpPr>
          <p:nvPr/>
        </p:nvSpPr>
        <p:spPr bwMode="auto">
          <a:xfrm>
            <a:off x="1370013" y="2482850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endParaRPr lang="pt-BR" sz="2900"/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pt-BR" sz="2900" b="1">
                <a:latin typeface="Courier New" charset="0"/>
                <a:cs typeface="Courier New" charset="0"/>
              </a:rPr>
              <a:t>&lt;input type=</a:t>
            </a:r>
            <a:r>
              <a:rPr lang="ja-JP" altLang="pt-BR" sz="2900" b="1">
                <a:latin typeface="Courier New" charset="0"/>
                <a:cs typeface="Courier New" charset="0"/>
              </a:rPr>
              <a:t>“</a:t>
            </a:r>
            <a:r>
              <a:rPr lang="pt-BR" altLang="ja-JP" sz="2900" b="1">
                <a:latin typeface="Courier New" charset="0"/>
                <a:cs typeface="Courier New" charset="0"/>
              </a:rPr>
              <a:t>hidden</a:t>
            </a:r>
            <a:r>
              <a:rPr lang="ja-JP" altLang="pt-BR" sz="2900" b="1">
                <a:latin typeface="Courier New" charset="0"/>
                <a:cs typeface="Courier New" charset="0"/>
              </a:rPr>
              <a:t>”</a:t>
            </a:r>
            <a:r>
              <a:rPr lang="pt-BR" altLang="ja-JP" sz="2900" b="1">
                <a:latin typeface="Courier New" charset="0"/>
                <a:cs typeface="Courier New" charset="0"/>
              </a:rPr>
              <a:t> id=</a:t>
            </a:r>
            <a:r>
              <a:rPr lang="ja-JP" altLang="pt-BR" sz="2900" b="1">
                <a:latin typeface="Courier New" charset="0"/>
                <a:cs typeface="Courier New" charset="0"/>
              </a:rPr>
              <a:t>“</a:t>
            </a:r>
            <a:r>
              <a:rPr lang="pt-BR" altLang="ja-JP" sz="2900" b="1">
                <a:latin typeface="Courier New" charset="0"/>
                <a:cs typeface="Courier New" charset="0"/>
              </a:rPr>
              <a:t>invisivel</a:t>
            </a:r>
            <a:r>
              <a:rPr lang="ja-JP" altLang="pt-BR" sz="2900" b="1">
                <a:latin typeface="Courier New" charset="0"/>
                <a:cs typeface="Courier New" charset="0"/>
              </a:rPr>
              <a:t>”</a:t>
            </a:r>
            <a:r>
              <a:rPr lang="pt-BR" altLang="ja-JP" sz="2900" b="1">
                <a:latin typeface="Courier New" charset="0"/>
                <a:cs typeface="Courier New" charset="0"/>
              </a:rPr>
              <a:t> name=</a:t>
            </a:r>
            <a:r>
              <a:rPr lang="ja-JP" altLang="pt-BR" sz="2900" b="1">
                <a:latin typeface="Courier New" charset="0"/>
                <a:cs typeface="Courier New" charset="0"/>
              </a:rPr>
              <a:t>“</a:t>
            </a:r>
            <a:r>
              <a:rPr lang="pt-BR" altLang="ja-JP" sz="2900" b="1">
                <a:latin typeface="Courier New" charset="0"/>
                <a:cs typeface="Courier New" charset="0"/>
              </a:rPr>
              <a:t>invisivel</a:t>
            </a:r>
            <a:r>
              <a:rPr lang="ja-JP" altLang="pt-BR" sz="2900" b="1">
                <a:latin typeface="Courier New" charset="0"/>
                <a:cs typeface="Courier New" charset="0"/>
              </a:rPr>
              <a:t>”</a:t>
            </a:r>
            <a:r>
              <a:rPr lang="pt-BR" altLang="ja-JP" sz="2900" b="1">
                <a:latin typeface="Courier New" charset="0"/>
                <a:cs typeface="Courier New" charset="0"/>
              </a:rPr>
              <a:t> value=</a:t>
            </a:r>
            <a:r>
              <a:rPr lang="ja-JP" altLang="pt-BR" sz="2900" b="1">
                <a:latin typeface="Courier New" charset="0"/>
                <a:cs typeface="Courier New" charset="0"/>
              </a:rPr>
              <a:t>“</a:t>
            </a:r>
            <a:r>
              <a:rPr lang="pt-BR" altLang="ja-JP" sz="2900" b="1">
                <a:latin typeface="Courier New" charset="0"/>
                <a:cs typeface="Courier New" charset="0"/>
              </a:rPr>
              <a:t>texto</a:t>
            </a:r>
            <a:r>
              <a:rPr lang="ja-JP" altLang="pt-BR" sz="2900" b="1">
                <a:latin typeface="Courier New" charset="0"/>
                <a:cs typeface="Courier New" charset="0"/>
              </a:rPr>
              <a:t>”</a:t>
            </a:r>
            <a:r>
              <a:rPr lang="pt-BR" altLang="ja-JP" sz="2900" b="1">
                <a:latin typeface="Courier New" charset="0"/>
                <a:cs typeface="Courier New" charset="0"/>
              </a:rPr>
              <a:t> /&gt;</a:t>
            </a:r>
            <a:endParaRPr lang="pt-BR" sz="2900" b="1">
              <a:latin typeface="Courier New" charset="0"/>
              <a:cs typeface="Courier New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5750" y="57864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372604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Adicionando um botão de submissão de dados</a:t>
            </a:r>
          </a:p>
        </p:txBody>
      </p:sp>
      <p:sp>
        <p:nvSpPr>
          <p:cNvPr id="2355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Verdana" charset="0"/>
              </a:rPr>
              <a:t>O atributo </a:t>
            </a:r>
            <a:r>
              <a:rPr lang="pt-BR" b="1">
                <a:latin typeface="Verdana" charset="0"/>
              </a:rPr>
              <a:t>type</a:t>
            </a:r>
            <a:r>
              <a:rPr lang="pt-BR">
                <a:latin typeface="Verdana" charset="0"/>
              </a:rPr>
              <a:t> com valor ‘submit’ faz com que os dados do formulário sejam enviados para o local definido em action (no form).</a:t>
            </a:r>
          </a:p>
          <a:p>
            <a:pPr>
              <a:buFont typeface="Wingdings" charset="0"/>
              <a:buNone/>
            </a:pPr>
            <a:r>
              <a:rPr lang="pt-BR" b="1">
                <a:latin typeface="Courier New" charset="0"/>
                <a:cs typeface="Courier New" charset="0"/>
              </a:rPr>
              <a:t>&lt;input </a:t>
            </a: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type</a:t>
            </a:r>
            <a:r>
              <a:rPr lang="pt-BR" b="1">
                <a:latin typeface="Courier New" charset="0"/>
                <a:cs typeface="Courier New" charset="0"/>
              </a:rPr>
              <a:t>=</a:t>
            </a:r>
            <a:r>
              <a:rPr lang="pt-BR" b="1">
                <a:solidFill>
                  <a:srgbClr val="7030A0"/>
                </a:solidFill>
                <a:latin typeface="Courier New" charset="0"/>
                <a:cs typeface="Courier New" charset="0"/>
              </a:rPr>
              <a:t>‘submit’</a:t>
            </a:r>
            <a:r>
              <a:rPr lang="pt-BR" altLang="ja-JP" b="1">
                <a:latin typeface="Courier New" charset="0"/>
                <a:cs typeface="Courier New" charset="0"/>
              </a:rPr>
              <a:t> name=</a:t>
            </a:r>
            <a:r>
              <a:rPr lang="pt-BR" b="1"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latin typeface="Courier New" charset="0"/>
                <a:cs typeface="Courier New" charset="0"/>
              </a:rPr>
              <a:t>enviar</a:t>
            </a:r>
            <a:r>
              <a:rPr lang="pt-BR" b="1"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latin typeface="Courier New" charset="0"/>
                <a:cs typeface="Courier New" charset="0"/>
              </a:rPr>
              <a:t> id=</a:t>
            </a:r>
            <a:r>
              <a:rPr lang="pt-BR" b="1"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latin typeface="Courier New" charset="0"/>
                <a:cs typeface="Courier New" charset="0"/>
              </a:rPr>
              <a:t>enviar</a:t>
            </a:r>
            <a:r>
              <a:rPr lang="pt-BR" b="1">
                <a:latin typeface="Courier New" charset="0"/>
                <a:cs typeface="Courier New" charset="0"/>
              </a:rPr>
              <a:t>’</a:t>
            </a:r>
            <a:endParaRPr lang="pt-BR" altLang="ja-JP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pt-BR" b="1">
                <a:latin typeface="Courier New" charset="0"/>
                <a:cs typeface="Courier New" charset="0"/>
              </a:rPr>
              <a:t>action=‘TrataForm.php’ </a:t>
            </a:r>
          </a:p>
          <a:p>
            <a:pPr>
              <a:buFont typeface="Wingdings" charset="0"/>
              <a:buNone/>
            </a:pP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value</a:t>
            </a:r>
            <a:r>
              <a:rPr lang="pt-BR" b="1">
                <a:latin typeface="Courier New" charset="0"/>
                <a:cs typeface="Courier New" charset="0"/>
              </a:rPr>
              <a:t>=</a:t>
            </a:r>
            <a:r>
              <a:rPr lang="pt-BR" b="1">
                <a:solidFill>
                  <a:srgbClr val="7030A0"/>
                </a:solidFill>
                <a:latin typeface="Courier New" charset="0"/>
                <a:cs typeface="Courier New" charset="0"/>
              </a:rPr>
              <a:t>‘Enviar’</a:t>
            </a:r>
            <a:r>
              <a:rPr lang="pt-BR" altLang="ja-JP" b="1">
                <a:latin typeface="Courier New" charset="0"/>
                <a:cs typeface="Courier New" charset="0"/>
              </a:rPr>
              <a:t> /&gt;</a:t>
            </a:r>
            <a:endParaRPr lang="pt-BR" b="1">
              <a:latin typeface="Courier New" charset="0"/>
              <a:cs typeface="Courier New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85750" y="57864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Resultado:</a:t>
            </a:r>
          </a:p>
        </p:txBody>
      </p:sp>
      <p:sp>
        <p:nvSpPr>
          <p:cNvPr id="5" name="Retângulo 4"/>
          <p:cNvSpPr/>
          <p:nvPr/>
        </p:nvSpPr>
        <p:spPr>
          <a:xfrm>
            <a:off x="357188" y="6215063"/>
            <a:ext cx="1357312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Enviar</a:t>
            </a:r>
          </a:p>
        </p:txBody>
      </p:sp>
    </p:spTree>
    <p:extLst>
      <p:ext uri="{BB962C8B-B14F-4D97-AF65-F5344CB8AC3E}">
        <p14:creationId xmlns:p14="http://schemas.microsoft.com/office/powerpoint/2010/main" val="228437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Adicionando um botão de reset</a:t>
            </a:r>
          </a:p>
        </p:txBody>
      </p:sp>
      <p:sp>
        <p:nvSpPr>
          <p:cNvPr id="23654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Verdana" charset="0"/>
              </a:rPr>
              <a:t>O atributo </a:t>
            </a:r>
            <a:r>
              <a:rPr lang="pt-BR" b="1">
                <a:latin typeface="Verdana" charset="0"/>
              </a:rPr>
              <a:t>type</a:t>
            </a:r>
            <a:r>
              <a:rPr lang="pt-BR">
                <a:latin typeface="Verdana" charset="0"/>
              </a:rPr>
              <a:t> com valor ‘reset’ faz com que os dados do formulário sejam apagados, voltando ao estado inicial.</a:t>
            </a:r>
          </a:p>
          <a:p>
            <a:endParaRPr lang="pt-BR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b="1">
                <a:latin typeface="Courier New" charset="0"/>
                <a:cs typeface="Courier New" charset="0"/>
              </a:rPr>
              <a:t>&lt;input </a:t>
            </a: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type</a:t>
            </a:r>
            <a:r>
              <a:rPr lang="pt-BR" b="1">
                <a:latin typeface="Courier New" charset="0"/>
                <a:cs typeface="Courier New" charset="0"/>
              </a:rPr>
              <a:t>=</a:t>
            </a:r>
            <a:r>
              <a:rPr lang="pt-BR" b="1">
                <a:solidFill>
                  <a:srgbClr val="7030A0"/>
                </a:solidFill>
                <a:latin typeface="Courier New" charset="0"/>
                <a:cs typeface="Courier New" charset="0"/>
              </a:rPr>
              <a:t>‘reset’</a:t>
            </a:r>
            <a:r>
              <a:rPr lang="pt-BR" altLang="ja-JP" b="1">
                <a:latin typeface="Courier New" charset="0"/>
                <a:cs typeface="Courier New" charset="0"/>
              </a:rPr>
              <a:t> name=</a:t>
            </a:r>
            <a:r>
              <a:rPr lang="pt-BR" b="1"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latin typeface="Courier New" charset="0"/>
                <a:cs typeface="Courier New" charset="0"/>
              </a:rPr>
              <a:t>limpar</a:t>
            </a:r>
            <a:r>
              <a:rPr lang="pt-BR" b="1"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latin typeface="Courier New" charset="0"/>
                <a:cs typeface="Courier New" charset="0"/>
              </a:rPr>
              <a:t> id=</a:t>
            </a:r>
            <a:r>
              <a:rPr lang="pt-BR" b="1"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latin typeface="Courier New" charset="0"/>
                <a:cs typeface="Courier New" charset="0"/>
              </a:rPr>
              <a:t>limpar</a:t>
            </a:r>
            <a:r>
              <a:rPr lang="pt-BR" b="1"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latin typeface="Courier New" charset="0"/>
                <a:cs typeface="Courier New" charset="0"/>
              </a:rPr>
              <a:t> 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value</a:t>
            </a:r>
            <a:r>
              <a:rPr lang="pt-BR" altLang="ja-JP" b="1">
                <a:latin typeface="Courier New" charset="0"/>
                <a:cs typeface="Courier New" charset="0"/>
              </a:rPr>
              <a:t>=</a:t>
            </a:r>
            <a:r>
              <a:rPr lang="pt-BR" b="1">
                <a:solidFill>
                  <a:srgbClr val="7030A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7030A0"/>
                </a:solidFill>
                <a:latin typeface="Courier New" charset="0"/>
                <a:cs typeface="Courier New" charset="0"/>
              </a:rPr>
              <a:t>Limpar</a:t>
            </a:r>
            <a:r>
              <a:rPr lang="pt-BR" b="1">
                <a:solidFill>
                  <a:srgbClr val="7030A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latin typeface="Courier New" charset="0"/>
                <a:cs typeface="Courier New" charset="0"/>
              </a:rPr>
              <a:t> /&gt;</a:t>
            </a:r>
            <a:endParaRPr lang="pt-BR" b="1">
              <a:latin typeface="Courier New" charset="0"/>
              <a:cs typeface="Courier New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85750" y="57864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Resultado:</a:t>
            </a:r>
          </a:p>
        </p:txBody>
      </p:sp>
      <p:sp>
        <p:nvSpPr>
          <p:cNvPr id="5" name="Retângulo 4"/>
          <p:cNvSpPr/>
          <p:nvPr/>
        </p:nvSpPr>
        <p:spPr>
          <a:xfrm>
            <a:off x="357188" y="6215063"/>
            <a:ext cx="1357312" cy="42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Limpar</a:t>
            </a:r>
          </a:p>
        </p:txBody>
      </p:sp>
    </p:spTree>
    <p:extLst>
      <p:ext uri="{BB962C8B-B14F-4D97-AF65-F5344CB8AC3E}">
        <p14:creationId xmlns:p14="http://schemas.microsoft.com/office/powerpoint/2010/main" val="42111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Adicionando um agrupamento de campos</a:t>
            </a:r>
          </a:p>
        </p:txBody>
      </p:sp>
      <p:sp>
        <p:nvSpPr>
          <p:cNvPr id="2375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Verdana" charset="0"/>
              </a:rPr>
              <a:t>Um </a:t>
            </a:r>
            <a:r>
              <a:rPr lang="pt-BR" b="1">
                <a:latin typeface="Verdana" charset="0"/>
              </a:rPr>
              <a:t>fieldset</a:t>
            </a:r>
            <a:r>
              <a:rPr lang="pt-BR">
                <a:latin typeface="Verdana" charset="0"/>
              </a:rPr>
              <a:t> serve para agruparmos logicamente os campos de um formulário, facilitando a interação com o usuário.</a:t>
            </a:r>
          </a:p>
          <a:p>
            <a:r>
              <a:rPr lang="pt-BR">
                <a:latin typeface="Verdana" charset="0"/>
              </a:rPr>
              <a:t>Usualmente, vem sempre acompanhado de uma legenda (marcação </a:t>
            </a:r>
            <a:r>
              <a:rPr lang="pt-BR" b="1">
                <a:latin typeface="Verdana" charset="0"/>
              </a:rPr>
              <a:t>legend</a:t>
            </a:r>
            <a:r>
              <a:rPr lang="pt-BR">
                <a:latin typeface="Verdana" charset="0"/>
              </a:rPr>
              <a:t>), que é o texto exibido em sua moldura.</a:t>
            </a:r>
          </a:p>
        </p:txBody>
      </p:sp>
    </p:spTree>
    <p:extLst>
      <p:ext uri="{BB962C8B-B14F-4D97-AF65-F5344CB8AC3E}">
        <p14:creationId xmlns:p14="http://schemas.microsoft.com/office/powerpoint/2010/main" val="238839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Formulários</a:t>
            </a:r>
          </a:p>
        </p:txBody>
      </p:sp>
      <p:sp>
        <p:nvSpPr>
          <p:cNvPr id="210946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30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Adicionando um agrupamento de campos</a:t>
            </a:r>
          </a:p>
        </p:txBody>
      </p:sp>
      <p:sp>
        <p:nvSpPr>
          <p:cNvPr id="23859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488237" cy="41148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&lt;fieldset id=</a:t>
            </a:r>
            <a:r>
              <a:rPr lang="ja-JP" altLang="pt-BR" sz="2000" b="1"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latin typeface="Courier New" charset="0"/>
                <a:cs typeface="Courier New" charset="0"/>
              </a:rPr>
              <a:t>opcoes</a:t>
            </a:r>
            <a:r>
              <a:rPr lang="ja-JP" altLang="pt-BR" sz="2000" b="1"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latin typeface="Courier New" charset="0"/>
                <a:cs typeface="Courier New" charset="0"/>
              </a:rPr>
              <a:t> 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&lt;legend&gt;Opções&lt;/legend&gt;</a:t>
            </a: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 &lt;input type=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checkbox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name=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log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id=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log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 &lt;label for=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log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&gt;Ativar log&lt;/label&gt; &lt;br /&gt;</a:t>
            </a: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&lt;input type=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checkbox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name=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falha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id=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falha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checked=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checked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 &lt;label for=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falha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&gt;Enviar avisos de falhas por email&lt;/label&gt;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&lt;/fieldset&gt;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5750" y="5286375"/>
            <a:ext cx="12874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Resultado: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8625" y="5786438"/>
            <a:ext cx="3714750" cy="8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38597" name="CaixaDeTexto 5"/>
          <p:cNvSpPr txBox="1">
            <a:spLocks noChangeArrowheads="1"/>
          </p:cNvSpPr>
          <p:nvPr/>
        </p:nvSpPr>
        <p:spPr bwMode="auto">
          <a:xfrm>
            <a:off x="571500" y="5643563"/>
            <a:ext cx="8397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400" b="1">
                <a:latin typeface="Arial" charset="0"/>
              </a:rPr>
              <a:t>Opções</a:t>
            </a:r>
          </a:p>
        </p:txBody>
      </p:sp>
      <p:sp>
        <p:nvSpPr>
          <p:cNvPr id="238598" name="CaixaDeTexto 6"/>
          <p:cNvSpPr txBox="1">
            <a:spLocks noChangeArrowheads="1"/>
          </p:cNvSpPr>
          <p:nvPr/>
        </p:nvSpPr>
        <p:spPr bwMode="auto">
          <a:xfrm>
            <a:off x="785813" y="5967413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400" b="1">
                <a:latin typeface="Arial" charset="0"/>
              </a:rPr>
              <a:t>Ativar log</a:t>
            </a:r>
          </a:p>
        </p:txBody>
      </p:sp>
      <p:sp>
        <p:nvSpPr>
          <p:cNvPr id="238599" name="CaixaDeTexto 7"/>
          <p:cNvSpPr txBox="1">
            <a:spLocks noChangeArrowheads="1"/>
          </p:cNvSpPr>
          <p:nvPr/>
        </p:nvSpPr>
        <p:spPr bwMode="auto">
          <a:xfrm>
            <a:off x="776288" y="6280150"/>
            <a:ext cx="30099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400" b="1">
                <a:latin typeface="Arial" charset="0"/>
              </a:rPr>
              <a:t>Enviar avisos de falhas por email</a:t>
            </a:r>
          </a:p>
        </p:txBody>
      </p:sp>
      <p:sp>
        <p:nvSpPr>
          <p:cNvPr id="9" name="Retângulo 8"/>
          <p:cNvSpPr/>
          <p:nvPr/>
        </p:nvSpPr>
        <p:spPr>
          <a:xfrm>
            <a:off x="571500" y="6000750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71500" y="6311900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38602" name="Grupo 14"/>
          <p:cNvGrpSpPr>
            <a:grpSpLocks/>
          </p:cNvGrpSpPr>
          <p:nvPr/>
        </p:nvGrpSpPr>
        <p:grpSpPr bwMode="auto">
          <a:xfrm>
            <a:off x="592138" y="6337300"/>
            <a:ext cx="146050" cy="152400"/>
            <a:chOff x="4643438" y="6215082"/>
            <a:chExt cx="146231" cy="152400"/>
          </a:xfrm>
        </p:grpSpPr>
        <p:cxnSp>
          <p:nvCxnSpPr>
            <p:cNvPr id="12" name="Conector reto 11"/>
            <p:cNvCxnSpPr/>
            <p:nvPr/>
          </p:nvCxnSpPr>
          <p:spPr>
            <a:xfrm rot="16200000" flipH="1">
              <a:off x="4643482" y="6286476"/>
              <a:ext cx="71437" cy="71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 flipV="1">
              <a:off x="4682475" y="6260287"/>
              <a:ext cx="152400" cy="61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13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Semântico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4524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marcações</a:t>
            </a:r>
            <a:r>
              <a:rPr lang="en-US" dirty="0" smtClean="0"/>
              <a:t> de </a:t>
            </a:r>
            <a:r>
              <a:rPr lang="en-US" dirty="0" err="1" smtClean="0"/>
              <a:t>conteúdo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,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estrutura</a:t>
            </a:r>
            <a:r>
              <a:rPr lang="en-US" dirty="0" smtClean="0"/>
              <a:t> e </a:t>
            </a:r>
            <a:r>
              <a:rPr lang="en-US" dirty="0" err="1" smtClean="0"/>
              <a:t>informação</a:t>
            </a:r>
            <a:endParaRPr lang="en-US" dirty="0" smtClean="0"/>
          </a:p>
          <a:p>
            <a:pPr lvl="1"/>
            <a:r>
              <a:rPr lang="en-US" dirty="0" smtClean="0"/>
              <a:t>HTML 5 </a:t>
            </a:r>
            <a:r>
              <a:rPr lang="en-US" dirty="0" err="1" smtClean="0"/>
              <a:t>traz</a:t>
            </a:r>
            <a:r>
              <a:rPr lang="en-US" dirty="0" smtClean="0"/>
              <a:t> </a:t>
            </a:r>
            <a:r>
              <a:rPr lang="en-US" dirty="0" err="1" smtClean="0"/>
              <a:t>marcações</a:t>
            </a:r>
            <a:r>
              <a:rPr lang="en-US" dirty="0" smtClean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significado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trechos</a:t>
            </a:r>
            <a:r>
              <a:rPr lang="en-US" dirty="0" smtClean="0"/>
              <a:t> de </a:t>
            </a:r>
            <a:r>
              <a:rPr lang="en-US" dirty="0" err="1" smtClean="0"/>
              <a:t>páginas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Facilidade</a:t>
            </a:r>
            <a:r>
              <a:rPr lang="en-US" dirty="0" smtClean="0"/>
              <a:t> de </a:t>
            </a:r>
            <a:r>
              <a:rPr lang="en-US" dirty="0" err="1" smtClean="0"/>
              <a:t>manutenção</a:t>
            </a:r>
            <a:r>
              <a:rPr lang="en-US" dirty="0" smtClean="0"/>
              <a:t>, </a:t>
            </a:r>
            <a:r>
              <a:rPr lang="en-US" dirty="0" err="1" smtClean="0"/>
              <a:t>compreensão</a:t>
            </a:r>
            <a:r>
              <a:rPr lang="en-US" dirty="0" smtClean="0"/>
              <a:t> do </a:t>
            </a:r>
            <a:r>
              <a:rPr lang="en-US" dirty="0" err="1" smtClean="0"/>
              <a:t>documento</a:t>
            </a:r>
            <a:r>
              <a:rPr lang="en-US" dirty="0" smtClean="0"/>
              <a:t>,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indexação</a:t>
            </a:r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As </a:t>
            </a:r>
            <a:r>
              <a:rPr lang="en-US" dirty="0" err="1" smtClean="0"/>
              <a:t>novas</a:t>
            </a:r>
            <a:r>
              <a:rPr lang="en-US" dirty="0" smtClean="0"/>
              <a:t> tags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impactam</a:t>
            </a:r>
            <a:r>
              <a:rPr lang="en-US" dirty="0" smtClean="0"/>
              <a:t> a </a:t>
            </a:r>
            <a:r>
              <a:rPr lang="en-US" dirty="0" err="1" smtClean="0"/>
              <a:t>apresentação</a:t>
            </a:r>
            <a:r>
              <a:rPr lang="en-US" dirty="0" smtClean="0"/>
              <a:t> visual. São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DIVs.</a:t>
            </a:r>
            <a:endParaRPr lang="en-US" dirty="0" smtClean="0"/>
          </a:p>
          <a:p>
            <a:pPr lvl="2"/>
            <a:r>
              <a:rPr lang="en-US" dirty="0" err="1" smtClean="0"/>
              <a:t>Auxiliam</a:t>
            </a:r>
            <a:r>
              <a:rPr lang="en-US" dirty="0" smtClean="0"/>
              <a:t> as </a:t>
            </a:r>
            <a:r>
              <a:rPr lang="en-US" dirty="0" err="1" smtClean="0"/>
              <a:t>técnicas</a:t>
            </a:r>
            <a:r>
              <a:rPr lang="en-US" dirty="0" smtClean="0"/>
              <a:t> de SEO – Search Engine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3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–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521982"/>
          </a:xfrm>
        </p:spPr>
        <p:txBody>
          <a:bodyPr/>
          <a:lstStyle/>
          <a:p>
            <a:r>
              <a:rPr lang="en-US" sz="1800" dirty="0" smtClean="0"/>
              <a:t>&lt;article&gt;</a:t>
            </a:r>
          </a:p>
          <a:p>
            <a:r>
              <a:rPr lang="en-US" sz="1800" dirty="0" smtClean="0"/>
              <a:t>&lt;aside&gt;</a:t>
            </a:r>
          </a:p>
          <a:p>
            <a:r>
              <a:rPr lang="en-US" sz="1800" dirty="0" smtClean="0"/>
              <a:t>&lt;details&gt;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figcaption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&lt;figure&gt;</a:t>
            </a:r>
          </a:p>
          <a:p>
            <a:r>
              <a:rPr lang="en-US" sz="1800" dirty="0" smtClean="0"/>
              <a:t>&lt;footer&gt;</a:t>
            </a:r>
          </a:p>
          <a:p>
            <a:r>
              <a:rPr lang="en-US" sz="1800" dirty="0" smtClean="0"/>
              <a:t>&lt;header&gt;</a:t>
            </a:r>
          </a:p>
          <a:p>
            <a:r>
              <a:rPr lang="en-US" sz="1800" dirty="0" smtClean="0"/>
              <a:t>&lt;main&gt;</a:t>
            </a:r>
          </a:p>
          <a:p>
            <a:r>
              <a:rPr lang="en-US" sz="1800" dirty="0" smtClean="0"/>
              <a:t>&lt;mark&gt;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nav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&lt;section&gt;</a:t>
            </a:r>
          </a:p>
          <a:p>
            <a:r>
              <a:rPr lang="en-US" sz="1800" dirty="0" smtClean="0"/>
              <a:t>&lt;summary&gt;</a:t>
            </a:r>
          </a:p>
          <a:p>
            <a:r>
              <a:rPr lang="en-US" sz="1800" dirty="0" smtClean="0"/>
              <a:t>&lt;time&gt;</a:t>
            </a:r>
            <a:endParaRPr lang="en-US" sz="1800" dirty="0"/>
          </a:p>
        </p:txBody>
      </p:sp>
      <p:pic>
        <p:nvPicPr>
          <p:cNvPr id="4" name="Picture 3" descr="Captura de Tela 2015-12-08 às 14.35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37" y="1827213"/>
            <a:ext cx="3720164" cy="43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6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5 - Sons e </a:t>
            </a:r>
            <a:r>
              <a:rPr lang="en-US" dirty="0" err="1" smtClean="0"/>
              <a:t>Vídeos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&lt;audio&gt; - define um </a:t>
            </a:r>
            <a:r>
              <a:rPr lang="en-US" sz="2400" dirty="0" err="1" smtClean="0"/>
              <a:t>som</a:t>
            </a:r>
            <a:r>
              <a:rPr lang="en-US" sz="2400" dirty="0" smtClean="0"/>
              <a:t> </a:t>
            </a:r>
          </a:p>
          <a:p>
            <a:pPr marL="544513" indent="0">
              <a:buNone/>
            </a:pPr>
            <a:r>
              <a:rPr lang="en-US" sz="2000" dirty="0" err="1" smtClean="0"/>
              <a:t>Atributos</a:t>
            </a:r>
            <a:r>
              <a:rPr lang="en-US" sz="2000" dirty="0" smtClean="0"/>
              <a:t>: </a:t>
            </a:r>
            <a:r>
              <a:rPr lang="en-US" sz="2000" dirty="0" err="1" smtClean="0"/>
              <a:t>autoplay</a:t>
            </a:r>
            <a:r>
              <a:rPr lang="en-US" sz="2000" dirty="0" smtClean="0"/>
              <a:t>, controls, </a:t>
            </a:r>
            <a:r>
              <a:rPr lang="en-US" sz="2000" dirty="0" err="1" smtClean="0"/>
              <a:t>lopp</a:t>
            </a:r>
            <a:r>
              <a:rPr lang="en-US" sz="2000" dirty="0" smtClean="0"/>
              <a:t>, muted, preload, 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&lt;audio controls&gt;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&lt;source </a:t>
            </a:r>
            <a:r>
              <a:rPr lang="en-US" sz="1600" dirty="0" err="1">
                <a:latin typeface="Courier"/>
                <a:cs typeface="Courier"/>
              </a:rPr>
              <a:t>src</a:t>
            </a:r>
            <a:r>
              <a:rPr lang="en-US" sz="1600" dirty="0">
                <a:latin typeface="Courier"/>
                <a:cs typeface="Courier"/>
              </a:rPr>
              <a:t>="</a:t>
            </a:r>
            <a:r>
              <a:rPr lang="en-US" sz="1600" dirty="0" err="1">
                <a:latin typeface="Courier"/>
                <a:cs typeface="Courier"/>
              </a:rPr>
              <a:t>horse.ogg</a:t>
            </a:r>
            <a:r>
              <a:rPr lang="en-US" sz="1600" dirty="0">
                <a:latin typeface="Courier"/>
                <a:cs typeface="Courier"/>
              </a:rPr>
              <a:t>" type="audio/</a:t>
            </a:r>
            <a:r>
              <a:rPr lang="en-US" sz="1600" dirty="0" err="1">
                <a:latin typeface="Courier"/>
                <a:cs typeface="Courier"/>
              </a:rPr>
              <a:t>ogg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&lt;source </a:t>
            </a:r>
            <a:r>
              <a:rPr lang="en-US" sz="1600" dirty="0" err="1">
                <a:latin typeface="Courier"/>
                <a:cs typeface="Courier"/>
              </a:rPr>
              <a:t>src</a:t>
            </a:r>
            <a:r>
              <a:rPr lang="en-US" sz="1600" dirty="0">
                <a:latin typeface="Courier"/>
                <a:cs typeface="Courier"/>
              </a:rPr>
              <a:t>="horse.mp3" type="audio/mpeg"&gt;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Your browser does not support the audio element.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&lt;/audio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&lt;source&gt; - </a:t>
            </a:r>
            <a:r>
              <a:rPr lang="en-US" sz="2400" dirty="0" err="1" smtClean="0"/>
              <a:t>formato</a:t>
            </a:r>
            <a:r>
              <a:rPr lang="en-US" sz="2400" dirty="0" smtClean="0"/>
              <a:t> e </a:t>
            </a:r>
            <a:r>
              <a:rPr lang="en-US" sz="2400" dirty="0" err="1" smtClean="0"/>
              <a:t>origem</a:t>
            </a:r>
            <a:r>
              <a:rPr lang="en-US" sz="2400" dirty="0" smtClean="0"/>
              <a:t> do </a:t>
            </a:r>
            <a:r>
              <a:rPr lang="en-US" sz="2400" dirty="0" err="1" smtClean="0"/>
              <a:t>arquivo</a:t>
            </a:r>
            <a:r>
              <a:rPr lang="en-US" sz="2400" dirty="0" smtClean="0"/>
              <a:t> de </a:t>
            </a:r>
            <a:r>
              <a:rPr lang="en-US" sz="2400" dirty="0" err="1" smtClean="0"/>
              <a:t>áudio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15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&lt;video&gt;</a:t>
            </a:r>
          </a:p>
          <a:p>
            <a:pPr lvl="1"/>
            <a:r>
              <a:rPr lang="en-US" sz="2000" dirty="0" err="1" smtClean="0"/>
              <a:t>atributos</a:t>
            </a:r>
            <a:r>
              <a:rPr lang="en-US" sz="2000" dirty="0" smtClean="0"/>
              <a:t> width, height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57150" indent="0">
              <a:buNone/>
            </a:pPr>
            <a:r>
              <a:rPr lang="en-US" sz="1800" dirty="0">
                <a:latin typeface="Courier"/>
                <a:cs typeface="Courier"/>
              </a:rPr>
              <a:t>&lt;video width="320" height="240" controls&gt;</a:t>
            </a:r>
          </a:p>
          <a:p>
            <a:pPr marL="57150" indent="0">
              <a:buNone/>
            </a:pPr>
            <a:r>
              <a:rPr lang="en-US" sz="1800" dirty="0">
                <a:latin typeface="Courier"/>
                <a:cs typeface="Courier"/>
              </a:rPr>
              <a:t>  &lt;source </a:t>
            </a:r>
            <a:r>
              <a:rPr lang="en-US" sz="1800" dirty="0" err="1">
                <a:latin typeface="Courier"/>
                <a:cs typeface="Courier"/>
              </a:rPr>
              <a:t>src</a:t>
            </a:r>
            <a:r>
              <a:rPr lang="en-US" sz="1800" dirty="0">
                <a:latin typeface="Courier"/>
                <a:cs typeface="Courier"/>
              </a:rPr>
              <a:t>="movie.mp4" type="video/mp4"&gt;</a:t>
            </a:r>
          </a:p>
          <a:p>
            <a:pPr marL="57150" indent="0">
              <a:buNone/>
            </a:pPr>
            <a:r>
              <a:rPr lang="en-US" sz="1800" dirty="0">
                <a:latin typeface="Courier"/>
                <a:cs typeface="Courier"/>
              </a:rPr>
              <a:t>  &lt;source </a:t>
            </a:r>
            <a:r>
              <a:rPr lang="en-US" sz="1800" dirty="0" err="1">
                <a:latin typeface="Courier"/>
                <a:cs typeface="Courier"/>
              </a:rPr>
              <a:t>src</a:t>
            </a:r>
            <a:r>
              <a:rPr lang="en-US" sz="1800" dirty="0">
                <a:latin typeface="Courier"/>
                <a:cs typeface="Courier"/>
              </a:rPr>
              <a:t>="</a:t>
            </a:r>
            <a:r>
              <a:rPr lang="en-US" sz="1800" dirty="0" err="1">
                <a:latin typeface="Courier"/>
                <a:cs typeface="Courier"/>
              </a:rPr>
              <a:t>movie.ogg</a:t>
            </a:r>
            <a:r>
              <a:rPr lang="en-US" sz="1800" dirty="0">
                <a:latin typeface="Courier"/>
                <a:cs typeface="Courier"/>
              </a:rPr>
              <a:t>" type="video/</a:t>
            </a:r>
            <a:r>
              <a:rPr lang="en-US" sz="1800" dirty="0" err="1">
                <a:latin typeface="Courier"/>
                <a:cs typeface="Courier"/>
              </a:rPr>
              <a:t>ogg</a:t>
            </a:r>
            <a:r>
              <a:rPr lang="en-US" sz="1800" dirty="0">
                <a:latin typeface="Courier"/>
                <a:cs typeface="Courier"/>
              </a:rPr>
              <a:t>"&gt;</a:t>
            </a:r>
          </a:p>
          <a:p>
            <a:pPr marL="57150" indent="0">
              <a:buNone/>
            </a:pPr>
            <a:r>
              <a:rPr lang="en-US" sz="1800" dirty="0">
                <a:latin typeface="Courier"/>
                <a:cs typeface="Courier"/>
              </a:rPr>
              <a:t>  Your browser does not support the video tag.</a:t>
            </a:r>
          </a:p>
          <a:p>
            <a:pPr marL="57150" indent="0">
              <a:buNone/>
            </a:pPr>
            <a:r>
              <a:rPr lang="en-US" sz="1800" dirty="0">
                <a:latin typeface="Courier"/>
                <a:cs typeface="Courier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60385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Mashups</a:t>
            </a:r>
            <a:r>
              <a:rPr lang="en-US" dirty="0" smtClean="0"/>
              <a:t> e </a:t>
            </a:r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7213"/>
            <a:ext cx="8672286" cy="4740501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err="1" smtClean="0"/>
              <a:t>Mashup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err="1" smtClean="0"/>
              <a:t>integração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serviços</a:t>
            </a:r>
            <a:r>
              <a:rPr lang="en-US" sz="2000" dirty="0" smtClean="0"/>
              <a:t> de </a:t>
            </a:r>
            <a:r>
              <a:rPr lang="en-US" sz="2000" dirty="0" err="1" smtClean="0"/>
              <a:t>diferentes</a:t>
            </a:r>
            <a:r>
              <a:rPr lang="en-US" sz="2000" dirty="0" smtClean="0"/>
              <a:t> </a:t>
            </a:r>
            <a:r>
              <a:rPr lang="en-US" sz="2000" dirty="0" err="1" smtClean="0"/>
              <a:t>origens</a:t>
            </a:r>
            <a:r>
              <a:rPr lang="en-US" sz="2000" dirty="0" smtClean="0"/>
              <a:t> (web 2.0)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</a:t>
            </a:r>
          </a:p>
          <a:p>
            <a:pPr lvl="1"/>
            <a:r>
              <a:rPr lang="en-US" sz="2000" dirty="0" err="1" smtClean="0"/>
              <a:t>recurso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possibilita</a:t>
            </a:r>
            <a:r>
              <a:rPr lang="en-US" sz="2000" dirty="0" smtClean="0"/>
              <a:t> </a:t>
            </a:r>
            <a:r>
              <a:rPr lang="en-US" sz="2000" dirty="0" err="1" smtClean="0"/>
              <a:t>embutir</a:t>
            </a:r>
            <a:r>
              <a:rPr lang="en-US" sz="2000" dirty="0" smtClean="0"/>
              <a:t> </a:t>
            </a:r>
            <a:r>
              <a:rPr lang="en-US" sz="2000" dirty="0" err="1" smtClean="0"/>
              <a:t>conteúdo</a:t>
            </a:r>
            <a:r>
              <a:rPr lang="en-US" sz="2000" dirty="0" smtClean="0"/>
              <a:t> de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página</a:t>
            </a:r>
            <a:r>
              <a:rPr lang="en-US" sz="2000" dirty="0" smtClean="0"/>
              <a:t> no </a:t>
            </a:r>
            <a:r>
              <a:rPr lang="en-US" sz="2000" dirty="0" err="1" smtClean="0"/>
              <a:t>meio</a:t>
            </a:r>
            <a:r>
              <a:rPr lang="en-US" sz="2000" dirty="0" smtClean="0"/>
              <a:t> da </a:t>
            </a:r>
            <a:r>
              <a:rPr lang="en-US" sz="2000" dirty="0" err="1" smtClean="0"/>
              <a:t>nossa</a:t>
            </a:r>
            <a:r>
              <a:rPr lang="en-US" sz="2000" dirty="0" smtClean="0"/>
              <a:t>:</a:t>
            </a:r>
          </a:p>
          <a:p>
            <a:pPr lvl="1"/>
            <a:endParaRPr lang="en-US" sz="300" dirty="0" smtClean="0"/>
          </a:p>
          <a:p>
            <a:pPr marL="0" indent="0" algn="ctr"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7F0054"/>
                </a:solidFill>
                <a:latin typeface="Courier"/>
                <a:cs typeface="Courier"/>
              </a:rPr>
              <a:t>iframe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src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</a:t>
            </a:r>
            <a:r>
              <a:rPr lang="en-US" sz="1600" dirty="0" err="1">
                <a:solidFill>
                  <a:srgbClr val="2800FF"/>
                </a:solidFill>
                <a:latin typeface="Courier"/>
                <a:cs typeface="Courier"/>
              </a:rPr>
              <a:t>outrapagina.html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&gt;&lt;/</a:t>
            </a:r>
            <a:r>
              <a:rPr lang="en-US" sz="1600" dirty="0" err="1">
                <a:solidFill>
                  <a:srgbClr val="7F0054"/>
                </a:solidFill>
                <a:latin typeface="Courier"/>
                <a:cs typeface="Courier"/>
              </a:rPr>
              <a:t>iframe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&gt;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2400" dirty="0" err="1" smtClean="0"/>
              <a:t>Exemplo</a:t>
            </a:r>
            <a:r>
              <a:rPr lang="en-US" sz="2400" dirty="0" smtClean="0"/>
              <a:t> com </a:t>
            </a:r>
            <a:r>
              <a:rPr lang="en-US" sz="2400" dirty="0" err="1" smtClean="0"/>
              <a:t>vídeo</a:t>
            </a:r>
            <a:r>
              <a:rPr lang="en-US" sz="2400" dirty="0" smtClean="0"/>
              <a:t>: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7F0054"/>
                </a:solidFill>
                <a:latin typeface="Courier"/>
                <a:cs typeface="Courier"/>
              </a:rPr>
              <a:t>iframe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width=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"420" </a:t>
            </a:r>
            <a:r>
              <a:rPr lang="en-US" sz="1600" dirty="0">
                <a:latin typeface="Courier"/>
                <a:cs typeface="Courier"/>
              </a:rPr>
              <a:t>height=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"315" </a:t>
            </a:r>
            <a:r>
              <a:rPr lang="en-US" sz="1600" dirty="0" err="1">
                <a:latin typeface="Courier"/>
                <a:cs typeface="Courier"/>
              </a:rPr>
              <a:t>src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"//</a:t>
            </a:r>
            <a:r>
              <a:rPr lang="en-US" sz="1600" dirty="0" err="1">
                <a:solidFill>
                  <a:srgbClr val="2800FF"/>
                </a:solidFill>
                <a:latin typeface="Courier"/>
                <a:cs typeface="Courier"/>
              </a:rPr>
              <a:t>www.youtube.com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/embed/Tb06abHE4hY" </a:t>
            </a:r>
            <a:r>
              <a:rPr lang="en-US" sz="1600" dirty="0" err="1">
                <a:latin typeface="Courier"/>
                <a:cs typeface="Courier"/>
              </a:rPr>
              <a:t>frameborder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"0" </a:t>
            </a:r>
            <a:r>
              <a:rPr lang="en-US" sz="1600" dirty="0" err="1">
                <a:latin typeface="Courier"/>
                <a:cs typeface="Courier"/>
              </a:rPr>
              <a:t>allowfullscreen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&gt; &lt;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7F0054"/>
                </a:solidFill>
                <a:latin typeface="Courier"/>
                <a:cs typeface="Courier"/>
              </a:rPr>
              <a:t>iframe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&gt; </a:t>
            </a:r>
            <a:endParaRPr lang="en-US" sz="2000" dirty="0" smtClean="0"/>
          </a:p>
          <a:p>
            <a:r>
              <a:rPr lang="en-US" sz="2400" dirty="0" err="1" smtClean="0"/>
              <a:t>Exemplo</a:t>
            </a:r>
            <a:r>
              <a:rPr lang="en-US" sz="2400" dirty="0" smtClean="0"/>
              <a:t> com o Google Maps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7F0054"/>
                </a:solidFill>
                <a:latin typeface="Courier"/>
                <a:cs typeface="Courier"/>
              </a:rPr>
              <a:t>iframe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width=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"425" </a:t>
            </a:r>
            <a:r>
              <a:rPr lang="en-US" sz="1600" dirty="0">
                <a:latin typeface="Courier"/>
                <a:cs typeface="Courier"/>
              </a:rPr>
              <a:t>height=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"350" </a:t>
            </a:r>
            <a:r>
              <a:rPr lang="en-US" sz="1600" dirty="0" err="1">
                <a:latin typeface="Courier"/>
                <a:cs typeface="Courier"/>
              </a:rPr>
              <a:t>frameborder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"0" </a:t>
            </a:r>
            <a:r>
              <a:rPr lang="en-US" sz="1600" dirty="0">
                <a:latin typeface="Courier"/>
                <a:cs typeface="Courier"/>
              </a:rPr>
              <a:t>scrolling=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"no" </a:t>
            </a:r>
            <a:r>
              <a:rPr lang="en-US" sz="1600" dirty="0" err="1">
                <a:latin typeface="Courier"/>
                <a:cs typeface="Courier"/>
              </a:rPr>
              <a:t>marginheight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"0" </a:t>
            </a:r>
            <a:r>
              <a:rPr lang="en-US" sz="1600" dirty="0" err="1">
                <a:latin typeface="Courier"/>
                <a:cs typeface="Courier"/>
              </a:rPr>
              <a:t>marginwidth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"0" </a:t>
            </a:r>
            <a:r>
              <a:rPr lang="en-US" sz="1600" dirty="0" err="1">
                <a:latin typeface="Courier"/>
                <a:cs typeface="Courier"/>
              </a:rPr>
              <a:t>src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"http://</a:t>
            </a:r>
            <a:r>
              <a:rPr lang="en-US" sz="1600" dirty="0" err="1">
                <a:solidFill>
                  <a:srgbClr val="2800FF"/>
                </a:solidFill>
                <a:latin typeface="Courier"/>
                <a:cs typeface="Courier"/>
              </a:rPr>
              <a:t>maps.google.com.br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2800FF"/>
                </a:solidFill>
                <a:latin typeface="Courier"/>
                <a:cs typeface="Courier"/>
              </a:rPr>
              <a:t>maps?q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=</a:t>
            </a:r>
            <a:r>
              <a:rPr lang="en-US" sz="1600" dirty="0" err="1">
                <a:solidFill>
                  <a:srgbClr val="2800FF"/>
                </a:solidFill>
                <a:latin typeface="Courier"/>
                <a:cs typeface="Courier"/>
              </a:rPr>
              <a:t>Jacarezinho&amp;amp;output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=embed"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&gt;&lt;/</a:t>
            </a:r>
            <a:r>
              <a:rPr lang="en-US" sz="1600" dirty="0" err="1">
                <a:solidFill>
                  <a:srgbClr val="7F0054"/>
                </a:solidFill>
                <a:latin typeface="Courier"/>
                <a:cs typeface="Courier"/>
              </a:rPr>
              <a:t>iframe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&gt; 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95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92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CSS</a:t>
            </a:r>
          </a:p>
        </p:txBody>
      </p:sp>
      <p:sp>
        <p:nvSpPr>
          <p:cNvPr id="24473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673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400" dirty="0">
                <a:latin typeface="Verdana" charset="0"/>
              </a:rPr>
              <a:t>A separação da formatação permite: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latin typeface="Verdana" charset="0"/>
                <a:cs typeface="Arial" charset="0"/>
              </a:rPr>
              <a:t>Melhorar o conteúdo de acessibilidade (para portadores de deficiência);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latin typeface="Verdana" charset="0"/>
                <a:cs typeface="Arial" charset="0"/>
              </a:rPr>
              <a:t>Prover mais flexibilidade e controle sobre a apresentação do documento;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latin typeface="Verdana" charset="0"/>
                <a:cs typeface="Arial" charset="0"/>
              </a:rPr>
              <a:t>Permitir o compartilhamento de formatação entre diversas páginas;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latin typeface="Verdana" charset="0"/>
                <a:cs typeface="Arial" charset="0"/>
              </a:rPr>
              <a:t>Reduzir a complexidade e a repetição;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latin typeface="Verdana" charset="0"/>
                <a:cs typeface="Arial" charset="0"/>
              </a:rPr>
              <a:t>Configurar a apresentação da página para diferentes formas (tela, impressão, narração por software, etc.);</a:t>
            </a:r>
          </a:p>
        </p:txBody>
      </p:sp>
    </p:spTree>
    <p:extLst>
      <p:ext uri="{BB962C8B-B14F-4D97-AF65-F5344CB8AC3E}">
        <p14:creationId xmlns:p14="http://schemas.microsoft.com/office/powerpoint/2010/main" val="344869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...em Cascata ?</a:t>
            </a:r>
          </a:p>
        </p:txBody>
      </p:sp>
      <p:sp>
        <p:nvSpPr>
          <p:cNvPr id="245762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602162"/>
          </a:xfrm>
        </p:spPr>
        <p:txBody>
          <a:bodyPr/>
          <a:lstStyle/>
          <a:p>
            <a:r>
              <a:rPr lang="pt-BR" sz="2400">
                <a:latin typeface="Verdana" charset="0"/>
              </a:rPr>
              <a:t>Folha de Estilos </a:t>
            </a:r>
            <a:r>
              <a:rPr lang="pt-BR" sz="2400">
                <a:solidFill>
                  <a:srgbClr val="C00000"/>
                </a:solidFill>
                <a:latin typeface="Verdana" charset="0"/>
              </a:rPr>
              <a:t>em Cascata</a:t>
            </a:r>
            <a:r>
              <a:rPr lang="pt-BR" sz="2400">
                <a:latin typeface="Verdana" charset="0"/>
              </a:rPr>
              <a:t>, mas também poderia ser chamado de:</a:t>
            </a:r>
          </a:p>
          <a:p>
            <a:pPr lvl="1"/>
            <a:r>
              <a:rPr lang="pt-BR" sz="2000">
                <a:latin typeface="Verdana" charset="0"/>
                <a:cs typeface="Arial" charset="0"/>
              </a:rPr>
              <a:t>Folhas de Estilos com </a:t>
            </a:r>
            <a:r>
              <a:rPr lang="pt-BR" sz="2000">
                <a:solidFill>
                  <a:srgbClr val="002060"/>
                </a:solidFill>
                <a:latin typeface="Verdana" charset="0"/>
                <a:cs typeface="Arial" charset="0"/>
              </a:rPr>
              <a:t>Prioridades;</a:t>
            </a:r>
            <a:r>
              <a:rPr lang="pt-BR" sz="2000">
                <a:latin typeface="Verdana" charset="0"/>
                <a:cs typeface="Arial" charset="0"/>
              </a:rPr>
              <a:t> ou </a:t>
            </a:r>
          </a:p>
          <a:p>
            <a:pPr lvl="1"/>
            <a:r>
              <a:rPr lang="pt-BR" sz="2000">
                <a:latin typeface="Verdana" charset="0"/>
                <a:cs typeface="Arial" charset="0"/>
              </a:rPr>
              <a:t>Folhas de Estilos com </a:t>
            </a:r>
            <a:r>
              <a:rPr lang="pt-BR" sz="2000">
                <a:solidFill>
                  <a:srgbClr val="002060"/>
                </a:solidFill>
                <a:latin typeface="Verdana" charset="0"/>
                <a:cs typeface="Arial" charset="0"/>
              </a:rPr>
              <a:t>Pesos;</a:t>
            </a:r>
            <a:endParaRPr lang="pt-BR" sz="2000">
              <a:latin typeface="Verdana" charset="0"/>
              <a:cs typeface="Arial" charset="0"/>
            </a:endParaRPr>
          </a:p>
          <a:p>
            <a:endParaRPr lang="pt-BR" sz="1600">
              <a:latin typeface="Verdana" charset="0"/>
            </a:endParaRPr>
          </a:p>
          <a:p>
            <a:r>
              <a:rPr lang="pt-BR" sz="2400">
                <a:latin typeface="Verdana" charset="0"/>
              </a:rPr>
              <a:t>CSS determina um esquema de prioridade para determinar </a:t>
            </a:r>
            <a:r>
              <a:rPr lang="pt-BR" sz="2400" b="1">
                <a:latin typeface="Verdana" charset="0"/>
              </a:rPr>
              <a:t>que estilo</a:t>
            </a:r>
            <a:r>
              <a:rPr lang="pt-BR" sz="2400">
                <a:latin typeface="Verdana" charset="0"/>
              </a:rPr>
              <a:t> será aplicado a um elemento, quando mais de um é aplicável.</a:t>
            </a:r>
          </a:p>
          <a:p>
            <a:endParaRPr lang="pt-BR" sz="1600">
              <a:latin typeface="Verdana" charset="0"/>
            </a:endParaRPr>
          </a:p>
          <a:p>
            <a:r>
              <a:rPr lang="pt-BR" sz="2400">
                <a:latin typeface="Verdana" charset="0"/>
              </a:rPr>
              <a:t>Desta forma, podemos saber precisamente qual estilo será aplicado a um elemento.</a:t>
            </a:r>
          </a:p>
          <a:p>
            <a:endParaRPr lang="pt-BR" sz="24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9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Cascata</a:t>
            </a:r>
          </a:p>
        </p:txBody>
      </p:sp>
      <p:sp>
        <p:nvSpPr>
          <p:cNvPr id="24678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charset="0"/>
              <a:buNone/>
            </a:pPr>
            <a:r>
              <a:rPr lang="pt-BR" sz="2000">
                <a:latin typeface="Verdana" charset="0"/>
              </a:rPr>
              <a:t>A prioridade para o efeito cascata em ordem crescente:</a:t>
            </a:r>
          </a:p>
          <a:p>
            <a:pPr>
              <a:lnSpc>
                <a:spcPct val="110000"/>
              </a:lnSpc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folha de estilo padrão do navegador do usuário;</a:t>
            </a:r>
          </a:p>
          <a:p>
            <a:pPr>
              <a:lnSpc>
                <a:spcPct val="110000"/>
              </a:lnSpc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folha de estilo do usuário;</a:t>
            </a:r>
          </a:p>
          <a:p>
            <a:pPr>
              <a:lnSpc>
                <a:spcPct val="110000"/>
              </a:lnSpc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folha de estilo do desenvolvedor;</a:t>
            </a:r>
          </a:p>
          <a:p>
            <a:pPr marL="800100" lvl="1" indent="-342900">
              <a:lnSpc>
                <a:spcPct val="110000"/>
              </a:lnSpc>
              <a:buClr>
                <a:srgbClr val="004D4D"/>
              </a:buClr>
              <a:buFont typeface="Arial" charset="0"/>
              <a:buAutoNum type="alphaLcPeriod"/>
            </a:pPr>
            <a:r>
              <a:rPr lang="pt-BR" sz="1800">
                <a:latin typeface="Verdana" charset="0"/>
                <a:cs typeface="Arial" charset="0"/>
              </a:rPr>
              <a:t>estilo externo (importado ou ligado).</a:t>
            </a:r>
          </a:p>
          <a:p>
            <a:pPr marL="800100" lvl="1" indent="-342900">
              <a:lnSpc>
                <a:spcPct val="110000"/>
              </a:lnSpc>
              <a:buClr>
                <a:srgbClr val="004D4D"/>
              </a:buClr>
              <a:buFont typeface="Arial" charset="0"/>
              <a:buAutoNum type="alphaLcPeriod"/>
            </a:pPr>
            <a:r>
              <a:rPr lang="pt-BR" sz="1800">
                <a:latin typeface="Verdana" charset="0"/>
                <a:cs typeface="Arial" charset="0"/>
              </a:rPr>
              <a:t>estilo incorporado (definido na seção head do documento);</a:t>
            </a:r>
          </a:p>
          <a:p>
            <a:pPr marL="800100" lvl="1" indent="-342900">
              <a:lnSpc>
                <a:spcPct val="110000"/>
              </a:lnSpc>
              <a:buClr>
                <a:srgbClr val="004D4D"/>
              </a:buClr>
              <a:buFont typeface="Arial" charset="0"/>
              <a:buAutoNum type="alphaLcPeriod"/>
            </a:pPr>
            <a:r>
              <a:rPr lang="pt-BR" sz="1800">
                <a:latin typeface="Verdana" charset="0"/>
                <a:cs typeface="Arial" charset="0"/>
              </a:rPr>
              <a:t>estilo </a:t>
            </a:r>
            <a:r>
              <a:rPr lang="pt-BR" sz="1800" i="1">
                <a:latin typeface="Verdana" charset="0"/>
                <a:cs typeface="Arial" charset="0"/>
              </a:rPr>
              <a:t>inline</a:t>
            </a:r>
            <a:r>
              <a:rPr lang="pt-BR" sz="1800">
                <a:latin typeface="Verdana" charset="0"/>
                <a:cs typeface="Arial" charset="0"/>
              </a:rPr>
              <a:t> (dentro de um elemento HTML);</a:t>
            </a:r>
          </a:p>
          <a:p>
            <a:pPr>
              <a:lnSpc>
                <a:spcPct val="110000"/>
              </a:lnSpc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declarações do desenvolvedor com </a:t>
            </a:r>
            <a:r>
              <a:rPr lang="pt-BR" sz="2000" i="1">
                <a:solidFill>
                  <a:srgbClr val="002060"/>
                </a:solidFill>
                <a:latin typeface="Verdana" charset="0"/>
              </a:rPr>
              <a:t>!important</a:t>
            </a:r>
            <a:r>
              <a:rPr lang="pt-BR" sz="2000">
                <a:latin typeface="Verdana" charset="0"/>
              </a:rPr>
              <a:t>;</a:t>
            </a:r>
          </a:p>
          <a:p>
            <a:pPr>
              <a:lnSpc>
                <a:spcPct val="110000"/>
              </a:lnSpc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declarações do usuário com </a:t>
            </a:r>
            <a:r>
              <a:rPr lang="pt-BR" sz="2000" i="1">
                <a:solidFill>
                  <a:srgbClr val="002060"/>
                </a:solidFill>
                <a:latin typeface="Verdana" charset="0"/>
              </a:rPr>
              <a:t>!important</a:t>
            </a:r>
            <a:r>
              <a:rPr lang="pt-BR" sz="2000">
                <a:latin typeface="Verdana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pt-BR" sz="20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9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Formulário</a:t>
            </a:r>
          </a:p>
        </p:txBody>
      </p:sp>
      <p:sp>
        <p:nvSpPr>
          <p:cNvPr id="211970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459287"/>
          </a:xfrm>
        </p:spPr>
        <p:txBody>
          <a:bodyPr/>
          <a:lstStyle/>
          <a:p>
            <a:r>
              <a:rPr lang="pt-BR">
                <a:latin typeface="Verdana" charset="0"/>
              </a:rPr>
              <a:t>É uma área do documento onde é possível efetuar a entrada de dados.</a:t>
            </a:r>
          </a:p>
          <a:p>
            <a:endParaRPr lang="pt-BR">
              <a:latin typeface="Verdana" charset="0"/>
            </a:endParaRPr>
          </a:p>
          <a:p>
            <a:r>
              <a:rPr lang="pt-BR">
                <a:latin typeface="Verdana" charset="0"/>
              </a:rPr>
              <a:t>Os dados são enviados para o local especificado na propriedade </a:t>
            </a:r>
            <a:r>
              <a:rPr lang="pt-BR" b="1">
                <a:solidFill>
                  <a:srgbClr val="C00000"/>
                </a:solidFill>
                <a:latin typeface="Verdana" charset="0"/>
              </a:rPr>
              <a:t>action</a:t>
            </a:r>
            <a:r>
              <a:rPr lang="pt-BR">
                <a:latin typeface="Verdana" charset="0"/>
              </a:rPr>
              <a:t>.</a:t>
            </a:r>
          </a:p>
          <a:p>
            <a:endParaRPr lang="pt-BR">
              <a:latin typeface="Verdana" charset="0"/>
            </a:endParaRPr>
          </a:p>
          <a:p>
            <a:r>
              <a:rPr lang="pt-BR">
                <a:latin typeface="Verdana" charset="0"/>
              </a:rPr>
              <a:t>Pela propriedade </a:t>
            </a:r>
            <a:r>
              <a:rPr lang="pt-BR" b="1">
                <a:solidFill>
                  <a:srgbClr val="C00000"/>
                </a:solidFill>
                <a:latin typeface="Verdana" charset="0"/>
              </a:rPr>
              <a:t>method</a:t>
            </a:r>
            <a:r>
              <a:rPr lang="pt-BR">
                <a:latin typeface="Verdana" charset="0"/>
              </a:rPr>
              <a:t>, definimos como os dados serão enviados.</a:t>
            </a:r>
          </a:p>
        </p:txBody>
      </p:sp>
    </p:spTree>
    <p:extLst>
      <p:ext uri="{BB962C8B-B14F-4D97-AF65-F5344CB8AC3E}">
        <p14:creationId xmlns:p14="http://schemas.microsoft.com/office/powerpoint/2010/main" val="105151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Sintaxe</a:t>
            </a:r>
          </a:p>
        </p:txBody>
      </p:sp>
      <p:sp>
        <p:nvSpPr>
          <p:cNvPr id="25702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seletor [, seletor2, ...][:pseudo-classe]</a:t>
            </a:r>
          </a:p>
          <a:p>
            <a:pPr>
              <a:buFont typeface="Wingdings" charset="0"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  propriedade:valor;</a:t>
            </a:r>
          </a:p>
          <a:p>
            <a:pPr>
              <a:buFont typeface="Wingdings" charset="0"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  [propriedade2:valor2; ...] </a:t>
            </a:r>
          </a:p>
          <a:p>
            <a:pPr>
              <a:buFont typeface="Wingdings" charset="0"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2000" b="1" i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i="1">
                <a:latin typeface="Courier New" charset="0"/>
                <a:cs typeface="Courier New" charset="0"/>
              </a:rPr>
              <a:t>/* comentário */</a:t>
            </a:r>
            <a:endParaRPr lang="pt-BR" sz="2000" b="1">
              <a:latin typeface="Courier New" charset="0"/>
              <a:cs typeface="Courier New" charset="0"/>
            </a:endParaRPr>
          </a:p>
        </p:txBody>
      </p:sp>
      <p:sp>
        <p:nvSpPr>
          <p:cNvPr id="257027" name="CaixaDeTexto 3"/>
          <p:cNvSpPr txBox="1">
            <a:spLocks noChangeArrowheads="1"/>
          </p:cNvSpPr>
          <p:nvPr/>
        </p:nvSpPr>
        <p:spPr bwMode="auto">
          <a:xfrm>
            <a:off x="357188" y="6072188"/>
            <a:ext cx="3979862" cy="64611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Observação:</a:t>
            </a:r>
          </a:p>
          <a:p>
            <a:pPr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Colchetes denota conteúdo opcional.</a:t>
            </a:r>
          </a:p>
        </p:txBody>
      </p:sp>
    </p:spTree>
    <p:extLst>
      <p:ext uri="{BB962C8B-B14F-4D97-AF65-F5344CB8AC3E}">
        <p14:creationId xmlns:p14="http://schemas.microsoft.com/office/powerpoint/2010/main" val="350719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Exemplos</a:t>
            </a:r>
          </a:p>
        </p:txBody>
      </p:sp>
      <p:sp>
        <p:nvSpPr>
          <p:cNvPr id="258050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6736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 b="1">
                <a:solidFill>
                  <a:srgbClr val="474747"/>
                </a:solidFill>
                <a:latin typeface="Courier New" charset="0"/>
                <a:cs typeface="Courier New" charset="0"/>
              </a:rPr>
              <a:t>/* Aplicável ao body */</a:t>
            </a: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body</a:t>
            </a:r>
            <a:r>
              <a:rPr lang="pt-BR" sz="2000" b="1">
                <a:latin typeface="Courier New" charset="0"/>
                <a:cs typeface="Courier New" charset="0"/>
              </a:rPr>
              <a:t> {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</a:t>
            </a:r>
            <a:r>
              <a:rPr lang="pt-BR" sz="2000" b="1">
                <a:solidFill>
                  <a:srgbClr val="002060"/>
                </a:solidFill>
                <a:latin typeface="Courier New" charset="0"/>
                <a:cs typeface="Courier New" charset="0"/>
              </a:rPr>
              <a:t>background-color</a:t>
            </a:r>
            <a:r>
              <a:rPr lang="pt-BR" sz="2000" b="1">
                <a:latin typeface="Courier New" charset="0"/>
                <a:cs typeface="Courier New" charset="0"/>
              </a:rPr>
              <a:t>:#aabbcc;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rgbClr val="474747"/>
                </a:solidFill>
                <a:latin typeface="Courier New" charset="0"/>
                <a:cs typeface="Courier New" charset="0"/>
              </a:rPr>
              <a:t>/* Aplicável a todo h1 */</a:t>
            </a: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h1</a:t>
            </a:r>
            <a:r>
              <a:rPr lang="pt-BR" sz="2000" b="1">
                <a:latin typeface="Courier New" charset="0"/>
                <a:cs typeface="Courier New" charset="0"/>
              </a:rPr>
              <a:t> {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</a:t>
            </a:r>
            <a:r>
              <a:rPr lang="pt-BR" sz="2000" b="1">
                <a:solidFill>
                  <a:srgbClr val="002060"/>
                </a:solidFill>
                <a:latin typeface="Courier New" charset="0"/>
                <a:cs typeface="Courier New" charset="0"/>
              </a:rPr>
              <a:t>text-align</a:t>
            </a:r>
            <a:r>
              <a:rPr lang="pt-BR" sz="2000" b="1">
                <a:latin typeface="Courier New" charset="0"/>
                <a:cs typeface="Courier New" charset="0"/>
              </a:rPr>
              <a:t>:center;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</a:t>
            </a:r>
            <a:r>
              <a:rPr lang="pt-BR" sz="2000" b="1">
                <a:solidFill>
                  <a:srgbClr val="002060"/>
                </a:solidFill>
                <a:latin typeface="Courier New" charset="0"/>
                <a:cs typeface="Courier New" charset="0"/>
              </a:rPr>
              <a:t>color</a:t>
            </a:r>
            <a:r>
              <a:rPr lang="pt-BR" sz="2000" b="1">
                <a:latin typeface="Courier New" charset="0"/>
                <a:cs typeface="Courier New" charset="0"/>
              </a:rPr>
              <a:t>:gray;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</a:t>
            </a:r>
            <a:r>
              <a:rPr lang="pt-BR" sz="2000" b="1">
                <a:solidFill>
                  <a:srgbClr val="002060"/>
                </a:solidFill>
                <a:latin typeface="Courier New" charset="0"/>
                <a:cs typeface="Courier New" charset="0"/>
              </a:rPr>
              <a:t>font-family</a:t>
            </a:r>
            <a:r>
              <a:rPr lang="pt-BR" sz="2000" b="1">
                <a:latin typeface="Courier New" charset="0"/>
                <a:cs typeface="Courier New" charset="0"/>
              </a:rPr>
              <a:t>:"Times New Roman";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888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Conteúdo</a:t>
            </a:r>
          </a:p>
        </p:txBody>
      </p:sp>
      <p:sp>
        <p:nvSpPr>
          <p:cNvPr id="278530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827213"/>
            <a:ext cx="7313612" cy="45545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1600">
                <a:latin typeface="Verdana" charset="0"/>
              </a:rPr>
              <a:t>Cores em CSS</a:t>
            </a:r>
          </a:p>
          <a:p>
            <a:pPr eaLnBrk="1" hangingPunct="1">
              <a:lnSpc>
                <a:spcPct val="80000"/>
              </a:lnSpc>
            </a:pPr>
            <a:r>
              <a:rPr lang="pt-BR" sz="1600">
                <a:latin typeface="Verdana" charset="0"/>
              </a:rPr>
              <a:t>Fundo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Cor de Fundo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Imagem de Fundo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Repetição da Imagem de Fundo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Posição da Imagem de Fundo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Fixação da Imagem de Fundo</a:t>
            </a:r>
          </a:p>
          <a:p>
            <a:pPr eaLnBrk="1" hangingPunct="1">
              <a:lnSpc>
                <a:spcPct val="80000"/>
              </a:lnSpc>
            </a:pPr>
            <a:r>
              <a:rPr lang="pt-BR" sz="1600">
                <a:latin typeface="Verdana" charset="0"/>
              </a:rPr>
              <a:t>Texto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Alinhamento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Decoração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Transformação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Identação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Alinhamento Vertical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Cor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Espaçamento entre Letras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Espaçamento entre Palavras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Espaço entre Linhas</a:t>
            </a:r>
          </a:p>
          <a:p>
            <a:pPr eaLnBrk="1" hangingPunct="1">
              <a:lnSpc>
                <a:spcPct val="80000"/>
              </a:lnSpc>
            </a:pPr>
            <a:r>
              <a:rPr lang="pt-BR" sz="1600">
                <a:latin typeface="Verdana" charset="0"/>
              </a:rPr>
              <a:t>Fonte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Tipos de Fonte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Família de Fontes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Tamanho da Fonte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Estilo da Fonte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Grossura da Fonte</a:t>
            </a:r>
          </a:p>
          <a:p>
            <a:pPr lvl="1" eaLnBrk="1" hangingPunct="1">
              <a:lnSpc>
                <a:spcPct val="80000"/>
              </a:lnSpc>
            </a:pPr>
            <a:endParaRPr lang="pt-BR" sz="1200">
              <a:latin typeface="Verdana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endParaRPr lang="pt-BR" sz="1200">
              <a:latin typeface="Verdana" charset="0"/>
              <a:cs typeface="Arial" charset="0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286750" y="6357938"/>
            <a:ext cx="142875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72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Conteúdo</a:t>
            </a:r>
          </a:p>
        </p:txBody>
      </p:sp>
      <p:sp>
        <p:nvSpPr>
          <p:cNvPr id="279554" name="Rectangle 3"/>
          <p:cNvSpPr>
            <a:spLocks noGrp="1" noChangeArrowheads="1"/>
          </p:cNvSpPr>
          <p:nvPr>
            <p:ph idx="1"/>
          </p:nvPr>
        </p:nvSpPr>
        <p:spPr>
          <a:xfrm>
            <a:off x="1357313" y="1571625"/>
            <a:ext cx="7313612" cy="4554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1600">
                <a:latin typeface="Verdana" charset="0"/>
              </a:rPr>
              <a:t>Âncoras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Estados da Âncora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Cor de Fundo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Decoração</a:t>
            </a:r>
          </a:p>
          <a:p>
            <a:pPr eaLnBrk="1" hangingPunct="1">
              <a:lnSpc>
                <a:spcPct val="80000"/>
              </a:lnSpc>
            </a:pPr>
            <a:r>
              <a:rPr lang="pt-BR" sz="1600">
                <a:latin typeface="Verdana" charset="0"/>
              </a:rPr>
              <a:t>Listas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Posição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Tipo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Imagem</a:t>
            </a:r>
          </a:p>
          <a:p>
            <a:pPr eaLnBrk="1" hangingPunct="1">
              <a:lnSpc>
                <a:spcPct val="80000"/>
              </a:lnSpc>
            </a:pPr>
            <a:r>
              <a:rPr lang="pt-BR" sz="1600">
                <a:latin typeface="Verdana" charset="0"/>
              </a:rPr>
              <a:t>Margens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Superior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Inferior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Direita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Esquerda</a:t>
            </a:r>
          </a:p>
          <a:p>
            <a:pPr eaLnBrk="1" hangingPunct="1">
              <a:lnSpc>
                <a:spcPct val="80000"/>
              </a:lnSpc>
            </a:pPr>
            <a:r>
              <a:rPr lang="pt-BR" sz="1600">
                <a:latin typeface="Verdana" charset="0"/>
              </a:rPr>
              <a:t>Espaçamentos (padding)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Superior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Inferior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Direita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Esquerda</a:t>
            </a:r>
          </a:p>
          <a:p>
            <a:pPr eaLnBrk="1" hangingPunct="1">
              <a:lnSpc>
                <a:spcPct val="80000"/>
              </a:lnSpc>
            </a:pPr>
            <a:r>
              <a:rPr lang="pt-BR" sz="1600">
                <a:latin typeface="Verdana" charset="0"/>
              </a:rPr>
              <a:t>Bordas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Estilo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Cor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200">
                <a:latin typeface="Verdana" charset="0"/>
                <a:cs typeface="Arial" charset="0"/>
              </a:rPr>
              <a:t>Espessura</a:t>
            </a:r>
          </a:p>
          <a:p>
            <a:pPr eaLnBrk="1" hangingPunct="1">
              <a:lnSpc>
                <a:spcPct val="80000"/>
              </a:lnSpc>
            </a:pPr>
            <a:r>
              <a:rPr lang="pt-BR" sz="1600">
                <a:latin typeface="Verdana" charset="0"/>
              </a:rPr>
              <a:t>Layout Com Css</a:t>
            </a:r>
          </a:p>
        </p:txBody>
      </p:sp>
    </p:spTree>
    <p:extLst>
      <p:ext uri="{BB962C8B-B14F-4D97-AF65-F5344CB8AC3E}">
        <p14:creationId xmlns:p14="http://schemas.microsoft.com/office/powerpoint/2010/main" val="263372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Cores em CSS</a:t>
            </a:r>
          </a:p>
        </p:txBody>
      </p:sp>
      <p:sp>
        <p:nvSpPr>
          <p:cNvPr id="28057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673600"/>
          </a:xfrm>
        </p:spPr>
        <p:txBody>
          <a:bodyPr/>
          <a:lstStyle/>
          <a:p>
            <a:r>
              <a:rPr lang="pt-BR" sz="2400">
                <a:latin typeface="Verdana" charset="0"/>
              </a:rPr>
              <a:t>Nome da cor</a:t>
            </a:r>
          </a:p>
          <a:p>
            <a:pPr>
              <a:buFont typeface="Wingdings" charset="0"/>
              <a:buNone/>
            </a:pPr>
            <a:r>
              <a:rPr lang="pt-BR" sz="2400">
                <a:latin typeface="Verdana" charset="0"/>
              </a:rPr>
              <a:t>	Ex: green</a:t>
            </a:r>
          </a:p>
          <a:p>
            <a:pPr>
              <a:buFont typeface="Wingdings" charset="0"/>
              <a:buNone/>
            </a:pPr>
            <a:endParaRPr lang="pt-BR" sz="1100">
              <a:latin typeface="Verdana" charset="0"/>
            </a:endParaRPr>
          </a:p>
          <a:p>
            <a:r>
              <a:rPr lang="pt-BR" sz="2400">
                <a:latin typeface="Verdana" charset="0"/>
              </a:rPr>
              <a:t>Combinação RGB em base hexadecimal</a:t>
            </a:r>
          </a:p>
          <a:p>
            <a:pPr>
              <a:buFont typeface="Wingdings" charset="0"/>
              <a:buNone/>
            </a:pPr>
            <a:r>
              <a:rPr lang="pt-BR" sz="2400">
                <a:latin typeface="Verdana" charset="0"/>
              </a:rPr>
              <a:t>	Ex: #00FF00</a:t>
            </a:r>
          </a:p>
          <a:p>
            <a:pPr>
              <a:buFont typeface="Wingdings" charset="0"/>
              <a:buNone/>
            </a:pPr>
            <a:endParaRPr lang="pt-BR" sz="1100">
              <a:latin typeface="Verdana" charset="0"/>
            </a:endParaRPr>
          </a:p>
          <a:p>
            <a:r>
              <a:rPr lang="pt-BR" sz="2400">
                <a:latin typeface="Verdana" charset="0"/>
              </a:rPr>
              <a:t>Combinação RGB em base decimal</a:t>
            </a:r>
          </a:p>
          <a:p>
            <a:pPr>
              <a:buFont typeface="Wingdings" charset="0"/>
              <a:buNone/>
            </a:pPr>
            <a:r>
              <a:rPr lang="pt-BR" sz="2400">
                <a:latin typeface="Verdana" charset="0"/>
              </a:rPr>
              <a:t>	Ex: rgb(0,255,0) </a:t>
            </a:r>
          </a:p>
          <a:p>
            <a:pPr>
              <a:buFont typeface="Wingdings" charset="0"/>
              <a:buNone/>
            </a:pPr>
            <a:endParaRPr lang="pt-BR" sz="1100">
              <a:latin typeface="Verdana" charset="0"/>
            </a:endParaRPr>
          </a:p>
          <a:p>
            <a:r>
              <a:rPr lang="pt-BR" sz="2400">
                <a:latin typeface="Verdana" charset="0"/>
              </a:rPr>
              <a:t>Combinação RGB em percentual</a:t>
            </a:r>
          </a:p>
          <a:p>
            <a:pPr>
              <a:buFont typeface="Wingdings" charset="0"/>
              <a:buNone/>
            </a:pPr>
            <a:r>
              <a:rPr lang="pt-BR" sz="2400">
                <a:latin typeface="Verdana" charset="0"/>
              </a:rPr>
              <a:t>	Ex: rgb(0%,100%,0%)</a:t>
            </a:r>
          </a:p>
          <a:p>
            <a:pPr>
              <a:buFont typeface="Wingdings" charset="0"/>
              <a:buNone/>
            </a:pPr>
            <a:endParaRPr lang="pt-BR" sz="2400">
              <a:latin typeface="Verdana" charset="0"/>
            </a:endParaRPr>
          </a:p>
          <a:p>
            <a:pPr>
              <a:buFont typeface="Wingdings" charset="0"/>
              <a:buNone/>
            </a:pPr>
            <a:endParaRPr lang="pt-BR" sz="24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9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Unidades de Medida em CSS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57313" y="1931988"/>
          <a:ext cx="6786562" cy="1568451"/>
        </p:xfrm>
        <a:graphic>
          <a:graphicData uri="http://schemas.openxmlformats.org/drawingml/2006/table">
            <a:tbl>
              <a:tblPr/>
              <a:tblGrid>
                <a:gridCol w="1312862"/>
                <a:gridCol w="2062163"/>
                <a:gridCol w="3411537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Unidade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Nome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Explicação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mm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milímetros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10mm = 1cm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cm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centímetro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1cm = 0,01m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in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polegada (inch)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1in = 2,54cm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pt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ponto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72pt = 1in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pc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pica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1pc = 12pt = 4,512mm</a:t>
                      </a:r>
                    </a:p>
                  </a:txBody>
                  <a:tcPr marL="91439" marR="9143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254125" y="1571625"/>
            <a:ext cx="42291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Unidades de Comprimento Fixo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54138" y="4040188"/>
          <a:ext cx="6797675" cy="1033463"/>
        </p:xfrm>
        <a:graphic>
          <a:graphicData uri="http://schemas.openxmlformats.org/drawingml/2006/table">
            <a:tbl>
              <a:tblPr/>
              <a:tblGrid>
                <a:gridCol w="1312862"/>
                <a:gridCol w="2047875"/>
                <a:gridCol w="3436938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Unidade</a:t>
                      </a:r>
                    </a:p>
                  </a:txBody>
                  <a:tcPr marL="91435" marR="9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Nome</a:t>
                      </a:r>
                    </a:p>
                  </a:txBody>
                  <a:tcPr marL="91435" marR="9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Explicação</a:t>
                      </a:r>
                    </a:p>
                  </a:txBody>
                  <a:tcPr marL="91435" marR="9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em</a:t>
                      </a:r>
                    </a:p>
                  </a:txBody>
                  <a:tcPr marL="91435" marR="9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em</a:t>
                      </a:r>
                    </a:p>
                  </a:txBody>
                  <a:tcPr marL="91435" marR="9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Altura da fonte</a:t>
                      </a:r>
                    </a:p>
                  </a:txBody>
                  <a:tcPr marL="91435" marR="9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ex</a:t>
                      </a:r>
                    </a:p>
                  </a:txBody>
                  <a:tcPr marL="91435" marR="9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altura do </a:t>
                      </a:r>
                      <a:r>
                        <a:rPr kumimoji="0" lang="ja-JP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“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ja-JP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”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5" marR="9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Altura do caractere </a:t>
                      </a:r>
                      <a:r>
                        <a:rPr kumimoji="0" lang="ja-JP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“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ja-JP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”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5" marR="9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px</a:t>
                      </a:r>
                    </a:p>
                  </a:txBody>
                  <a:tcPr marL="91435" marR="9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pixels</a:t>
                      </a:r>
                    </a:p>
                  </a:txBody>
                  <a:tcPr marL="91435" marR="9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1px = um ponto da tela</a:t>
                      </a:r>
                    </a:p>
                  </a:txBody>
                  <a:tcPr marL="91435" marR="9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50950" y="3683000"/>
            <a:ext cx="4748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Unidades de Comprimento Relativo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355725" y="5722938"/>
          <a:ext cx="6797675" cy="706562"/>
        </p:xfrm>
        <a:graphic>
          <a:graphicData uri="http://schemas.openxmlformats.org/drawingml/2006/table">
            <a:tbl>
              <a:tblPr/>
              <a:tblGrid>
                <a:gridCol w="1312863"/>
                <a:gridCol w="2047875"/>
                <a:gridCol w="3436937"/>
              </a:tblGrid>
              <a:tr h="371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Unidade</a:t>
                      </a:r>
                    </a:p>
                  </a:txBody>
                  <a:tcPr marL="91435" marR="91435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Nome</a:t>
                      </a:r>
                    </a:p>
                  </a:txBody>
                  <a:tcPr marL="91435" marR="91435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Explicação</a:t>
                      </a:r>
                    </a:p>
                  </a:txBody>
                  <a:tcPr marL="91435" marR="91435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%</a:t>
                      </a:r>
                    </a:p>
                  </a:txBody>
                  <a:tcPr marL="91435" marR="91435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Porcentagem</a:t>
                      </a:r>
                    </a:p>
                  </a:txBody>
                  <a:tcPr marL="91435" marR="91435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5" marR="91435"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EC"/>
                    </a:solidFill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252538" y="5357813"/>
            <a:ext cx="29972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Unidades Percentuais</a:t>
            </a:r>
          </a:p>
        </p:txBody>
      </p:sp>
    </p:spTree>
    <p:extLst>
      <p:ext uri="{BB962C8B-B14F-4D97-AF65-F5344CB8AC3E}">
        <p14:creationId xmlns:p14="http://schemas.microsoft.com/office/powerpoint/2010/main" val="246480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Fundo</a:t>
            </a:r>
          </a:p>
        </p:txBody>
      </p:sp>
      <p:sp>
        <p:nvSpPr>
          <p:cNvPr id="2826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2216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background-color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background-image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background-repeat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background-position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background-attachment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2500">
              <a:latin typeface="Verdana" charset="0"/>
            </a:endParaRPr>
          </a:p>
        </p:txBody>
      </p:sp>
      <p:sp>
        <p:nvSpPr>
          <p:cNvPr id="282627" name="CaixaDeTexto 5"/>
          <p:cNvSpPr txBox="1">
            <a:spLocks noChangeArrowheads="1"/>
          </p:cNvSpPr>
          <p:nvPr/>
        </p:nvSpPr>
        <p:spPr bwMode="auto">
          <a:xfrm>
            <a:off x="1428750" y="2571750"/>
            <a:ext cx="230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800">
                <a:solidFill>
                  <a:srgbClr val="C00000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33760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Cor de Fundo</a:t>
            </a:r>
          </a:p>
        </p:txBody>
      </p:sp>
      <p:sp>
        <p:nvSpPr>
          <p:cNvPr id="283650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body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background-color:gray;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h1, h2, h3, h4, h5, h6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background-color:#aabbcc;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background-color:rgb(10%, 40%, 60%);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1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Imagem de Fundo</a:t>
            </a:r>
          </a:p>
        </p:txBody>
      </p:sp>
      <p:sp>
        <p:nvSpPr>
          <p:cNvPr id="28467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body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background-image:url(‘fundo.png’);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div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background-image:url(‘imagem.png’);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3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Repetição da Imagem de Fundo</a:t>
            </a:r>
          </a:p>
        </p:txBody>
      </p:sp>
      <p:sp>
        <p:nvSpPr>
          <p:cNvPr id="28569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body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background-image:url(‘fundo.png’);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background-repeat:no-repeat;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r>
              <a:rPr lang="pt-BR" sz="2400">
                <a:latin typeface="Verdana" charset="0"/>
              </a:rPr>
              <a:t>Valores possíveis em background-repeat:</a:t>
            </a:r>
          </a:p>
          <a:p>
            <a:pPr lvl="1"/>
            <a:r>
              <a:rPr lang="pt-BR" sz="1800">
                <a:latin typeface="Verdana" charset="0"/>
                <a:cs typeface="Arial" charset="0"/>
              </a:rPr>
              <a:t>repeat</a:t>
            </a:r>
          </a:p>
          <a:p>
            <a:pPr lvl="1"/>
            <a:r>
              <a:rPr lang="pt-BR" sz="1800">
                <a:latin typeface="Verdana" charset="0"/>
                <a:cs typeface="Arial" charset="0"/>
              </a:rPr>
              <a:t>repeat-x</a:t>
            </a:r>
          </a:p>
          <a:p>
            <a:pPr lvl="1"/>
            <a:r>
              <a:rPr lang="pt-BR" sz="1800">
                <a:latin typeface="Verdana" charset="0"/>
                <a:cs typeface="Arial" charset="0"/>
              </a:rPr>
              <a:t>repeat-y</a:t>
            </a:r>
          </a:p>
          <a:p>
            <a:pPr lvl="1"/>
            <a:r>
              <a:rPr lang="pt-BR" sz="1800">
                <a:latin typeface="Verdana" charset="0"/>
                <a:cs typeface="Arial" charset="0"/>
              </a:rPr>
              <a:t>no-repeat</a:t>
            </a:r>
          </a:p>
        </p:txBody>
      </p:sp>
    </p:spTree>
    <p:extLst>
      <p:ext uri="{BB962C8B-B14F-4D97-AF65-F5344CB8AC3E}">
        <p14:creationId xmlns:p14="http://schemas.microsoft.com/office/powerpoint/2010/main" val="364282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Métodos de envio dos dados</a:t>
            </a:r>
          </a:p>
        </p:txBody>
      </p:sp>
      <p:sp>
        <p:nvSpPr>
          <p:cNvPr id="21299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459287"/>
          </a:xfrm>
        </p:spPr>
        <p:txBody>
          <a:bodyPr/>
          <a:lstStyle/>
          <a:p>
            <a:r>
              <a:rPr lang="pt-BR">
                <a:latin typeface="Verdana" charset="0"/>
              </a:rPr>
              <a:t>Método </a:t>
            </a:r>
            <a:r>
              <a:rPr lang="pt-BR" b="1">
                <a:solidFill>
                  <a:srgbClr val="0070C0"/>
                </a:solidFill>
                <a:latin typeface="Verdana" charset="0"/>
              </a:rPr>
              <a:t>get</a:t>
            </a:r>
            <a:r>
              <a:rPr lang="pt-BR">
                <a:latin typeface="Verdana" charset="0"/>
              </a:rPr>
              <a:t>:</a:t>
            </a:r>
          </a:p>
          <a:p>
            <a:pPr lvl="1"/>
            <a:r>
              <a:rPr lang="pt-BR">
                <a:latin typeface="Verdana" charset="0"/>
                <a:cs typeface="Arial" charset="0"/>
              </a:rPr>
              <a:t>Os dados são enviados como parâmetros que aparecem na URL</a:t>
            </a:r>
          </a:p>
          <a:p>
            <a:pPr lvl="1"/>
            <a:r>
              <a:rPr lang="pt-BR">
                <a:latin typeface="Verdana" charset="0"/>
                <a:cs typeface="Arial" charset="0"/>
              </a:rPr>
              <a:t>Para formulários, é um método não recomendado por ser inseguro</a:t>
            </a:r>
          </a:p>
          <a:p>
            <a:r>
              <a:rPr lang="pt-BR">
                <a:latin typeface="Verdana" charset="0"/>
              </a:rPr>
              <a:t>Método </a:t>
            </a:r>
            <a:r>
              <a:rPr lang="pt-BR" b="1">
                <a:solidFill>
                  <a:srgbClr val="0070C0"/>
                </a:solidFill>
                <a:latin typeface="Verdana" charset="0"/>
              </a:rPr>
              <a:t>post</a:t>
            </a:r>
            <a:r>
              <a:rPr lang="pt-BR">
                <a:latin typeface="Verdana" charset="0"/>
              </a:rPr>
              <a:t>:</a:t>
            </a:r>
          </a:p>
          <a:p>
            <a:pPr lvl="1"/>
            <a:r>
              <a:rPr lang="pt-BR">
                <a:latin typeface="Verdana" charset="0"/>
                <a:cs typeface="Arial" charset="0"/>
              </a:rPr>
              <a:t>Os dados são enviados sem serem exibidos</a:t>
            </a:r>
          </a:p>
          <a:p>
            <a:pPr lvl="1"/>
            <a:r>
              <a:rPr lang="pt-BR">
                <a:latin typeface="Verdana" charset="0"/>
                <a:cs typeface="Arial" charset="0"/>
              </a:rPr>
              <a:t>É o método recomendado para formulários</a:t>
            </a:r>
          </a:p>
        </p:txBody>
      </p:sp>
    </p:spTree>
    <p:extLst>
      <p:ext uri="{BB962C8B-B14F-4D97-AF65-F5344CB8AC3E}">
        <p14:creationId xmlns:p14="http://schemas.microsoft.com/office/powerpoint/2010/main" val="251910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Posição da Imagem de Fundo</a:t>
            </a:r>
          </a:p>
        </p:txBody>
      </p:sp>
      <p:sp>
        <p:nvSpPr>
          <p:cNvPr id="286722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body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background-image:url(‘fundo.png’);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background-repeat:no-repeat;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background-position:center;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1400">
              <a:latin typeface="Verdana" charset="0"/>
            </a:endParaRPr>
          </a:p>
          <a:p>
            <a:r>
              <a:rPr lang="pt-BR" sz="2000">
                <a:latin typeface="Verdana" charset="0"/>
              </a:rPr>
              <a:t>Valores possíveis em background-position:</a:t>
            </a:r>
          </a:p>
          <a:p>
            <a:pPr lvl="1"/>
            <a:r>
              <a:rPr lang="pt-BR" sz="1800">
                <a:latin typeface="Verdana" charset="0"/>
                <a:cs typeface="Arial" charset="0"/>
              </a:rPr>
              <a:t>left</a:t>
            </a:r>
          </a:p>
          <a:p>
            <a:pPr lvl="1"/>
            <a:r>
              <a:rPr lang="pt-BR" sz="1800">
                <a:latin typeface="Verdana" charset="0"/>
                <a:cs typeface="Arial" charset="0"/>
              </a:rPr>
              <a:t>right</a:t>
            </a:r>
          </a:p>
          <a:p>
            <a:pPr lvl="1"/>
            <a:r>
              <a:rPr lang="pt-BR" sz="1800">
                <a:latin typeface="Verdana" charset="0"/>
                <a:cs typeface="Arial" charset="0"/>
              </a:rPr>
              <a:t>center</a:t>
            </a:r>
          </a:p>
          <a:p>
            <a:pPr lvl="1"/>
            <a:r>
              <a:rPr lang="pt-BR" sz="1800">
                <a:latin typeface="Verdana" charset="0"/>
                <a:cs typeface="Arial" charset="0"/>
              </a:rPr>
              <a:t>top</a:t>
            </a:r>
          </a:p>
          <a:p>
            <a:pPr lvl="1"/>
            <a:r>
              <a:rPr lang="pt-BR" sz="1800">
                <a:latin typeface="Verdana" charset="0"/>
                <a:cs typeface="Arial" charset="0"/>
              </a:rPr>
              <a:t>bottom</a:t>
            </a:r>
          </a:p>
          <a:p>
            <a:pPr lvl="1">
              <a:buFont typeface="Wingdings" charset="0"/>
              <a:buNone/>
            </a:pPr>
            <a:endParaRPr lang="pt-BR" sz="1100">
              <a:latin typeface="Verdana" charset="0"/>
              <a:cs typeface="Arial" charset="0"/>
            </a:endParaRPr>
          </a:p>
          <a:p>
            <a:r>
              <a:rPr lang="pt-BR" sz="2000">
                <a:latin typeface="Verdana" charset="0"/>
              </a:rPr>
              <a:t>Combinações horizontais-verticais são permitidas</a:t>
            </a:r>
          </a:p>
        </p:txBody>
      </p:sp>
      <p:sp>
        <p:nvSpPr>
          <p:cNvPr id="4" name="Chave direita 3"/>
          <p:cNvSpPr/>
          <p:nvPr/>
        </p:nvSpPr>
        <p:spPr>
          <a:xfrm>
            <a:off x="3071813" y="4357688"/>
            <a:ext cx="428625" cy="9286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Chave direita 4"/>
          <p:cNvSpPr/>
          <p:nvPr/>
        </p:nvSpPr>
        <p:spPr>
          <a:xfrm>
            <a:off x="3071813" y="5000625"/>
            <a:ext cx="428625" cy="928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86725" name="CaixaDeTexto 5"/>
          <p:cNvSpPr txBox="1">
            <a:spLocks noChangeArrowheads="1"/>
          </p:cNvSpPr>
          <p:nvPr/>
        </p:nvSpPr>
        <p:spPr bwMode="auto">
          <a:xfrm>
            <a:off x="3643313" y="4630738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/>
              <a:t>horizontais</a:t>
            </a:r>
          </a:p>
        </p:txBody>
      </p:sp>
      <p:sp>
        <p:nvSpPr>
          <p:cNvPr id="286726" name="CaixaDeTexto 6"/>
          <p:cNvSpPr txBox="1">
            <a:spLocks noChangeArrowheads="1"/>
          </p:cNvSpPr>
          <p:nvPr/>
        </p:nvSpPr>
        <p:spPr bwMode="auto">
          <a:xfrm>
            <a:off x="3643313" y="5273675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/>
              <a:t>verticais</a:t>
            </a:r>
          </a:p>
        </p:txBody>
      </p:sp>
    </p:spTree>
    <p:extLst>
      <p:ext uri="{BB962C8B-B14F-4D97-AF65-F5344CB8AC3E}">
        <p14:creationId xmlns:p14="http://schemas.microsoft.com/office/powerpoint/2010/main" val="174148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Posição da Imagem de Fundo</a:t>
            </a:r>
          </a:p>
        </p:txBody>
      </p:sp>
      <p:sp>
        <p:nvSpPr>
          <p:cNvPr id="287746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r>
              <a:rPr lang="pt-BR" sz="2000">
                <a:latin typeface="Verdana" charset="0"/>
              </a:rPr>
              <a:t>Também é possível definir background-position em pixels (px) ou percentual (%). </a:t>
            </a:r>
          </a:p>
          <a:p>
            <a:endParaRPr lang="pt-BR" sz="2000">
              <a:latin typeface="Verdana" charset="0"/>
            </a:endParaRPr>
          </a:p>
          <a:p>
            <a:r>
              <a:rPr lang="pt-BR" sz="2000">
                <a:latin typeface="Verdana" charset="0"/>
              </a:rPr>
              <a:t>O primeiro valor é a posição horizontal e a segunda a posição vertical.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r>
              <a:rPr lang="pt-BR" sz="2000">
                <a:latin typeface="Verdana" charset="0"/>
              </a:rPr>
              <a:t>Exemplos:</a:t>
            </a:r>
          </a:p>
          <a:p>
            <a:pPr lvl="1"/>
            <a:r>
              <a:rPr lang="pt-BR" sz="1800">
                <a:latin typeface="Verdana" charset="0"/>
                <a:cs typeface="Arial" charset="0"/>
              </a:rPr>
              <a:t>background-position: 250px 120px</a:t>
            </a:r>
          </a:p>
          <a:p>
            <a:pPr lvl="1"/>
            <a:r>
              <a:rPr lang="pt-BR" sz="1800">
                <a:latin typeface="Verdana" charset="0"/>
                <a:cs typeface="Arial" charset="0"/>
              </a:rPr>
              <a:t>background-position: 50% 30%</a:t>
            </a:r>
          </a:p>
          <a:p>
            <a:pPr lvl="1"/>
            <a:r>
              <a:rPr lang="pt-BR" sz="1800">
                <a:latin typeface="Verdana" charset="0"/>
                <a:cs typeface="Arial" charset="0"/>
              </a:rPr>
              <a:t>background-position: 250px 30%</a:t>
            </a:r>
          </a:p>
          <a:p>
            <a:pPr lvl="1"/>
            <a:endParaRPr lang="pt-BR" sz="180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2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Fixação da Imagem de Fundo</a:t>
            </a:r>
          </a:p>
        </p:txBody>
      </p:sp>
      <p:sp>
        <p:nvSpPr>
          <p:cNvPr id="288770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body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background-image:url(‘fundo.png’);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background-repeat:repeat;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background-attachment:fixed;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endParaRPr lang="pt-BR" sz="2400">
              <a:latin typeface="Verdana" charset="0"/>
            </a:endParaRPr>
          </a:p>
          <a:p>
            <a:r>
              <a:rPr lang="pt-BR" sz="2400">
                <a:latin typeface="Verdana" charset="0"/>
              </a:rPr>
              <a:t>Tipos de fixação da imagem:</a:t>
            </a:r>
          </a:p>
          <a:p>
            <a:pPr lvl="1"/>
            <a:r>
              <a:rPr lang="pt-BR" sz="2000">
                <a:latin typeface="Verdana" charset="0"/>
                <a:cs typeface="Arial" charset="0"/>
              </a:rPr>
              <a:t>fixed</a:t>
            </a:r>
          </a:p>
          <a:p>
            <a:pPr lvl="2"/>
            <a:r>
              <a:rPr lang="pt-BR" sz="1700">
                <a:latin typeface="Verdana" charset="0"/>
                <a:cs typeface="Arial" charset="0"/>
              </a:rPr>
              <a:t>A imagem não meche quando deslizamos a página</a:t>
            </a:r>
          </a:p>
          <a:p>
            <a:pPr lvl="1"/>
            <a:r>
              <a:rPr lang="pt-BR" sz="2000">
                <a:latin typeface="Verdana" charset="0"/>
                <a:cs typeface="Arial" charset="0"/>
              </a:rPr>
              <a:t>scroll</a:t>
            </a:r>
          </a:p>
          <a:p>
            <a:pPr lvl="2"/>
            <a:r>
              <a:rPr lang="pt-BR" sz="1700">
                <a:latin typeface="Verdana" charset="0"/>
                <a:cs typeface="Arial" charset="0"/>
              </a:rPr>
              <a:t>A imagem desliza junto com a página</a:t>
            </a:r>
          </a:p>
          <a:p>
            <a:pPr lvl="2"/>
            <a:endParaRPr lang="pt-BR" sz="170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81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Tudo em um</a:t>
            </a:r>
          </a:p>
        </p:txBody>
      </p:sp>
      <p:sp>
        <p:nvSpPr>
          <p:cNvPr id="28979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body {</a:t>
            </a:r>
          </a:p>
          <a:p>
            <a:pPr>
              <a:buFont typeface="Wingdings" charset="0"/>
              <a:buNone/>
            </a:pPr>
            <a:r>
              <a:rPr lang="pt-BR" sz="1800">
                <a:latin typeface="Verdana" charset="0"/>
              </a:rPr>
              <a:t>	</a:t>
            </a:r>
            <a:r>
              <a:rPr lang="pt-BR" sz="1600">
                <a:latin typeface="Verdana" charset="0"/>
              </a:rPr>
              <a:t>background</a:t>
            </a:r>
            <a:r>
              <a:rPr lang="pt-BR" sz="1800">
                <a:latin typeface="Verdana" charset="0"/>
              </a:rPr>
              <a:t>:</a:t>
            </a:r>
            <a:r>
              <a:rPr lang="pt-BR" sz="1400">
                <a:latin typeface="Verdana" charset="0"/>
              </a:rPr>
              <a:t>white url(‘fundo.png’) repeat-y fixed right top;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</p:txBody>
      </p:sp>
      <p:cxnSp>
        <p:nvCxnSpPr>
          <p:cNvPr id="5" name="Conector reto 4"/>
          <p:cNvCxnSpPr/>
          <p:nvPr/>
        </p:nvCxnSpPr>
        <p:spPr>
          <a:xfrm rot="10800000" flipV="1">
            <a:off x="2071688" y="2571750"/>
            <a:ext cx="1357312" cy="9286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 flipV="1">
            <a:off x="3143250" y="2571750"/>
            <a:ext cx="1214438" cy="9286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4500563" y="2571750"/>
            <a:ext cx="1285875" cy="9286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endCxn id="289808" idx="0"/>
          </p:cNvCxnSpPr>
          <p:nvPr/>
        </p:nvCxnSpPr>
        <p:spPr>
          <a:xfrm rot="5400000">
            <a:off x="5873750" y="2587625"/>
            <a:ext cx="928688" cy="89693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7000875" y="3071813"/>
            <a:ext cx="1001713" cy="1587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214688" y="2571750"/>
            <a:ext cx="500062" cy="15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572125" y="2570163"/>
            <a:ext cx="785813" cy="1587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6572250" y="2571750"/>
            <a:ext cx="500063" cy="15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7215188" y="2571750"/>
            <a:ext cx="928687" cy="15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857625" y="2571750"/>
            <a:ext cx="1500188" cy="15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805" name="CaixaDeTexto 19"/>
          <p:cNvSpPr txBox="1">
            <a:spLocks noChangeArrowheads="1"/>
          </p:cNvSpPr>
          <p:nvPr/>
        </p:nvSpPr>
        <p:spPr bwMode="auto">
          <a:xfrm>
            <a:off x="1682750" y="3500438"/>
            <a:ext cx="74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800000"/>
                </a:solidFill>
              </a:rPr>
              <a:t>color</a:t>
            </a:r>
          </a:p>
        </p:txBody>
      </p:sp>
      <p:sp>
        <p:nvSpPr>
          <p:cNvPr id="289806" name="CaixaDeTexto 20"/>
          <p:cNvSpPr txBox="1">
            <a:spLocks noChangeArrowheads="1"/>
          </p:cNvSpPr>
          <p:nvPr/>
        </p:nvSpPr>
        <p:spPr bwMode="auto">
          <a:xfrm>
            <a:off x="2606675" y="3500438"/>
            <a:ext cx="893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800000"/>
                </a:solidFill>
              </a:rPr>
              <a:t>image</a:t>
            </a:r>
          </a:p>
        </p:txBody>
      </p:sp>
      <p:sp>
        <p:nvSpPr>
          <p:cNvPr id="289807" name="CaixaDeTexto 21"/>
          <p:cNvSpPr txBox="1">
            <a:spLocks noChangeArrowheads="1"/>
          </p:cNvSpPr>
          <p:nvPr/>
        </p:nvSpPr>
        <p:spPr bwMode="auto">
          <a:xfrm>
            <a:off x="3925888" y="3500438"/>
            <a:ext cx="931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800000"/>
                </a:solidFill>
              </a:rPr>
              <a:t>repeat</a:t>
            </a:r>
          </a:p>
        </p:txBody>
      </p:sp>
      <p:sp>
        <p:nvSpPr>
          <p:cNvPr id="289808" name="CaixaDeTexto 22"/>
          <p:cNvSpPr txBox="1">
            <a:spLocks noChangeArrowheads="1"/>
          </p:cNvSpPr>
          <p:nvPr/>
        </p:nvSpPr>
        <p:spPr bwMode="auto">
          <a:xfrm>
            <a:off x="5135563" y="3500438"/>
            <a:ext cx="1508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800000"/>
                </a:solidFill>
              </a:rPr>
              <a:t>attachment</a:t>
            </a:r>
          </a:p>
        </p:txBody>
      </p:sp>
      <p:sp>
        <p:nvSpPr>
          <p:cNvPr id="289809" name="CaixaDeTexto 24"/>
          <p:cNvSpPr txBox="1">
            <a:spLocks noChangeArrowheads="1"/>
          </p:cNvSpPr>
          <p:nvPr/>
        </p:nvSpPr>
        <p:spPr bwMode="auto">
          <a:xfrm>
            <a:off x="7000875" y="3500438"/>
            <a:ext cx="1093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800000"/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97251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Formatação de Texto</a:t>
            </a:r>
          </a:p>
        </p:txBody>
      </p:sp>
      <p:sp>
        <p:nvSpPr>
          <p:cNvPr id="290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307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text-align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text-decoration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text-transform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text-indent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vertical-align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color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letter-spacing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word-spacing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line-height</a:t>
            </a:r>
          </a:p>
        </p:txBody>
      </p:sp>
      <p:sp>
        <p:nvSpPr>
          <p:cNvPr id="290819" name="CaixaDeTexto 5"/>
          <p:cNvSpPr txBox="1">
            <a:spLocks noChangeArrowheads="1"/>
          </p:cNvSpPr>
          <p:nvPr/>
        </p:nvSpPr>
        <p:spPr bwMode="auto">
          <a:xfrm>
            <a:off x="1428750" y="2571750"/>
            <a:ext cx="893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800">
                <a:solidFill>
                  <a:srgbClr val="C00000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713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Alinhamento do Texto</a:t>
            </a:r>
          </a:p>
        </p:txBody>
      </p:sp>
      <p:sp>
        <p:nvSpPr>
          <p:cNvPr id="291842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h1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text-align:center;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text-align:right;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r>
              <a:rPr lang="pt-BR" sz="2000">
                <a:latin typeface="Verdana" charset="0"/>
              </a:rPr>
              <a:t>Valores para text-align: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center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left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right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333973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Alinhamento do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pt-BR" sz="2000" dirty="0" smtClean="0">
                <a:ea typeface="+mn-ea"/>
              </a:rPr>
              <a:t>h1 {</a:t>
            </a:r>
          </a:p>
          <a:p>
            <a:pPr>
              <a:buFont typeface="Wingdings" charset="2"/>
              <a:buNone/>
              <a:defRPr/>
            </a:pPr>
            <a:r>
              <a:rPr lang="pt-BR" sz="2000" dirty="0" smtClean="0">
                <a:ea typeface="+mn-ea"/>
              </a:rPr>
              <a:t>	</a:t>
            </a:r>
            <a:r>
              <a:rPr lang="pt-BR" sz="2000" dirty="0" err="1" smtClean="0">
                <a:ea typeface="+mn-ea"/>
              </a:rPr>
              <a:t>text-decoration</a:t>
            </a:r>
            <a:r>
              <a:rPr lang="pt-BR" sz="2000" dirty="0" smtClean="0">
                <a:ea typeface="+mn-ea"/>
              </a:rPr>
              <a:t>:</a:t>
            </a:r>
            <a:r>
              <a:rPr lang="pt-BR" sz="2000" dirty="0" err="1" smtClean="0">
                <a:ea typeface="+mn-ea"/>
              </a:rPr>
              <a:t>overline</a:t>
            </a:r>
            <a:r>
              <a:rPr lang="pt-BR" sz="2000" dirty="0" smtClean="0">
                <a:ea typeface="+mn-ea"/>
              </a:rPr>
              <a:t>;</a:t>
            </a:r>
          </a:p>
          <a:p>
            <a:pPr>
              <a:buFont typeface="Wingdings" charset="2"/>
              <a:buNone/>
              <a:defRPr/>
            </a:pPr>
            <a:r>
              <a:rPr lang="pt-BR" sz="2000" dirty="0" smtClean="0">
                <a:ea typeface="+mn-ea"/>
              </a:rPr>
              <a:t>}</a:t>
            </a:r>
          </a:p>
          <a:p>
            <a:pPr>
              <a:buFont typeface="Wingdings" charset="2"/>
              <a:buNone/>
              <a:defRPr/>
            </a:pPr>
            <a:endParaRPr lang="pt-BR" sz="2000" dirty="0" smtClean="0">
              <a:ea typeface="+mn-ea"/>
            </a:endParaRPr>
          </a:p>
          <a:p>
            <a:pPr>
              <a:buFont typeface="Wingdings" charset="2"/>
              <a:buChar char="¡"/>
              <a:defRPr/>
            </a:pPr>
            <a:r>
              <a:rPr lang="pt-BR" sz="2000" dirty="0" smtClean="0">
                <a:ea typeface="+mn-ea"/>
              </a:rPr>
              <a:t>Valores para </a:t>
            </a:r>
            <a:r>
              <a:rPr lang="pt-BR" sz="2000" dirty="0" err="1" smtClean="0">
                <a:ea typeface="+mn-ea"/>
              </a:rPr>
              <a:t>text-decoration</a:t>
            </a:r>
            <a:r>
              <a:rPr lang="pt-BR" sz="2000" dirty="0" smtClean="0">
                <a:ea typeface="+mn-ea"/>
              </a:rPr>
              <a:t>:</a:t>
            </a:r>
          </a:p>
          <a:p>
            <a:pPr lvl="1">
              <a:buFont typeface="Wingdings" charset="2"/>
              <a:buChar char="l"/>
              <a:defRPr/>
            </a:pPr>
            <a:r>
              <a:rPr lang="pt-BR" sz="1600" dirty="0" err="1" smtClean="0"/>
              <a:t>none</a:t>
            </a:r>
            <a:r>
              <a:rPr lang="pt-BR" sz="1600" dirty="0" smtClean="0"/>
              <a:t>		(nenhum)</a:t>
            </a:r>
          </a:p>
          <a:p>
            <a:pPr lvl="1">
              <a:buFont typeface="Wingdings" charset="2"/>
              <a:buChar char="l"/>
              <a:defRPr/>
            </a:pPr>
            <a:r>
              <a:rPr lang="pt-BR" sz="1600" dirty="0" err="1" smtClean="0"/>
              <a:t>overline</a:t>
            </a:r>
            <a:r>
              <a:rPr lang="pt-BR" sz="1600" dirty="0" smtClean="0"/>
              <a:t>		(linha superior)</a:t>
            </a:r>
          </a:p>
          <a:p>
            <a:pPr lvl="1">
              <a:buFont typeface="Wingdings" charset="2"/>
              <a:buChar char="l"/>
              <a:defRPr/>
            </a:pPr>
            <a:r>
              <a:rPr lang="pt-BR" sz="1600" dirty="0" err="1" smtClean="0"/>
              <a:t>blink</a:t>
            </a:r>
            <a:r>
              <a:rPr lang="pt-BR" sz="1600" dirty="0" smtClean="0"/>
              <a:t>		(</a:t>
            </a:r>
            <a:r>
              <a:rPr lang="pt-BR" sz="1600" dirty="0" err="1" smtClean="0"/>
              <a:t>piscante</a:t>
            </a:r>
            <a:r>
              <a:rPr lang="pt-BR" sz="1600" dirty="0" smtClean="0"/>
              <a:t>) </a:t>
            </a:r>
            <a:r>
              <a:rPr lang="pt-BR" sz="1600" dirty="0" smtClean="0">
                <a:solidFill>
                  <a:schemeClr val="accent2">
                    <a:lumMod val="50000"/>
                  </a:schemeClr>
                </a:solidFill>
              </a:rPr>
              <a:t>-IE, -</a:t>
            </a:r>
            <a:r>
              <a:rPr lang="pt-BR" sz="1600" dirty="0" err="1" smtClean="0">
                <a:solidFill>
                  <a:schemeClr val="accent2">
                    <a:lumMod val="50000"/>
                  </a:schemeClr>
                </a:solidFill>
              </a:rPr>
              <a:t>Chrome</a:t>
            </a:r>
            <a:r>
              <a:rPr lang="pt-BR" sz="1600" dirty="0" smtClean="0">
                <a:solidFill>
                  <a:schemeClr val="accent2">
                    <a:lumMod val="50000"/>
                  </a:schemeClr>
                </a:solidFill>
              </a:rPr>
              <a:t>, -</a:t>
            </a:r>
            <a:r>
              <a:rPr lang="pt-BR" sz="1600" dirty="0" err="1" smtClean="0">
                <a:solidFill>
                  <a:schemeClr val="accent2">
                    <a:lumMod val="50000"/>
                  </a:schemeClr>
                </a:solidFill>
              </a:rPr>
              <a:t>Safari</a:t>
            </a:r>
            <a:endParaRPr lang="pt-BR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charset="2"/>
              <a:buChar char="l"/>
              <a:defRPr/>
            </a:pPr>
            <a:r>
              <a:rPr lang="pt-BR" sz="1600" dirty="0" err="1" smtClean="0"/>
              <a:t>line-through</a:t>
            </a:r>
            <a:r>
              <a:rPr lang="pt-BR" sz="1600" dirty="0" smtClean="0"/>
              <a:t>	(linha que corta ao meio)</a:t>
            </a:r>
          </a:p>
          <a:p>
            <a:pPr lvl="1">
              <a:buFont typeface="Wingdings" charset="2"/>
              <a:buChar char="l"/>
              <a:defRPr/>
            </a:pPr>
            <a:r>
              <a:rPr lang="pt-BR" sz="1600" dirty="0" smtClean="0"/>
              <a:t>underline	(sublinhado) </a:t>
            </a:r>
            <a:r>
              <a:rPr lang="pt-BR" sz="1600" dirty="0" smtClean="0">
                <a:solidFill>
                  <a:schemeClr val="accent2">
                    <a:lumMod val="50000"/>
                  </a:schemeClr>
                </a:solidFill>
              </a:rPr>
              <a:t>NÃO RECOMENDADO!</a:t>
            </a:r>
          </a:p>
        </p:txBody>
      </p:sp>
    </p:spTree>
    <p:extLst>
      <p:ext uri="{BB962C8B-B14F-4D97-AF65-F5344CB8AC3E}">
        <p14:creationId xmlns:p14="http://schemas.microsoft.com/office/powerpoint/2010/main" val="108405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Transformação do Texto</a:t>
            </a:r>
          </a:p>
        </p:txBody>
      </p:sp>
      <p:sp>
        <p:nvSpPr>
          <p:cNvPr id="293890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h1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text-transform:capitalize;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r>
              <a:rPr lang="pt-BR" sz="2000">
                <a:latin typeface="Verdana" charset="0"/>
              </a:rPr>
              <a:t>Valores para text-transform: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capitalize	(primeira letra de cada palavra em 			maiúsculo e as demais em minúsculo)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uppercase	(letras maiúsculas)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lowercase	(letras minúsculas)</a:t>
            </a:r>
            <a:endParaRPr lang="pt-BR" sz="1600">
              <a:solidFill>
                <a:srgbClr val="3C7777"/>
              </a:solidFill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07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Identação ou Recuo do Texto</a:t>
            </a:r>
          </a:p>
        </p:txBody>
      </p:sp>
      <p:sp>
        <p:nvSpPr>
          <p:cNvPr id="29491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p.margem1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text-indent:50px;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p.margem2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text-indent:5%;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1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Alinhamento do Texto ou de Elementos em Relação ao Texto</a:t>
            </a:r>
          </a:p>
        </p:txBody>
      </p:sp>
      <p:sp>
        <p:nvSpPr>
          <p:cNvPr id="29593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1600">
                <a:latin typeface="Verdana" charset="0"/>
              </a:rPr>
              <a:t>img.top {</a:t>
            </a:r>
          </a:p>
          <a:p>
            <a:pPr>
              <a:buFont typeface="Wingdings" charset="0"/>
              <a:buNone/>
            </a:pPr>
            <a:r>
              <a:rPr lang="pt-BR" sz="1600">
                <a:latin typeface="Verdana" charset="0"/>
              </a:rPr>
              <a:t>	vertical-align:text-top;</a:t>
            </a:r>
          </a:p>
          <a:p>
            <a:pPr>
              <a:buFont typeface="Wingdings" charset="0"/>
              <a:buNone/>
            </a:pPr>
            <a:r>
              <a:rPr lang="pt-BR" sz="16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r>
              <a:rPr lang="pt-BR" sz="1600">
                <a:latin typeface="Verdana" charset="0"/>
              </a:rPr>
              <a:t>.sub {</a:t>
            </a:r>
          </a:p>
          <a:p>
            <a:pPr>
              <a:buFont typeface="Wingdings" charset="0"/>
              <a:buNone/>
            </a:pPr>
            <a:r>
              <a:rPr lang="pt-BR" sz="1600">
                <a:latin typeface="Verdana" charset="0"/>
              </a:rPr>
              <a:t>	vertical-align:sub;</a:t>
            </a:r>
          </a:p>
          <a:p>
            <a:pPr>
              <a:buFont typeface="Wingdings" charset="0"/>
              <a:buNone/>
            </a:pPr>
            <a:r>
              <a:rPr lang="pt-BR" sz="16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1200">
              <a:latin typeface="Verdana" charset="0"/>
            </a:endParaRPr>
          </a:p>
          <a:p>
            <a:r>
              <a:rPr lang="pt-BR" sz="2000">
                <a:latin typeface="Verdana" charset="0"/>
              </a:rPr>
              <a:t>Valores para vertical-align: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baseline		Alinha de acordo com o elemento pai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sub		Alinha de forma subscrita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super		Alinha de forma sobrescrita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top		Alinha acima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text-top		Alinha acima, em relação ao texto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middle		Alinha ao centro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bottom		Alinha abaixo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text-bottom	Alinha abaixo, em relação ao texto</a:t>
            </a:r>
          </a:p>
        </p:txBody>
      </p:sp>
    </p:spTree>
    <p:extLst>
      <p:ext uri="{BB962C8B-B14F-4D97-AF65-F5344CB8AC3E}">
        <p14:creationId xmlns:p14="http://schemas.microsoft.com/office/powerpoint/2010/main" val="9259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Declarando um formulário</a:t>
            </a:r>
          </a:p>
        </p:txBody>
      </p:sp>
      <p:sp>
        <p:nvSpPr>
          <p:cNvPr id="21401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&lt;form method</a:t>
            </a:r>
            <a:r>
              <a:rPr lang="pt-BR" b="1">
                <a:latin typeface="Courier New" charset="0"/>
                <a:cs typeface="Courier New" charset="0"/>
              </a:rPr>
              <a:t>=</a:t>
            </a:r>
            <a:r>
              <a:rPr lang="ja-JP" altLang="pt-BR" b="1">
                <a:solidFill>
                  <a:srgbClr val="0070C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0070C0"/>
                </a:solidFill>
                <a:latin typeface="Courier New" charset="0"/>
                <a:cs typeface="Courier New" charset="0"/>
              </a:rPr>
              <a:t>post</a:t>
            </a:r>
            <a:r>
              <a:rPr lang="ja-JP" altLang="pt-BR" b="1">
                <a:solidFill>
                  <a:srgbClr val="0070C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latin typeface="Courier New" charset="0"/>
                <a:cs typeface="Courier New" charset="0"/>
              </a:rPr>
              <a:t> 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action</a:t>
            </a:r>
            <a:r>
              <a:rPr lang="pt-BR" altLang="ja-JP" b="1">
                <a:latin typeface="Courier New" charset="0"/>
                <a:cs typeface="Courier New" charset="0"/>
              </a:rPr>
              <a:t>=</a:t>
            </a:r>
            <a:r>
              <a:rPr lang="ja-JP" altLang="pt-BR" b="1">
                <a:solidFill>
                  <a:srgbClr val="0070C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0070C0"/>
                </a:solidFill>
                <a:latin typeface="Courier New" charset="0"/>
                <a:cs typeface="Courier New" charset="0"/>
              </a:rPr>
              <a:t>arquivo.php</a:t>
            </a:r>
            <a:r>
              <a:rPr lang="ja-JP" altLang="pt-BR" b="1">
                <a:solidFill>
                  <a:srgbClr val="0070C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0070C0"/>
                </a:solidFill>
                <a:latin typeface="Courier New" charset="0"/>
                <a:cs typeface="Courier New" charset="0"/>
              </a:rPr>
              <a:t> </a:t>
            </a:r>
            <a:r>
              <a:rPr lang="pt-BR" altLang="ja-JP" b="1">
                <a:latin typeface="Courier New" charset="0"/>
                <a:cs typeface="Courier New" charset="0"/>
              </a:rPr>
              <a:t>name=</a:t>
            </a:r>
            <a:r>
              <a:rPr lang="ja-JP" altLang="pt-BR" b="1"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latin typeface="Courier New" charset="0"/>
                <a:cs typeface="Courier New" charset="0"/>
              </a:rPr>
              <a:t>meuForm</a:t>
            </a:r>
            <a:r>
              <a:rPr lang="ja-JP" altLang="pt-BR" b="1"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latin typeface="Courier New" charset="0"/>
                <a:cs typeface="Courier New" charset="0"/>
              </a:rPr>
              <a:t> id=</a:t>
            </a:r>
            <a:r>
              <a:rPr lang="ja-JP" altLang="pt-BR" b="1"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latin typeface="Courier New" charset="0"/>
                <a:cs typeface="Courier New" charset="0"/>
              </a:rPr>
              <a:t>meuForm</a:t>
            </a:r>
            <a:r>
              <a:rPr lang="ja-JP" altLang="pt-BR" b="1"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latin typeface="Courier New" charset="0"/>
                <a:cs typeface="Courier New" charset="0"/>
              </a:rPr>
              <a:t> &gt;</a:t>
            </a:r>
          </a:p>
          <a:p>
            <a:pPr>
              <a:buFont typeface="Wingdings" charset="0"/>
              <a:buNone/>
            </a:pPr>
            <a:r>
              <a:rPr lang="pt-BR" b="1">
                <a:latin typeface="Courier New" charset="0"/>
                <a:cs typeface="Courier New" charset="0"/>
              </a:rPr>
              <a:t>  </a:t>
            </a:r>
            <a:r>
              <a:rPr 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&lt;!–- conteúdo aqui --&gt;</a:t>
            </a:r>
          </a:p>
          <a:p>
            <a:pPr>
              <a:buFont typeface="Wingdings" charset="0"/>
              <a:buNone/>
            </a:pP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95822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Cor do Texto</a:t>
            </a:r>
          </a:p>
        </p:txBody>
      </p:sp>
      <p:sp>
        <p:nvSpPr>
          <p:cNvPr id="296962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body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color:black;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h1, h2, h3, h4, h5, h6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color:red;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256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Espaço entre as Letras</a:t>
            </a:r>
          </a:p>
        </p:txBody>
      </p:sp>
      <p:sp>
        <p:nvSpPr>
          <p:cNvPr id="297986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#exemplo1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letter-spacing:0.3em;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#exemplo2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letter-spacing:2em;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Distância entre Linhas</a:t>
            </a:r>
          </a:p>
        </p:txBody>
      </p:sp>
      <p:sp>
        <p:nvSpPr>
          <p:cNvPr id="299010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p.um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line-height:1.5em;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p.dois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line-height:150%;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3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Fonte</a:t>
            </a:r>
          </a:p>
        </p:txBody>
      </p:sp>
      <p:sp>
        <p:nvSpPr>
          <p:cNvPr id="3000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307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Tipos de fonte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180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color -&gt; Cor da fonte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font-family -&gt; Tipo da Fonte (formato)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font-size -&gt; Tamanho da Fonte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font-style -&gt; Estilo da Fonte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font-weight -&gt; Intensidade do negrito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font</a:t>
            </a:r>
          </a:p>
        </p:txBody>
      </p:sp>
      <p:sp>
        <p:nvSpPr>
          <p:cNvPr id="300035" name="CaixaDeTexto 5"/>
          <p:cNvSpPr txBox="1">
            <a:spLocks noChangeArrowheads="1"/>
          </p:cNvSpPr>
          <p:nvPr/>
        </p:nvSpPr>
        <p:spPr bwMode="auto">
          <a:xfrm>
            <a:off x="1428750" y="2571750"/>
            <a:ext cx="89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800">
                <a:solidFill>
                  <a:srgbClr val="C00000"/>
                </a:solidFill>
              </a:rPr>
              <a:t>font</a:t>
            </a:r>
          </a:p>
        </p:txBody>
      </p:sp>
    </p:spTree>
    <p:extLst>
      <p:ext uri="{BB962C8B-B14F-4D97-AF65-F5344CB8AC3E}">
        <p14:creationId xmlns:p14="http://schemas.microsoft.com/office/powerpoint/2010/main" val="390426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Tipos de Fonte</a:t>
            </a:r>
          </a:p>
        </p:txBody>
      </p:sp>
      <p:sp>
        <p:nvSpPr>
          <p:cNvPr id="30105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3344862" cy="4745037"/>
          </a:xfrm>
        </p:spPr>
        <p:txBody>
          <a:bodyPr/>
          <a:lstStyle/>
          <a:p>
            <a:pPr algn="ctr">
              <a:buFont typeface="Wingdings" charset="0"/>
              <a:buNone/>
            </a:pPr>
            <a:r>
              <a:rPr lang="pt-BR" sz="9600">
                <a:latin typeface="Lucida Sans" charset="0"/>
              </a:rPr>
              <a:t>F</a:t>
            </a:r>
          </a:p>
          <a:p>
            <a:pPr algn="ctr">
              <a:buFont typeface="Wingdings" charset="0"/>
              <a:buNone/>
            </a:pPr>
            <a:endParaRPr lang="pt-BR" sz="2000">
              <a:latin typeface="Lucida Sans" charset="0"/>
            </a:endParaRPr>
          </a:p>
          <a:p>
            <a:pPr algn="ctr">
              <a:buFont typeface="Wingdings" charset="0"/>
              <a:buNone/>
            </a:pPr>
            <a:r>
              <a:rPr lang="pt-BR" sz="2000">
                <a:latin typeface="Lucida Sans" charset="0"/>
              </a:rPr>
              <a:t>Fonte sem Serifa</a:t>
            </a:r>
          </a:p>
          <a:p>
            <a:pPr algn="ctr">
              <a:buFont typeface="Wingdings" charset="0"/>
              <a:buNone/>
            </a:pPr>
            <a:r>
              <a:rPr lang="pt-BR" sz="2000">
                <a:latin typeface="Lucida Sans" charset="0"/>
              </a:rPr>
              <a:t>(Sans-Serif ou Sans)</a:t>
            </a:r>
          </a:p>
          <a:p>
            <a:pPr algn="ctr">
              <a:buFont typeface="Wingdings" charset="0"/>
              <a:buNone/>
            </a:pPr>
            <a:endParaRPr lang="pt-BR" sz="1800">
              <a:latin typeface="Lucida Sans" charset="0"/>
            </a:endParaRPr>
          </a:p>
          <a:p>
            <a:pPr algn="ctr">
              <a:buFont typeface="Wingdings" charset="0"/>
              <a:buNone/>
            </a:pPr>
            <a:r>
              <a:rPr lang="pt-BR" sz="1200">
                <a:latin typeface="Lucida Sans" charset="0"/>
              </a:rPr>
              <a:t>Sem linhas no fim dos caracteres</a:t>
            </a:r>
            <a:endParaRPr lang="pt-BR" sz="2000">
              <a:latin typeface="Lucida Sans" charset="0"/>
            </a:endParaRP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5370513" y="1785938"/>
            <a:ext cx="3344862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r>
              <a:rPr lang="pt-BR" sz="11500" kern="0" dirty="0">
                <a:latin typeface="Courier New" pitchFamily="49" charset="0"/>
                <a:ea typeface="+mn-ea"/>
                <a:cs typeface="Courier New" pitchFamily="49" charset="0"/>
              </a:rPr>
              <a:t>F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pt-BR" sz="500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pt-BR" sz="2000" dirty="0">
                <a:latin typeface="Lucida Sans" pitchFamily="34" charset="0"/>
                <a:ea typeface="+mn-ea"/>
                <a:cs typeface="Courier New" pitchFamily="49" charset="0"/>
              </a:rPr>
              <a:t>Fonte com </a:t>
            </a:r>
            <a:r>
              <a:rPr lang="pt-BR" sz="2000" dirty="0" err="1">
                <a:latin typeface="Lucida Sans" pitchFamily="34" charset="0"/>
                <a:ea typeface="+mn-ea"/>
                <a:cs typeface="Courier New" pitchFamily="49" charset="0"/>
              </a:rPr>
              <a:t>Serifa</a:t>
            </a:r>
            <a:endParaRPr lang="pt-BR" sz="2000" dirty="0">
              <a:latin typeface="Lucida Sans" pitchFamily="34" charset="0"/>
              <a:ea typeface="+mn-ea"/>
              <a:cs typeface="Courier New" pitchFamily="49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pt-BR" sz="2000" dirty="0">
                <a:latin typeface="Lucida Sans" pitchFamily="34" charset="0"/>
                <a:ea typeface="+mn-ea"/>
                <a:cs typeface="Courier New" pitchFamily="49" charset="0"/>
              </a:rPr>
              <a:t>(</a:t>
            </a:r>
            <a:r>
              <a:rPr lang="pt-BR" sz="2000" dirty="0" err="1">
                <a:latin typeface="Lucida Sans" pitchFamily="34" charset="0"/>
                <a:ea typeface="+mn-ea"/>
                <a:cs typeface="Courier New" pitchFamily="49" charset="0"/>
              </a:rPr>
              <a:t>Serif</a:t>
            </a:r>
            <a:r>
              <a:rPr lang="pt-BR" sz="2000" dirty="0">
                <a:latin typeface="Lucida Sans" pitchFamily="34" charset="0"/>
                <a:ea typeface="+mn-ea"/>
                <a:cs typeface="Courier New" pitchFamily="49" charset="0"/>
              </a:rPr>
              <a:t>)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pt-BR" sz="2000" dirty="0">
              <a:latin typeface="Lucida Sans" pitchFamily="34" charset="0"/>
              <a:ea typeface="+mn-ea"/>
              <a:cs typeface="Courier New" pitchFamily="49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pt-BR" sz="1200" dirty="0">
                <a:latin typeface="Lucida Sans" pitchFamily="34" charset="0"/>
                <a:ea typeface="+mn-ea"/>
                <a:cs typeface="Courier New" pitchFamily="49" charset="0"/>
              </a:rPr>
              <a:t>Com linhas no fim dos caracteres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pt-BR" sz="2000" kern="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01060" name="CaixaDeTexto 4"/>
          <p:cNvSpPr txBox="1">
            <a:spLocks noChangeArrowheads="1"/>
          </p:cNvSpPr>
          <p:nvPr/>
        </p:nvSpPr>
        <p:spPr bwMode="auto">
          <a:xfrm>
            <a:off x="635000" y="6162675"/>
            <a:ext cx="8008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à"/>
            </a:pPr>
            <a:r>
              <a:rPr lang="pt-BR" sz="1600"/>
              <a:t> Em computadores, fontes sem serifa são consideradas mais fáceis de ler.</a:t>
            </a:r>
          </a:p>
        </p:txBody>
      </p:sp>
      <p:sp>
        <p:nvSpPr>
          <p:cNvPr id="301061" name="CaixaDeTexto 5"/>
          <p:cNvSpPr txBox="1">
            <a:spLocks noChangeArrowheads="1"/>
          </p:cNvSpPr>
          <p:nvPr/>
        </p:nvSpPr>
        <p:spPr bwMode="auto">
          <a:xfrm>
            <a:off x="642938" y="5500688"/>
            <a:ext cx="7791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à"/>
            </a:pPr>
            <a:r>
              <a:rPr lang="pt-BR" sz="1600"/>
              <a:t> Há, de ambos os tipos, as fontes Monoespaçadas (Monospace), em que</a:t>
            </a:r>
          </a:p>
          <a:p>
            <a:pPr eaLnBrk="1" hangingPunct="1"/>
            <a:r>
              <a:rPr lang="pt-BR" sz="1600"/>
              <a:t>    os caracteres ocupam o mesmo espaço (horizontal e vertical).</a:t>
            </a:r>
          </a:p>
        </p:txBody>
      </p:sp>
    </p:spTree>
    <p:extLst>
      <p:ext uri="{BB962C8B-B14F-4D97-AF65-F5344CB8AC3E}">
        <p14:creationId xmlns:p14="http://schemas.microsoft.com/office/powerpoint/2010/main" val="347768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Famílias de Fonte</a:t>
            </a:r>
          </a:p>
        </p:txBody>
      </p:sp>
      <p:sp>
        <p:nvSpPr>
          <p:cNvPr id="302082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p.um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font-family:”Times New Roman”, Times, Serif;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p.dois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font-family:Verdana, Garamond, Arial;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Tamanho da Fonte</a:t>
            </a:r>
          </a:p>
        </p:txBody>
      </p:sp>
      <p:sp>
        <p:nvSpPr>
          <p:cNvPr id="303106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p.um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font-size:14px;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/* A unidade “em” é a recomendada pelo W3C */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/* FÓRMULA: em = pixels / 16               */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p.dois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font-size:1em; /* 16px */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p.tres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font-size:0.875em; /* 14px = 0,875 * 16 */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0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Estilo da Fonte</a:t>
            </a:r>
          </a:p>
        </p:txBody>
      </p:sp>
      <p:sp>
        <p:nvSpPr>
          <p:cNvPr id="304130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p.um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font-style:italic;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r>
              <a:rPr lang="pt-BR" sz="2000">
                <a:latin typeface="Verdana" charset="0"/>
              </a:rPr>
              <a:t>Valores suportados em font-style: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normal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italic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oblique	(muito similar à italic, porém funciona em 		 poucos navegadores)</a:t>
            </a:r>
          </a:p>
        </p:txBody>
      </p:sp>
    </p:spTree>
    <p:extLst>
      <p:ext uri="{BB962C8B-B14F-4D97-AF65-F5344CB8AC3E}">
        <p14:creationId xmlns:p14="http://schemas.microsoft.com/office/powerpoint/2010/main" val="43765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Grossura da Fonte</a:t>
            </a:r>
          </a:p>
        </p:txBody>
      </p:sp>
      <p:sp>
        <p:nvSpPr>
          <p:cNvPr id="30515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p.um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font-weight:bold;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r>
              <a:rPr lang="pt-BR" sz="2000">
                <a:latin typeface="Verdana" charset="0"/>
              </a:rPr>
              <a:t>Valores suportados em font-weight: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normal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bold	(grossa)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bolder	(mais grossa)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lighter	(mais fina)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100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200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...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77155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Tudo em um</a:t>
            </a:r>
          </a:p>
        </p:txBody>
      </p:sp>
      <p:sp>
        <p:nvSpPr>
          <p:cNvPr id="30617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p.um {</a:t>
            </a:r>
          </a:p>
          <a:p>
            <a:pPr>
              <a:buFont typeface="Wingdings" charset="0"/>
              <a:buNone/>
            </a:pPr>
            <a:r>
              <a:rPr lang="pt-BR" sz="1600">
                <a:latin typeface="Verdana" charset="0"/>
              </a:rPr>
              <a:t>	font:italic bold 0.75em/30px arial, sans-serif;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1964532" y="2678906"/>
            <a:ext cx="928688" cy="714375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5400000">
            <a:off x="2857500" y="2857500"/>
            <a:ext cx="928688" cy="3571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endCxn id="306191" idx="0"/>
          </p:cNvCxnSpPr>
          <p:nvPr/>
        </p:nvCxnSpPr>
        <p:spPr>
          <a:xfrm rot="5400000">
            <a:off x="3798888" y="3013075"/>
            <a:ext cx="928688" cy="46037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endCxn id="306192" idx="0"/>
          </p:cNvCxnSpPr>
          <p:nvPr/>
        </p:nvCxnSpPr>
        <p:spPr>
          <a:xfrm rot="16200000" flipH="1">
            <a:off x="4822031" y="2750344"/>
            <a:ext cx="928688" cy="57150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6286500" y="2571750"/>
            <a:ext cx="1214438" cy="1001713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2500313" y="2571750"/>
            <a:ext cx="642937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929063" y="2571750"/>
            <a:ext cx="714375" cy="15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4786313" y="2571750"/>
            <a:ext cx="500062" cy="15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5429250" y="2571750"/>
            <a:ext cx="2071688" cy="15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3286125" y="2571750"/>
            <a:ext cx="428625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189" name="CaixaDeTexto 19"/>
          <p:cNvSpPr txBox="1">
            <a:spLocks noChangeArrowheads="1"/>
          </p:cNvSpPr>
          <p:nvPr/>
        </p:nvSpPr>
        <p:spPr bwMode="auto">
          <a:xfrm>
            <a:off x="1682750" y="3500438"/>
            <a:ext cx="733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800000"/>
                </a:solidFill>
              </a:rPr>
              <a:t>style</a:t>
            </a:r>
          </a:p>
        </p:txBody>
      </p:sp>
      <p:sp>
        <p:nvSpPr>
          <p:cNvPr id="306190" name="CaixaDeTexto 20"/>
          <p:cNvSpPr txBox="1">
            <a:spLocks noChangeArrowheads="1"/>
          </p:cNvSpPr>
          <p:nvPr/>
        </p:nvSpPr>
        <p:spPr bwMode="auto">
          <a:xfrm>
            <a:off x="2606675" y="3500438"/>
            <a:ext cx="957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800000"/>
                </a:solidFill>
              </a:rPr>
              <a:t>weight</a:t>
            </a:r>
          </a:p>
        </p:txBody>
      </p:sp>
      <p:sp>
        <p:nvSpPr>
          <p:cNvPr id="306191" name="CaixaDeTexto 21"/>
          <p:cNvSpPr txBox="1">
            <a:spLocks noChangeArrowheads="1"/>
          </p:cNvSpPr>
          <p:nvPr/>
        </p:nvSpPr>
        <p:spPr bwMode="auto">
          <a:xfrm>
            <a:off x="3925888" y="3500438"/>
            <a:ext cx="627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800000"/>
                </a:solidFill>
              </a:rPr>
              <a:t>size</a:t>
            </a:r>
          </a:p>
        </p:txBody>
      </p:sp>
      <p:sp>
        <p:nvSpPr>
          <p:cNvPr id="306192" name="CaixaDeTexto 22"/>
          <p:cNvSpPr txBox="1">
            <a:spLocks noChangeArrowheads="1"/>
          </p:cNvSpPr>
          <p:nvPr/>
        </p:nvSpPr>
        <p:spPr bwMode="auto">
          <a:xfrm>
            <a:off x="4857750" y="3500438"/>
            <a:ext cx="1430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800000"/>
                </a:solidFill>
              </a:rPr>
              <a:t>line-height</a:t>
            </a:r>
          </a:p>
        </p:txBody>
      </p:sp>
      <p:sp>
        <p:nvSpPr>
          <p:cNvPr id="306193" name="CaixaDeTexto 24"/>
          <p:cNvSpPr txBox="1">
            <a:spLocks noChangeArrowheads="1"/>
          </p:cNvSpPr>
          <p:nvPr/>
        </p:nvSpPr>
        <p:spPr bwMode="auto">
          <a:xfrm>
            <a:off x="7000875" y="3500438"/>
            <a:ext cx="893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800000"/>
                </a:solidFill>
              </a:rPr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255319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Adicionando um rótulo</a:t>
            </a:r>
          </a:p>
        </p:txBody>
      </p:sp>
      <p:sp>
        <p:nvSpPr>
          <p:cNvPr id="21504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&lt;form method=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post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 action=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arquivo.php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 name=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meuForm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 id=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meuForm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 &gt;</a:t>
            </a:r>
          </a:p>
          <a:p>
            <a:pPr>
              <a:buFont typeface="Wingdings" charset="0"/>
              <a:buNone/>
            </a:pPr>
            <a:r>
              <a:rPr lang="pt-BR" b="1">
                <a:latin typeface="Courier New" charset="0"/>
                <a:cs typeface="Courier New" charset="0"/>
              </a:rPr>
              <a:t>  </a:t>
            </a: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&lt;label&gt;</a:t>
            </a:r>
            <a:r>
              <a:rPr lang="pt-BR" b="1">
                <a:latin typeface="Courier New" charset="0"/>
                <a:cs typeface="Courier New" charset="0"/>
              </a:rPr>
              <a:t>Email:</a:t>
            </a: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&lt;/label&gt;</a:t>
            </a:r>
          </a:p>
          <a:p>
            <a:pPr>
              <a:buFont typeface="Wingdings" charset="0"/>
              <a:buNone/>
            </a:pPr>
            <a:r>
              <a:rPr 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63220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Âncoras</a:t>
            </a:r>
          </a:p>
        </p:txBody>
      </p:sp>
      <p:sp>
        <p:nvSpPr>
          <p:cNvPr id="3072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307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Estados da âncora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Cor de fundo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Decoração</a:t>
            </a:r>
          </a:p>
        </p:txBody>
      </p:sp>
      <p:sp>
        <p:nvSpPr>
          <p:cNvPr id="307203" name="CaixaDeTexto 5"/>
          <p:cNvSpPr txBox="1">
            <a:spLocks noChangeArrowheads="1"/>
          </p:cNvSpPr>
          <p:nvPr/>
        </p:nvSpPr>
        <p:spPr bwMode="auto">
          <a:xfrm>
            <a:off x="1428750" y="2571750"/>
            <a:ext cx="401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800">
                <a:solidFill>
                  <a:srgbClr val="C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3116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Estados da âncora</a:t>
            </a:r>
          </a:p>
        </p:txBody>
      </p:sp>
      <p:sp>
        <p:nvSpPr>
          <p:cNvPr id="308226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r>
              <a:rPr lang="pt-BR" sz="2000">
                <a:latin typeface="Verdana" charset="0"/>
              </a:rPr>
              <a:t>Âncoras possuem os seguintes estados: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link		Âncora não visitada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visited		Âncora visitada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hover		Quando o mouse está sobre a âncora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active		Âncora selecionada</a:t>
            </a:r>
          </a:p>
          <a:p>
            <a:endParaRPr lang="pt-BR" sz="2000">
              <a:latin typeface="Verdana" charset="0"/>
            </a:endParaRPr>
          </a:p>
          <a:p>
            <a:r>
              <a:rPr lang="pt-BR" sz="2000">
                <a:latin typeface="Verdana" charset="0"/>
              </a:rPr>
              <a:t>A ordem apresentada acima (link, visited, hover, active) deve ser seguida ao configurar.</a:t>
            </a:r>
          </a:p>
        </p:txBody>
      </p:sp>
    </p:spTree>
    <p:extLst>
      <p:ext uri="{BB962C8B-B14F-4D97-AF65-F5344CB8AC3E}">
        <p14:creationId xmlns:p14="http://schemas.microsoft.com/office/powerpoint/2010/main" val="303445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Cor de Fundo</a:t>
            </a:r>
          </a:p>
        </p:txBody>
      </p:sp>
      <p:sp>
        <p:nvSpPr>
          <p:cNvPr id="309250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r>
              <a:rPr lang="pt-BR" sz="2000">
                <a:latin typeface="Verdana" charset="0"/>
              </a:rPr>
              <a:t>Geralmente é uma das coisas mudadas pelos designers, quando desejado. Ex.:</a:t>
            </a:r>
          </a:p>
          <a:p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a:link { background-color:#B2FF99; }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a:visited { background-color:#FFFF85; }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a:hover { background-color:#FF704D; }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a:active { background-color:#FF704D; }</a:t>
            </a:r>
          </a:p>
        </p:txBody>
      </p:sp>
    </p:spTree>
    <p:extLst>
      <p:ext uri="{BB962C8B-B14F-4D97-AF65-F5344CB8AC3E}">
        <p14:creationId xmlns:p14="http://schemas.microsoft.com/office/powerpoint/2010/main" val="313492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Decoração</a:t>
            </a:r>
          </a:p>
        </p:txBody>
      </p:sp>
      <p:sp>
        <p:nvSpPr>
          <p:cNvPr id="31027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r>
              <a:rPr lang="pt-BR" sz="2000">
                <a:latin typeface="Verdana" charset="0"/>
              </a:rPr>
              <a:t>É outra das coisas mudadas pelos designers, quando desejado. Ex.:</a:t>
            </a:r>
          </a:p>
          <a:p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a:link { text-decoration:none; }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a:visited { text-decoration:none; }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a:hover { text-decoration:underline; }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a:active { text-decoration:underline; }</a:t>
            </a:r>
          </a:p>
        </p:txBody>
      </p:sp>
    </p:spTree>
    <p:extLst>
      <p:ext uri="{BB962C8B-B14F-4D97-AF65-F5344CB8AC3E}">
        <p14:creationId xmlns:p14="http://schemas.microsoft.com/office/powerpoint/2010/main" val="226139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Listas</a:t>
            </a:r>
          </a:p>
        </p:txBody>
      </p:sp>
      <p:sp>
        <p:nvSpPr>
          <p:cNvPr id="3112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307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list-style-position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list-style-type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list-style-image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list-style</a:t>
            </a:r>
          </a:p>
        </p:txBody>
      </p:sp>
      <p:sp>
        <p:nvSpPr>
          <p:cNvPr id="311299" name="CaixaDeTexto 5"/>
          <p:cNvSpPr txBox="1">
            <a:spLocks noChangeArrowheads="1"/>
          </p:cNvSpPr>
          <p:nvPr/>
        </p:nvSpPr>
        <p:spPr bwMode="auto">
          <a:xfrm>
            <a:off x="1428750" y="2571750"/>
            <a:ext cx="1535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800">
                <a:solidFill>
                  <a:srgbClr val="C00000"/>
                </a:solidFill>
              </a:rPr>
              <a:t>ul, ol, li</a:t>
            </a:r>
          </a:p>
        </p:txBody>
      </p:sp>
    </p:spTree>
    <p:extLst>
      <p:ext uri="{BB962C8B-B14F-4D97-AF65-F5344CB8AC3E}">
        <p14:creationId xmlns:p14="http://schemas.microsoft.com/office/powerpoint/2010/main" val="110111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Posição dos marcadores</a:t>
            </a:r>
          </a:p>
        </p:txBody>
      </p:sp>
      <p:sp>
        <p:nvSpPr>
          <p:cNvPr id="312322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ol, ul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list-style-position:inside;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r>
              <a:rPr lang="pt-BR" sz="2000">
                <a:latin typeface="Verdana" charset="0"/>
              </a:rPr>
              <a:t>Valores suportados em list-style-position: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outside	Marcadores fora do conteúdo (é o default)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inside	Marcadores junto ao conteúdo</a:t>
            </a:r>
          </a:p>
        </p:txBody>
      </p:sp>
    </p:spTree>
    <p:extLst>
      <p:ext uri="{BB962C8B-B14F-4D97-AF65-F5344CB8AC3E}">
        <p14:creationId xmlns:p14="http://schemas.microsoft.com/office/powerpoint/2010/main" val="262087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Tipos dos marcadores</a:t>
            </a:r>
          </a:p>
        </p:txBody>
      </p:sp>
      <p:sp>
        <p:nvSpPr>
          <p:cNvPr id="313346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ul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list-style-type:square;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r>
              <a:rPr lang="pt-BR" sz="2000">
                <a:latin typeface="Verdana" charset="0"/>
              </a:rPr>
              <a:t>Valores suportados em list-style-type para ul: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none		Vazio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circle		Círculo sem preenchimento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disc		Círculo com preenchimento (default)</a:t>
            </a:r>
          </a:p>
          <a:p>
            <a:pPr lvl="1"/>
            <a:r>
              <a:rPr lang="pt-BR" sz="1600">
                <a:latin typeface="Verdana" charset="0"/>
                <a:cs typeface="Arial" charset="0"/>
              </a:rPr>
              <a:t>square		Quadrado</a:t>
            </a:r>
          </a:p>
          <a:p>
            <a:pPr lvl="1"/>
            <a:endParaRPr lang="pt-BR" sz="1600">
              <a:latin typeface="Verdana" charset="0"/>
              <a:cs typeface="Arial" charset="0"/>
            </a:endParaRPr>
          </a:p>
          <a:p>
            <a:pPr lvl="1"/>
            <a:endParaRPr lang="pt-BR" sz="1600">
              <a:latin typeface="Verdana" charset="0"/>
              <a:cs typeface="Arial" charset="0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286750" y="6357938"/>
            <a:ext cx="142875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Tipos dos marcadores</a:t>
            </a:r>
          </a:p>
        </p:txBody>
      </p:sp>
      <p:sp>
        <p:nvSpPr>
          <p:cNvPr id="314370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ol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list-style-type:lower-roman;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1200">
              <a:latin typeface="Verdana" charset="0"/>
            </a:endParaRPr>
          </a:p>
          <a:p>
            <a:r>
              <a:rPr lang="pt-BR" sz="1800">
                <a:latin typeface="Verdana" charset="0"/>
              </a:rPr>
              <a:t>Valores suportados em list-style-type para ol:</a:t>
            </a:r>
          </a:p>
          <a:p>
            <a:pPr lvl="1"/>
            <a:r>
              <a:rPr lang="pt-BR" sz="1400">
                <a:latin typeface="Verdana" charset="0"/>
                <a:cs typeface="Arial" charset="0"/>
              </a:rPr>
              <a:t>none			Vazio</a:t>
            </a:r>
          </a:p>
          <a:p>
            <a:pPr lvl="1"/>
            <a:r>
              <a:rPr lang="pt-BR" sz="1400">
                <a:latin typeface="Verdana" charset="0"/>
                <a:cs typeface="Arial" charset="0"/>
              </a:rPr>
              <a:t>armenian			Armênia</a:t>
            </a:r>
          </a:p>
          <a:p>
            <a:pPr lvl="1"/>
            <a:r>
              <a:rPr lang="pt-BR" sz="1400">
                <a:latin typeface="Verdana" charset="0"/>
                <a:cs typeface="Arial" charset="0"/>
              </a:rPr>
              <a:t>decimal			Decimal (default)</a:t>
            </a:r>
          </a:p>
          <a:p>
            <a:pPr lvl="1"/>
            <a:r>
              <a:rPr lang="pt-BR" sz="1400">
                <a:latin typeface="Verdana" charset="0"/>
                <a:cs typeface="Arial" charset="0"/>
              </a:rPr>
              <a:t>decimal-leading-zero	Decimal c/ zero à esquerda</a:t>
            </a:r>
          </a:p>
          <a:p>
            <a:pPr lvl="1"/>
            <a:r>
              <a:rPr lang="pt-BR" sz="1400">
                <a:latin typeface="Verdana" charset="0"/>
                <a:cs typeface="Arial" charset="0"/>
              </a:rPr>
              <a:t>georgian			Georgiana</a:t>
            </a:r>
          </a:p>
          <a:p>
            <a:pPr lvl="1"/>
            <a:r>
              <a:rPr lang="pt-BR" sz="1400">
                <a:latin typeface="Verdana" charset="0"/>
                <a:cs typeface="Arial" charset="0"/>
              </a:rPr>
              <a:t>lower-alpha		Alfabética minúscula</a:t>
            </a:r>
          </a:p>
          <a:p>
            <a:pPr lvl="1"/>
            <a:r>
              <a:rPr lang="pt-BR" sz="1400">
                <a:latin typeface="Verdana" charset="0"/>
                <a:cs typeface="Arial" charset="0"/>
              </a:rPr>
              <a:t>lower-greek		Grega minúscula</a:t>
            </a:r>
          </a:p>
          <a:p>
            <a:pPr lvl="1"/>
            <a:r>
              <a:rPr lang="pt-BR" sz="1400">
                <a:latin typeface="Verdana" charset="0"/>
                <a:cs typeface="Arial" charset="0"/>
              </a:rPr>
              <a:t>lower-latin		Latina minúscula</a:t>
            </a:r>
          </a:p>
          <a:p>
            <a:pPr lvl="1"/>
            <a:r>
              <a:rPr lang="pt-BR" sz="1400">
                <a:latin typeface="Verdana" charset="0"/>
                <a:cs typeface="Arial" charset="0"/>
              </a:rPr>
              <a:t>lower-roman		Romana minúscula</a:t>
            </a:r>
          </a:p>
          <a:p>
            <a:pPr lvl="1"/>
            <a:r>
              <a:rPr lang="pt-BR" sz="1400">
                <a:latin typeface="Verdana" charset="0"/>
                <a:cs typeface="Arial" charset="0"/>
              </a:rPr>
              <a:t>upper-alpha		Alfabética maiúscula</a:t>
            </a:r>
          </a:p>
          <a:p>
            <a:pPr lvl="1"/>
            <a:r>
              <a:rPr lang="pt-BR" sz="1400">
                <a:latin typeface="Verdana" charset="0"/>
                <a:cs typeface="Arial" charset="0"/>
              </a:rPr>
              <a:t>upper-latin		Latina maiúscula</a:t>
            </a:r>
          </a:p>
          <a:p>
            <a:pPr lvl="1"/>
            <a:r>
              <a:rPr lang="pt-BR" sz="1400">
                <a:latin typeface="Verdana" charset="0"/>
                <a:cs typeface="Arial" charset="0"/>
              </a:rPr>
              <a:t>upper-roman		Romana maiúscula</a:t>
            </a:r>
          </a:p>
          <a:p>
            <a:pPr lvl="1"/>
            <a:endParaRPr lang="pt-BR" sz="1600">
              <a:latin typeface="Verdana" charset="0"/>
              <a:cs typeface="Arial" charset="0"/>
            </a:endParaRPr>
          </a:p>
          <a:p>
            <a:pPr lvl="1"/>
            <a:endParaRPr lang="pt-BR" sz="160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3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Imagem para os marcadores</a:t>
            </a:r>
          </a:p>
        </p:txBody>
      </p:sp>
      <p:sp>
        <p:nvSpPr>
          <p:cNvPr id="31539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ul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list-style-image:url(‘seta.gif’);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ul.normal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list-style-image:none;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list-style-type:disc;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4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Tudo em um</a:t>
            </a:r>
          </a:p>
        </p:txBody>
      </p:sp>
      <p:sp>
        <p:nvSpPr>
          <p:cNvPr id="31641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ul {</a:t>
            </a:r>
          </a:p>
          <a:p>
            <a:pPr>
              <a:buFont typeface="Wingdings" charset="0"/>
              <a:buNone/>
            </a:pPr>
            <a:r>
              <a:rPr lang="pt-BR" sz="1600">
                <a:latin typeface="Verdana" charset="0"/>
              </a:rPr>
              <a:t>	list-style:disc outside url(‘bolinha.gif’);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2857500" y="2857500"/>
            <a:ext cx="928688" cy="3571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endCxn id="316426" idx="0"/>
          </p:cNvCxnSpPr>
          <p:nvPr/>
        </p:nvCxnSpPr>
        <p:spPr>
          <a:xfrm rot="16200000" flipH="1">
            <a:off x="3896519" y="2942431"/>
            <a:ext cx="928688" cy="187325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endCxn id="316427" idx="0"/>
          </p:cNvCxnSpPr>
          <p:nvPr/>
        </p:nvCxnSpPr>
        <p:spPr>
          <a:xfrm rot="16200000" flipH="1">
            <a:off x="5402263" y="2884487"/>
            <a:ext cx="928688" cy="303213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929063" y="2571750"/>
            <a:ext cx="714375" cy="15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4857750" y="2571750"/>
            <a:ext cx="2071688" cy="158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3286125" y="2571750"/>
            <a:ext cx="428625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425" name="CaixaDeTexto 20"/>
          <p:cNvSpPr txBox="1">
            <a:spLocks noChangeArrowheads="1"/>
          </p:cNvSpPr>
          <p:nvPr/>
        </p:nvSpPr>
        <p:spPr bwMode="auto">
          <a:xfrm>
            <a:off x="2606675" y="3500438"/>
            <a:ext cx="693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800000"/>
                </a:solidFill>
              </a:rPr>
              <a:t>type</a:t>
            </a:r>
          </a:p>
        </p:txBody>
      </p:sp>
      <p:sp>
        <p:nvSpPr>
          <p:cNvPr id="316426" name="CaixaDeTexto 21"/>
          <p:cNvSpPr txBox="1">
            <a:spLocks noChangeArrowheads="1"/>
          </p:cNvSpPr>
          <p:nvPr/>
        </p:nvSpPr>
        <p:spPr bwMode="auto">
          <a:xfrm>
            <a:off x="3906838" y="3500438"/>
            <a:ext cx="1093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800000"/>
                </a:solidFill>
              </a:rPr>
              <a:t>position</a:t>
            </a:r>
          </a:p>
        </p:txBody>
      </p:sp>
      <p:sp>
        <p:nvSpPr>
          <p:cNvPr id="316427" name="CaixaDeTexto 24"/>
          <p:cNvSpPr txBox="1">
            <a:spLocks noChangeArrowheads="1"/>
          </p:cNvSpPr>
          <p:nvPr/>
        </p:nvSpPr>
        <p:spPr bwMode="auto">
          <a:xfrm>
            <a:off x="5572125" y="3500438"/>
            <a:ext cx="893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800000"/>
                </a:solidFill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02825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Adicionando um campo de texto</a:t>
            </a:r>
          </a:p>
        </p:txBody>
      </p:sp>
      <p:sp>
        <p:nvSpPr>
          <p:cNvPr id="21606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&lt;form method=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post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 action=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arquivo.php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 name=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meuForm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 id=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meuForm</a:t>
            </a:r>
            <a:r>
              <a:rPr lang="ja-JP" alt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7F7F7F"/>
                </a:solidFill>
                <a:latin typeface="Courier New" charset="0"/>
                <a:cs typeface="Courier New" charset="0"/>
              </a:rPr>
              <a:t> &gt;</a:t>
            </a:r>
          </a:p>
          <a:p>
            <a:pPr>
              <a:buFont typeface="Wingdings" charset="0"/>
              <a:buNone/>
            </a:pPr>
            <a:r>
              <a:rPr 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  &lt;label&gt;Email:&lt;/label&gt;</a:t>
            </a:r>
          </a:p>
          <a:p>
            <a:pPr>
              <a:buFont typeface="Wingdings" charset="0"/>
              <a:buNone/>
            </a:pP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  &lt;input type=</a:t>
            </a:r>
            <a:r>
              <a:rPr lang="ja-JP" alt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text</a:t>
            </a:r>
            <a:r>
              <a:rPr lang="ja-JP" alt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 name=</a:t>
            </a:r>
            <a:r>
              <a:rPr lang="ja-JP" alt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email</a:t>
            </a:r>
            <a:r>
              <a:rPr lang="ja-JP" alt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 id=</a:t>
            </a:r>
            <a:r>
              <a:rPr lang="ja-JP" alt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b="1">
                <a:solidFill>
                  <a:srgbClr val="002060"/>
                </a:solidFill>
                <a:latin typeface="Courier New" charset="0"/>
                <a:cs typeface="Courier New" charset="0"/>
              </a:rPr>
              <a:t>email</a:t>
            </a:r>
            <a:r>
              <a:rPr lang="ja-JP" altLang="pt-BR" b="1">
                <a:solidFill>
                  <a:srgbClr val="002060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b="1">
                <a:solidFill>
                  <a:srgbClr val="C00000"/>
                </a:solidFill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&lt;/form&gt;</a:t>
            </a:r>
          </a:p>
          <a:p>
            <a:pPr>
              <a:buFont typeface="Wingdings" charset="0"/>
              <a:buNone/>
            </a:pPr>
            <a:endParaRPr lang="pt-BR">
              <a:latin typeface="Verdana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85750" y="57864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Resultado:</a:t>
            </a:r>
          </a:p>
        </p:txBody>
      </p:sp>
      <p:sp>
        <p:nvSpPr>
          <p:cNvPr id="216068" name="CaixaDeTexto 3"/>
          <p:cNvSpPr txBox="1">
            <a:spLocks noChangeArrowheads="1"/>
          </p:cNvSpPr>
          <p:nvPr/>
        </p:nvSpPr>
        <p:spPr bwMode="auto">
          <a:xfrm>
            <a:off x="285750" y="6191250"/>
            <a:ext cx="1182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800">
                <a:latin typeface="Arial" charset="0"/>
              </a:rPr>
              <a:t>Email:</a:t>
            </a:r>
          </a:p>
        </p:txBody>
      </p:sp>
      <p:sp>
        <p:nvSpPr>
          <p:cNvPr id="6" name="Retângulo 5"/>
          <p:cNvSpPr/>
          <p:nvPr/>
        </p:nvSpPr>
        <p:spPr>
          <a:xfrm>
            <a:off x="1571625" y="6191250"/>
            <a:ext cx="2928938" cy="428625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2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Margens </a:t>
            </a:r>
          </a:p>
        </p:txBody>
      </p:sp>
      <p:sp>
        <p:nvSpPr>
          <p:cNvPr id="3174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927475"/>
            <a:ext cx="7239000" cy="307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Margens: superior, direita, inferior, esquerda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margin-top</a:t>
            </a:r>
            <a:br>
              <a:rPr lang="pt-BR" sz="1800">
                <a:latin typeface="Verdana" charset="0"/>
              </a:rPr>
            </a:br>
            <a:r>
              <a:rPr lang="pt-BR" sz="1800">
                <a:latin typeface="Verdana" charset="0"/>
              </a:rPr>
              <a:t>margin-bottom</a:t>
            </a:r>
            <a:br>
              <a:rPr lang="pt-BR" sz="1800">
                <a:latin typeface="Verdana" charset="0"/>
              </a:rPr>
            </a:br>
            <a:r>
              <a:rPr lang="pt-BR" sz="1800">
                <a:latin typeface="Verdana" charset="0"/>
              </a:rPr>
              <a:t>margin-right</a:t>
            </a:r>
            <a:br>
              <a:rPr lang="pt-BR" sz="1800">
                <a:latin typeface="Verdana" charset="0"/>
              </a:rPr>
            </a:br>
            <a:r>
              <a:rPr lang="pt-BR" sz="1800">
                <a:latin typeface="Verdana" charset="0"/>
              </a:rPr>
              <a:t>margin-left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1800">
              <a:latin typeface="Verdana" charset="0"/>
            </a:endParaRPr>
          </a:p>
        </p:txBody>
      </p:sp>
      <p:sp>
        <p:nvSpPr>
          <p:cNvPr id="317443" name="CaixaDeTexto 5"/>
          <p:cNvSpPr txBox="1">
            <a:spLocks noChangeArrowheads="1"/>
          </p:cNvSpPr>
          <p:nvPr/>
        </p:nvSpPr>
        <p:spPr bwMode="auto">
          <a:xfrm>
            <a:off x="1428750" y="2571750"/>
            <a:ext cx="57245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800">
                <a:solidFill>
                  <a:srgbClr val="C00000"/>
                </a:solidFill>
              </a:rPr>
              <a:t>margin</a:t>
            </a:r>
          </a:p>
          <a:p>
            <a:pPr eaLnBrk="1" hangingPunct="1"/>
            <a:r>
              <a:rPr lang="pt-BR" sz="2800">
                <a:solidFill>
                  <a:srgbClr val="C00000"/>
                </a:solidFill>
              </a:rPr>
              <a:t>	</a:t>
            </a:r>
            <a:r>
              <a:rPr lang="pt-BR" sz="2800"/>
              <a:t> </a:t>
            </a:r>
            <a:r>
              <a:rPr lang="pt-BR" sz="1800" i="1"/>
              <a:t>Espaçamento Externo ao Elemento</a:t>
            </a:r>
            <a:r>
              <a:rPr lang="pt-BR" sz="2800">
                <a:solidFill>
                  <a:srgbClr val="C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346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Especificando margens</a:t>
            </a:r>
          </a:p>
        </p:txBody>
      </p:sp>
      <p:sp>
        <p:nvSpPr>
          <p:cNvPr id="318466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body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margin-top: 0px;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margin-left: 80px;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h2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 margin-left: 80px;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1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Tudo em um</a:t>
            </a:r>
          </a:p>
        </p:txBody>
      </p:sp>
      <p:sp>
        <p:nvSpPr>
          <p:cNvPr id="319490" name="Retângulo 13"/>
          <p:cNvSpPr>
            <a:spLocks noChangeArrowheads="1"/>
          </p:cNvSpPr>
          <p:nvPr/>
        </p:nvSpPr>
        <p:spPr bwMode="auto">
          <a:xfrm>
            <a:off x="1285875" y="1628775"/>
            <a:ext cx="75723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margin:25px 50px 75px 100px; </a:t>
            </a:r>
            <a:endParaRPr lang="en-US"/>
          </a:p>
          <a:p>
            <a:pPr lvl="1"/>
            <a:r>
              <a:rPr lang="en-US"/>
              <a:t>top margin is 25px</a:t>
            </a:r>
          </a:p>
          <a:p>
            <a:pPr lvl="1"/>
            <a:r>
              <a:rPr lang="en-US"/>
              <a:t>right margin is 50px</a:t>
            </a:r>
          </a:p>
          <a:p>
            <a:pPr lvl="1"/>
            <a:r>
              <a:rPr lang="en-US"/>
              <a:t>bottom margin is 75px</a:t>
            </a:r>
          </a:p>
          <a:p>
            <a:pPr lvl="1"/>
            <a:r>
              <a:rPr lang="en-US"/>
              <a:t>left margin is 100px</a:t>
            </a:r>
          </a:p>
          <a:p>
            <a:endParaRPr lang="en-US"/>
          </a:p>
          <a:p>
            <a:r>
              <a:rPr lang="en-US" b="1"/>
              <a:t>margin:25px 50px 75px;</a:t>
            </a:r>
            <a:endParaRPr lang="en-US"/>
          </a:p>
          <a:p>
            <a:pPr lvl="1"/>
            <a:r>
              <a:rPr lang="en-US"/>
              <a:t>top margin is 25px</a:t>
            </a:r>
          </a:p>
          <a:p>
            <a:pPr lvl="1"/>
            <a:r>
              <a:rPr lang="en-US"/>
              <a:t>right and left margins are 50px</a:t>
            </a:r>
          </a:p>
          <a:p>
            <a:pPr lvl="1"/>
            <a:r>
              <a:rPr lang="en-US"/>
              <a:t>bottom margin is 75px</a:t>
            </a:r>
          </a:p>
          <a:p>
            <a:endParaRPr lang="en-US"/>
          </a:p>
          <a:p>
            <a:r>
              <a:rPr lang="en-US" b="1"/>
              <a:t>margin:25px 50px;</a:t>
            </a:r>
            <a:endParaRPr lang="en-US"/>
          </a:p>
          <a:p>
            <a:pPr lvl="1"/>
            <a:r>
              <a:rPr lang="en-US"/>
              <a:t>top and bottom margins are 25px</a:t>
            </a:r>
          </a:p>
          <a:p>
            <a:pPr lvl="1"/>
            <a:r>
              <a:rPr lang="en-US"/>
              <a:t>right and left margins are 50px</a:t>
            </a:r>
          </a:p>
          <a:p>
            <a:endParaRPr lang="en-US"/>
          </a:p>
          <a:p>
            <a:r>
              <a:rPr lang="en-US" b="1"/>
              <a:t>margin:25px;</a:t>
            </a:r>
            <a:endParaRPr lang="en-US"/>
          </a:p>
          <a:p>
            <a:pPr lvl="1"/>
            <a:r>
              <a:rPr lang="en-US"/>
              <a:t>all four margins are 25px</a:t>
            </a:r>
          </a:p>
        </p:txBody>
      </p:sp>
    </p:spTree>
    <p:extLst>
      <p:ext uri="{BB962C8B-B14F-4D97-AF65-F5344CB8AC3E}">
        <p14:creationId xmlns:p14="http://schemas.microsoft.com/office/powerpoint/2010/main" val="247811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Padding (espaçamento)</a:t>
            </a:r>
          </a:p>
        </p:txBody>
      </p:sp>
      <p:sp>
        <p:nvSpPr>
          <p:cNvPr id="3205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784600"/>
            <a:ext cx="7239000" cy="307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Espaçamento: superior, direita, inferior, esquerda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padding-top</a:t>
            </a:r>
            <a:br>
              <a:rPr lang="pt-BR" sz="1800">
                <a:latin typeface="Verdana" charset="0"/>
              </a:rPr>
            </a:br>
            <a:r>
              <a:rPr lang="pt-BR" sz="1800">
                <a:latin typeface="Verdana" charset="0"/>
              </a:rPr>
              <a:t>padding-bottom</a:t>
            </a:r>
            <a:br>
              <a:rPr lang="pt-BR" sz="1800">
                <a:latin typeface="Verdana" charset="0"/>
              </a:rPr>
            </a:br>
            <a:r>
              <a:rPr lang="pt-BR" sz="1800">
                <a:latin typeface="Verdana" charset="0"/>
              </a:rPr>
              <a:t>padding-right</a:t>
            </a:r>
            <a:br>
              <a:rPr lang="pt-BR" sz="1800">
                <a:latin typeface="Verdana" charset="0"/>
              </a:rPr>
            </a:br>
            <a:r>
              <a:rPr lang="pt-BR" sz="1800">
                <a:latin typeface="Verdana" charset="0"/>
              </a:rPr>
              <a:t>padding-left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1800">
              <a:latin typeface="Verdana" charset="0"/>
            </a:endParaRPr>
          </a:p>
        </p:txBody>
      </p:sp>
      <p:sp>
        <p:nvSpPr>
          <p:cNvPr id="320515" name="CaixaDeTexto 5"/>
          <p:cNvSpPr txBox="1">
            <a:spLocks noChangeArrowheads="1"/>
          </p:cNvSpPr>
          <p:nvPr/>
        </p:nvSpPr>
        <p:spPr bwMode="auto">
          <a:xfrm>
            <a:off x="1428750" y="2571750"/>
            <a:ext cx="77073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800">
                <a:solidFill>
                  <a:srgbClr val="C00000"/>
                </a:solidFill>
              </a:rPr>
              <a:t>padding</a:t>
            </a:r>
          </a:p>
          <a:p>
            <a:pPr eaLnBrk="1" hangingPunct="1"/>
            <a:r>
              <a:rPr lang="pt-BR" sz="2800">
                <a:solidFill>
                  <a:srgbClr val="C00000"/>
                </a:solidFill>
              </a:rPr>
              <a:t>	</a:t>
            </a:r>
            <a:r>
              <a:rPr lang="pt-BR" sz="2800" i="1"/>
              <a:t> </a:t>
            </a:r>
            <a:r>
              <a:rPr lang="pt-BR" i="1"/>
              <a:t>Espaçamento Interno dentro do elemento</a:t>
            </a:r>
            <a:endParaRPr lang="pt-B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2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Especificando espaçamento</a:t>
            </a:r>
          </a:p>
        </p:txBody>
      </p:sp>
      <p:sp>
        <p:nvSpPr>
          <p:cNvPr id="32153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body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padding-top: 0px;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padding-left: 80px;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h2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 padding-left: 80px;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7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Tudo em um</a:t>
            </a:r>
          </a:p>
        </p:txBody>
      </p:sp>
      <p:sp>
        <p:nvSpPr>
          <p:cNvPr id="322562" name="Retângulo 13"/>
          <p:cNvSpPr>
            <a:spLocks noChangeArrowheads="1"/>
          </p:cNvSpPr>
          <p:nvPr/>
        </p:nvSpPr>
        <p:spPr bwMode="auto">
          <a:xfrm>
            <a:off x="1285875" y="1628775"/>
            <a:ext cx="75723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padding:25px 50px 75px 100px; </a:t>
            </a:r>
            <a:endParaRPr lang="en-US"/>
          </a:p>
          <a:p>
            <a:pPr lvl="1"/>
            <a:r>
              <a:rPr lang="en-US"/>
              <a:t>top padding is 25px</a:t>
            </a:r>
          </a:p>
          <a:p>
            <a:pPr lvl="1"/>
            <a:r>
              <a:rPr lang="en-US"/>
              <a:t>right padding is 50px</a:t>
            </a:r>
          </a:p>
          <a:p>
            <a:pPr lvl="1"/>
            <a:r>
              <a:rPr lang="en-US"/>
              <a:t>bottom padding is 75px</a:t>
            </a:r>
          </a:p>
          <a:p>
            <a:pPr lvl="1"/>
            <a:r>
              <a:rPr lang="en-US"/>
              <a:t>left padding is 100px</a:t>
            </a:r>
          </a:p>
          <a:p>
            <a:endParaRPr lang="en-US"/>
          </a:p>
          <a:p>
            <a:r>
              <a:rPr lang="en-US" b="1"/>
              <a:t>padding:25px 50px 75px;</a:t>
            </a:r>
            <a:endParaRPr lang="en-US"/>
          </a:p>
          <a:p>
            <a:pPr lvl="1"/>
            <a:r>
              <a:rPr lang="en-US"/>
              <a:t>top padding is 25px</a:t>
            </a:r>
          </a:p>
          <a:p>
            <a:pPr lvl="1"/>
            <a:r>
              <a:rPr lang="en-US"/>
              <a:t>right and left padding are 50px</a:t>
            </a:r>
          </a:p>
          <a:p>
            <a:pPr lvl="1"/>
            <a:r>
              <a:rPr lang="en-US"/>
              <a:t>bottom padding is 75px</a:t>
            </a:r>
          </a:p>
          <a:p>
            <a:endParaRPr lang="en-US"/>
          </a:p>
          <a:p>
            <a:r>
              <a:rPr lang="en-US" b="1"/>
              <a:t>padding:25px 50px;</a:t>
            </a:r>
            <a:endParaRPr lang="en-US"/>
          </a:p>
          <a:p>
            <a:pPr lvl="1"/>
            <a:r>
              <a:rPr lang="en-US"/>
              <a:t>top and bottom padding are 25px</a:t>
            </a:r>
          </a:p>
          <a:p>
            <a:pPr lvl="1"/>
            <a:r>
              <a:rPr lang="en-US"/>
              <a:t>right and left padding are 50px</a:t>
            </a:r>
          </a:p>
          <a:p>
            <a:endParaRPr lang="en-US"/>
          </a:p>
          <a:p>
            <a:r>
              <a:rPr lang="en-US" b="1"/>
              <a:t>padding:25px;</a:t>
            </a:r>
            <a:endParaRPr lang="en-US"/>
          </a:p>
          <a:p>
            <a:pPr lvl="1"/>
            <a:r>
              <a:rPr lang="en-US"/>
              <a:t>all four padding are 25px</a:t>
            </a:r>
          </a:p>
        </p:txBody>
      </p:sp>
    </p:spTree>
    <p:extLst>
      <p:ext uri="{BB962C8B-B14F-4D97-AF65-F5344CB8AC3E}">
        <p14:creationId xmlns:p14="http://schemas.microsoft.com/office/powerpoint/2010/main" val="400354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Magin x Padding</a:t>
            </a:r>
          </a:p>
        </p:txBody>
      </p:sp>
      <p:sp>
        <p:nvSpPr>
          <p:cNvPr id="323586" name="Retângulo 4"/>
          <p:cNvSpPr>
            <a:spLocks noChangeArrowheads="1"/>
          </p:cNvSpPr>
          <p:nvPr/>
        </p:nvSpPr>
        <p:spPr bwMode="auto">
          <a:xfrm>
            <a:off x="1500188" y="2286000"/>
            <a:ext cx="1857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pt-BR"/>
              <a:t>margin: 25px;</a:t>
            </a:r>
          </a:p>
          <a:p>
            <a:pPr>
              <a:buFont typeface="Wingdings" charset="0"/>
              <a:buNone/>
            </a:pPr>
            <a:r>
              <a:rPr lang="pt-BR"/>
              <a:t>Padding: 0px;</a:t>
            </a:r>
          </a:p>
        </p:txBody>
      </p:sp>
      <p:pic>
        <p:nvPicPr>
          <p:cNvPr id="3235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928938"/>
            <a:ext cx="28797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3588" name="CaixaDeTexto 6"/>
          <p:cNvSpPr txBox="1">
            <a:spLocks noChangeArrowheads="1"/>
          </p:cNvSpPr>
          <p:nvPr/>
        </p:nvSpPr>
        <p:spPr bwMode="auto">
          <a:xfrm>
            <a:off x="1357313" y="1571625"/>
            <a:ext cx="5500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sz="1800"/>
              <a:t> Página em Preto e Elemento em laranja </a:t>
            </a:r>
          </a:p>
        </p:txBody>
      </p:sp>
      <p:pic>
        <p:nvPicPr>
          <p:cNvPr id="3235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928938"/>
            <a:ext cx="28670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3590" name="Retângulo 8"/>
          <p:cNvSpPr>
            <a:spLocks noChangeArrowheads="1"/>
          </p:cNvSpPr>
          <p:nvPr/>
        </p:nvSpPr>
        <p:spPr bwMode="auto">
          <a:xfrm>
            <a:off x="5572125" y="2286000"/>
            <a:ext cx="2143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pt-BR"/>
              <a:t>margin: 25px;</a:t>
            </a:r>
          </a:p>
          <a:p>
            <a:pPr>
              <a:buFont typeface="Wingdings" charset="0"/>
              <a:buNone/>
            </a:pPr>
            <a:r>
              <a:rPr lang="pt-BR"/>
              <a:t>padding: 25px;</a:t>
            </a:r>
          </a:p>
        </p:txBody>
      </p:sp>
    </p:spTree>
    <p:extLst>
      <p:ext uri="{BB962C8B-B14F-4D97-AF65-F5344CB8AC3E}">
        <p14:creationId xmlns:p14="http://schemas.microsoft.com/office/powerpoint/2010/main" val="31115574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Bordas</a:t>
            </a:r>
          </a:p>
        </p:txBody>
      </p:sp>
      <p:sp>
        <p:nvSpPr>
          <p:cNvPr id="3246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307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border: cor, espessura, estilo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border-color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border-width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1800">
                <a:latin typeface="Verdana" charset="0"/>
              </a:rPr>
              <a:t>border-style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1800">
              <a:latin typeface="Verdana" charset="0"/>
            </a:endParaRPr>
          </a:p>
        </p:txBody>
      </p:sp>
      <p:sp>
        <p:nvSpPr>
          <p:cNvPr id="324611" name="CaixaDeTexto 5"/>
          <p:cNvSpPr txBox="1">
            <a:spLocks noChangeArrowheads="1"/>
          </p:cNvSpPr>
          <p:nvPr/>
        </p:nvSpPr>
        <p:spPr bwMode="auto">
          <a:xfrm>
            <a:off x="1428750" y="2571750"/>
            <a:ext cx="137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800">
                <a:solidFill>
                  <a:srgbClr val="C00000"/>
                </a:solidFill>
              </a:rPr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71612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Bordas</a:t>
            </a:r>
          </a:p>
        </p:txBody>
      </p:sp>
      <p:sp>
        <p:nvSpPr>
          <p:cNvPr id="32563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500188"/>
            <a:ext cx="7313612" cy="47450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h1, h2, h3, h4, h5, h6 {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border-color:red;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border-style: solid;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	border-width: 2px;</a:t>
            </a:r>
          </a:p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}</a:t>
            </a:r>
          </a:p>
          <a:p>
            <a:pPr>
              <a:buFont typeface="Wingdings" charset="0"/>
              <a:buNone/>
            </a:pPr>
            <a:endParaRPr lang="pt-BR" sz="2000">
              <a:latin typeface="Verdana" charset="0"/>
            </a:endParaRPr>
          </a:p>
          <a:p>
            <a:r>
              <a:rPr lang="pt-BR" sz="2000">
                <a:latin typeface="Verdana" charset="0"/>
              </a:rPr>
              <a:t>Valores suportados em border-style:</a:t>
            </a:r>
          </a:p>
          <a:p>
            <a:pPr lvl="1"/>
            <a:r>
              <a:rPr lang="en-US" sz="1400">
                <a:latin typeface="Verdana" charset="0"/>
                <a:cs typeface="Arial" charset="0"/>
              </a:rPr>
              <a:t>None</a:t>
            </a:r>
          </a:p>
          <a:p>
            <a:pPr lvl="1"/>
            <a:r>
              <a:rPr lang="en-US" sz="1400">
                <a:latin typeface="Verdana" charset="0"/>
                <a:cs typeface="Arial" charset="0"/>
              </a:rPr>
              <a:t>dotted</a:t>
            </a:r>
          </a:p>
          <a:p>
            <a:pPr lvl="1"/>
            <a:r>
              <a:rPr lang="en-US" sz="1400">
                <a:latin typeface="Verdana" charset="0"/>
                <a:cs typeface="Arial" charset="0"/>
              </a:rPr>
              <a:t>dashed</a:t>
            </a:r>
          </a:p>
          <a:p>
            <a:pPr lvl="1"/>
            <a:r>
              <a:rPr lang="en-US" sz="1400">
                <a:latin typeface="Verdana" charset="0"/>
                <a:cs typeface="Arial" charset="0"/>
              </a:rPr>
              <a:t>solid</a:t>
            </a:r>
          </a:p>
          <a:p>
            <a:pPr lvl="1"/>
            <a:r>
              <a:rPr lang="en-US" sz="1400">
                <a:latin typeface="Verdana" charset="0"/>
                <a:cs typeface="Arial" charset="0"/>
              </a:rPr>
              <a:t>double</a:t>
            </a:r>
          </a:p>
          <a:p>
            <a:pPr lvl="1"/>
            <a:r>
              <a:rPr lang="en-US" sz="1400">
                <a:latin typeface="Verdana" charset="0"/>
                <a:cs typeface="Arial" charset="0"/>
              </a:rPr>
              <a:t>groove</a:t>
            </a:r>
          </a:p>
          <a:p>
            <a:pPr lvl="1"/>
            <a:r>
              <a:rPr lang="en-US" sz="1400">
                <a:latin typeface="Verdana" charset="0"/>
                <a:cs typeface="Arial" charset="0"/>
              </a:rPr>
              <a:t>ridge</a:t>
            </a:r>
          </a:p>
          <a:p>
            <a:pPr lvl="1"/>
            <a:r>
              <a:rPr lang="en-US" sz="1400">
                <a:latin typeface="Verdana" charset="0"/>
                <a:cs typeface="Arial" charset="0"/>
              </a:rPr>
              <a:t>inset</a:t>
            </a:r>
          </a:p>
          <a:p>
            <a:pPr lvl="1"/>
            <a:r>
              <a:rPr lang="en-US" sz="1400">
                <a:latin typeface="Verdana" charset="0"/>
                <a:cs typeface="Arial" charset="0"/>
              </a:rPr>
              <a:t>outset</a:t>
            </a:r>
          </a:p>
        </p:txBody>
      </p:sp>
    </p:spTree>
    <p:extLst>
      <p:ext uri="{BB962C8B-B14F-4D97-AF65-F5344CB8AC3E}">
        <p14:creationId xmlns:p14="http://schemas.microsoft.com/office/powerpoint/2010/main" val="42657094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Estilos da Borda</a:t>
            </a:r>
          </a:p>
        </p:txBody>
      </p:sp>
      <p:sp>
        <p:nvSpPr>
          <p:cNvPr id="326658" name="Retângulo 3"/>
          <p:cNvSpPr>
            <a:spLocks noChangeArrowheads="1"/>
          </p:cNvSpPr>
          <p:nvPr/>
        </p:nvSpPr>
        <p:spPr bwMode="auto">
          <a:xfrm>
            <a:off x="1357313" y="1643063"/>
            <a:ext cx="72866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border-style:dotted solid double dashed; </a:t>
            </a:r>
            <a:endParaRPr lang="en-US"/>
          </a:p>
          <a:p>
            <a:pPr lvl="1"/>
            <a:r>
              <a:rPr lang="en-US"/>
              <a:t>top border is dotted</a:t>
            </a:r>
          </a:p>
          <a:p>
            <a:pPr lvl="1"/>
            <a:r>
              <a:rPr lang="en-US"/>
              <a:t>right border is solid</a:t>
            </a:r>
          </a:p>
          <a:p>
            <a:pPr lvl="1"/>
            <a:r>
              <a:rPr lang="en-US"/>
              <a:t>bottom border is double</a:t>
            </a:r>
          </a:p>
          <a:p>
            <a:pPr lvl="1"/>
            <a:r>
              <a:rPr lang="en-US"/>
              <a:t>left border is dashed</a:t>
            </a:r>
          </a:p>
          <a:p>
            <a:endParaRPr lang="en-US"/>
          </a:p>
          <a:p>
            <a:r>
              <a:rPr lang="en-US" b="1"/>
              <a:t>border-style:dotted solid double;</a:t>
            </a:r>
            <a:r>
              <a:rPr lang="en-US"/>
              <a:t> </a:t>
            </a:r>
          </a:p>
          <a:p>
            <a:pPr lvl="1"/>
            <a:r>
              <a:rPr lang="en-US"/>
              <a:t>top border is dotted</a:t>
            </a:r>
          </a:p>
          <a:p>
            <a:pPr lvl="1"/>
            <a:r>
              <a:rPr lang="en-US"/>
              <a:t>right and left borders are solid</a:t>
            </a:r>
          </a:p>
          <a:p>
            <a:pPr lvl="1"/>
            <a:r>
              <a:rPr lang="en-US"/>
              <a:t>bottom border is double</a:t>
            </a:r>
          </a:p>
          <a:p>
            <a:endParaRPr lang="en-US"/>
          </a:p>
          <a:p>
            <a:r>
              <a:rPr lang="en-US" b="1"/>
              <a:t>border-style:dotted solid;</a:t>
            </a:r>
            <a:r>
              <a:rPr lang="en-US"/>
              <a:t> </a:t>
            </a:r>
          </a:p>
          <a:p>
            <a:pPr lvl="1"/>
            <a:r>
              <a:rPr lang="en-US"/>
              <a:t>top and bottom borders are dotted</a:t>
            </a:r>
          </a:p>
          <a:p>
            <a:pPr lvl="1"/>
            <a:r>
              <a:rPr lang="en-US"/>
              <a:t>right and left borders are solid</a:t>
            </a:r>
          </a:p>
          <a:p>
            <a:endParaRPr lang="en-US"/>
          </a:p>
          <a:p>
            <a:r>
              <a:rPr lang="en-US" b="1"/>
              <a:t>border-style:dotted;</a:t>
            </a:r>
            <a:endParaRPr lang="en-US"/>
          </a:p>
          <a:p>
            <a:pPr lvl="1"/>
            <a:r>
              <a:rPr lang="en-US"/>
              <a:t>all four borders are dotted</a:t>
            </a:r>
          </a:p>
        </p:txBody>
      </p:sp>
    </p:spTree>
    <p:extLst>
      <p:ext uri="{BB962C8B-B14F-4D97-AF65-F5344CB8AC3E}">
        <p14:creationId xmlns:p14="http://schemas.microsoft.com/office/powerpoint/2010/main" val="1947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Ligando o rótulo ao campo</a:t>
            </a:r>
          </a:p>
        </p:txBody>
      </p:sp>
      <p:sp>
        <p:nvSpPr>
          <p:cNvPr id="21709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sz="28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&lt;label for=</a:t>
            </a:r>
            <a:r>
              <a:rPr lang="pt-BR" sz="2800" b="1">
                <a:solidFill>
                  <a:srgbClr val="002060"/>
                </a:solidFill>
                <a:latin typeface="Courier New" charset="0"/>
                <a:cs typeface="Courier New" charset="0"/>
              </a:rPr>
              <a:t>‘email’ </a:t>
            </a:r>
            <a:r>
              <a:rPr lang="pt-BR" sz="28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&gt;</a:t>
            </a:r>
            <a:r>
              <a:rPr lang="pt-BR" sz="2800" b="1">
                <a:latin typeface="Courier New" charset="0"/>
                <a:cs typeface="Courier New" charset="0"/>
              </a:rPr>
              <a:t>Email:</a:t>
            </a:r>
            <a:r>
              <a:rPr lang="pt-BR" sz="28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&lt;/label&gt;</a:t>
            </a:r>
          </a:p>
          <a:p>
            <a:pPr>
              <a:buFont typeface="Wingdings" charset="0"/>
              <a:buNone/>
            </a:pPr>
            <a:endParaRPr lang="pt-BR" b="1">
              <a:solidFill>
                <a:srgbClr val="C00000"/>
              </a:solidFill>
              <a:latin typeface="Courier New" charset="0"/>
              <a:cs typeface="Courier New" charset="0"/>
            </a:endParaRPr>
          </a:p>
          <a:p>
            <a:r>
              <a:rPr lang="pt-BR">
                <a:latin typeface="Verdana" charset="0"/>
                <a:cs typeface="Courier New" charset="0"/>
              </a:rPr>
              <a:t>O atributo </a:t>
            </a:r>
            <a:r>
              <a:rPr lang="pt-BR" b="1">
                <a:latin typeface="Verdana" charset="0"/>
                <a:cs typeface="Courier New" charset="0"/>
              </a:rPr>
              <a:t>for</a:t>
            </a:r>
            <a:r>
              <a:rPr lang="pt-BR">
                <a:latin typeface="Verdana" charset="0"/>
                <a:cs typeface="Courier New" charset="0"/>
              </a:rPr>
              <a:t> indica qual o </a:t>
            </a:r>
            <a:r>
              <a:rPr lang="pt-BR" b="1">
                <a:latin typeface="Verdana" charset="0"/>
                <a:cs typeface="Courier New" charset="0"/>
              </a:rPr>
              <a:t>id</a:t>
            </a:r>
            <a:r>
              <a:rPr lang="pt-BR">
                <a:latin typeface="Verdana" charset="0"/>
                <a:cs typeface="Courier New" charset="0"/>
              </a:rPr>
              <a:t> do campo ao qual o label ficará ligado.</a:t>
            </a:r>
          </a:p>
        </p:txBody>
      </p:sp>
    </p:spTree>
    <p:extLst>
      <p:ext uri="{BB962C8B-B14F-4D97-AF65-F5344CB8AC3E}">
        <p14:creationId xmlns:p14="http://schemas.microsoft.com/office/powerpoint/2010/main" val="313255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Bordas outras Propriedades</a:t>
            </a:r>
          </a:p>
        </p:txBody>
      </p:sp>
      <p:sp>
        <p:nvSpPr>
          <p:cNvPr id="327682" name="Retângulo 3"/>
          <p:cNvSpPr>
            <a:spLocks noChangeArrowheads="1"/>
          </p:cNvSpPr>
          <p:nvPr/>
        </p:nvSpPr>
        <p:spPr bwMode="auto">
          <a:xfrm>
            <a:off x="1357313" y="1571625"/>
            <a:ext cx="64293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>
                <a:latin typeface="Courier New" charset="0"/>
                <a:cs typeface="Courier New" charset="0"/>
              </a:rPr>
              <a:t>p</a:t>
            </a:r>
            <a:br>
              <a:rPr lang="pt-BR">
                <a:latin typeface="Courier New" charset="0"/>
                <a:cs typeface="Courier New" charset="0"/>
              </a:rPr>
            </a:br>
            <a:r>
              <a:rPr lang="pt-BR">
                <a:latin typeface="Courier New" charset="0"/>
                <a:cs typeface="Courier New" charset="0"/>
              </a:rPr>
              <a:t>{</a:t>
            </a:r>
            <a:br>
              <a:rPr lang="pt-BR">
                <a:latin typeface="Courier New" charset="0"/>
                <a:cs typeface="Courier New" charset="0"/>
              </a:rPr>
            </a:br>
            <a:r>
              <a:rPr lang="pt-BR">
                <a:latin typeface="Courier New" charset="0"/>
                <a:cs typeface="Courier New" charset="0"/>
              </a:rPr>
              <a:t>border-top-style:dotted;</a:t>
            </a:r>
          </a:p>
          <a:p>
            <a:r>
              <a:rPr lang="pt-BR">
                <a:latin typeface="Courier New" charset="0"/>
                <a:cs typeface="Courier New" charset="0"/>
              </a:rPr>
              <a:t>border-top-color:red; </a:t>
            </a:r>
          </a:p>
          <a:p>
            <a:r>
              <a:rPr lang="pt-BR">
                <a:latin typeface="Courier New" charset="0"/>
                <a:cs typeface="Courier New" charset="0"/>
              </a:rPr>
              <a:t>border-top-width:3px; </a:t>
            </a:r>
          </a:p>
          <a:p>
            <a:endParaRPr lang="pt-BR">
              <a:latin typeface="Courier New" charset="0"/>
              <a:cs typeface="Courier New" charset="0"/>
            </a:endParaRPr>
          </a:p>
          <a:p>
            <a:r>
              <a:rPr lang="pt-BR">
                <a:latin typeface="Courier New" charset="0"/>
                <a:cs typeface="Courier New" charset="0"/>
              </a:rPr>
              <a:t>border-right-style:solid;</a:t>
            </a:r>
          </a:p>
          <a:p>
            <a:r>
              <a:rPr lang="pt-BR">
                <a:latin typeface="Courier New" charset="0"/>
                <a:cs typeface="Courier New" charset="0"/>
              </a:rPr>
              <a:t>border-right-color:yellow; </a:t>
            </a:r>
          </a:p>
          <a:p>
            <a:r>
              <a:rPr lang="pt-BR">
                <a:latin typeface="Courier New" charset="0"/>
                <a:cs typeface="Courier New" charset="0"/>
              </a:rPr>
              <a:t>border-right-width:2px; </a:t>
            </a:r>
            <a:br>
              <a:rPr lang="pt-BR">
                <a:latin typeface="Courier New" charset="0"/>
                <a:cs typeface="Courier New" charset="0"/>
              </a:rPr>
            </a:br>
            <a:endParaRPr lang="pt-BR">
              <a:latin typeface="Courier New" charset="0"/>
              <a:cs typeface="Courier New" charset="0"/>
            </a:endParaRPr>
          </a:p>
          <a:p>
            <a:r>
              <a:rPr lang="pt-BR">
                <a:latin typeface="Courier New" charset="0"/>
                <a:cs typeface="Courier New" charset="0"/>
              </a:rPr>
              <a:t>border-bottom-style:dotted;</a:t>
            </a:r>
          </a:p>
          <a:p>
            <a:r>
              <a:rPr lang="pt-BR">
                <a:latin typeface="Courier New" charset="0"/>
                <a:cs typeface="Courier New" charset="0"/>
              </a:rPr>
              <a:t>border-bottom-color:black;</a:t>
            </a:r>
          </a:p>
          <a:p>
            <a:r>
              <a:rPr lang="pt-BR">
                <a:latin typeface="Courier New" charset="0"/>
                <a:cs typeface="Courier New" charset="0"/>
              </a:rPr>
              <a:t>border-bottom-width:1px; </a:t>
            </a:r>
            <a:br>
              <a:rPr lang="pt-BR">
                <a:latin typeface="Courier New" charset="0"/>
                <a:cs typeface="Courier New" charset="0"/>
              </a:rPr>
            </a:br>
            <a:endParaRPr lang="pt-BR">
              <a:latin typeface="Courier New" charset="0"/>
              <a:cs typeface="Courier New" charset="0"/>
            </a:endParaRPr>
          </a:p>
          <a:p>
            <a:r>
              <a:rPr lang="pt-BR">
                <a:latin typeface="Courier New" charset="0"/>
                <a:cs typeface="Courier New" charset="0"/>
              </a:rPr>
              <a:t>border-left-style:solid;</a:t>
            </a:r>
          </a:p>
          <a:p>
            <a:r>
              <a:rPr lang="pt-BR">
                <a:latin typeface="Courier New" charset="0"/>
                <a:cs typeface="Courier New" charset="0"/>
              </a:rPr>
              <a:t>border-left-color:green; </a:t>
            </a:r>
          </a:p>
          <a:p>
            <a:r>
              <a:rPr lang="pt-BR">
                <a:latin typeface="Courier New" charset="0"/>
                <a:cs typeface="Courier New" charset="0"/>
              </a:rPr>
              <a:t>border-left-width:2px; </a:t>
            </a:r>
            <a:br>
              <a:rPr lang="pt-BR">
                <a:latin typeface="Courier New" charset="0"/>
                <a:cs typeface="Courier New" charset="0"/>
              </a:rPr>
            </a:br>
            <a:r>
              <a:rPr lang="pt-BR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5671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Layout em colunas (TableLess)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71625" y="1785938"/>
            <a:ext cx="6929438" cy="47863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43063" y="1857375"/>
            <a:ext cx="6786562" cy="914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643063" y="5572125"/>
            <a:ext cx="6786562" cy="914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643063" y="2857500"/>
            <a:ext cx="2143125" cy="26431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929063" y="2857500"/>
            <a:ext cx="2214562" cy="26431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286500" y="2857500"/>
            <a:ext cx="2143125" cy="26431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3549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Layout em Colunas</a:t>
            </a:r>
          </a:p>
        </p:txBody>
      </p:sp>
      <p:sp>
        <p:nvSpPr>
          <p:cNvPr id="329730" name="Retângulo 3"/>
          <p:cNvSpPr>
            <a:spLocks noChangeArrowheads="1"/>
          </p:cNvSpPr>
          <p:nvPr/>
        </p:nvSpPr>
        <p:spPr bwMode="auto">
          <a:xfrm>
            <a:off x="1357313" y="1668463"/>
            <a:ext cx="45720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1200"/>
              <a:t>#dvGeral {</a:t>
            </a:r>
          </a:p>
          <a:p>
            <a:r>
              <a:rPr lang="pt-BR" sz="1200"/>
              <a:t>	width: 1040px;</a:t>
            </a:r>
          </a:p>
          <a:p>
            <a:r>
              <a:rPr lang="pt-BR" sz="1200"/>
              <a:t>	position: absolute;</a:t>
            </a:r>
          </a:p>
          <a:p>
            <a:r>
              <a:rPr lang="pt-BR" sz="1200"/>
              <a:t>	left:50%;</a:t>
            </a:r>
          </a:p>
          <a:p>
            <a:r>
              <a:rPr lang="pt-BR" sz="1200"/>
              <a:t>	margin-left: -520px;	</a:t>
            </a:r>
          </a:p>
          <a:p>
            <a:r>
              <a:rPr lang="pt-BR" sz="1200"/>
              <a:t>}</a:t>
            </a:r>
          </a:p>
          <a:p>
            <a:endParaRPr lang="pt-BR" sz="1200"/>
          </a:p>
          <a:p>
            <a:r>
              <a:rPr lang="pt-BR" sz="1200"/>
              <a:t>#dvCabecalho {</a:t>
            </a:r>
          </a:p>
          <a:p>
            <a:r>
              <a:rPr lang="pt-BR" sz="1200"/>
              <a:t>	width: 100%;</a:t>
            </a:r>
          </a:p>
          <a:p>
            <a:r>
              <a:rPr lang="pt-BR" sz="1200"/>
              <a:t>	border-bottom-style: solid;</a:t>
            </a:r>
          </a:p>
          <a:p>
            <a:r>
              <a:rPr lang="pt-BR" sz="1200"/>
              <a:t>	border-bottom-width: 3px;</a:t>
            </a:r>
          </a:p>
          <a:p>
            <a:r>
              <a:rPr lang="pt-BR" sz="1200"/>
              <a:t>	text-align: justify;</a:t>
            </a:r>
          </a:p>
          <a:p>
            <a:r>
              <a:rPr lang="pt-BR" sz="1200"/>
              <a:t>}</a:t>
            </a:r>
          </a:p>
          <a:p>
            <a:endParaRPr lang="pt-BR" sz="1200"/>
          </a:p>
          <a:p>
            <a:r>
              <a:rPr lang="pt-BR" sz="1200"/>
              <a:t>#dvLeft {</a:t>
            </a:r>
          </a:p>
          <a:p>
            <a:r>
              <a:rPr lang="pt-BR" sz="1200"/>
              <a:t>	width: 31%;</a:t>
            </a:r>
          </a:p>
          <a:p>
            <a:r>
              <a:rPr lang="pt-BR" sz="1200"/>
              <a:t>	float: left;</a:t>
            </a:r>
          </a:p>
          <a:p>
            <a:r>
              <a:rPr lang="pt-BR" sz="1200"/>
              <a:t>	padding-right: 15px;</a:t>
            </a:r>
          </a:p>
          <a:p>
            <a:r>
              <a:rPr lang="pt-BR" sz="1200"/>
              <a:t>	padding-left: 5px;</a:t>
            </a:r>
          </a:p>
          <a:p>
            <a:r>
              <a:rPr lang="pt-BR" sz="1200"/>
              <a:t>	padding-top: 5px;</a:t>
            </a:r>
          </a:p>
          <a:p>
            <a:r>
              <a:rPr lang="pt-BR" sz="1200"/>
              <a:t>	text-align: justify;</a:t>
            </a:r>
          </a:p>
          <a:p>
            <a:r>
              <a:rPr lang="pt-BR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80527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Layout em Colunas</a:t>
            </a:r>
          </a:p>
        </p:txBody>
      </p:sp>
      <p:sp>
        <p:nvSpPr>
          <p:cNvPr id="330754" name="Retângulo 3"/>
          <p:cNvSpPr>
            <a:spLocks noChangeArrowheads="1"/>
          </p:cNvSpPr>
          <p:nvPr/>
        </p:nvSpPr>
        <p:spPr bwMode="auto">
          <a:xfrm>
            <a:off x="1357313" y="1571625"/>
            <a:ext cx="4572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1200"/>
              <a:t>#dvMiddle {</a:t>
            </a:r>
          </a:p>
          <a:p>
            <a:r>
              <a:rPr lang="pt-BR" sz="1200"/>
              <a:t>	width: 32%;</a:t>
            </a:r>
          </a:p>
          <a:p>
            <a:r>
              <a:rPr lang="pt-BR" sz="1200"/>
              <a:t>	float: left;</a:t>
            </a:r>
          </a:p>
          <a:p>
            <a:r>
              <a:rPr lang="pt-BR" sz="1200"/>
              <a:t>	padding-right: 15px;</a:t>
            </a:r>
          </a:p>
          <a:p>
            <a:r>
              <a:rPr lang="pt-BR" sz="1200"/>
              <a:t>	padding-left: 5px;</a:t>
            </a:r>
          </a:p>
          <a:p>
            <a:r>
              <a:rPr lang="pt-BR" sz="1200"/>
              <a:t>	padding-top: 5px;</a:t>
            </a:r>
          </a:p>
          <a:p>
            <a:r>
              <a:rPr lang="pt-BR" sz="1200"/>
              <a:t>	text-align: justify;</a:t>
            </a:r>
          </a:p>
          <a:p>
            <a:r>
              <a:rPr lang="pt-BR" sz="1200"/>
              <a:t>}</a:t>
            </a:r>
          </a:p>
          <a:p>
            <a:endParaRPr lang="pt-BR" sz="1200"/>
          </a:p>
          <a:p>
            <a:r>
              <a:rPr lang="pt-BR" sz="1200"/>
              <a:t>#dvRight {</a:t>
            </a:r>
          </a:p>
          <a:p>
            <a:r>
              <a:rPr lang="pt-BR" sz="1200"/>
              <a:t>	width: 31%;</a:t>
            </a:r>
          </a:p>
          <a:p>
            <a:r>
              <a:rPr lang="pt-BR" sz="1200"/>
              <a:t>	float: right;</a:t>
            </a:r>
          </a:p>
          <a:p>
            <a:r>
              <a:rPr lang="pt-BR" sz="1200"/>
              <a:t>	padding-right: 15px;</a:t>
            </a:r>
          </a:p>
          <a:p>
            <a:r>
              <a:rPr lang="pt-BR" sz="1200"/>
              <a:t>	padding-left: 5px;</a:t>
            </a:r>
          </a:p>
          <a:p>
            <a:r>
              <a:rPr lang="pt-BR" sz="1200"/>
              <a:t>	padding-top: 5px;</a:t>
            </a:r>
          </a:p>
          <a:p>
            <a:r>
              <a:rPr lang="pt-BR" sz="1200"/>
              <a:t>	text-align: justify;</a:t>
            </a:r>
          </a:p>
          <a:p>
            <a:r>
              <a:rPr lang="pt-BR" sz="1200"/>
              <a:t>}</a:t>
            </a:r>
          </a:p>
          <a:p>
            <a:endParaRPr lang="pt-BR" sz="1200"/>
          </a:p>
          <a:p>
            <a:r>
              <a:rPr lang="pt-BR" sz="1200"/>
              <a:t>#dvRodape {</a:t>
            </a:r>
          </a:p>
          <a:p>
            <a:r>
              <a:rPr lang="pt-BR" sz="1200"/>
              <a:t>	width: 100%;</a:t>
            </a:r>
          </a:p>
          <a:p>
            <a:r>
              <a:rPr lang="pt-BR" sz="1200"/>
              <a:t>	padding-bottom: 5px;</a:t>
            </a:r>
          </a:p>
          <a:p>
            <a:r>
              <a:rPr lang="pt-BR" sz="1200"/>
              <a:t>	padding-top: 3px;	</a:t>
            </a:r>
          </a:p>
          <a:p>
            <a:r>
              <a:rPr lang="pt-BR" sz="1200"/>
              <a:t>	clear: both;</a:t>
            </a:r>
          </a:p>
          <a:p>
            <a:r>
              <a:rPr lang="pt-BR" sz="1200"/>
              <a:t>	border-top-width: 3px;</a:t>
            </a:r>
          </a:p>
          <a:p>
            <a:r>
              <a:rPr lang="pt-BR" sz="1200"/>
              <a:t>	border-top-style: solid;</a:t>
            </a:r>
          </a:p>
          <a:p>
            <a:r>
              <a:rPr lang="pt-BR" sz="1200"/>
              <a:t>	text-align: justify;</a:t>
            </a:r>
          </a:p>
          <a:p>
            <a:r>
              <a:rPr lang="pt-BR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38359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avançado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Estilizando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 smtClean="0"/>
          </a:p>
          <a:p>
            <a:r>
              <a:rPr lang="en-US" dirty="0" err="1" smtClean="0"/>
              <a:t>Estilizando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ID</a:t>
            </a:r>
          </a:p>
          <a:p>
            <a:r>
              <a:rPr lang="en-US" dirty="0" err="1" smtClean="0"/>
              <a:t>Estilizando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232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Seletores</a:t>
            </a:r>
          </a:p>
        </p:txBody>
      </p:sp>
      <p:sp>
        <p:nvSpPr>
          <p:cNvPr id="25395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602162"/>
          </a:xfrm>
        </p:spPr>
        <p:txBody>
          <a:bodyPr/>
          <a:lstStyle/>
          <a:p>
            <a:r>
              <a:rPr lang="pt-BR">
                <a:latin typeface="Verdana" charset="0"/>
              </a:rPr>
              <a:t>Seletores são usados para declarar quais elementos de marcação o estilo se aplica.</a:t>
            </a:r>
          </a:p>
          <a:p>
            <a:endParaRPr lang="pt-BR">
              <a:latin typeface="Verdana" charset="0"/>
            </a:endParaRPr>
          </a:p>
          <a:p>
            <a:r>
              <a:rPr lang="pt-BR">
                <a:latin typeface="Verdana" charset="0"/>
              </a:rPr>
              <a:t>O estilo poderá ser aplicado:</a:t>
            </a:r>
          </a:p>
          <a:p>
            <a:pPr lvl="1"/>
            <a:r>
              <a:rPr lang="pt-BR">
                <a:latin typeface="Verdana" charset="0"/>
                <a:cs typeface="Arial" charset="0"/>
              </a:rPr>
              <a:t>A todos os elementos de um certo tipo;</a:t>
            </a:r>
          </a:p>
          <a:p>
            <a:pPr lvl="1"/>
            <a:r>
              <a:rPr lang="pt-BR">
                <a:latin typeface="Verdana" charset="0"/>
                <a:cs typeface="Arial" charset="0"/>
              </a:rPr>
              <a:t>A elementos com certo atributo;</a:t>
            </a:r>
          </a:p>
          <a:p>
            <a:pPr lvl="1"/>
            <a:r>
              <a:rPr lang="pt-BR">
                <a:latin typeface="Verdana" charset="0"/>
                <a:cs typeface="Arial" charset="0"/>
              </a:rPr>
              <a:t>A elementos com certa encadeamento/aninhamento dentro das marcações;</a:t>
            </a:r>
          </a:p>
          <a:p>
            <a:endParaRPr lang="pt-BR">
              <a:latin typeface="Verdana" charset="0"/>
            </a:endParaRPr>
          </a:p>
          <a:p>
            <a:endParaRPr lang="pt-BR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>
                <a:latin typeface="Arial" charset="0"/>
              </a:rPr>
              <a:t>Pseudo-classes e pseudo-elementos</a:t>
            </a:r>
          </a:p>
        </p:txBody>
      </p:sp>
      <p:sp>
        <p:nvSpPr>
          <p:cNvPr id="25497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673600"/>
          </a:xfrm>
        </p:spPr>
        <p:txBody>
          <a:bodyPr/>
          <a:lstStyle/>
          <a:p>
            <a:r>
              <a:rPr lang="pt-BR" sz="2800">
                <a:latin typeface="Verdana" charset="0"/>
              </a:rPr>
              <a:t>Pseudo-classes e pseudo-elementos são usados para identificar elementos de marcação e ações específicas do usuário ao qual um bloco de declaração se aplica.</a:t>
            </a:r>
          </a:p>
          <a:p>
            <a:endParaRPr lang="pt-BR" sz="1800">
              <a:latin typeface="Verdana" charset="0"/>
            </a:endParaRPr>
          </a:p>
          <a:p>
            <a:r>
              <a:rPr lang="pt-BR" sz="2800">
                <a:solidFill>
                  <a:srgbClr val="002060"/>
                </a:solidFill>
                <a:latin typeface="Verdana" charset="0"/>
              </a:rPr>
              <a:t>Pseudo-classes</a:t>
            </a:r>
            <a:r>
              <a:rPr lang="pt-BR" sz="2800">
                <a:latin typeface="Verdana" charset="0"/>
              </a:rPr>
              <a:t> selecionam elementos inteiros</a:t>
            </a:r>
          </a:p>
          <a:p>
            <a:endParaRPr lang="pt-BR" sz="1800">
              <a:latin typeface="Verdana" charset="0"/>
            </a:endParaRPr>
          </a:p>
          <a:p>
            <a:r>
              <a:rPr lang="pt-BR" sz="2800">
                <a:solidFill>
                  <a:srgbClr val="002060"/>
                </a:solidFill>
                <a:latin typeface="Verdana" charset="0"/>
              </a:rPr>
              <a:t>Pseudo-elementos</a:t>
            </a:r>
            <a:r>
              <a:rPr lang="pt-BR" sz="2800">
                <a:latin typeface="Verdana" charset="0"/>
              </a:rPr>
              <a:t> selecionam elementos parciais</a:t>
            </a:r>
          </a:p>
        </p:txBody>
      </p:sp>
    </p:spTree>
    <p:extLst>
      <p:ext uri="{BB962C8B-B14F-4D97-AF65-F5344CB8AC3E}">
        <p14:creationId xmlns:p14="http://schemas.microsoft.com/office/powerpoint/2010/main" val="403459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, ID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–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 smtClean="0"/>
          </a:p>
          <a:p>
            <a:pPr lvl="1"/>
            <a:r>
              <a:rPr lang="en-US" dirty="0" err="1" smtClean="0"/>
              <a:t>Atribui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visuais</a:t>
            </a:r>
            <a:r>
              <a:rPr lang="en-US" dirty="0" smtClean="0"/>
              <a:t> a um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endParaRPr lang="en-US" dirty="0" smtClean="0"/>
          </a:p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facilita</a:t>
            </a:r>
            <a:r>
              <a:rPr lang="en-US" dirty="0" smtClean="0"/>
              <a:t> o </a:t>
            </a:r>
            <a:r>
              <a:rPr lang="en-US" dirty="0" err="1" smtClean="0"/>
              <a:t>reúso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e </a:t>
            </a:r>
            <a:r>
              <a:rPr lang="en-US" dirty="0" err="1" smtClean="0"/>
              <a:t>flexibilidade</a:t>
            </a:r>
            <a:endParaRPr lang="en-US" dirty="0" smtClean="0"/>
          </a:p>
          <a:p>
            <a:pPr lvl="1"/>
            <a:r>
              <a:rPr lang="en-US" b="1" dirty="0" err="1" smtClean="0"/>
              <a:t>É</a:t>
            </a:r>
            <a:r>
              <a:rPr lang="en-US" b="1" dirty="0" smtClean="0"/>
              <a:t> </a:t>
            </a:r>
            <a:r>
              <a:rPr lang="en-US" b="1" dirty="0" err="1" smtClean="0"/>
              <a:t>possível</a:t>
            </a:r>
            <a:r>
              <a:rPr lang="en-US" b="1" dirty="0" smtClean="0"/>
              <a:t> </a:t>
            </a:r>
            <a:r>
              <a:rPr lang="en-US" b="1" dirty="0" err="1" smtClean="0"/>
              <a:t>atribuir</a:t>
            </a:r>
            <a:r>
              <a:rPr lang="en-US" b="1" dirty="0" smtClean="0"/>
              <a:t> </a:t>
            </a:r>
            <a:r>
              <a:rPr lang="en-US" b="1" dirty="0" err="1" smtClean="0"/>
              <a:t>mais</a:t>
            </a:r>
            <a:r>
              <a:rPr lang="en-US" b="1" dirty="0" smtClean="0"/>
              <a:t> de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classe</a:t>
            </a:r>
            <a:r>
              <a:rPr lang="en-US" b="1" dirty="0" smtClean="0"/>
              <a:t> a um </a:t>
            </a:r>
            <a:r>
              <a:rPr lang="en-US" b="1" dirty="0" err="1" smtClean="0"/>
              <a:t>elemento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99129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Cascata</a:t>
            </a:r>
          </a:p>
        </p:txBody>
      </p:sp>
      <p:sp>
        <p:nvSpPr>
          <p:cNvPr id="24678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A prioridade para o efeito cascata em ordem crescente:</a:t>
            </a:r>
          </a:p>
          <a:p>
            <a:pPr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folha de estilo padrão do navegador do usuário;</a:t>
            </a:r>
          </a:p>
          <a:p>
            <a:pPr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folha de estilo do usuário;</a:t>
            </a:r>
          </a:p>
          <a:p>
            <a:pPr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folha de estilo do desenvolvedor;</a:t>
            </a:r>
          </a:p>
          <a:p>
            <a:pPr marL="800100" lvl="1" indent="-342900">
              <a:buClr>
                <a:srgbClr val="004D4D"/>
              </a:buClr>
              <a:buFont typeface="Arial" charset="0"/>
              <a:buAutoNum type="alphaLcPeriod"/>
            </a:pPr>
            <a:r>
              <a:rPr lang="pt-BR" sz="1800">
                <a:latin typeface="Verdana" charset="0"/>
                <a:cs typeface="Arial" charset="0"/>
              </a:rPr>
              <a:t>estilo externo (importado ou ligado).</a:t>
            </a:r>
          </a:p>
          <a:p>
            <a:pPr marL="800100" lvl="1" indent="-342900">
              <a:buClr>
                <a:srgbClr val="004D4D"/>
              </a:buClr>
              <a:buFont typeface="Arial" charset="0"/>
              <a:buAutoNum type="alphaLcPeriod"/>
            </a:pPr>
            <a:r>
              <a:rPr lang="pt-BR" sz="1800">
                <a:latin typeface="Verdana" charset="0"/>
                <a:cs typeface="Arial" charset="0"/>
              </a:rPr>
              <a:t>estilo incorporado (definido na seção head do documento);</a:t>
            </a:r>
          </a:p>
          <a:p>
            <a:pPr marL="800100" lvl="1" indent="-342900">
              <a:buClr>
                <a:srgbClr val="004D4D"/>
              </a:buClr>
              <a:buFont typeface="Arial" charset="0"/>
              <a:buAutoNum type="alphaLcPeriod"/>
            </a:pPr>
            <a:r>
              <a:rPr lang="pt-BR" sz="1800">
                <a:latin typeface="Verdana" charset="0"/>
                <a:cs typeface="Arial" charset="0"/>
              </a:rPr>
              <a:t>estilo </a:t>
            </a:r>
            <a:r>
              <a:rPr lang="pt-BR" sz="1800" i="1">
                <a:latin typeface="Verdana" charset="0"/>
                <a:cs typeface="Arial" charset="0"/>
              </a:rPr>
              <a:t>inline</a:t>
            </a:r>
            <a:r>
              <a:rPr lang="pt-BR" sz="1800">
                <a:latin typeface="Verdana" charset="0"/>
                <a:cs typeface="Arial" charset="0"/>
              </a:rPr>
              <a:t> (dentro de um elemento HTML);</a:t>
            </a:r>
          </a:p>
          <a:p>
            <a:pPr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declarações do desenvolvedor com </a:t>
            </a:r>
            <a:r>
              <a:rPr lang="pt-BR" sz="2000" i="1">
                <a:solidFill>
                  <a:srgbClr val="002060"/>
                </a:solidFill>
                <a:latin typeface="Verdana" charset="0"/>
              </a:rPr>
              <a:t>!important</a:t>
            </a:r>
            <a:r>
              <a:rPr lang="pt-BR" sz="2000">
                <a:latin typeface="Verdana" charset="0"/>
              </a:rPr>
              <a:t>;</a:t>
            </a:r>
          </a:p>
          <a:p>
            <a:pPr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declarações do usuário com </a:t>
            </a:r>
            <a:r>
              <a:rPr lang="pt-BR" sz="2000" i="1">
                <a:solidFill>
                  <a:srgbClr val="002060"/>
                </a:solidFill>
                <a:latin typeface="Verdana" charset="0"/>
              </a:rPr>
              <a:t>!important</a:t>
            </a:r>
            <a:r>
              <a:rPr lang="pt-BR" sz="2000">
                <a:latin typeface="Verdana" charset="0"/>
              </a:rPr>
              <a:t>;</a:t>
            </a:r>
          </a:p>
          <a:p>
            <a:endParaRPr lang="pt-BR" sz="20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3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Cascata</a:t>
            </a:r>
            <a:r>
              <a:rPr lang="en-US" dirty="0" smtClean="0"/>
              <a:t> e </a:t>
            </a:r>
            <a:r>
              <a:rPr lang="en-US" dirty="0" err="1" smtClean="0"/>
              <a:t>Herança</a:t>
            </a:r>
            <a:r>
              <a:rPr lang="en-US" dirty="0" smtClean="0"/>
              <a:t> no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&lt;</a:t>
            </a:r>
            <a:r>
              <a:rPr lang="pt-BR" sz="1600" dirty="0" err="1">
                <a:solidFill>
                  <a:srgbClr val="7F0054"/>
                </a:solidFill>
                <a:latin typeface="Courier"/>
                <a:cs typeface="Courier"/>
              </a:rPr>
              <a:t>div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pt-BR" sz="1600" dirty="0">
                <a:latin typeface="Courier"/>
                <a:cs typeface="Courier"/>
              </a:rPr>
              <a:t>id=</a:t>
            </a:r>
            <a:r>
              <a:rPr lang="pt-BR" sz="1600" dirty="0">
                <a:solidFill>
                  <a:srgbClr val="2800FF"/>
                </a:solidFill>
                <a:latin typeface="Courier"/>
                <a:cs typeface="Courier"/>
              </a:rPr>
              <a:t>"pai"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&gt; </a:t>
            </a:r>
            <a:endParaRPr lang="pt-BR" sz="1600" dirty="0" smtClean="0">
              <a:solidFill>
                <a:srgbClr val="7F0054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pt-BR" sz="1600" dirty="0" smtClean="0">
                <a:solidFill>
                  <a:srgbClr val="7F0054"/>
                </a:solidFill>
                <a:latin typeface="Courier"/>
                <a:cs typeface="Courier"/>
              </a:rPr>
              <a:t> &lt;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h1&gt;</a:t>
            </a:r>
            <a:r>
              <a:rPr lang="pt-BR" sz="1600" dirty="0">
                <a:latin typeface="Courier"/>
                <a:cs typeface="Courier"/>
              </a:rPr>
              <a:t>Sou um </a:t>
            </a:r>
            <a:r>
              <a:rPr lang="pt-BR" sz="1600" dirty="0" err="1">
                <a:latin typeface="Courier"/>
                <a:cs typeface="Courier"/>
              </a:rPr>
              <a:t>título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&lt;/h1&gt; </a:t>
            </a:r>
            <a:endParaRPr lang="pt-BR" sz="1600" dirty="0" smtClean="0">
              <a:solidFill>
                <a:srgbClr val="7F0054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pt-BR" sz="1600" dirty="0" smtClean="0">
                <a:solidFill>
                  <a:srgbClr val="7F0054"/>
                </a:solidFill>
                <a:latin typeface="Courier"/>
                <a:cs typeface="Courier"/>
              </a:rPr>
              <a:t> &lt;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h2&gt;</a:t>
            </a:r>
            <a:r>
              <a:rPr lang="pt-BR" sz="1600" dirty="0">
                <a:latin typeface="Courier"/>
                <a:cs typeface="Courier"/>
              </a:rPr>
              <a:t>Sou um </a:t>
            </a:r>
            <a:r>
              <a:rPr lang="pt-BR" sz="1600" dirty="0" err="1">
                <a:latin typeface="Courier"/>
                <a:cs typeface="Courier"/>
              </a:rPr>
              <a:t>subtítulo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&lt;/h2</a:t>
            </a:r>
            <a:r>
              <a:rPr lang="pt-BR" sz="1600" dirty="0" smtClean="0">
                <a:solidFill>
                  <a:srgbClr val="7F0054"/>
                </a:solidFill>
                <a:latin typeface="Courier"/>
                <a:cs typeface="Courier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smtClean="0">
                <a:solidFill>
                  <a:srgbClr val="7F0054"/>
                </a:solidFill>
                <a:latin typeface="Courier"/>
                <a:cs typeface="Courier"/>
              </a:rPr>
              <a:t>&lt;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/</a:t>
            </a:r>
            <a:r>
              <a:rPr lang="pt-BR" sz="1600" dirty="0" err="1">
                <a:solidFill>
                  <a:srgbClr val="7F0054"/>
                </a:solidFill>
                <a:latin typeface="Courier"/>
                <a:cs typeface="Courier"/>
              </a:rPr>
              <a:t>div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&gt; </a:t>
            </a:r>
            <a:endParaRPr lang="pt-BR" sz="1600" dirty="0" smtClean="0">
              <a:solidFill>
                <a:srgbClr val="7F0054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"/>
                <a:cs typeface="Courier"/>
              </a:rPr>
              <a:t>#pai </a:t>
            </a:r>
            <a:r>
              <a:rPr lang="pt-BR" sz="1600" dirty="0" smtClean="0">
                <a:latin typeface="Courier"/>
                <a:cs typeface="Courier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smtClean="0">
                <a:latin typeface="Courier"/>
                <a:cs typeface="Courier"/>
              </a:rPr>
              <a:t>  </a:t>
            </a:r>
            <a:r>
              <a:rPr lang="pt-BR" sz="1600" dirty="0" smtClean="0">
                <a:solidFill>
                  <a:srgbClr val="7F0054"/>
                </a:solidFill>
                <a:latin typeface="Courier"/>
                <a:cs typeface="Courier"/>
              </a:rPr>
              <a:t>color</a:t>
            </a:r>
            <a:r>
              <a:rPr lang="pt-BR" sz="1600" dirty="0">
                <a:latin typeface="Courier"/>
                <a:cs typeface="Courier"/>
              </a:rPr>
              <a:t>: blue; </a:t>
            </a:r>
            <a:endParaRPr lang="pt-BR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smtClean="0">
                <a:latin typeface="Courier"/>
                <a:cs typeface="Courier"/>
              </a:rPr>
              <a:t>} </a:t>
            </a:r>
            <a:endParaRPr lang="pt-BR" sz="1600" dirty="0">
              <a:latin typeface="Courier"/>
              <a:cs typeface="Courier"/>
            </a:endParaRPr>
          </a:p>
          <a:p>
            <a:r>
              <a:rPr lang="pt-BR" sz="2400" dirty="0" smtClean="0">
                <a:latin typeface="MinionPro"/>
              </a:rPr>
              <a:t>As </a:t>
            </a:r>
            <a:r>
              <a:rPr lang="pt-BR" sz="2400" dirty="0" err="1" smtClean="0">
                <a:latin typeface="MinionPro"/>
              </a:rPr>
              <a:t>tags</a:t>
            </a:r>
            <a:r>
              <a:rPr lang="pt-BR" sz="2400" dirty="0" smtClean="0">
                <a:latin typeface="MinionPro"/>
              </a:rPr>
              <a:t> filhas herdam a cor da </a:t>
            </a:r>
            <a:r>
              <a:rPr lang="pt-BR" sz="2400" dirty="0" err="1" smtClean="0">
                <a:latin typeface="MinionPro"/>
              </a:rPr>
              <a:t>tag</a:t>
            </a:r>
            <a:r>
              <a:rPr lang="pt-BR" sz="2400" dirty="0" smtClean="0">
                <a:latin typeface="MinionPro"/>
              </a:rPr>
              <a:t> pai</a:t>
            </a:r>
          </a:p>
          <a:p>
            <a:r>
              <a:rPr lang="pt-BR" sz="2400" dirty="0" smtClean="0">
                <a:latin typeface="MinionPro"/>
              </a:rPr>
              <a:t>As propriedades que afetam a </a:t>
            </a:r>
            <a:r>
              <a:rPr lang="pt-BR" sz="2400" dirty="0">
                <a:latin typeface="MinionPro"/>
              </a:rPr>
              <a:t>caixa do elemento (tamanho, </a:t>
            </a:r>
            <a:r>
              <a:rPr lang="pt-BR" sz="2400" dirty="0" err="1">
                <a:latin typeface="MinionPro"/>
              </a:rPr>
              <a:t>margin</a:t>
            </a:r>
            <a:r>
              <a:rPr lang="pt-BR" sz="2400" dirty="0">
                <a:latin typeface="MinionPro"/>
              </a:rPr>
              <a:t> e </a:t>
            </a:r>
            <a:r>
              <a:rPr lang="pt-BR" sz="2400" dirty="0" err="1">
                <a:latin typeface="MinionPro"/>
              </a:rPr>
              <a:t>padding</a:t>
            </a:r>
            <a:r>
              <a:rPr lang="pt-BR" sz="2400" dirty="0" smtClean="0">
                <a:latin typeface="MinionPro"/>
              </a:rPr>
              <a:t>) </a:t>
            </a:r>
            <a:r>
              <a:rPr lang="pt-BR" sz="2400" b="1" dirty="0" smtClean="0">
                <a:solidFill>
                  <a:srgbClr val="800000"/>
                </a:solidFill>
                <a:latin typeface="MinionPro"/>
              </a:rPr>
              <a:t>não são aplicadas em cascata em elementos filhos</a:t>
            </a:r>
          </a:p>
          <a:p>
            <a:pPr lvl="1"/>
            <a:r>
              <a:rPr lang="pt-BR" b="1" dirty="0" smtClean="0">
                <a:solidFill>
                  <a:srgbClr val="800000"/>
                </a:solidFill>
                <a:latin typeface="MinionPro"/>
              </a:rPr>
              <a:t>E se quisermos aplicar???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82389"/>
      </p:ext>
    </p:extLst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4900</Words>
  <Application>Microsoft Macintosh PowerPoint</Application>
  <PresentationFormat>On-screen Show (4:3)</PresentationFormat>
  <Paragraphs>1151</Paragraphs>
  <Slides>120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1" baseType="lpstr">
      <vt:lpstr>Eclipse</vt:lpstr>
      <vt:lpstr>Desenvolvimento de páginas</vt:lpstr>
      <vt:lpstr>PowerPoint Presentation</vt:lpstr>
      <vt:lpstr>Formulários</vt:lpstr>
      <vt:lpstr>Formulário</vt:lpstr>
      <vt:lpstr>Métodos de envio dos dados</vt:lpstr>
      <vt:lpstr>Declarando um formulário</vt:lpstr>
      <vt:lpstr>Adicionando um rótulo</vt:lpstr>
      <vt:lpstr>Adicionando um campo de texto</vt:lpstr>
      <vt:lpstr>Ligando o rótulo ao campo</vt:lpstr>
      <vt:lpstr>Adicionando uma tecla de atalho</vt:lpstr>
      <vt:lpstr>Configurando o tamanho visível e o comprimento do texto</vt:lpstr>
      <vt:lpstr>Como definir o texto do campo</vt:lpstr>
      <vt:lpstr>Adicionando um checkbox</vt:lpstr>
      <vt:lpstr>Definindo o checkbox como marcado</vt:lpstr>
      <vt:lpstr>Adicionando radios para seleção mutuamente exclusiva</vt:lpstr>
      <vt:lpstr>Adicionando um combobox</vt:lpstr>
      <vt:lpstr>Definindo uma opção como selecionada</vt:lpstr>
      <vt:lpstr>Agrupando as opções do combobox</vt:lpstr>
      <vt:lpstr>Resultado (com combobox aberto)</vt:lpstr>
      <vt:lpstr>Transformando em uma lista selecionável</vt:lpstr>
      <vt:lpstr>Resultado</vt:lpstr>
      <vt:lpstr>Permitindo múltipla seleção</vt:lpstr>
      <vt:lpstr>Resultado</vt:lpstr>
      <vt:lpstr>Definindo uma área de texto</vt:lpstr>
      <vt:lpstr>Resultado</vt:lpstr>
      <vt:lpstr>Definindo um campo invisível</vt:lpstr>
      <vt:lpstr>Adicionando um botão de submissão de dados</vt:lpstr>
      <vt:lpstr>Adicionando um botão de reset</vt:lpstr>
      <vt:lpstr>Adicionando um agrupamento de campos</vt:lpstr>
      <vt:lpstr>Adicionando um agrupamento de campos</vt:lpstr>
      <vt:lpstr>HTML Semântico</vt:lpstr>
      <vt:lpstr>HTML 5 – Novos elementos</vt:lpstr>
      <vt:lpstr>HTML 5 - Sons e Vídeos</vt:lpstr>
      <vt:lpstr>Vídeo</vt:lpstr>
      <vt:lpstr>Mashups e Iframes</vt:lpstr>
      <vt:lpstr>CSS</vt:lpstr>
      <vt:lpstr>CSS</vt:lpstr>
      <vt:lpstr>...em Cascata ?</vt:lpstr>
      <vt:lpstr>Cascata</vt:lpstr>
      <vt:lpstr>Sintaxe</vt:lpstr>
      <vt:lpstr>Exemplos</vt:lpstr>
      <vt:lpstr>Conteúdo</vt:lpstr>
      <vt:lpstr>Conteúdo</vt:lpstr>
      <vt:lpstr>Cores em CSS</vt:lpstr>
      <vt:lpstr>Unidades de Medida em CSS</vt:lpstr>
      <vt:lpstr>Fundo</vt:lpstr>
      <vt:lpstr>Cor de Fundo</vt:lpstr>
      <vt:lpstr>Imagem de Fundo</vt:lpstr>
      <vt:lpstr>Repetição da Imagem de Fundo</vt:lpstr>
      <vt:lpstr>Posição da Imagem de Fundo</vt:lpstr>
      <vt:lpstr>Posição da Imagem de Fundo</vt:lpstr>
      <vt:lpstr>Fixação da Imagem de Fundo</vt:lpstr>
      <vt:lpstr>Tudo em um</vt:lpstr>
      <vt:lpstr>Formatação de Texto</vt:lpstr>
      <vt:lpstr>Alinhamento do Texto</vt:lpstr>
      <vt:lpstr>Alinhamento do Texto</vt:lpstr>
      <vt:lpstr>Transformação do Texto</vt:lpstr>
      <vt:lpstr>Identação ou Recuo do Texto</vt:lpstr>
      <vt:lpstr>Alinhamento do Texto ou de Elementos em Relação ao Texto</vt:lpstr>
      <vt:lpstr>Cor do Texto</vt:lpstr>
      <vt:lpstr>Espaço entre as Letras</vt:lpstr>
      <vt:lpstr>Distância entre Linhas</vt:lpstr>
      <vt:lpstr>Fonte</vt:lpstr>
      <vt:lpstr>Tipos de Fonte</vt:lpstr>
      <vt:lpstr>Famílias de Fonte</vt:lpstr>
      <vt:lpstr>Tamanho da Fonte</vt:lpstr>
      <vt:lpstr>Estilo da Fonte</vt:lpstr>
      <vt:lpstr>Grossura da Fonte</vt:lpstr>
      <vt:lpstr>Tudo em um</vt:lpstr>
      <vt:lpstr>Âncoras</vt:lpstr>
      <vt:lpstr>Estados da âncora</vt:lpstr>
      <vt:lpstr>Cor de Fundo</vt:lpstr>
      <vt:lpstr>Decoração</vt:lpstr>
      <vt:lpstr>Listas</vt:lpstr>
      <vt:lpstr>Posição dos marcadores</vt:lpstr>
      <vt:lpstr>Tipos dos marcadores</vt:lpstr>
      <vt:lpstr>Tipos dos marcadores</vt:lpstr>
      <vt:lpstr>Imagem para os marcadores</vt:lpstr>
      <vt:lpstr>Tudo em um</vt:lpstr>
      <vt:lpstr>Margens </vt:lpstr>
      <vt:lpstr>Especificando margens</vt:lpstr>
      <vt:lpstr>Tudo em um</vt:lpstr>
      <vt:lpstr>Padding (espaçamento)</vt:lpstr>
      <vt:lpstr>Especificando espaçamento</vt:lpstr>
      <vt:lpstr>Tudo em um</vt:lpstr>
      <vt:lpstr>Magin x Padding</vt:lpstr>
      <vt:lpstr>Bordas</vt:lpstr>
      <vt:lpstr>Bordas</vt:lpstr>
      <vt:lpstr>Estilos da Borda</vt:lpstr>
      <vt:lpstr>Bordas outras Propriedades</vt:lpstr>
      <vt:lpstr>Layout em colunas (TableLess)</vt:lpstr>
      <vt:lpstr>Layout em Colunas</vt:lpstr>
      <vt:lpstr>Layout em Colunas</vt:lpstr>
      <vt:lpstr>CSS avançado</vt:lpstr>
      <vt:lpstr>Seletores</vt:lpstr>
      <vt:lpstr>Pseudo-classes e pseudo-elementos</vt:lpstr>
      <vt:lpstr>O que usar, ID ou Classe?</vt:lpstr>
      <vt:lpstr>Cascata</vt:lpstr>
      <vt:lpstr>Cascata e Herança no CSS</vt:lpstr>
      <vt:lpstr>Exemplo</vt:lpstr>
      <vt:lpstr>CSS Reset</vt:lpstr>
      <vt:lpstr>Display – Block vs Inline</vt:lpstr>
      <vt:lpstr>Position – Static, Relative, Absolute</vt:lpstr>
      <vt:lpstr>Posicionamento - float e clear</vt:lpstr>
      <vt:lpstr>Exemplo – sem clear</vt:lpstr>
      <vt:lpstr>Exemplo – com clear:left</vt:lpstr>
      <vt:lpstr>Sobre Frames</vt:lpstr>
      <vt:lpstr>Divisões numa página</vt:lpstr>
      <vt:lpstr>Divisões numa página</vt:lpstr>
      <vt:lpstr>Divisões numa página</vt:lpstr>
      <vt:lpstr>Estrutura da divisão</vt:lpstr>
      <vt:lpstr>Exemplo 1</vt:lpstr>
      <vt:lpstr>Exemplo 2</vt:lpstr>
      <vt:lpstr>Exemplo 3</vt:lpstr>
      <vt:lpstr>Definição das divisões (frames)</vt:lpstr>
      <vt:lpstr>Observação</vt:lpstr>
      <vt:lpstr>Âncoras em frames</vt:lpstr>
      <vt:lpstr>Exemplo</vt:lpstr>
      <vt:lpstr>Uso de inline frames </vt:lpstr>
      <vt:lpstr>Observações</vt:lpstr>
    </vt:vector>
  </TitlesOfParts>
  <Company>Acme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Linguagens de Marcação</dc:title>
  <dc:creator>Rafael Escalfoni</dc:creator>
  <cp:lastModifiedBy>Rafael Escalfoni</cp:lastModifiedBy>
  <cp:revision>62</cp:revision>
  <dcterms:created xsi:type="dcterms:W3CDTF">2015-11-30T18:09:32Z</dcterms:created>
  <dcterms:modified xsi:type="dcterms:W3CDTF">2015-12-12T15:43:24Z</dcterms:modified>
</cp:coreProperties>
</file>