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F2BC8-D168-0D4B-AAC9-CDED3669B47C}" type="datetimeFigureOut">
              <a:rPr lang="pt-BR">
                <a:latin typeface="Verdana"/>
              </a:rPr>
              <a:pPr>
                <a:defRPr/>
              </a:pPr>
              <a:t>25/01/16</a:t>
            </a:fld>
            <a:endParaRPr lang="pt-BR">
              <a:latin typeface="Verdana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latin typeface="Verdana"/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6A1AF-55DC-4349-AC6B-3851A771611B}" type="slidenum">
              <a:rPr lang="pt-BR">
                <a:latin typeface="Verdana"/>
              </a:rPr>
              <a:pPr>
                <a:defRPr/>
              </a:pPr>
              <a:t>‹#›</a:t>
            </a:fld>
            <a:endParaRPr lang="pt-BR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67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8585A7-B778-B947-A69D-BFC96C7E5202}" type="datetimeFigureOut">
              <a:rPr lang="pt-BR">
                <a:solidFill>
                  <a:srgbClr val="000000"/>
                </a:solidFill>
                <a:latin typeface="Verdana"/>
              </a:rPr>
              <a:pPr>
                <a:defRPr/>
              </a:pPr>
              <a:t>25/01/16</a:t>
            </a:fld>
            <a:endParaRPr lang="pt-BR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E64FB8-B724-FE48-A87A-2290513D0E44}" type="slidenum">
              <a:rPr lang="pt-BR">
                <a:solidFill>
                  <a:srgbClr val="000000"/>
                </a:solidFill>
                <a:latin typeface="Verdana"/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226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1B752B-A640-5144-9222-B38455151183}" type="slidenum">
              <a:rPr lang="pt-BR">
                <a:solidFill>
                  <a:srgbClr val="000000"/>
                </a:solidFill>
                <a:latin typeface="Verdana"/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02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74760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41B9655-75F6-B84F-8F02-75C4A7A7C3F1}" type="datetimeFigureOut">
              <a:rPr lang="pt-BR">
                <a:latin typeface="Verdana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25/01/16</a:t>
            </a:fld>
            <a:endParaRPr lang="pt-BR">
              <a:latin typeface="Verdana" charset="0"/>
              <a:ea typeface="ＭＳ Ｐゴシック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pt-BR">
              <a:latin typeface="Verdana"/>
              <a:cs typeface="Arial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F0B546-18AA-A74C-B72B-22C0F232A59B}" type="slidenum">
              <a:rPr lang="pt-BR">
                <a:latin typeface="Verdana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pt-BR"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2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506" y="3427413"/>
            <a:ext cx="7700963" cy="1752600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JavaScript cross-browser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is a lightweight, “write less, do more”, JavaScript library</a:t>
            </a:r>
          </a:p>
          <a:p>
            <a:endParaRPr lang="en-US" sz="1800" dirty="0"/>
          </a:p>
          <a:p>
            <a:r>
              <a:rPr lang="en-US" sz="1800" dirty="0" smtClean="0"/>
              <a:t>w3schools.com/</a:t>
            </a:r>
            <a:r>
              <a:rPr lang="en-US" sz="1800" dirty="0" err="1" smtClean="0"/>
              <a:t>jquery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396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off()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0013" y="1810279"/>
            <a:ext cx="7313612" cy="4370387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dissociar</a:t>
            </a:r>
            <a:r>
              <a:rPr lang="en-US" dirty="0" smtClean="0"/>
              <a:t> um </a:t>
            </a:r>
            <a:r>
              <a:rPr lang="en-US" dirty="0" err="1" smtClean="0"/>
              <a:t>evento</a:t>
            </a:r>
            <a:r>
              <a:rPr lang="en-US" dirty="0" smtClean="0"/>
              <a:t> de um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$(“p”).</a:t>
            </a:r>
            <a:r>
              <a:rPr lang="en-US" sz="1600" b="1" dirty="0">
                <a:latin typeface="Courier"/>
                <a:cs typeface="Courier"/>
              </a:rPr>
              <a:t>on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mouseenter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b="1" dirty="0">
                <a:latin typeface="Courier"/>
                <a:cs typeface="Courier"/>
              </a:rPr>
              <a:t>function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$(</a:t>
            </a:r>
            <a:r>
              <a:rPr lang="en-US" sz="1600" b="1" dirty="0"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css</a:t>
            </a:r>
            <a:r>
              <a:rPr lang="en-US" sz="1600" dirty="0">
                <a:latin typeface="Courier"/>
                <a:cs typeface="Courier"/>
              </a:rPr>
              <a:t>(“background-color”, “</a:t>
            </a:r>
            <a:r>
              <a:rPr lang="en-US" sz="1600" dirty="0" err="1">
                <a:latin typeface="Courier"/>
                <a:cs typeface="Courier"/>
              </a:rPr>
              <a:t>lightgray</a:t>
            </a:r>
            <a:r>
              <a:rPr lang="en-US" sz="1600" dirty="0">
                <a:latin typeface="Courier"/>
                <a:cs typeface="Courier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mouseleave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b="1" dirty="0">
                <a:latin typeface="Courier"/>
                <a:cs typeface="Courier"/>
              </a:rPr>
              <a:t>function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$(</a:t>
            </a:r>
            <a:r>
              <a:rPr lang="en-US" sz="1600" b="1" dirty="0"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css</a:t>
            </a:r>
            <a:r>
              <a:rPr lang="en-US" sz="1600" dirty="0">
                <a:latin typeface="Courier"/>
                <a:cs typeface="Courier"/>
              </a:rPr>
              <a:t>(“background-color”, “</a:t>
            </a:r>
            <a:r>
              <a:rPr lang="en-US" sz="1600" dirty="0" err="1">
                <a:latin typeface="Courier"/>
                <a:cs typeface="Courier"/>
              </a:rPr>
              <a:t>lightblue</a:t>
            </a:r>
            <a:r>
              <a:rPr lang="en-US" sz="1600" dirty="0">
                <a:latin typeface="Courier"/>
                <a:cs typeface="Courier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click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b="1" dirty="0">
                <a:latin typeface="Courier"/>
                <a:cs typeface="Courier"/>
              </a:rPr>
              <a:t>function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$(</a:t>
            </a:r>
            <a:r>
              <a:rPr lang="en-US" sz="1600" b="1" dirty="0">
                <a:latin typeface="Courier"/>
                <a:cs typeface="Courier"/>
              </a:rPr>
              <a:t>this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css</a:t>
            </a:r>
            <a:r>
              <a:rPr lang="en-US" sz="1600" dirty="0">
                <a:latin typeface="Courier"/>
                <a:cs typeface="Courier"/>
              </a:rPr>
              <a:t>(“background-color”, ”yellow”);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$(“p”).</a:t>
            </a:r>
            <a:r>
              <a:rPr lang="en-US" sz="1600" b="1" dirty="0" smtClean="0">
                <a:latin typeface="Courier"/>
                <a:cs typeface="Courier"/>
              </a:rPr>
              <a:t>off</a:t>
            </a:r>
            <a:r>
              <a:rPr lang="en-US" sz="1600" dirty="0" smtClean="0">
                <a:latin typeface="Courier"/>
                <a:cs typeface="Courier"/>
              </a:rPr>
              <a:t>(“</a:t>
            </a:r>
            <a:r>
              <a:rPr lang="en-US" sz="1600" dirty="0" err="1" smtClean="0">
                <a:latin typeface="Courier"/>
                <a:cs typeface="Courier"/>
              </a:rPr>
              <a:t>mouseenter</a:t>
            </a:r>
            <a:r>
              <a:rPr lang="en-US" sz="1600" dirty="0" smtClean="0">
                <a:latin typeface="Courier"/>
                <a:cs typeface="Courier"/>
              </a:rPr>
              <a:t>”);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0994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7" name="Picture 6" descr="Captura de Tela 2016-01-21 às 17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3500"/>
            <a:ext cx="84328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5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/>
              <a:t>Hide &amp; Show, T</a:t>
            </a:r>
            <a:r>
              <a:rPr lang="en-US" dirty="0" smtClean="0"/>
              <a:t>oggle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latin typeface="Courier"/>
                <a:cs typeface="Courier"/>
              </a:rPr>
              <a:t>seletor</a:t>
            </a:r>
            <a:r>
              <a:rPr lang="en-US" sz="1800" dirty="0" smtClean="0">
                <a:latin typeface="Courier"/>
                <a:cs typeface="Courier"/>
              </a:rPr>
              <a:t>).hide(</a:t>
            </a:r>
            <a:r>
              <a:rPr lang="en-US" sz="1800" i="1" dirty="0" smtClean="0">
                <a:latin typeface="Courier"/>
                <a:cs typeface="Courier"/>
              </a:rPr>
              <a:t>speed</a:t>
            </a:r>
            <a:r>
              <a:rPr lang="en-US" sz="1800" i="1" dirty="0">
                <a:latin typeface="Courier"/>
                <a:cs typeface="Courier"/>
              </a:rPr>
              <a:t>*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i="1" dirty="0" smtClean="0">
                <a:latin typeface="Courier"/>
                <a:cs typeface="Courier"/>
              </a:rPr>
              <a:t>callback*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.show(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.toggle(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/>
              <a:t>speed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[“</a:t>
            </a:r>
            <a:r>
              <a:rPr lang="en-US" dirty="0" err="1" smtClean="0"/>
              <a:t>slow”|”fast</a:t>
            </a:r>
            <a:r>
              <a:rPr lang="en-US" dirty="0" smtClean="0"/>
              <a:t>”]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opcionais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5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fade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endParaRPr lang="en-US" dirty="0" smtClean="0"/>
          </a:p>
          <a:p>
            <a:r>
              <a:rPr lang="en-US" dirty="0" err="1" smtClean="0"/>
              <a:t>fadeOut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fadeToggle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fadeIn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fadeOut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fadeToggle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  <a:endParaRPr lang="en-US" dirty="0" smtClean="0"/>
          </a:p>
          <a:p>
            <a:r>
              <a:rPr lang="en-US" dirty="0" err="1" smtClean="0"/>
              <a:t>fadeTo</a:t>
            </a:r>
            <a:endParaRPr lang="en-US" dirty="0" smtClean="0"/>
          </a:p>
          <a:p>
            <a:pPr marL="439738" lvl="1" indent="0">
              <a:buClr>
                <a:schemeClr val="tx2"/>
              </a:buClr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).</a:t>
            </a:r>
            <a:r>
              <a:rPr lang="en-US" sz="1800" dirty="0" err="1" smtClean="0">
                <a:latin typeface="Courier"/>
                <a:cs typeface="Courier"/>
              </a:rPr>
              <a:t>fadeTo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 smtClean="0">
                <a:latin typeface="Courier"/>
                <a:cs typeface="Courier"/>
              </a:rPr>
              <a:t>, opacity*,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1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slideDown</a:t>
            </a:r>
            <a:endParaRPr lang="en-US" dirty="0" smtClean="0"/>
          </a:p>
          <a:p>
            <a:r>
              <a:rPr lang="en-US" dirty="0" err="1" smtClean="0"/>
              <a:t>slideUp</a:t>
            </a:r>
            <a:endParaRPr lang="en-US" dirty="0" smtClean="0"/>
          </a:p>
          <a:p>
            <a:r>
              <a:rPr lang="en-US" dirty="0" err="1" smtClean="0"/>
              <a:t>slideToggle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slideDown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slideUp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slideToggle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Animation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$(selector).animation({</a:t>
            </a:r>
            <a:r>
              <a:rPr lang="en-US" sz="1800" dirty="0" err="1" smtClean="0">
                <a:latin typeface="Courier"/>
                <a:cs typeface="Courier"/>
              </a:rPr>
              <a:t>params</a:t>
            </a:r>
            <a:r>
              <a:rPr lang="en-US" sz="1800" dirty="0" smtClean="0">
                <a:latin typeface="Courier"/>
                <a:cs typeface="Courier"/>
              </a:rPr>
              <a:t>}, speed, callback);</a:t>
            </a:r>
          </a:p>
          <a:p>
            <a:endParaRPr lang="en-US" sz="600" dirty="0" smtClean="0">
              <a:cs typeface="Courier"/>
            </a:endParaRPr>
          </a:p>
          <a:p>
            <a:r>
              <a:rPr lang="en-US" sz="1800" dirty="0" err="1" smtClean="0">
                <a:cs typeface="Courier"/>
              </a:rPr>
              <a:t>Exemplo</a:t>
            </a:r>
            <a:r>
              <a:rPr lang="en-US" sz="1800" dirty="0" smtClean="0">
                <a:cs typeface="Courier"/>
              </a:rPr>
              <a:t>:</a:t>
            </a:r>
          </a:p>
          <a:p>
            <a:pPr marL="0" indent="0">
              <a:buNone/>
            </a:pPr>
            <a:endParaRPr lang="en-US" sz="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$("button").click(function(){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>
                <a:latin typeface="Courier"/>
                <a:cs typeface="Courier"/>
              </a:rPr>
              <a:t>("div").animate({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left: '250px',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opacity: '0.5',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height: '150px',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width: '150px'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$("button").click(function(){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>
                <a:latin typeface="Courier"/>
                <a:cs typeface="Courier"/>
              </a:rPr>
              <a:t>("div").animate({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height: '</a:t>
            </a:r>
            <a:r>
              <a:rPr lang="en-US" sz="1600" dirty="0" smtClean="0">
                <a:latin typeface="Courier"/>
                <a:cs typeface="Courier"/>
              </a:rPr>
              <a:t>toggle’ //hide </a:t>
            </a:r>
            <a:r>
              <a:rPr lang="en-US" sz="1600" dirty="0" err="1" smtClean="0">
                <a:latin typeface="Courier"/>
                <a:cs typeface="Courier"/>
              </a:rPr>
              <a:t>ou</a:t>
            </a:r>
            <a:r>
              <a:rPr lang="en-US" sz="1600" dirty="0" smtClean="0">
                <a:latin typeface="Courier"/>
                <a:cs typeface="Courier"/>
              </a:rPr>
              <a:t> show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373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stop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1333" y="1827213"/>
            <a:ext cx="7752292" cy="4912254"/>
          </a:xfrm>
        </p:spPr>
        <p:txBody>
          <a:bodyPr/>
          <a:lstStyle/>
          <a:p>
            <a:r>
              <a:rPr lang="en-US" sz="2400" dirty="0" err="1" smtClean="0"/>
              <a:t>Parar</a:t>
            </a:r>
            <a:r>
              <a:rPr lang="en-US" sz="2400" dirty="0" smtClean="0"/>
              <a:t> um </a:t>
            </a:r>
            <a:r>
              <a:rPr lang="en-US" sz="2400" dirty="0" err="1" smtClean="0"/>
              <a:t>efeito</a:t>
            </a:r>
            <a:r>
              <a:rPr lang="en-US" sz="2400" dirty="0" smtClean="0"/>
              <a:t> antes do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término</a:t>
            </a:r>
            <a:r>
              <a:rPr lang="en-US" sz="2400" dirty="0" smtClean="0"/>
              <a:t> </a:t>
            </a:r>
            <a:r>
              <a:rPr lang="en-US" sz="2400" dirty="0" err="1" smtClean="0"/>
              <a:t>previsto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latin typeface="Courier"/>
                <a:cs typeface="Courier"/>
              </a:rPr>
              <a:t>seletor</a:t>
            </a:r>
            <a:r>
              <a:rPr lang="en-US" sz="1800" dirty="0" smtClean="0">
                <a:latin typeface="Courier"/>
                <a:cs typeface="Courier"/>
              </a:rPr>
              <a:t>).stop(</a:t>
            </a:r>
            <a:r>
              <a:rPr lang="en-US" sz="1800" i="1" dirty="0" err="1" smtClean="0">
                <a:latin typeface="Courier"/>
                <a:cs typeface="Courier"/>
              </a:rPr>
              <a:t>stopAll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i="1" dirty="0" err="1" smtClean="0">
                <a:latin typeface="Courier"/>
                <a:cs typeface="Courier"/>
              </a:rPr>
              <a:t>goToEnd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stopAll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cs typeface="Courier"/>
              </a:rPr>
              <a:t>– se </a:t>
            </a:r>
            <a:r>
              <a:rPr lang="en-US" sz="1400" dirty="0" err="1" smtClean="0">
                <a:cs typeface="Courier"/>
              </a:rPr>
              <a:t>houver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uma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fila</a:t>
            </a:r>
            <a:r>
              <a:rPr lang="en-US" sz="1400" dirty="0" smtClean="0">
                <a:cs typeface="Courier"/>
              </a:rPr>
              <a:t> de </a:t>
            </a:r>
            <a:r>
              <a:rPr lang="en-US" sz="1400" dirty="0" err="1" smtClean="0">
                <a:cs typeface="Courier"/>
              </a:rPr>
              <a:t>efeitos</a:t>
            </a:r>
            <a:r>
              <a:rPr lang="en-US" sz="1400" dirty="0" smtClean="0">
                <a:cs typeface="Courier"/>
              </a:rPr>
              <a:t>, </a:t>
            </a:r>
            <a:r>
              <a:rPr lang="en-US" sz="1400" dirty="0" err="1" smtClean="0">
                <a:cs typeface="Courier"/>
              </a:rPr>
              <a:t>para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todos</a:t>
            </a:r>
            <a:r>
              <a:rPr lang="en-US" sz="1400" dirty="0" smtClean="0">
                <a:cs typeface="Courier"/>
              </a:rPr>
              <a:t>. </a:t>
            </a:r>
            <a:r>
              <a:rPr lang="en-US" sz="1400" dirty="0" err="1" smtClean="0">
                <a:cs typeface="Courier"/>
              </a:rPr>
              <a:t>Por</a:t>
            </a:r>
            <a:r>
              <a:rPr lang="en-US" sz="1400" dirty="0" smtClean="0">
                <a:cs typeface="Courier"/>
              </a:rPr>
              <a:t> default, </a:t>
            </a:r>
            <a:r>
              <a:rPr lang="en-US" sz="1400" dirty="0" err="1" smtClean="0">
                <a:cs typeface="Courier"/>
              </a:rPr>
              <a:t>é</a:t>
            </a:r>
            <a:r>
              <a:rPr lang="en-US" sz="1400" dirty="0" smtClean="0">
                <a:cs typeface="Courier"/>
              </a:rPr>
              <a:t> false.</a:t>
            </a:r>
          </a:p>
          <a:p>
            <a:pPr lvl="1"/>
            <a:r>
              <a:rPr lang="en-US" sz="1400" dirty="0" err="1" smtClean="0">
                <a:cs typeface="Courier"/>
              </a:rPr>
              <a:t>goToEnd</a:t>
            </a:r>
            <a:r>
              <a:rPr lang="en-US" sz="1400" dirty="0" smtClean="0">
                <a:cs typeface="Courier"/>
              </a:rPr>
              <a:t> – </a:t>
            </a:r>
            <a:r>
              <a:rPr lang="en-US" sz="1400" dirty="0" err="1" smtClean="0">
                <a:cs typeface="Courier"/>
              </a:rPr>
              <a:t>encerra</a:t>
            </a:r>
            <a:r>
              <a:rPr lang="en-US" sz="1400" dirty="0" smtClean="0">
                <a:cs typeface="Courier"/>
              </a:rPr>
              <a:t> a </a:t>
            </a:r>
            <a:r>
              <a:rPr lang="en-US" sz="1400" dirty="0" err="1" smtClean="0">
                <a:cs typeface="Courier"/>
              </a:rPr>
              <a:t>animação</a:t>
            </a:r>
            <a:r>
              <a:rPr lang="en-US" sz="1400" dirty="0" smtClean="0">
                <a:cs typeface="Courier"/>
              </a:rPr>
              <a:t> mas </a:t>
            </a:r>
            <a:r>
              <a:rPr lang="en-US" sz="1400" dirty="0" err="1" smtClean="0">
                <a:cs typeface="Courier"/>
              </a:rPr>
              <a:t>leva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ao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fim</a:t>
            </a:r>
            <a:r>
              <a:rPr lang="en-US" sz="1400" dirty="0" smtClean="0">
                <a:cs typeface="Courier"/>
              </a:rPr>
              <a:t> do </a:t>
            </a:r>
            <a:r>
              <a:rPr lang="en-US" sz="1400" dirty="0" err="1" smtClean="0">
                <a:cs typeface="Courier"/>
              </a:rPr>
              <a:t>efeito</a:t>
            </a:r>
            <a:r>
              <a:rPr lang="en-US" sz="1400" dirty="0" smtClean="0">
                <a:cs typeface="Courier"/>
              </a:rPr>
              <a:t>. default = false;</a:t>
            </a:r>
          </a:p>
          <a:p>
            <a:pPr marL="457200" lvl="1" indent="0">
              <a:buNone/>
            </a:pPr>
            <a:endParaRPr lang="en-US" sz="400" dirty="0">
              <a:cs typeface="Courier"/>
            </a:endParaRPr>
          </a:p>
          <a:p>
            <a:pPr marL="84138" lvl="1" indent="0">
              <a:buNone/>
            </a:pPr>
            <a:r>
              <a:rPr lang="en-US" sz="1400" dirty="0">
                <a:cs typeface="Courier"/>
              </a:rPr>
              <a:t>$("#start").click(function(){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$("div").animate({left: '100px'}, 5000);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$("div").animate({</a:t>
            </a:r>
            <a:r>
              <a:rPr lang="en-US" sz="1400" dirty="0" err="1">
                <a:cs typeface="Courier"/>
              </a:rPr>
              <a:t>fontSize</a:t>
            </a:r>
            <a:r>
              <a:rPr lang="en-US" sz="1400" dirty="0">
                <a:cs typeface="Courier"/>
              </a:rPr>
              <a:t>: '3em'}, 5000);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</a:t>
            </a:r>
          </a:p>
          <a:p>
            <a:pPr marL="84138" lvl="1" indent="0">
              <a:buNone/>
            </a:pPr>
            <a:endParaRPr lang="en-US" sz="600" dirty="0" smtClean="0">
              <a:cs typeface="Courier"/>
            </a:endParaRPr>
          </a:p>
          <a:p>
            <a:pPr marL="84138" lvl="1" indent="0">
              <a:buNone/>
            </a:pPr>
            <a:r>
              <a:rPr lang="en-US" sz="1400" dirty="0" smtClean="0">
                <a:cs typeface="Courier"/>
              </a:rPr>
              <a:t>$</a:t>
            </a:r>
            <a:r>
              <a:rPr lang="en-US" sz="1400" dirty="0">
                <a:cs typeface="Courier"/>
              </a:rPr>
              <a:t>("#stop").click(function(){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$("div").stop();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</a:t>
            </a:r>
          </a:p>
          <a:p>
            <a:pPr marL="84138" lvl="1" indent="0">
              <a:buNone/>
            </a:pPr>
            <a:endParaRPr lang="en-US" sz="600" dirty="0">
              <a:cs typeface="Courier"/>
            </a:endParaRPr>
          </a:p>
          <a:p>
            <a:pPr marL="84138" lvl="1" indent="0">
              <a:buNone/>
            </a:pPr>
            <a:r>
              <a:rPr lang="en-US" sz="1400" dirty="0" smtClean="0">
                <a:cs typeface="Courier"/>
              </a:rPr>
              <a:t>$</a:t>
            </a:r>
            <a:r>
              <a:rPr lang="en-US" sz="1400" dirty="0">
                <a:cs typeface="Courier"/>
              </a:rPr>
              <a:t>("#stop2").click(function(){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$("div").stop(true);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</a:t>
            </a:r>
          </a:p>
          <a:p>
            <a:pPr marL="84138" lvl="1" indent="0">
              <a:buNone/>
            </a:pPr>
            <a:endParaRPr lang="en-US" sz="600" dirty="0">
              <a:cs typeface="Courier"/>
            </a:endParaRPr>
          </a:p>
          <a:p>
            <a:pPr marL="84138" lvl="1" indent="0">
              <a:buNone/>
            </a:pPr>
            <a:r>
              <a:rPr lang="en-US" sz="1400" dirty="0" smtClean="0">
                <a:cs typeface="Courier"/>
              </a:rPr>
              <a:t>$</a:t>
            </a:r>
            <a:r>
              <a:rPr lang="en-US" sz="1400" dirty="0">
                <a:cs typeface="Courier"/>
              </a:rPr>
              <a:t>("#stop3").click(function(){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$("div").stop(true, true);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09356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Manipulação</a:t>
            </a:r>
            <a:r>
              <a:rPr lang="en-US" dirty="0" smtClean="0"/>
              <a:t> de DOM </a:t>
            </a:r>
            <a:r>
              <a:rPr lang="en-US" sz="1600" dirty="0" smtClean="0"/>
              <a:t>(</a:t>
            </a:r>
            <a:r>
              <a:rPr lang="en-US" sz="1600" dirty="0"/>
              <a:t>D</a:t>
            </a:r>
            <a:r>
              <a:rPr lang="en-US" sz="1600" dirty="0" smtClean="0"/>
              <a:t>ocument Object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Obtendo</a:t>
            </a:r>
            <a:r>
              <a:rPr lang="en-US" sz="2400" dirty="0" smtClean="0"/>
              <a:t> </a:t>
            </a:r>
            <a:r>
              <a:rPr lang="en-US" sz="2400" dirty="0" err="1" smtClean="0"/>
              <a:t>conteúdo</a:t>
            </a:r>
            <a:endParaRPr lang="en-US" sz="2400" dirty="0" smtClean="0"/>
          </a:p>
          <a:p>
            <a:pPr lvl="1"/>
            <a:r>
              <a:rPr lang="en-US" sz="2000" dirty="0" smtClean="0"/>
              <a:t>text() – </a:t>
            </a:r>
            <a:r>
              <a:rPr lang="en-US" sz="2000" dirty="0" err="1" smtClean="0"/>
              <a:t>texto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</a:t>
            </a:r>
            <a:r>
              <a:rPr lang="en-US" sz="2000" dirty="0" err="1" smtClean="0"/>
              <a:t>selecionado</a:t>
            </a:r>
            <a:endParaRPr lang="en-US" sz="2000" dirty="0" smtClean="0"/>
          </a:p>
          <a:p>
            <a:pPr lvl="1"/>
            <a:r>
              <a:rPr lang="en-US" sz="2000" dirty="0" smtClean="0"/>
              <a:t>html() – 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 do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, </a:t>
            </a:r>
            <a:r>
              <a:rPr lang="en-US" sz="2000" dirty="0" err="1" smtClean="0"/>
              <a:t>incluindo</a:t>
            </a:r>
            <a:r>
              <a:rPr lang="en-US" sz="2000" dirty="0" smtClean="0"/>
              <a:t> </a:t>
            </a:r>
            <a:r>
              <a:rPr lang="en-US" sz="2000" dirty="0" err="1" smtClean="0"/>
              <a:t>marcações</a:t>
            </a:r>
            <a:r>
              <a:rPr lang="en-US" sz="2000" dirty="0" smtClean="0"/>
              <a:t> de tags </a:t>
            </a:r>
            <a:r>
              <a:rPr lang="en-US" sz="2000" dirty="0" err="1" smtClean="0"/>
              <a:t>filhas</a:t>
            </a:r>
            <a:endParaRPr lang="en-US" sz="2000" dirty="0" smtClean="0"/>
          </a:p>
          <a:p>
            <a:pPr lvl="1"/>
            <a:r>
              <a:rPr lang="en-US" sz="2000" dirty="0" err="1" smtClean="0"/>
              <a:t>val</a:t>
            </a:r>
            <a:r>
              <a:rPr lang="en-US" sz="2000" dirty="0" smtClean="0"/>
              <a:t>() – valor de </a:t>
            </a:r>
            <a:r>
              <a:rPr lang="en-US" sz="2000" dirty="0" err="1" smtClean="0"/>
              <a:t>campos</a:t>
            </a:r>
            <a:r>
              <a:rPr lang="en-US" sz="2000" dirty="0" smtClean="0"/>
              <a:t> de </a:t>
            </a:r>
            <a:r>
              <a:rPr lang="en-US" sz="2000" dirty="0" err="1" smtClean="0"/>
              <a:t>formulário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.text();</a:t>
            </a:r>
            <a:endParaRPr lang="en-US" sz="3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.html();</a:t>
            </a:r>
            <a:endParaRPr lang="en-US" sz="3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val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457200" lvl="1" indent="0">
              <a:buNone/>
            </a:pPr>
            <a:endParaRPr lang="en-US" sz="500" dirty="0"/>
          </a:p>
          <a:p>
            <a:pPr lvl="1">
              <a:buClr>
                <a:srgbClr val="99CCCC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attr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nomeAtrib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– valor de </a:t>
            </a:r>
            <a:r>
              <a:rPr lang="en-US" sz="2000" dirty="0" smtClean="0">
                <a:solidFill>
                  <a:srgbClr val="000000"/>
                </a:solidFill>
              </a:rPr>
              <a:t>um </a:t>
            </a:r>
            <a:r>
              <a:rPr lang="en-US" sz="2000" dirty="0" err="1" smtClean="0">
                <a:solidFill>
                  <a:srgbClr val="000000"/>
                </a:solidFill>
              </a:rPr>
              <a:t>atributo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attr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nomeAtrib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;</a:t>
            </a:r>
            <a:endParaRPr lang="en-US" sz="18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39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Alterando</a:t>
            </a:r>
            <a:r>
              <a:rPr lang="en-US" dirty="0"/>
              <a:t> </a:t>
            </a:r>
            <a:r>
              <a:rPr lang="en-US" dirty="0" err="1" smtClean="0"/>
              <a:t>conteúdo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Obtendo</a:t>
            </a:r>
            <a:r>
              <a:rPr lang="en-US" sz="2000" dirty="0"/>
              <a:t> </a:t>
            </a:r>
            <a:r>
              <a:rPr lang="en-US" sz="2000" dirty="0" err="1"/>
              <a:t>conteúdo</a:t>
            </a:r>
            <a:endParaRPr lang="en-US" sz="2000" dirty="0"/>
          </a:p>
          <a:p>
            <a:pPr lvl="1"/>
            <a:r>
              <a:rPr lang="en-US" sz="1800" dirty="0" smtClean="0"/>
              <a:t>text(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) – </a:t>
            </a:r>
            <a:r>
              <a:rPr lang="en-US" sz="1800" dirty="0" err="1" smtClean="0"/>
              <a:t>onde</a:t>
            </a:r>
            <a:r>
              <a:rPr lang="en-US" sz="1800" dirty="0" smtClean="0"/>
              <a:t> </a:t>
            </a:r>
            <a:r>
              <a:rPr lang="en-US" sz="1800" b="1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é</a:t>
            </a:r>
            <a:r>
              <a:rPr lang="en-US" sz="1800" dirty="0" smtClean="0"/>
              <a:t> </a:t>
            </a:r>
            <a:r>
              <a:rPr lang="en-US" sz="1800" dirty="0" err="1" smtClean="0"/>
              <a:t>somente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endParaRPr lang="en-US" sz="1800" dirty="0" smtClean="0"/>
          </a:p>
          <a:p>
            <a:pPr lvl="1"/>
            <a:r>
              <a:rPr lang="en-US" sz="1800" dirty="0" smtClean="0"/>
              <a:t>html(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) </a:t>
            </a:r>
            <a:r>
              <a:rPr lang="en-US" sz="1800" dirty="0"/>
              <a:t>– </a:t>
            </a:r>
            <a:r>
              <a:rPr lang="en-US" sz="1800" dirty="0" err="1" smtClean="0"/>
              <a:t>onde</a:t>
            </a:r>
            <a:r>
              <a:rPr lang="en-US" sz="1800" dirty="0" smtClean="0"/>
              <a:t> </a:t>
            </a:r>
            <a:r>
              <a:rPr lang="en-US" sz="1800" b="1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r>
              <a:rPr lang="en-US" sz="1800" dirty="0" smtClean="0"/>
              <a:t> e tags </a:t>
            </a:r>
          </a:p>
          <a:p>
            <a:pPr lvl="1"/>
            <a:r>
              <a:rPr lang="en-US" sz="1800" dirty="0" err="1" smtClean="0"/>
              <a:t>val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) </a:t>
            </a:r>
            <a:r>
              <a:rPr lang="en-US" sz="1800" dirty="0"/>
              <a:t>– </a:t>
            </a:r>
            <a:r>
              <a:rPr lang="en-US" sz="1800" dirty="0" err="1" smtClean="0"/>
              <a:t>onde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deve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compatível</a:t>
            </a:r>
            <a:r>
              <a:rPr lang="en-US" sz="1800" dirty="0" smtClean="0"/>
              <a:t> com o type do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de </a:t>
            </a:r>
            <a:r>
              <a:rPr lang="en-US" sz="1800" dirty="0" err="1" smtClean="0"/>
              <a:t>formulário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).text</a:t>
            </a:r>
            <a:r>
              <a:rPr lang="en-US" sz="1600" dirty="0" smtClean="0">
                <a:latin typeface="Courier"/>
                <a:cs typeface="Courier"/>
              </a:rPr>
              <a:t>(“valor </a:t>
            </a:r>
            <a:r>
              <a:rPr lang="en-US" sz="1600" dirty="0" err="1" smtClean="0">
                <a:latin typeface="Courier"/>
                <a:cs typeface="Courier"/>
              </a:rPr>
              <a:t>exemplo</a:t>
            </a:r>
            <a:r>
              <a:rPr lang="en-US" sz="1600" dirty="0" smtClean="0">
                <a:latin typeface="Courier"/>
                <a:cs typeface="Courier"/>
              </a:rPr>
              <a:t>”)</a:t>
            </a:r>
            <a:r>
              <a:rPr lang="en-US" sz="1600" dirty="0">
                <a:latin typeface="Courier"/>
                <a:cs typeface="Courier"/>
              </a:rPr>
              <a:t>;</a:t>
            </a:r>
            <a:endParaRPr lang="en-US" sz="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).html</a:t>
            </a:r>
            <a:r>
              <a:rPr lang="en-US" sz="1600" dirty="0" smtClean="0">
                <a:latin typeface="Courier"/>
                <a:cs typeface="Courier"/>
              </a:rPr>
              <a:t>(“&lt;h1&gt;valor </a:t>
            </a:r>
            <a:r>
              <a:rPr lang="en-US" sz="1600" dirty="0" err="1" smtClean="0">
                <a:latin typeface="Courier"/>
                <a:cs typeface="Courier"/>
              </a:rPr>
              <a:t>exemplo</a:t>
            </a:r>
            <a:r>
              <a:rPr lang="en-US" sz="1600" dirty="0" smtClean="0">
                <a:latin typeface="Courier"/>
                <a:cs typeface="Courier"/>
              </a:rPr>
              <a:t>&lt;/h1&gt;”)</a:t>
            </a:r>
            <a:r>
              <a:rPr lang="en-US" sz="1600" dirty="0">
                <a:latin typeface="Courier"/>
                <a:cs typeface="Courier"/>
              </a:rPr>
              <a:t>;</a:t>
            </a:r>
            <a:endParaRPr lang="en-US" sz="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 smtClean="0">
                <a:latin typeface="Courier"/>
                <a:cs typeface="Courier"/>
              </a:rPr>
              <a:t>(“valor </a:t>
            </a:r>
            <a:r>
              <a:rPr lang="en-US" sz="1600" dirty="0" err="1" smtClean="0">
                <a:latin typeface="Courier"/>
                <a:cs typeface="Courier"/>
              </a:rPr>
              <a:t>exemplo</a:t>
            </a:r>
            <a:r>
              <a:rPr lang="en-US" sz="1600" dirty="0" smtClean="0">
                <a:latin typeface="Courier"/>
                <a:cs typeface="Courier"/>
              </a:rPr>
              <a:t>”)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endParaRPr lang="en-US" sz="500" dirty="0"/>
          </a:p>
          <a:p>
            <a:pPr lvl="1">
              <a:buClr>
                <a:srgbClr val="99CCCC"/>
              </a:buClr>
            </a:pPr>
            <a:r>
              <a:rPr lang="en-US" sz="1800" dirty="0" err="1">
                <a:solidFill>
                  <a:srgbClr val="000000"/>
                </a:solidFill>
              </a:rPr>
              <a:t>attr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nomeAtrib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val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</a:rPr>
              <a:t>– valor de um </a:t>
            </a:r>
            <a:r>
              <a:rPr lang="en-US" sz="1800" dirty="0" err="1">
                <a:solidFill>
                  <a:srgbClr val="000000"/>
                </a:solidFill>
              </a:rPr>
              <a:t>atributo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attr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nomeAtrib</a:t>
            </a:r>
            <a:r>
              <a:rPr lang="en-US" sz="1600" dirty="0" smtClean="0">
                <a:latin typeface="Courier"/>
                <a:cs typeface="Courier"/>
              </a:rPr>
              <a:t>, “valor </a:t>
            </a:r>
            <a:r>
              <a:rPr lang="en-US" sz="1600" dirty="0" err="1" smtClean="0">
                <a:latin typeface="Courier"/>
                <a:cs typeface="Courier"/>
              </a:rPr>
              <a:t>atrib</a:t>
            </a:r>
            <a:r>
              <a:rPr lang="en-US" sz="1600" dirty="0" smtClean="0">
                <a:latin typeface="Courier"/>
                <a:cs typeface="Courier"/>
              </a:rPr>
              <a:t>”);</a:t>
            </a:r>
            <a:endParaRPr lang="en-US" sz="800" dirty="0" smtClean="0"/>
          </a:p>
          <a:p>
            <a:pPr marL="457200" lvl="1" indent="0">
              <a:buNone/>
            </a:pPr>
            <a:r>
              <a:rPr lang="en-US" sz="1800" dirty="0" err="1" smtClean="0"/>
              <a:t>exemplo</a:t>
            </a:r>
            <a:r>
              <a:rPr lang="en-US" sz="1800" dirty="0" smtClean="0"/>
              <a:t>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>
                <a:latin typeface="Courier"/>
                <a:cs typeface="Courier"/>
              </a:rPr>
              <a:t>("#w3s").</a:t>
            </a:r>
            <a:r>
              <a:rPr lang="en-US" sz="1600" dirty="0" err="1">
                <a:latin typeface="Courier"/>
                <a:cs typeface="Courier"/>
              </a:rPr>
              <a:t>attr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href</a:t>
            </a:r>
            <a:r>
              <a:rPr lang="en-US" sz="1600" dirty="0">
                <a:latin typeface="Courier"/>
                <a:cs typeface="Courier"/>
              </a:rPr>
              <a:t>" : "http://www.w3schools.com/</a:t>
            </a:r>
            <a:r>
              <a:rPr lang="en-US" sz="1600" dirty="0" err="1">
                <a:latin typeface="Courier"/>
                <a:cs typeface="Courier"/>
              </a:rPr>
              <a:t>jquery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"title" : "W3Schools </a:t>
            </a:r>
            <a:r>
              <a:rPr lang="en-US" sz="1600" dirty="0" err="1">
                <a:latin typeface="Courier"/>
                <a:cs typeface="Courier"/>
              </a:rPr>
              <a:t>jQuery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Tutorial”</a:t>
            </a:r>
            <a:endParaRPr lang="en-US" sz="1600" dirty="0">
              <a:latin typeface="Courier"/>
              <a:cs typeface="Courier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2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Setando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dirty="0" smtClean="0"/>
              <a:t> com callback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callback tem 2 </a:t>
            </a:r>
            <a:r>
              <a:rPr lang="en-US" dirty="0" err="1" smtClean="0"/>
              <a:t>parâmetros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índice</a:t>
            </a:r>
            <a:r>
              <a:rPr lang="en-US" dirty="0" smtClean="0"/>
              <a:t> do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endParaRPr lang="en-US" dirty="0" smtClean="0"/>
          </a:p>
          <a:p>
            <a:pPr lvl="1"/>
            <a:r>
              <a:rPr lang="en-US" dirty="0" err="1" smtClean="0"/>
              <a:t>origValue</a:t>
            </a:r>
            <a:r>
              <a:rPr lang="en-US" dirty="0" smtClean="0"/>
              <a:t> – valor original do </a:t>
            </a:r>
            <a:r>
              <a:rPr lang="en-US" dirty="0" err="1" smtClean="0"/>
              <a:t>atributo</a:t>
            </a:r>
            <a:endParaRPr lang="en-US" dirty="0"/>
          </a:p>
          <a:p>
            <a:pPr marL="84138" lvl="1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("#w3s").</a:t>
            </a:r>
            <a:r>
              <a:rPr lang="en-US" sz="2000" dirty="0" err="1">
                <a:latin typeface="Courier"/>
                <a:cs typeface="Courier"/>
              </a:rPr>
              <a:t>attr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", function(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origValue</a:t>
            </a:r>
            <a:r>
              <a:rPr lang="en-US" sz="2000" dirty="0">
                <a:latin typeface="Courier"/>
                <a:cs typeface="Courier"/>
              </a:rPr>
              <a:t>)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dirty="0">
                <a:latin typeface="Courier"/>
                <a:cs typeface="Courier"/>
              </a:rPr>
              <a:t>return </a:t>
            </a:r>
            <a:r>
              <a:rPr lang="en-US" sz="2000" dirty="0" err="1">
                <a:latin typeface="Courier"/>
                <a:cs typeface="Courier"/>
              </a:rPr>
              <a:t>origValue</a:t>
            </a:r>
            <a:r>
              <a:rPr lang="en-US" sz="2000" dirty="0">
                <a:latin typeface="Courier"/>
                <a:cs typeface="Courier"/>
              </a:rPr>
              <a:t> + "/</a:t>
            </a:r>
            <a:r>
              <a:rPr lang="en-US" sz="2000" dirty="0" err="1">
                <a:latin typeface="Courier"/>
                <a:cs typeface="Courier"/>
              </a:rPr>
              <a:t>jquery</a:t>
            </a:r>
            <a:r>
              <a:rPr lang="en-US" sz="2000" dirty="0">
                <a:latin typeface="Courier"/>
                <a:cs typeface="Courier"/>
              </a:rPr>
              <a:t>"; </a:t>
            </a: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r>
              <a:rPr lang="en-US" sz="2000" dirty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772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biblioteca</a:t>
            </a:r>
            <a:r>
              <a:rPr lang="en-US" sz="2400" dirty="0" smtClean="0"/>
              <a:t> </a:t>
            </a:r>
            <a:r>
              <a:rPr lang="en-US" sz="2400" dirty="0" err="1" smtClean="0"/>
              <a:t>criada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simplificar</a:t>
            </a:r>
            <a:r>
              <a:rPr lang="en-US" sz="2400" dirty="0" smtClean="0"/>
              <a:t> scripts client-side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interagem</a:t>
            </a:r>
            <a:r>
              <a:rPr lang="en-US" sz="2400" dirty="0" smtClean="0"/>
              <a:t> com HTML</a:t>
            </a:r>
          </a:p>
          <a:p>
            <a:pPr lvl="1"/>
            <a:r>
              <a:rPr lang="en-US" sz="2000" dirty="0" err="1" smtClean="0"/>
              <a:t>Lançada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2006</a:t>
            </a:r>
          </a:p>
          <a:p>
            <a:pPr lvl="1"/>
            <a:r>
              <a:rPr lang="en-US" sz="2000" dirty="0" smtClean="0"/>
              <a:t>Resolve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problemas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Incompatibilidade</a:t>
            </a:r>
            <a:r>
              <a:rPr lang="en-US" sz="1800" dirty="0" smtClean="0"/>
              <a:t> entre </a:t>
            </a:r>
            <a:r>
              <a:rPr lang="en-US" sz="1800" dirty="0" err="1" smtClean="0"/>
              <a:t>navegadores</a:t>
            </a:r>
            <a:endParaRPr lang="en-US" sz="1800" dirty="0" smtClean="0"/>
          </a:p>
          <a:p>
            <a:pPr lvl="2"/>
            <a:r>
              <a:rPr lang="en-US" sz="1800" dirty="0" err="1" smtClean="0"/>
              <a:t>Reduz</a:t>
            </a:r>
            <a:r>
              <a:rPr lang="en-US" sz="1800" dirty="0" smtClean="0"/>
              <a:t> </a:t>
            </a:r>
            <a:r>
              <a:rPr lang="en-US" sz="1800" dirty="0" err="1" smtClean="0"/>
              <a:t>código</a:t>
            </a:r>
            <a:endParaRPr lang="en-US" sz="1800" dirty="0" smtClean="0"/>
          </a:p>
          <a:p>
            <a:pPr lvl="2"/>
            <a:r>
              <a:rPr lang="en-US" sz="1800" dirty="0" err="1" smtClean="0"/>
              <a:t>Promove</a:t>
            </a:r>
            <a:r>
              <a:rPr lang="en-US" sz="1800" dirty="0" smtClean="0"/>
              <a:t> a </a:t>
            </a:r>
            <a:r>
              <a:rPr lang="en-US" sz="1800" dirty="0" err="1" smtClean="0"/>
              <a:t>reutilização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código</a:t>
            </a:r>
            <a:r>
              <a:rPr lang="en-US" sz="1800" dirty="0" smtClean="0"/>
              <a:t> </a:t>
            </a:r>
            <a:r>
              <a:rPr lang="en-US" sz="1800" dirty="0" err="1" smtClean="0"/>
              <a:t>através</a:t>
            </a:r>
            <a:r>
              <a:rPr lang="en-US" sz="1800" dirty="0" smtClean="0"/>
              <a:t> de plugins</a:t>
            </a:r>
          </a:p>
          <a:p>
            <a:pPr lvl="2"/>
            <a:r>
              <a:rPr lang="en-US" sz="1800" dirty="0" err="1" smtClean="0"/>
              <a:t>Componentização</a:t>
            </a:r>
            <a:r>
              <a:rPr lang="en-US" sz="1800" dirty="0" smtClean="0"/>
              <a:t> </a:t>
            </a:r>
            <a:r>
              <a:rPr lang="en-US" sz="1800" dirty="0" err="1" smtClean="0"/>
              <a:t>através</a:t>
            </a:r>
            <a:r>
              <a:rPr lang="en-US" sz="1800" dirty="0" smtClean="0"/>
              <a:t> de plugins</a:t>
            </a:r>
          </a:p>
          <a:p>
            <a:pPr lvl="2"/>
            <a:r>
              <a:rPr lang="en-US" sz="1800" dirty="0" err="1" smtClean="0"/>
              <a:t>Trabalha</a:t>
            </a:r>
            <a:r>
              <a:rPr lang="en-US" sz="1800" dirty="0" smtClean="0"/>
              <a:t> com AJAX e DOM</a:t>
            </a:r>
          </a:p>
        </p:txBody>
      </p:sp>
    </p:spTree>
    <p:extLst>
      <p:ext uri="{BB962C8B-B14F-4D97-AF65-F5344CB8AC3E}">
        <p14:creationId xmlns:p14="http://schemas.microsoft.com/office/powerpoint/2010/main" val="134576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6664" y="1827213"/>
            <a:ext cx="8365065" cy="4114800"/>
          </a:xfrm>
        </p:spPr>
        <p:txBody>
          <a:bodyPr rIns="36000"/>
          <a:lstStyle/>
          <a:p>
            <a:r>
              <a:rPr lang="en-US" sz="2000" dirty="0" smtClean="0">
                <a:latin typeface="Courier"/>
                <a:cs typeface="Courier"/>
              </a:rPr>
              <a:t>append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 smtClean="0">
                <a:cs typeface="Courier"/>
              </a:rPr>
              <a:t> – </a:t>
            </a:r>
            <a:r>
              <a:rPr lang="en-US" sz="2000" dirty="0" err="1" smtClean="0">
                <a:cs typeface="Courier"/>
              </a:rPr>
              <a:t>insere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1800" b="1" dirty="0" err="1" smtClean="0">
                <a:solidFill>
                  <a:srgbClr val="800000"/>
                </a:solidFill>
                <a:cs typeface="Courier"/>
              </a:rPr>
              <a:t>val</a:t>
            </a:r>
            <a:r>
              <a:rPr lang="en-US" sz="2000" dirty="0" smtClean="0">
                <a:cs typeface="Courier"/>
              </a:rPr>
              <a:t> no </a:t>
            </a:r>
            <a:r>
              <a:rPr lang="en-US" sz="2000" dirty="0" err="1" smtClean="0">
                <a:cs typeface="Courier"/>
              </a:rPr>
              <a:t>fim</a:t>
            </a:r>
            <a:r>
              <a:rPr lang="en-US" sz="2000" dirty="0" smtClean="0">
                <a:cs typeface="Courier"/>
              </a:rPr>
              <a:t> do </a:t>
            </a:r>
            <a:r>
              <a:rPr lang="en-US" sz="2000" dirty="0" err="1" smtClean="0">
                <a:cs typeface="Courier"/>
              </a:rPr>
              <a:t>elemento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 err="1" smtClean="0">
                <a:cs typeface="Courier"/>
              </a:rPr>
              <a:t>selecionado</a:t>
            </a:r>
            <a:endParaRPr lang="en-US" sz="2000" dirty="0" smtClean="0"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prepend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1600" dirty="0">
                <a:cs typeface="Courier"/>
              </a:rPr>
              <a:t> </a:t>
            </a:r>
            <a:r>
              <a:rPr lang="en-US" sz="2000" dirty="0">
                <a:cs typeface="Courier"/>
              </a:rPr>
              <a:t>–</a:t>
            </a:r>
            <a:r>
              <a:rPr lang="en-US" sz="1600" dirty="0">
                <a:cs typeface="Courier"/>
              </a:rPr>
              <a:t> </a:t>
            </a:r>
            <a:r>
              <a:rPr lang="en-US" sz="2000" dirty="0" err="1">
                <a:cs typeface="Courier"/>
              </a:rPr>
              <a:t>insere</a:t>
            </a:r>
            <a:r>
              <a:rPr lang="en-US" sz="2000" dirty="0">
                <a:cs typeface="Courier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2000" dirty="0">
                <a:cs typeface="Courier"/>
              </a:rPr>
              <a:t> no </a:t>
            </a:r>
            <a:r>
              <a:rPr lang="en-US" sz="2000" dirty="0" err="1" smtClean="0">
                <a:cs typeface="Courier"/>
              </a:rPr>
              <a:t>início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>
                <a:cs typeface="Courier"/>
              </a:rPr>
              <a:t>do </a:t>
            </a:r>
            <a:r>
              <a:rPr lang="en-US" sz="2000" dirty="0" err="1">
                <a:cs typeface="Courier"/>
              </a:rPr>
              <a:t>elemento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err="1" smtClean="0">
                <a:cs typeface="Courier"/>
              </a:rPr>
              <a:t>selecionado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after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1600" dirty="0">
                <a:cs typeface="Courier"/>
              </a:rPr>
              <a:t> </a:t>
            </a:r>
            <a:r>
              <a:rPr lang="en-US" sz="2000" dirty="0">
                <a:cs typeface="Courier"/>
              </a:rPr>
              <a:t>–</a:t>
            </a:r>
            <a:r>
              <a:rPr lang="en-US" sz="1600" dirty="0">
                <a:cs typeface="Courier"/>
              </a:rPr>
              <a:t> </a:t>
            </a:r>
            <a:r>
              <a:rPr lang="en-US" sz="2000" dirty="0" err="1">
                <a:cs typeface="Courier"/>
              </a:rPr>
              <a:t>insere</a:t>
            </a:r>
            <a:r>
              <a:rPr lang="en-US" sz="2000" dirty="0">
                <a:cs typeface="Courier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err="1" smtClean="0">
                <a:cs typeface="Courier"/>
              </a:rPr>
              <a:t>depois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>
                <a:cs typeface="Courier"/>
              </a:rPr>
              <a:t>do </a:t>
            </a:r>
            <a:r>
              <a:rPr lang="en-US" sz="2000" dirty="0" err="1">
                <a:cs typeface="Courier"/>
              </a:rPr>
              <a:t>elemento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err="1" smtClean="0">
                <a:cs typeface="Courier"/>
              </a:rPr>
              <a:t>selecionado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before(</a:t>
            </a:r>
            <a:r>
              <a:rPr lang="en-US" sz="2000" b="1" dirty="0" err="1" smtClean="0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1600" dirty="0">
                <a:cs typeface="Courier"/>
              </a:rPr>
              <a:t> </a:t>
            </a:r>
            <a:r>
              <a:rPr lang="en-US" sz="2000" dirty="0">
                <a:cs typeface="Courier"/>
              </a:rPr>
              <a:t>–</a:t>
            </a:r>
            <a:r>
              <a:rPr lang="en-US" sz="1600" dirty="0">
                <a:cs typeface="Courier"/>
              </a:rPr>
              <a:t> </a:t>
            </a:r>
            <a:r>
              <a:rPr lang="en-US" sz="2000" dirty="0" err="1">
                <a:cs typeface="Courier"/>
              </a:rPr>
              <a:t>insere</a:t>
            </a:r>
            <a:r>
              <a:rPr lang="en-US" sz="2000" dirty="0">
                <a:cs typeface="Courier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antes </a:t>
            </a:r>
            <a:r>
              <a:rPr lang="en-US" sz="2000" dirty="0">
                <a:cs typeface="Courier"/>
              </a:rPr>
              <a:t>do </a:t>
            </a:r>
            <a:r>
              <a:rPr lang="en-US" sz="2000" dirty="0" err="1">
                <a:cs typeface="Courier"/>
              </a:rPr>
              <a:t>elemento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err="1">
                <a:cs typeface="Courier"/>
              </a:rPr>
              <a:t>selecionado</a:t>
            </a:r>
            <a:endParaRPr lang="en-US" sz="2000" dirty="0"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4515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"/>
                <a:cs typeface="Courier"/>
              </a:rPr>
              <a:t>remove()</a:t>
            </a:r>
            <a:r>
              <a:rPr lang="en-US" sz="2400" dirty="0" smtClean="0"/>
              <a:t> – remove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endParaRPr lang="en-US" sz="2400" dirty="0" smtClean="0"/>
          </a:p>
          <a:p>
            <a:r>
              <a:rPr lang="en-US" sz="2400" dirty="0" smtClean="0">
                <a:latin typeface="Courier"/>
                <a:cs typeface="Courier"/>
              </a:rPr>
              <a:t>empty()</a:t>
            </a:r>
            <a:r>
              <a:rPr lang="en-US" sz="2400" dirty="0" smtClean="0"/>
              <a:t> – </a:t>
            </a:r>
            <a:r>
              <a:rPr lang="en-US" sz="2400" dirty="0" err="1" smtClean="0"/>
              <a:t>apaga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filhos</a:t>
            </a:r>
            <a:r>
              <a:rPr lang="en-US" sz="2400" dirty="0" smtClean="0"/>
              <a:t> e </a:t>
            </a:r>
            <a:r>
              <a:rPr lang="en-US" sz="2400" dirty="0" err="1" smtClean="0"/>
              <a:t>conteúdo</a:t>
            </a:r>
            <a:endParaRPr lang="en-US" sz="2400" dirty="0" smtClean="0"/>
          </a:p>
          <a:p>
            <a:pPr marL="4397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).remove();</a:t>
            </a:r>
          </a:p>
          <a:p>
            <a:pPr marL="4397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).empty();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lvl="0">
              <a:buClr>
                <a:srgbClr val="006666"/>
              </a:buClr>
            </a:pP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remove(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filtro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 – remove </a:t>
            </a:r>
            <a:r>
              <a:rPr lang="en-US" sz="2400" dirty="0" err="1" smtClean="0">
                <a:solidFill>
                  <a:srgbClr val="000000"/>
                </a:solidFill>
              </a:rPr>
              <a:t>aceita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filtros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seletores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39738" lvl="0" indent="0">
              <a:buClr>
                <a:srgbClr val="006666"/>
              </a:buClr>
              <a:buNone/>
            </a:pP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urier"/>
                <a:cs typeface="Courier"/>
              </a:rPr>
              <a:t>$("p").</a:t>
            </a:r>
            <a:r>
              <a:rPr lang="da-DK" sz="2000" dirty="0" err="1">
                <a:solidFill>
                  <a:srgbClr val="000000"/>
                </a:solidFill>
                <a:latin typeface="Courier"/>
                <a:cs typeface="Courier"/>
              </a:rPr>
              <a:t>remove</a:t>
            </a:r>
            <a:r>
              <a:rPr lang="da-DK" sz="2000" dirty="0">
                <a:solidFill>
                  <a:srgbClr val="000000"/>
                </a:solidFill>
                <a:latin typeface="Courier"/>
                <a:cs typeface="Courier"/>
              </a:rPr>
              <a:t>(".test, #</a:t>
            </a:r>
            <a:r>
              <a:rPr lang="da-DK" sz="2000" dirty="0" smtClean="0">
                <a:solidFill>
                  <a:srgbClr val="000000"/>
                </a:solidFill>
                <a:latin typeface="Courier"/>
                <a:cs typeface="Courier"/>
              </a:rPr>
              <a:t>demo</a:t>
            </a:r>
            <a:r>
              <a:rPr lang="da-DK" sz="2000" dirty="0">
                <a:solidFill>
                  <a:srgbClr val="000000"/>
                </a:solidFill>
                <a:latin typeface="Courier"/>
                <a:cs typeface="Courier"/>
              </a:rPr>
              <a:t>");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lvl="0">
              <a:buClr>
                <a:srgbClr val="006666"/>
              </a:buClr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1419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Manipulando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ourier"/>
                <a:cs typeface="Courier"/>
              </a:rPr>
              <a:t>addClass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className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000" dirty="0" smtClean="0"/>
              <a:t> – </a:t>
            </a:r>
            <a:r>
              <a:rPr lang="en-US" sz="2000" dirty="0" err="1" smtClean="0"/>
              <a:t>adiciona</a:t>
            </a:r>
            <a:r>
              <a:rPr lang="en-US" sz="2000" dirty="0" smtClean="0"/>
              <a:t> </a:t>
            </a:r>
            <a:r>
              <a:rPr lang="en-US" sz="2000" dirty="0" err="1" smtClean="0"/>
              <a:t>classe</a:t>
            </a:r>
            <a:r>
              <a:rPr lang="en-US" sz="2000" dirty="0" smtClean="0"/>
              <a:t>(s)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removeClass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className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000" dirty="0" smtClean="0"/>
              <a:t> – remove </a:t>
            </a:r>
            <a:r>
              <a:rPr lang="en-US" sz="2000" dirty="0" err="1" smtClean="0"/>
              <a:t>classe</a:t>
            </a:r>
            <a:r>
              <a:rPr lang="en-US" sz="2000" dirty="0" smtClean="0"/>
              <a:t>(s)</a:t>
            </a:r>
            <a:endParaRPr lang="en-US" sz="2400" dirty="0" smtClean="0"/>
          </a:p>
          <a:p>
            <a:r>
              <a:rPr lang="en-US" sz="2400" dirty="0" err="1" smtClean="0">
                <a:latin typeface="Courier"/>
                <a:cs typeface="Courier"/>
              </a:rPr>
              <a:t>toggleClass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className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000" dirty="0" smtClean="0"/>
              <a:t> – </a:t>
            </a:r>
            <a:r>
              <a:rPr lang="en-US" sz="2000" dirty="0" err="1" smtClean="0"/>
              <a:t>adiciona</a:t>
            </a:r>
            <a:r>
              <a:rPr lang="en-US" sz="2000" dirty="0" smtClean="0"/>
              <a:t>/remove </a:t>
            </a:r>
            <a:r>
              <a:rPr lang="en-US" sz="2000" dirty="0" err="1" smtClean="0"/>
              <a:t>classe</a:t>
            </a:r>
            <a:r>
              <a:rPr lang="en-US" sz="2000" dirty="0" smtClean="0"/>
              <a:t>(s)</a:t>
            </a:r>
            <a:endParaRPr lang="en-US" sz="2400" dirty="0" smtClean="0"/>
          </a:p>
          <a:p>
            <a:r>
              <a:rPr lang="en-US" sz="2000" dirty="0" err="1" smtClean="0">
                <a:latin typeface="Courier"/>
                <a:cs typeface="Courier"/>
              </a:rPr>
              <a:t>css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en-US" sz="2000" dirty="0" smtClean="0"/>
              <a:t> – seta/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atributo</a:t>
            </a:r>
            <a:r>
              <a:rPr lang="en-US" sz="2000" dirty="0" smtClean="0"/>
              <a:t> </a:t>
            </a:r>
            <a:r>
              <a:rPr lang="en-US" sz="2000" dirty="0" err="1" smtClean="0"/>
              <a:t>estilo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$(</a:t>
            </a:r>
            <a:r>
              <a:rPr lang="en-US" sz="1600" dirty="0" err="1" smtClean="0">
                <a:latin typeface="Courier"/>
                <a:cs typeface="Courier"/>
              </a:rPr>
              <a:t>seletor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 smtClean="0">
                <a:latin typeface="Courier"/>
                <a:cs typeface="Courier"/>
              </a:rPr>
              <a:t>css</a:t>
            </a:r>
            <a:r>
              <a:rPr lang="en-US" sz="1600" dirty="0" smtClean="0">
                <a:latin typeface="Courier"/>
                <a:cs typeface="Courier"/>
              </a:rPr>
              <a:t>(“</a:t>
            </a:r>
            <a:r>
              <a:rPr lang="en-US" sz="1600" dirty="0" err="1" smtClean="0">
                <a:latin typeface="Courier"/>
                <a:cs typeface="Courier"/>
              </a:rPr>
              <a:t>propriedadeCSS</a:t>
            </a:r>
            <a:r>
              <a:rPr lang="en-US" sz="1600" dirty="0" smtClean="0">
                <a:latin typeface="Courier"/>
                <a:cs typeface="Courier"/>
              </a:rPr>
              <a:t>”);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css</a:t>
            </a:r>
            <a:r>
              <a:rPr lang="en-US" sz="1600" dirty="0">
                <a:latin typeface="Courier"/>
                <a:cs typeface="Courier"/>
              </a:rPr>
              <a:t>(“</a:t>
            </a:r>
            <a:r>
              <a:rPr lang="en-US" sz="1600" dirty="0" err="1">
                <a:latin typeface="Courier"/>
                <a:cs typeface="Courier"/>
              </a:rPr>
              <a:t>propriedadeCSS</a:t>
            </a:r>
            <a:r>
              <a:rPr lang="en-US" sz="1600" dirty="0" smtClean="0">
                <a:latin typeface="Courier"/>
                <a:cs typeface="Courier"/>
              </a:rPr>
              <a:t>”, “valor”);</a:t>
            </a:r>
          </a:p>
          <a:p>
            <a:pPr marL="457200" lvl="1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$(</a:t>
            </a:r>
            <a:r>
              <a:rPr lang="en-US" sz="1600" dirty="0" err="1" smtClean="0">
                <a:latin typeface="Courier"/>
                <a:cs typeface="Courier"/>
              </a:rPr>
              <a:t>seletor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 smtClean="0">
                <a:latin typeface="Courier"/>
                <a:cs typeface="Courier"/>
              </a:rPr>
              <a:t>css</a:t>
            </a:r>
            <a:r>
              <a:rPr lang="en-US" sz="1600" dirty="0" smtClean="0">
                <a:latin typeface="Courier"/>
                <a:cs typeface="Courier"/>
              </a:rPr>
              <a:t>({“propriedadeCSS1”:”valor1”, “propriedadeCSS2”:”valor2”, …}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548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dimensionamento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067" y="1827213"/>
            <a:ext cx="7907866" cy="4505854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dirty="0">
                <a:latin typeface="Courier"/>
                <a:cs typeface="Courier"/>
              </a:rPr>
              <a:t>width(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: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a </a:t>
            </a:r>
            <a:r>
              <a:rPr lang="en-US" sz="2400" dirty="0" err="1" smtClean="0"/>
              <a:t>largura</a:t>
            </a:r>
            <a:r>
              <a:rPr lang="en-US" sz="2400" dirty="0" smtClean="0"/>
              <a:t> de um </a:t>
            </a:r>
            <a:r>
              <a:rPr lang="en-US" sz="2400" dirty="0" err="1" smtClean="0"/>
              <a:t>elemento</a:t>
            </a: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>
                <a:latin typeface="Courier"/>
                <a:cs typeface="Courier"/>
              </a:rPr>
              <a:t>height(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: </a:t>
            </a:r>
            <a:r>
              <a:rPr lang="en-US" sz="2400" dirty="0" err="1"/>
              <a:t>retorna</a:t>
            </a:r>
            <a:r>
              <a:rPr lang="en-US" sz="2400" dirty="0"/>
              <a:t> a </a:t>
            </a:r>
            <a:r>
              <a:rPr lang="en-US" sz="2400" dirty="0" err="1" smtClean="0"/>
              <a:t>altura</a:t>
            </a:r>
            <a:r>
              <a:rPr lang="en-US" sz="2400" dirty="0" smtClean="0"/>
              <a:t> de </a:t>
            </a:r>
            <a:r>
              <a:rPr lang="en-US" sz="2400" dirty="0"/>
              <a:t>um </a:t>
            </a:r>
            <a:r>
              <a:rPr lang="en-US" sz="2400" dirty="0" err="1"/>
              <a:t>elemento</a:t>
            </a: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 err="1">
                <a:latin typeface="Courier"/>
                <a:cs typeface="Courier"/>
              </a:rPr>
              <a:t>innerWidth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: </a:t>
            </a:r>
            <a:r>
              <a:rPr lang="en-US" sz="2400" dirty="0" err="1"/>
              <a:t>retorna</a:t>
            </a:r>
            <a:r>
              <a:rPr lang="en-US" sz="2400" dirty="0"/>
              <a:t> a </a:t>
            </a:r>
            <a:r>
              <a:rPr lang="en-US" sz="2400" dirty="0" err="1"/>
              <a:t>largura</a:t>
            </a:r>
            <a:r>
              <a:rPr lang="en-US" sz="2400" dirty="0"/>
              <a:t> de um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(</a:t>
            </a:r>
            <a:r>
              <a:rPr lang="en-US" sz="2400" dirty="0" err="1" smtClean="0"/>
              <a:t>inclui</a:t>
            </a:r>
            <a:r>
              <a:rPr lang="en-US" sz="2400" dirty="0" smtClean="0"/>
              <a:t> padding)</a:t>
            </a: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 err="1">
                <a:latin typeface="Courier"/>
                <a:cs typeface="Courier"/>
              </a:rPr>
              <a:t>innerHeight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: </a:t>
            </a:r>
            <a:r>
              <a:rPr lang="en-US" sz="2400" dirty="0" err="1"/>
              <a:t>retorna</a:t>
            </a:r>
            <a:r>
              <a:rPr lang="en-US" sz="2400" dirty="0"/>
              <a:t> a </a:t>
            </a:r>
            <a:r>
              <a:rPr lang="en-US" sz="2400" dirty="0" err="1" smtClean="0"/>
              <a:t>altura</a:t>
            </a:r>
            <a:r>
              <a:rPr lang="en-US" sz="2400" dirty="0" smtClean="0"/>
              <a:t> de </a:t>
            </a:r>
            <a:r>
              <a:rPr lang="en-US" sz="2400" dirty="0"/>
              <a:t>um </a:t>
            </a:r>
            <a:r>
              <a:rPr lang="en-US" sz="2400" dirty="0" err="1"/>
              <a:t>elemento</a:t>
            </a:r>
            <a:r>
              <a:rPr lang="en-US" sz="2400" dirty="0"/>
              <a:t> (</a:t>
            </a:r>
            <a:r>
              <a:rPr lang="en-US" sz="2400" dirty="0" err="1"/>
              <a:t>inclui</a:t>
            </a:r>
            <a:r>
              <a:rPr lang="en-US" sz="2400" dirty="0"/>
              <a:t> padding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 err="1">
                <a:latin typeface="Courier"/>
                <a:cs typeface="Courier"/>
              </a:rPr>
              <a:t>outerWidth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: </a:t>
            </a:r>
            <a:r>
              <a:rPr lang="en-US" sz="2400" dirty="0" err="1"/>
              <a:t>retorna</a:t>
            </a:r>
            <a:r>
              <a:rPr lang="en-US" sz="2400" dirty="0"/>
              <a:t> a </a:t>
            </a:r>
            <a:r>
              <a:rPr lang="en-US" sz="2400" dirty="0" err="1"/>
              <a:t>largura</a:t>
            </a:r>
            <a:r>
              <a:rPr lang="en-US" sz="2400" dirty="0"/>
              <a:t> de um </a:t>
            </a:r>
            <a:r>
              <a:rPr lang="en-US" sz="2400" dirty="0" err="1"/>
              <a:t>elemento</a:t>
            </a:r>
            <a:r>
              <a:rPr lang="en-US" sz="2400" dirty="0"/>
              <a:t> (</a:t>
            </a:r>
            <a:r>
              <a:rPr lang="en-US" sz="2400" dirty="0" err="1"/>
              <a:t>inclui</a:t>
            </a:r>
            <a:r>
              <a:rPr lang="en-US" sz="2400" dirty="0"/>
              <a:t> </a:t>
            </a:r>
            <a:r>
              <a:rPr lang="en-US" sz="2400" dirty="0" err="1" smtClean="0"/>
              <a:t>padding+borda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 err="1">
                <a:latin typeface="Courier"/>
                <a:cs typeface="Courier"/>
              </a:rPr>
              <a:t>outerHeight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: </a:t>
            </a:r>
            <a:r>
              <a:rPr lang="en-US" sz="2400" dirty="0" err="1"/>
              <a:t>retorna</a:t>
            </a:r>
            <a:r>
              <a:rPr lang="en-US" sz="2400" dirty="0"/>
              <a:t> a </a:t>
            </a:r>
            <a:r>
              <a:rPr lang="en-US" sz="2400" dirty="0" err="1" smtClean="0"/>
              <a:t>altura</a:t>
            </a:r>
            <a:r>
              <a:rPr lang="en-US" sz="2400" dirty="0" smtClean="0"/>
              <a:t> </a:t>
            </a:r>
            <a:r>
              <a:rPr lang="en-US" sz="2400" dirty="0"/>
              <a:t>de um </a:t>
            </a:r>
            <a:r>
              <a:rPr lang="en-US" sz="2400" dirty="0" err="1"/>
              <a:t>elemento</a:t>
            </a:r>
            <a:r>
              <a:rPr lang="en-US" sz="2400" dirty="0"/>
              <a:t> (</a:t>
            </a:r>
            <a:r>
              <a:rPr lang="en-US" sz="2400" dirty="0" err="1"/>
              <a:t>inclui</a:t>
            </a:r>
            <a:r>
              <a:rPr lang="en-US" sz="2400" dirty="0"/>
              <a:t> </a:t>
            </a:r>
            <a:r>
              <a:rPr lang="en-US" sz="2400" dirty="0" err="1" smtClean="0"/>
              <a:t>padding+borda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Cruzando</a:t>
            </a:r>
            <a:r>
              <a:rPr lang="en-US" dirty="0" smtClean="0"/>
              <a:t> o DOM (traversing)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de um </a:t>
            </a:r>
            <a:r>
              <a:rPr lang="en-US" dirty="0" err="1" smtClean="0"/>
              <a:t>ramo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outro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 DOM</a:t>
            </a:r>
            <a:endParaRPr lang="en-US" dirty="0"/>
          </a:p>
        </p:txBody>
      </p:sp>
      <p:pic>
        <p:nvPicPr>
          <p:cNvPr id="6" name="Picture 5" descr="Captura de Tela 2016-01-21 às 18.3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16" y="2915179"/>
            <a:ext cx="6192833" cy="30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Subindo</a:t>
            </a:r>
            <a:r>
              <a:rPr lang="en-US" dirty="0" smtClean="0"/>
              <a:t>”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8285" y="1827213"/>
            <a:ext cx="7635339" cy="4114800"/>
          </a:xfrm>
        </p:spPr>
        <p:txBody>
          <a:bodyPr/>
          <a:lstStyle/>
          <a:p>
            <a:r>
              <a:rPr lang="en-US" sz="2400" dirty="0"/>
              <a:t>parent(</a:t>
            </a:r>
            <a:r>
              <a:rPr lang="en-US" sz="2400" dirty="0" smtClean="0"/>
              <a:t>) –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</a:t>
            </a:r>
            <a:r>
              <a:rPr lang="en-US" sz="2400" dirty="0" err="1" smtClean="0"/>
              <a:t>pai</a:t>
            </a:r>
            <a:r>
              <a:rPr lang="en-US" sz="2400" dirty="0" smtClean="0"/>
              <a:t> do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endParaRPr lang="en-US" sz="2400" dirty="0" smtClean="0"/>
          </a:p>
          <a:p>
            <a:pPr marL="541338" indent="0">
              <a:buNone/>
              <a:tabLst>
                <a:tab pos="185738" algn="l"/>
              </a:tabLst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).parent();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400" dirty="0"/>
              <a:t>parents(</a:t>
            </a:r>
            <a:r>
              <a:rPr lang="en-US" sz="2400" dirty="0" smtClean="0"/>
              <a:t>) –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ancestrais</a:t>
            </a:r>
            <a:r>
              <a:rPr lang="en-US" sz="2400" dirty="0" smtClean="0"/>
              <a:t> de um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endParaRPr lang="en-US" sz="2400" dirty="0" smtClean="0"/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).parents();</a:t>
            </a:r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2000" dirty="0" smtClean="0">
                <a:latin typeface="Courier"/>
                <a:cs typeface="Courier"/>
              </a:rPr>
              <a:t>$(seletor1).parents(seletor2); </a:t>
            </a:r>
            <a:r>
              <a:rPr lang="en-US" sz="1800" dirty="0" smtClean="0">
                <a:latin typeface="Courier"/>
                <a:cs typeface="Courier"/>
              </a:rPr>
              <a:t>/* </a:t>
            </a:r>
            <a:r>
              <a:rPr lang="en-US" sz="1800" dirty="0" err="1" smtClean="0">
                <a:latin typeface="Courier"/>
                <a:cs typeface="Courier"/>
              </a:rPr>
              <a:t>todos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os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ancestrais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que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satisfaçam</a:t>
            </a:r>
            <a:r>
              <a:rPr lang="en-US" sz="1800" dirty="0" smtClean="0">
                <a:latin typeface="Courier"/>
                <a:cs typeface="Courier"/>
              </a:rPr>
              <a:t> o seletor2 */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sz="2400" dirty="0" err="1"/>
              <a:t>parentsUntil</a:t>
            </a:r>
            <a:r>
              <a:rPr lang="en-US" sz="2400" dirty="0"/>
              <a:t>(</a:t>
            </a:r>
            <a:r>
              <a:rPr lang="en-US" sz="2400" dirty="0" smtClean="0"/>
              <a:t>) –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ancestrais</a:t>
            </a:r>
            <a:r>
              <a:rPr lang="en-US" sz="2400" dirty="0" smtClean="0"/>
              <a:t> entre o </a:t>
            </a:r>
            <a:r>
              <a:rPr lang="en-US" sz="2400" dirty="0" err="1" smtClean="0"/>
              <a:t>nó</a:t>
            </a:r>
            <a:r>
              <a:rPr lang="en-US" sz="2400" dirty="0" smtClean="0"/>
              <a:t> e o </a:t>
            </a:r>
            <a:r>
              <a:rPr lang="en-US" sz="2400" dirty="0" err="1" smtClean="0"/>
              <a:t>argumento</a:t>
            </a:r>
            <a:endParaRPr lang="en-US" sz="2400" dirty="0" smtClean="0"/>
          </a:p>
          <a:p>
            <a:pPr marL="5413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$(seletor1).</a:t>
            </a:r>
            <a:r>
              <a:rPr lang="en-US" sz="2000" dirty="0" err="1" smtClean="0">
                <a:latin typeface="Courier"/>
                <a:cs typeface="Courier"/>
              </a:rPr>
              <a:t>parentsUntil</a:t>
            </a:r>
            <a:r>
              <a:rPr lang="en-US" sz="2000" dirty="0" smtClean="0">
                <a:latin typeface="Courier"/>
                <a:cs typeface="Courier"/>
              </a:rPr>
              <a:t>(seletor2); /*</a:t>
            </a:r>
            <a:r>
              <a:rPr lang="en-US" sz="2000" dirty="0" err="1" smtClean="0">
                <a:latin typeface="Courier"/>
                <a:cs typeface="Courier"/>
              </a:rPr>
              <a:t>todos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os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nós</a:t>
            </a:r>
            <a:r>
              <a:rPr lang="en-US" sz="2000" dirty="0" smtClean="0">
                <a:latin typeface="Courier"/>
                <a:cs typeface="Courier"/>
              </a:rPr>
              <a:t> entre o seletor1 e seleto2 */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724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Descendo</a:t>
            </a:r>
            <a:r>
              <a:rPr lang="en-US" dirty="0" smtClean="0"/>
              <a:t>” a </a:t>
            </a:r>
            <a:r>
              <a:rPr lang="en-US" dirty="0" err="1" smtClean="0"/>
              <a:t>árvore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"/>
                <a:cs typeface="Courier"/>
              </a:rPr>
              <a:t>children()</a:t>
            </a:r>
            <a:r>
              <a:rPr lang="en-US" sz="2400" dirty="0" smtClean="0"/>
              <a:t>: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nós</a:t>
            </a:r>
            <a:r>
              <a:rPr lang="en-US" sz="2400" dirty="0" smtClean="0"/>
              <a:t> </a:t>
            </a:r>
            <a:r>
              <a:rPr lang="en-US" sz="2400" dirty="0" err="1" smtClean="0"/>
              <a:t>filhos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diretos</a:t>
            </a:r>
            <a:r>
              <a:rPr lang="en-US" sz="2400" dirty="0" smtClean="0"/>
              <a:t> do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endParaRPr lang="en-US" sz="2400" dirty="0" smtClean="0"/>
          </a:p>
          <a:p>
            <a:pPr marL="4397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).children();</a:t>
            </a:r>
          </a:p>
          <a:p>
            <a:pPr marL="4397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).children(seletor2); /* </a:t>
            </a:r>
            <a:r>
              <a:rPr lang="en-US" sz="2000" dirty="0" err="1" smtClean="0">
                <a:latin typeface="Courier"/>
                <a:cs typeface="Courier"/>
              </a:rPr>
              <a:t>filhos</a:t>
            </a:r>
            <a:r>
              <a:rPr lang="en-US" sz="2000" dirty="0" smtClean="0">
                <a:latin typeface="Courier"/>
                <a:cs typeface="Courier"/>
              </a:rPr>
              <a:t> de 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que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satisfaçam</a:t>
            </a:r>
            <a:r>
              <a:rPr lang="en-US" sz="2000" dirty="0" smtClean="0">
                <a:latin typeface="Courier"/>
                <a:cs typeface="Courier"/>
              </a:rPr>
              <a:t> seletor2 */</a:t>
            </a:r>
          </a:p>
          <a:p>
            <a:pPr marL="439738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r>
              <a:rPr lang="en-US" sz="2400" dirty="0" smtClean="0"/>
              <a:t>find():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nós</a:t>
            </a:r>
            <a:r>
              <a:rPr lang="en-US" sz="2400" dirty="0" smtClean="0"/>
              <a:t> </a:t>
            </a:r>
            <a:r>
              <a:rPr lang="en-US" sz="2400" dirty="0" err="1" smtClean="0"/>
              <a:t>filhos</a:t>
            </a:r>
            <a:r>
              <a:rPr lang="en-US" sz="2400" dirty="0" smtClean="0"/>
              <a:t> do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satisfaça</a:t>
            </a:r>
            <a:r>
              <a:rPr lang="en-US" sz="2400" dirty="0" smtClean="0"/>
              <a:t> a </a:t>
            </a:r>
            <a:r>
              <a:rPr lang="en-US" sz="2400" dirty="0" err="1" smtClean="0"/>
              <a:t>condição</a:t>
            </a:r>
            <a:endParaRPr lang="en-US" sz="2400" dirty="0" smtClean="0"/>
          </a:p>
          <a:p>
            <a:pPr marL="4397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).find(seletor2);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9832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irmãos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siblings(</a:t>
            </a:r>
            <a:r>
              <a:rPr lang="en-US" sz="2400" dirty="0" smtClean="0"/>
              <a:t>) –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irmãos</a:t>
            </a:r>
            <a:endParaRPr lang="en-US" sz="2400" dirty="0"/>
          </a:p>
          <a:p>
            <a:r>
              <a:rPr lang="en-US" sz="2400" dirty="0"/>
              <a:t>next(</a:t>
            </a:r>
            <a:r>
              <a:rPr lang="en-US" sz="2400" dirty="0" smtClean="0"/>
              <a:t>) –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imediato</a:t>
            </a:r>
            <a:endParaRPr lang="en-US" sz="2400" dirty="0" smtClean="0"/>
          </a:p>
          <a:p>
            <a:r>
              <a:rPr lang="en-US" sz="2400" dirty="0" err="1" smtClean="0"/>
              <a:t>nextAll</a:t>
            </a:r>
            <a:r>
              <a:rPr lang="en-US" sz="2400" dirty="0"/>
              <a:t>(</a:t>
            </a:r>
            <a:r>
              <a:rPr lang="en-US" sz="2400" dirty="0" smtClean="0"/>
              <a:t>) –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próximos</a:t>
            </a:r>
            <a:endParaRPr lang="en-US" sz="2400" dirty="0"/>
          </a:p>
          <a:p>
            <a:r>
              <a:rPr lang="en-US" sz="2400" dirty="0" err="1"/>
              <a:t>nextUntil</a:t>
            </a:r>
            <a:r>
              <a:rPr lang="en-US" sz="2400" dirty="0"/>
              <a:t>(</a:t>
            </a:r>
            <a:r>
              <a:rPr lang="en-US" sz="2400" dirty="0" smtClean="0"/>
              <a:t>) –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próximos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</a:t>
            </a:r>
            <a:r>
              <a:rPr lang="en-US" sz="2400" dirty="0" err="1" smtClean="0"/>
              <a:t>condição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parada</a:t>
            </a:r>
            <a:endParaRPr lang="en-US" sz="2400" dirty="0"/>
          </a:p>
          <a:p>
            <a:r>
              <a:rPr lang="en-US" sz="2400" dirty="0" err="1"/>
              <a:t>prev</a:t>
            </a:r>
            <a:r>
              <a:rPr lang="en-US" sz="2400" dirty="0"/>
              <a:t>(</a:t>
            </a:r>
            <a:r>
              <a:rPr lang="en-US" sz="2400" dirty="0" smtClean="0"/>
              <a:t>) – anterior </a:t>
            </a:r>
            <a:r>
              <a:rPr lang="en-US" sz="2400" dirty="0" err="1" smtClean="0"/>
              <a:t>imediato</a:t>
            </a:r>
            <a:endParaRPr lang="en-US" sz="2400" dirty="0"/>
          </a:p>
          <a:p>
            <a:r>
              <a:rPr lang="en-US" sz="2400" dirty="0" err="1"/>
              <a:t>prevAll</a:t>
            </a:r>
            <a:r>
              <a:rPr lang="en-US" sz="2400" dirty="0"/>
              <a:t>(</a:t>
            </a:r>
            <a:r>
              <a:rPr lang="en-US" sz="2400" dirty="0" smtClean="0"/>
              <a:t>) –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anteriores</a:t>
            </a:r>
            <a:endParaRPr lang="en-US" sz="2400" dirty="0"/>
          </a:p>
          <a:p>
            <a:r>
              <a:rPr lang="en-US" sz="2400" dirty="0" err="1"/>
              <a:t>prevUntil</a:t>
            </a:r>
            <a:r>
              <a:rPr lang="en-US" sz="2400" dirty="0"/>
              <a:t>(</a:t>
            </a:r>
            <a:r>
              <a:rPr lang="en-US" sz="2400" dirty="0" smtClean="0"/>
              <a:t>) –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anteriores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</a:t>
            </a:r>
            <a:r>
              <a:rPr lang="en-US" sz="2400" dirty="0" err="1" smtClean="0"/>
              <a:t>condição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parada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7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busca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first(</a:t>
            </a:r>
            <a:r>
              <a:rPr lang="en-US" sz="2400" dirty="0" smtClean="0"/>
              <a:t>) – </a:t>
            </a:r>
            <a:r>
              <a:rPr lang="en-US" sz="2400" dirty="0" err="1" smtClean="0"/>
              <a:t>primeiro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satisfaça</a:t>
            </a:r>
            <a:r>
              <a:rPr lang="en-US" sz="2400" dirty="0" smtClean="0"/>
              <a:t> a </a:t>
            </a:r>
            <a:r>
              <a:rPr lang="en-US" sz="2400" dirty="0" err="1" smtClean="0"/>
              <a:t>condição</a:t>
            </a:r>
            <a:endParaRPr lang="en-US" sz="2400" dirty="0" smtClean="0"/>
          </a:p>
          <a:p>
            <a:r>
              <a:rPr lang="en-US" sz="2400" dirty="0" smtClean="0"/>
              <a:t>last</a:t>
            </a:r>
            <a:r>
              <a:rPr lang="en-US" sz="2400" dirty="0"/>
              <a:t>(</a:t>
            </a:r>
            <a:r>
              <a:rPr lang="en-US" sz="2400" dirty="0" smtClean="0"/>
              <a:t>) –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satisfaça</a:t>
            </a:r>
            <a:r>
              <a:rPr lang="en-US" sz="2400" dirty="0" smtClean="0"/>
              <a:t> a </a:t>
            </a:r>
            <a:r>
              <a:rPr lang="en-US" sz="2400" dirty="0" err="1" smtClean="0"/>
              <a:t>condição</a:t>
            </a:r>
            <a:endParaRPr lang="en-US" sz="2400" dirty="0" smtClean="0"/>
          </a:p>
          <a:p>
            <a:pPr marL="5413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).first();</a:t>
            </a:r>
          </a:p>
          <a:p>
            <a:pPr marL="5413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).last();</a:t>
            </a:r>
          </a:p>
          <a:p>
            <a:r>
              <a:rPr lang="en-US" sz="2400" dirty="0" err="1" smtClean="0"/>
              <a:t>eq</a:t>
            </a:r>
            <a:r>
              <a:rPr lang="en-US" sz="2400" dirty="0"/>
              <a:t>(</a:t>
            </a:r>
            <a:r>
              <a:rPr lang="en-US" sz="2400" dirty="0" smtClean="0"/>
              <a:t>) – com </a:t>
            </a:r>
            <a:r>
              <a:rPr lang="en-US" sz="2400" dirty="0" err="1" smtClean="0"/>
              <a:t>índice</a:t>
            </a:r>
            <a:r>
              <a:rPr lang="en-US" sz="2400" dirty="0" smtClean="0"/>
              <a:t> </a:t>
            </a:r>
            <a:r>
              <a:rPr lang="en-US" sz="2400" dirty="0" err="1" smtClean="0"/>
              <a:t>igual</a:t>
            </a:r>
            <a:endParaRPr lang="en-US" sz="2400" dirty="0" smtClean="0"/>
          </a:p>
          <a:p>
            <a:pPr marL="541338" lvl="0" indent="0">
              <a:buClr>
                <a:srgbClr val="006666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eq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indice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endParaRPr lang="en-US" sz="2400" dirty="0" smtClean="0"/>
          </a:p>
          <a:p>
            <a:r>
              <a:rPr lang="en-US" sz="2400" dirty="0" smtClean="0"/>
              <a:t>filter() – </a:t>
            </a:r>
            <a:r>
              <a:rPr lang="en-US" sz="2400" dirty="0" err="1" smtClean="0"/>
              <a:t>satisfaça</a:t>
            </a:r>
            <a:r>
              <a:rPr lang="en-US" sz="2400" dirty="0" smtClean="0"/>
              <a:t> o seletor2:</a:t>
            </a:r>
          </a:p>
          <a:p>
            <a:pPr marL="541338" lvl="0" indent="0">
              <a:buClr>
                <a:srgbClr val="006666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.filter(seletor2)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lvl="0">
              <a:buClr>
                <a:srgbClr val="006666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not(</a:t>
            </a:r>
            <a:r>
              <a:rPr lang="en-US" sz="2400" dirty="0">
                <a:solidFill>
                  <a:srgbClr val="000000"/>
                </a:solidFill>
              </a:rPr>
              <a:t>) – </a:t>
            </a:r>
            <a:r>
              <a:rPr lang="en-US" sz="2400" dirty="0" err="1" smtClean="0">
                <a:solidFill>
                  <a:srgbClr val="000000"/>
                </a:solidFill>
              </a:rPr>
              <a:t>todos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não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satisfaçam</a:t>
            </a:r>
            <a:r>
              <a:rPr lang="en-US" sz="2400" dirty="0" smtClean="0">
                <a:solidFill>
                  <a:srgbClr val="000000"/>
                </a:solidFill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</a:rPr>
              <a:t>critério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41338" lvl="0" indent="0">
              <a:buClr>
                <a:srgbClr val="006666"/>
              </a:buClr>
              <a:buNone/>
            </a:pPr>
            <a:r>
              <a:rPr lang="en-US" sz="2000" smtClean="0">
                <a:solidFill>
                  <a:srgbClr val="000000"/>
                </a:solidFill>
                <a:latin typeface="Courier"/>
                <a:cs typeface="Courier"/>
              </a:rPr>
              <a:t>$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).not(seletor2);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54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AJAX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História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IE5: </a:t>
            </a:r>
            <a:r>
              <a:rPr lang="en-US" dirty="0" err="1" smtClean="0"/>
              <a:t>objeto</a:t>
            </a:r>
            <a:r>
              <a:rPr lang="en-US" dirty="0" smtClean="0"/>
              <a:t> ActiveX - XMLHTTP</a:t>
            </a:r>
          </a:p>
          <a:p>
            <a:pPr lvl="1"/>
            <a:r>
              <a:rPr lang="en-US" dirty="0" smtClean="0"/>
              <a:t>Mozilla: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pPr lvl="2"/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HTML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dos </a:t>
            </a:r>
            <a:r>
              <a:rPr lang="en-US" dirty="0" err="1" smtClean="0"/>
              <a:t>panos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de </a:t>
            </a:r>
            <a:r>
              <a:rPr lang="en-US" dirty="0" err="1" smtClean="0"/>
              <a:t>recarregar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lvl="1"/>
            <a:r>
              <a:rPr lang="en-US" dirty="0" smtClean="0"/>
              <a:t>AJAX – Asynchronous JavaScript and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8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Simplificar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 err="1" smtClean="0"/>
              <a:t>puro</a:t>
            </a:r>
            <a:r>
              <a:rPr lang="en-US" dirty="0" smtClean="0"/>
              <a:t>:</a:t>
            </a:r>
            <a:endParaRPr lang="en-US" dirty="0"/>
          </a:p>
          <a:p>
            <a:pPr marL="271463" indent="0">
              <a:buNone/>
            </a:pP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document</a:t>
            </a:r>
            <a:r>
              <a:rPr lang="en-US" sz="2000" dirty="0" err="1" smtClean="0">
                <a:latin typeface="Courier"/>
                <a:cs typeface="Courier"/>
              </a:rPr>
              <a:t>.getElementById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teste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).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value</a:t>
            </a:r>
            <a:r>
              <a:rPr lang="en-US" sz="2000" dirty="0" smtClean="0">
                <a:latin typeface="Courier"/>
                <a:cs typeface="Courier"/>
              </a:rPr>
              <a:t> = 5;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</a:p>
          <a:p>
            <a:pPr marL="271463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teste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(5);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6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JSFiddle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jsfiddle.net</a:t>
            </a:r>
            <a:r>
              <a:rPr lang="en-US" dirty="0"/>
              <a:t>/</a:t>
            </a:r>
          </a:p>
        </p:txBody>
      </p:sp>
      <p:pic>
        <p:nvPicPr>
          <p:cNvPr id="6" name="Picture 5" descr="Captura de Tela 2016-01-21 às 19.0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567"/>
            <a:ext cx="9144000" cy="4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load()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2267" y="1827212"/>
            <a:ext cx="7481358" cy="4522788"/>
          </a:xfrm>
        </p:spPr>
        <p:txBody>
          <a:bodyPr/>
          <a:lstStyle/>
          <a:p>
            <a:r>
              <a:rPr lang="en-US" sz="2400" dirty="0" smtClean="0"/>
              <a:t>load() </a:t>
            </a:r>
            <a:r>
              <a:rPr lang="en-US" sz="2400" dirty="0" err="1" smtClean="0"/>
              <a:t>roda</a:t>
            </a:r>
            <a:r>
              <a:rPr lang="en-US" sz="2400" dirty="0" smtClean="0"/>
              <a:t> dados de um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e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</a:t>
            </a:r>
            <a:endParaRPr lang="en-US" sz="2400" dirty="0" smtClean="0"/>
          </a:p>
          <a:p>
            <a:pPr marL="541338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err="1" smtClean="0">
                <a:latin typeface="Courier"/>
                <a:cs typeface="Courier"/>
              </a:rPr>
              <a:t>seletor</a:t>
            </a:r>
            <a:r>
              <a:rPr lang="en-US" sz="2000" dirty="0" smtClean="0">
                <a:latin typeface="Courier"/>
                <a:cs typeface="Courier"/>
              </a:rPr>
              <a:t>).load(</a:t>
            </a:r>
            <a:r>
              <a:rPr lang="en-US" sz="2000" i="1" dirty="0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i="1" dirty="0" smtClean="0">
                <a:latin typeface="Courier"/>
                <a:cs typeface="Courier"/>
              </a:rPr>
              <a:t>data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i="1" dirty="0" smtClean="0">
                <a:latin typeface="Courier"/>
                <a:cs typeface="Courier"/>
              </a:rPr>
              <a:t>callback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lvl="0">
              <a:buClr>
                <a:srgbClr val="006666"/>
              </a:buClr>
            </a:pPr>
            <a:r>
              <a:rPr lang="en-US" sz="2400" dirty="0">
                <a:solidFill>
                  <a:srgbClr val="000000"/>
                </a:solidFill>
              </a:rPr>
              <a:t>load() </a:t>
            </a:r>
            <a:r>
              <a:rPr lang="en-US" sz="2400" dirty="0" err="1">
                <a:solidFill>
                  <a:srgbClr val="000000"/>
                </a:solidFill>
              </a:rPr>
              <a:t>roda</a:t>
            </a:r>
            <a:r>
              <a:rPr lang="en-US" sz="2400" dirty="0">
                <a:solidFill>
                  <a:srgbClr val="000000"/>
                </a:solidFill>
              </a:rPr>
              <a:t> dados de um </a:t>
            </a:r>
            <a:r>
              <a:rPr lang="en-US" sz="2400" dirty="0" err="1">
                <a:solidFill>
                  <a:srgbClr val="000000"/>
                </a:solidFill>
              </a:rPr>
              <a:t>servidor</a:t>
            </a:r>
            <a:r>
              <a:rPr lang="en-US" sz="2400" dirty="0">
                <a:solidFill>
                  <a:srgbClr val="000000"/>
                </a:solidFill>
              </a:rPr>
              <a:t> e </a:t>
            </a:r>
            <a:r>
              <a:rPr lang="en-US" sz="2400" dirty="0" err="1">
                <a:solidFill>
                  <a:srgbClr val="000000"/>
                </a:solidFill>
              </a:rPr>
              <a:t>retorna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elemento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selecionado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41338" lvl="0" indent="0">
              <a:buClr>
                <a:srgbClr val="006666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).load(“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arquivo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marL="541338" lvl="0" indent="0">
              <a:spcBef>
                <a:spcPts val="0"/>
              </a:spcBef>
              <a:buClr>
                <a:srgbClr val="006666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function(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responseTxt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statusTxt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xhr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marL="541338" lvl="0" indent="0">
              <a:spcBef>
                <a:spcPts val="0"/>
              </a:spcBef>
              <a:buClr>
                <a:srgbClr val="006666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541338" lvl="0" indent="0">
              <a:spcBef>
                <a:spcPts val="0"/>
              </a:spcBef>
              <a:buClr>
                <a:srgbClr val="006666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lvl="1">
              <a:buClr>
                <a:srgbClr val="006666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responseTxt</a:t>
            </a:r>
            <a:r>
              <a:rPr lang="en-US" sz="2000" dirty="0" smtClean="0">
                <a:solidFill>
                  <a:srgbClr val="000000"/>
                </a:solidFill>
              </a:rPr>
              <a:t> – </a:t>
            </a:r>
            <a:r>
              <a:rPr lang="en-US" sz="2000" dirty="0" err="1" smtClean="0">
                <a:solidFill>
                  <a:srgbClr val="000000"/>
                </a:solidFill>
              </a:rPr>
              <a:t>conteúdo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resultante</a:t>
            </a:r>
            <a:r>
              <a:rPr lang="en-US" sz="2000" dirty="0" smtClean="0">
                <a:solidFill>
                  <a:srgbClr val="000000"/>
                </a:solidFill>
              </a:rPr>
              <a:t> se </a:t>
            </a:r>
            <a:r>
              <a:rPr lang="en-US" sz="2000" dirty="0" err="1" smtClean="0">
                <a:solidFill>
                  <a:srgbClr val="000000"/>
                </a:solidFill>
              </a:rPr>
              <a:t>chamada</a:t>
            </a:r>
            <a:r>
              <a:rPr lang="en-US" sz="2000" dirty="0" smtClean="0">
                <a:solidFill>
                  <a:srgbClr val="000000"/>
                </a:solidFill>
              </a:rPr>
              <a:t> ok</a:t>
            </a:r>
          </a:p>
          <a:p>
            <a:pPr lvl="1">
              <a:buClr>
                <a:srgbClr val="006666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statusTxt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US" sz="2000" dirty="0" smtClean="0">
                <a:solidFill>
                  <a:srgbClr val="000000"/>
                </a:solidFill>
              </a:rPr>
              <a:t>status </a:t>
            </a:r>
            <a:r>
              <a:rPr lang="en-US" sz="2000" dirty="0">
                <a:solidFill>
                  <a:srgbClr val="000000"/>
                </a:solidFill>
              </a:rPr>
              <a:t>of the </a:t>
            </a:r>
            <a:r>
              <a:rPr lang="en-US" sz="2000" dirty="0" err="1" smtClean="0">
                <a:solidFill>
                  <a:srgbClr val="000000"/>
                </a:solidFill>
              </a:rPr>
              <a:t>chamada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buClr>
                <a:srgbClr val="006666"/>
              </a:buClr>
            </a:pPr>
            <a:r>
              <a:rPr lang="en-US" sz="2000" dirty="0" err="1">
                <a:solidFill>
                  <a:srgbClr val="000000"/>
                </a:solidFill>
              </a:rPr>
              <a:t>xhr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– o </a:t>
            </a:r>
            <a:r>
              <a:rPr lang="en-US" sz="2000" dirty="0" err="1" smtClean="0">
                <a:solidFill>
                  <a:srgbClr val="000000"/>
                </a:solidFill>
              </a:rPr>
              <a:t>objeto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XMLHttpRequest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manipulação</a:t>
            </a:r>
            <a:endParaRPr lang="en-US" sz="2000" dirty="0">
              <a:solidFill>
                <a:srgbClr val="000000"/>
              </a:solidFill>
            </a:endParaRPr>
          </a:p>
          <a:p>
            <a:pPr marL="541338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9234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$.get()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9863" y="1827213"/>
            <a:ext cx="7820025" cy="4114800"/>
          </a:xfrm>
        </p:spPr>
        <p:txBody>
          <a:bodyPr/>
          <a:lstStyle/>
          <a:p>
            <a:r>
              <a:rPr lang="en-US" sz="2400" dirty="0" err="1" smtClean="0"/>
              <a:t>Requisita</a:t>
            </a:r>
            <a:r>
              <a:rPr lang="en-US" sz="2400" dirty="0" smtClean="0"/>
              <a:t> dados de um </a:t>
            </a:r>
            <a:r>
              <a:rPr lang="en-US" sz="2400" dirty="0" err="1" smtClean="0"/>
              <a:t>servidor</a:t>
            </a:r>
            <a:endParaRPr lang="en-US" dirty="0" smtClean="0"/>
          </a:p>
          <a:p>
            <a:pPr marL="271463" indent="0">
              <a:buNone/>
              <a:tabLst>
                <a:tab pos="271463" algn="l"/>
              </a:tabLst>
            </a:pPr>
            <a:r>
              <a:rPr lang="en-US" sz="2000" dirty="0" smtClean="0">
                <a:latin typeface="Courier"/>
                <a:cs typeface="Courier"/>
              </a:rPr>
              <a:t>$.get(</a:t>
            </a:r>
            <a:r>
              <a:rPr lang="en-US" sz="2000" i="1" dirty="0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i="1" dirty="0" smtClean="0">
                <a:latin typeface="Courier"/>
                <a:cs typeface="Courier"/>
              </a:rPr>
              <a:t>callback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lvl="1"/>
            <a:r>
              <a:rPr lang="en-US" sz="2000" dirty="0" err="1" smtClean="0"/>
              <a:t>Exemplo</a:t>
            </a:r>
            <a:endParaRPr lang="en-US" sz="2000" dirty="0" smtClean="0"/>
          </a:p>
          <a:p>
            <a:pPr marL="271463" lvl="1" indent="0">
              <a:buNone/>
            </a:pPr>
            <a:r>
              <a:rPr lang="en-US" sz="1800" dirty="0">
                <a:latin typeface="Courier"/>
                <a:cs typeface="Courier"/>
              </a:rPr>
              <a:t>$.</a:t>
            </a:r>
            <a:r>
              <a:rPr lang="en-US" sz="1800" b="1" dirty="0">
                <a:latin typeface="Courier"/>
                <a:cs typeface="Courier"/>
              </a:rPr>
              <a:t>get</a:t>
            </a:r>
            <a:r>
              <a:rPr lang="en-US" sz="1800" dirty="0">
                <a:latin typeface="Courier"/>
                <a:cs typeface="Courier"/>
              </a:rPr>
              <a:t>("</a:t>
            </a:r>
            <a:r>
              <a:rPr lang="en-US" sz="1800" dirty="0" err="1">
                <a:latin typeface="Courier"/>
                <a:cs typeface="Courier"/>
              </a:rPr>
              <a:t>demo_test.asp</a:t>
            </a:r>
            <a:r>
              <a:rPr lang="en-US" sz="1800" dirty="0">
                <a:latin typeface="Courier"/>
                <a:cs typeface="Courier"/>
              </a:rPr>
              <a:t>", </a:t>
            </a:r>
            <a:r>
              <a:rPr lang="en-US" sz="1800" b="1" dirty="0">
                <a:latin typeface="Courier"/>
                <a:cs typeface="Courier"/>
              </a:rPr>
              <a:t>function</a:t>
            </a:r>
            <a:r>
              <a:rPr lang="en-US" sz="1800" dirty="0">
                <a:latin typeface="Courier"/>
                <a:cs typeface="Courier"/>
              </a:rPr>
              <a:t>(data, status){</a:t>
            </a:r>
          </a:p>
          <a:p>
            <a:pPr marL="271463" lvl="1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smtClean="0">
                <a:latin typeface="Courier"/>
                <a:cs typeface="Courier"/>
              </a:rPr>
              <a:t>  alert</a:t>
            </a:r>
            <a:r>
              <a:rPr lang="en-US" sz="1800" dirty="0">
                <a:latin typeface="Courier"/>
                <a:cs typeface="Courier"/>
              </a:rPr>
              <a:t>("Data: " + data + "\</a:t>
            </a:r>
            <a:r>
              <a:rPr lang="en-US" sz="1800" dirty="0" err="1">
                <a:latin typeface="Courier"/>
                <a:cs typeface="Courier"/>
              </a:rPr>
              <a:t>nStatus</a:t>
            </a:r>
            <a:r>
              <a:rPr lang="en-US" sz="1800" dirty="0">
                <a:latin typeface="Courier"/>
                <a:cs typeface="Courier"/>
              </a:rPr>
              <a:t>: " + status);</a:t>
            </a:r>
          </a:p>
          <a:p>
            <a:pPr marL="271463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lvl="1">
              <a:buClr>
                <a:srgbClr val="99CCCC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done() – </a:t>
            </a:r>
            <a:r>
              <a:rPr lang="en-US" sz="2000" dirty="0" err="1" smtClean="0">
                <a:solidFill>
                  <a:srgbClr val="000000"/>
                </a:solidFill>
              </a:rPr>
              <a:t>caso</a:t>
            </a:r>
            <a:r>
              <a:rPr lang="en-US" sz="2000" dirty="0" smtClean="0">
                <a:solidFill>
                  <a:srgbClr val="000000"/>
                </a:solidFill>
              </a:rPr>
              <a:t> o get </a:t>
            </a:r>
            <a:r>
              <a:rPr lang="en-US" sz="2000" dirty="0" err="1" smtClean="0">
                <a:solidFill>
                  <a:srgbClr val="000000"/>
                </a:solidFill>
              </a:rPr>
              <a:t>tenha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sucesso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99CCCC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fail() – </a:t>
            </a:r>
            <a:r>
              <a:rPr lang="en-US" sz="2000" dirty="0" err="1" smtClean="0">
                <a:solidFill>
                  <a:srgbClr val="000000"/>
                </a:solidFill>
              </a:rPr>
              <a:t>caso</a:t>
            </a:r>
            <a:r>
              <a:rPr lang="en-US" sz="2000" dirty="0" smtClean="0">
                <a:solidFill>
                  <a:srgbClr val="000000"/>
                </a:solidFill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</a:rPr>
              <a:t>falha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57200" lvl="1" indent="0">
              <a:buClr>
                <a:srgbClr val="99CCCC"/>
              </a:buCl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$.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servico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parametros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914400" lvl="2" indent="0">
              <a:buClr>
                <a:srgbClr val="99CCCC"/>
              </a:buCl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done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(callback)</a:t>
            </a:r>
          </a:p>
          <a:p>
            <a:pPr marL="914400" lvl="2" indent="0">
              <a:buClr>
                <a:srgbClr val="99CCCC"/>
              </a:buCl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fail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(callback);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271463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148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$.post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2933" y="1827213"/>
            <a:ext cx="7650692" cy="4607454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submeter</a:t>
            </a:r>
            <a:r>
              <a:rPr lang="en-US" dirty="0" smtClean="0"/>
              <a:t> </a:t>
            </a:r>
            <a:r>
              <a:rPr lang="en-US" dirty="0" err="1" smtClean="0"/>
              <a:t>formulários</a:t>
            </a:r>
            <a:endParaRPr lang="en-US" dirty="0" smtClean="0"/>
          </a:p>
          <a:p>
            <a:pPr marL="271463" lvl="0" indent="0">
              <a:buClr>
                <a:srgbClr val="006666"/>
              </a:buClr>
              <a:buNone/>
              <a:tabLst>
                <a:tab pos="271463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$.get(</a:t>
            </a:r>
            <a:r>
              <a:rPr lang="en-US" sz="2000" i="1" dirty="0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, data, </a:t>
            </a:r>
            <a:r>
              <a:rPr lang="en-US" sz="2000" i="1" dirty="0">
                <a:solidFill>
                  <a:srgbClr val="000000"/>
                </a:solidFill>
                <a:latin typeface="Courier"/>
                <a:cs typeface="Courier"/>
              </a:rPr>
              <a:t>callback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539750" lvl="1">
              <a:buClr>
                <a:srgbClr val="006666"/>
              </a:buClr>
              <a:tabLst>
                <a:tab pos="271463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Courier"/>
              </a:rPr>
              <a:t>URL – </a:t>
            </a:r>
            <a:r>
              <a:rPr lang="en-US" sz="1800" dirty="0" err="1" smtClean="0">
                <a:solidFill>
                  <a:srgbClr val="000000"/>
                </a:solidFill>
                <a:cs typeface="Courier"/>
              </a:rPr>
              <a:t>obrigatório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1800" dirty="0" err="1" smtClean="0">
                <a:solidFill>
                  <a:srgbClr val="000000"/>
                </a:solidFill>
                <a:cs typeface="Courier"/>
              </a:rPr>
              <a:t>especifica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 a URL </a:t>
            </a:r>
            <a:r>
              <a:rPr lang="en-US" sz="1800" dirty="0" err="1" smtClean="0">
                <a:solidFill>
                  <a:srgbClr val="000000"/>
                </a:solidFill>
                <a:cs typeface="Courier"/>
              </a:rPr>
              <a:t>para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Courier"/>
              </a:rPr>
              <a:t>requisição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.</a:t>
            </a:r>
          </a:p>
          <a:p>
            <a:pPr marL="539750" lvl="1">
              <a:buClr>
                <a:srgbClr val="006666"/>
              </a:buClr>
              <a:tabLst>
                <a:tab pos="271463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Courier"/>
              </a:rPr>
              <a:t>data – </a:t>
            </a:r>
            <a:r>
              <a:rPr lang="en-US" sz="1800" dirty="0" err="1" smtClean="0">
                <a:solidFill>
                  <a:srgbClr val="000000"/>
                </a:solidFill>
                <a:cs typeface="Courier"/>
              </a:rPr>
              <a:t>opcional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especifica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os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dados a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serem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enviados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.</a:t>
            </a:r>
          </a:p>
          <a:p>
            <a:pPr marL="539750" lvl="1">
              <a:buClr>
                <a:srgbClr val="006666"/>
              </a:buClr>
              <a:tabLst>
                <a:tab pos="271463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Courier"/>
              </a:rPr>
              <a:t>callback –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opcional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função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ser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executada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se a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requisição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tiver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cs typeface="Courier"/>
              </a:rPr>
              <a:t>sucesso</a:t>
            </a:r>
            <a:r>
              <a:rPr lang="en-US" sz="2000" dirty="0" smtClean="0">
                <a:solidFill>
                  <a:srgbClr val="000000"/>
                </a:solidFill>
                <a:cs typeface="Courier"/>
              </a:rPr>
              <a:t>.</a:t>
            </a:r>
            <a:endParaRPr lang="en-US" sz="2000" dirty="0">
              <a:solidFill>
                <a:srgbClr val="000000"/>
              </a:solidFill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$.post("</a:t>
            </a:r>
            <a:r>
              <a:rPr lang="en-US" sz="1600" dirty="0" err="1" smtClean="0">
                <a:latin typeface="Courier"/>
                <a:cs typeface="Courier"/>
              </a:rPr>
              <a:t>demo_test_post.asp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,{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  name</a:t>
            </a:r>
            <a:r>
              <a:rPr lang="en-US" sz="1600" dirty="0">
                <a:latin typeface="Courier"/>
                <a:cs typeface="Courier"/>
              </a:rPr>
              <a:t>: "Donald Duck",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city</a:t>
            </a:r>
            <a:r>
              <a:rPr lang="en-US" sz="1600" dirty="0">
                <a:latin typeface="Courier"/>
                <a:cs typeface="Courier"/>
              </a:rPr>
              <a:t>: "</a:t>
            </a:r>
            <a:r>
              <a:rPr lang="en-US" sz="1600" dirty="0" err="1">
                <a:latin typeface="Courier"/>
                <a:cs typeface="Courier"/>
              </a:rPr>
              <a:t>Duckburg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, function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data,status</a:t>
            </a:r>
            <a:r>
              <a:rPr lang="en-US" sz="1600" dirty="0">
                <a:latin typeface="Courier"/>
                <a:cs typeface="Courier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alert("Data: " + data + "\</a:t>
            </a:r>
            <a:r>
              <a:rPr lang="en-US" sz="1600" dirty="0" err="1">
                <a:latin typeface="Courier"/>
                <a:cs typeface="Courier"/>
              </a:rPr>
              <a:t>nStatus</a:t>
            </a:r>
            <a:r>
              <a:rPr lang="en-US" sz="1600" dirty="0">
                <a:latin typeface="Courier"/>
                <a:cs typeface="Courier"/>
              </a:rPr>
              <a:t>: " + status);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</a:t>
            </a:r>
            <a:r>
              <a:rPr lang="en-US" sz="1600" dirty="0" smtClean="0">
                <a:latin typeface="Courier"/>
                <a:cs typeface="Courier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2137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Juntando</a:t>
            </a:r>
            <a:r>
              <a:rPr lang="en-US" dirty="0" smtClean="0"/>
              <a:t> JSON e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(URL) – similar </a:t>
            </a:r>
            <a:r>
              <a:rPr lang="en-US" dirty="0" err="1" smtClean="0"/>
              <a:t>ao</a:t>
            </a:r>
            <a:r>
              <a:rPr lang="en-US" dirty="0" smtClean="0"/>
              <a:t> $.get(),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o download da </a:t>
            </a:r>
            <a:r>
              <a:rPr lang="en-US" dirty="0" err="1" smtClean="0"/>
              <a:t>versão</a:t>
            </a:r>
            <a:r>
              <a:rPr lang="en-US" dirty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estável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jquery.com</a:t>
            </a:r>
            <a:endParaRPr lang="en-US" dirty="0" smtClean="0"/>
          </a:p>
          <a:p>
            <a:r>
              <a:rPr lang="en-US" dirty="0" err="1" smtClean="0"/>
              <a:t>Acrescente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jquery.js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&lt;script 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=“</a:t>
            </a:r>
            <a:r>
              <a:rPr lang="en-US" sz="2000" dirty="0" err="1" smtClean="0">
                <a:latin typeface="Courier"/>
                <a:cs typeface="Courier"/>
              </a:rPr>
              <a:t>jquery.min.js</a:t>
            </a:r>
            <a:r>
              <a:rPr lang="en-US" sz="2000" dirty="0" smtClean="0">
                <a:latin typeface="Courier"/>
                <a:cs typeface="Courier"/>
              </a:rPr>
              <a:t>”&gt;&lt;/script&gt;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 </a:t>
            </a:r>
            <a:r>
              <a:rPr lang="en-US" sz="2000" dirty="0" err="1" smtClean="0">
                <a:latin typeface="Courier"/>
                <a:cs typeface="Courier"/>
              </a:rPr>
              <a:t>atributo</a:t>
            </a:r>
            <a:r>
              <a:rPr lang="en-US" sz="2000" dirty="0" smtClean="0">
                <a:latin typeface="Courier"/>
                <a:cs typeface="Courier"/>
              </a:rPr>
              <a:t> type=“text/</a:t>
            </a:r>
            <a:r>
              <a:rPr lang="en-US" sz="2000" dirty="0" err="1" smtClean="0">
                <a:latin typeface="Courier"/>
                <a:cs typeface="Courier"/>
              </a:rPr>
              <a:t>javascript</a:t>
            </a:r>
            <a:r>
              <a:rPr lang="en-US" sz="2000" dirty="0" smtClean="0">
                <a:latin typeface="Courier"/>
                <a:cs typeface="Courier"/>
              </a:rPr>
              <a:t>” </a:t>
            </a:r>
            <a:r>
              <a:rPr lang="en-US" sz="2000" dirty="0" err="1" smtClean="0">
                <a:latin typeface="Courier"/>
                <a:cs typeface="Courier"/>
              </a:rPr>
              <a:t>não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é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mais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necessário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em</a:t>
            </a:r>
            <a:r>
              <a:rPr lang="en-US" sz="2000" dirty="0" smtClean="0">
                <a:latin typeface="Courier"/>
                <a:cs typeface="Courier"/>
              </a:rPr>
              <a:t> HTML5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92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maior</a:t>
            </a:r>
            <a:r>
              <a:rPr lang="en-US" dirty="0" smtClean="0"/>
              <a:t> parte do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 a </a:t>
            </a:r>
            <a:r>
              <a:rPr lang="en-US" dirty="0" err="1" smtClean="0"/>
              <a:t>manipulação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HTML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endParaRPr lang="en-US" dirty="0" smtClean="0"/>
          </a:p>
          <a:p>
            <a:pPr lvl="1"/>
            <a:r>
              <a:rPr lang="en-US" dirty="0" err="1" smtClean="0"/>
              <a:t>Eventos</a:t>
            </a:r>
            <a:endParaRPr lang="en-US" dirty="0" smtClean="0"/>
          </a:p>
          <a:p>
            <a:pPr lvl="1"/>
            <a:r>
              <a:rPr lang="en-US" dirty="0" err="1" smtClean="0"/>
              <a:t>Efeitos</a:t>
            </a:r>
            <a:endParaRPr lang="en-US" dirty="0" smtClean="0"/>
          </a:p>
          <a:p>
            <a:pPr lvl="1"/>
            <a:r>
              <a:rPr lang="en-US" dirty="0" err="1" smtClean="0"/>
              <a:t>Manipulação</a:t>
            </a:r>
            <a:r>
              <a:rPr lang="en-US" dirty="0" smtClean="0"/>
              <a:t> de DOM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1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$(</a:t>
            </a:r>
            <a:r>
              <a:rPr lang="en-US" sz="2400" dirty="0" err="1" smtClean="0"/>
              <a:t>seletor</a:t>
            </a:r>
            <a:r>
              <a:rPr lang="en-US" sz="2400" dirty="0" smtClean="0"/>
              <a:t>).</a:t>
            </a:r>
            <a:r>
              <a:rPr lang="en-US" sz="2400" dirty="0" err="1" smtClean="0"/>
              <a:t>metodo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dirty="0" smtClean="0"/>
              <a:t>$ - define o </a:t>
            </a:r>
            <a:r>
              <a:rPr lang="en-US" sz="2000" dirty="0" err="1" smtClean="0"/>
              <a:t>acesso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objeto</a:t>
            </a:r>
            <a:r>
              <a:rPr lang="en-US" sz="2000" dirty="0" smtClean="0"/>
              <a:t> </a:t>
            </a:r>
            <a:r>
              <a:rPr lang="en-US" sz="2000" dirty="0" err="1" smtClean="0"/>
              <a:t>jQuery</a:t>
            </a:r>
            <a:endParaRPr lang="en-US" sz="2000" dirty="0" smtClean="0"/>
          </a:p>
          <a:p>
            <a:pPr lvl="1"/>
            <a:r>
              <a:rPr lang="en-US" sz="2000" dirty="0" err="1" smtClean="0"/>
              <a:t>seletor</a:t>
            </a:r>
            <a:r>
              <a:rPr lang="en-US" sz="2000" dirty="0" smtClean="0"/>
              <a:t> –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manipulado</a:t>
            </a:r>
            <a:endParaRPr lang="en-US" sz="2000" dirty="0" smtClean="0"/>
          </a:p>
          <a:p>
            <a:pPr lvl="1"/>
            <a:r>
              <a:rPr lang="en-US" sz="2000" dirty="0" err="1" smtClean="0"/>
              <a:t>metodo</a:t>
            </a:r>
            <a:r>
              <a:rPr lang="en-US" sz="2000" dirty="0" smtClean="0"/>
              <a:t>() –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/</a:t>
            </a:r>
            <a:r>
              <a:rPr lang="en-US" sz="2000" dirty="0" err="1" smtClean="0"/>
              <a:t>ação</a:t>
            </a:r>
            <a:r>
              <a:rPr lang="en-US" sz="2000" dirty="0" smtClean="0"/>
              <a:t> a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Exemplos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b="1" dirty="0" smtClean="0">
                <a:latin typeface="Courier"/>
                <a:cs typeface="Courier"/>
              </a:rPr>
              <a:t>this</a:t>
            </a:r>
            <a:r>
              <a:rPr lang="en-US" sz="2000" dirty="0" smtClean="0">
                <a:latin typeface="Courier"/>
                <a:cs typeface="Courier"/>
              </a:rPr>
              <a:t>).hide();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elemento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atual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$(“p”).hide();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todos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os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parágrafos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da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página</a:t>
            </a:r>
            <a:endParaRPr lang="en-US" sz="20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$(“.test”).hide();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classe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test</a:t>
            </a: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$(“#test”).hide();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//id=test</a:t>
            </a:r>
          </a:p>
          <a:p>
            <a:pPr lvl="0">
              <a:buClr>
                <a:srgbClr val="006666"/>
              </a:buClr>
            </a:pPr>
            <a:endParaRPr lang="en-US" sz="1400" b="1" dirty="0" smtClean="0">
              <a:solidFill>
                <a:srgbClr val="800000"/>
              </a:solidFill>
            </a:endParaRPr>
          </a:p>
          <a:p>
            <a:pPr lvl="0">
              <a:buClr>
                <a:srgbClr val="006666"/>
              </a:buClr>
            </a:pPr>
            <a:r>
              <a:rPr lang="en-US" sz="2400" b="1" dirty="0" err="1" smtClean="0">
                <a:solidFill>
                  <a:srgbClr val="800000"/>
                </a:solidFill>
              </a:rPr>
              <a:t>Os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seletores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são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os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mesmos</a:t>
            </a:r>
            <a:r>
              <a:rPr lang="en-US" sz="2400" b="1" dirty="0" smtClean="0">
                <a:solidFill>
                  <a:srgbClr val="800000"/>
                </a:solidFill>
              </a:rPr>
              <a:t> do CSS</a:t>
            </a:r>
            <a:endParaRPr lang="en-US" sz="2400" b="1" dirty="0">
              <a:solidFill>
                <a:srgbClr val="800000"/>
              </a:solidFill>
            </a:endParaRPr>
          </a:p>
          <a:p>
            <a:pPr marL="84138" lvl="1" indent="0">
              <a:buNone/>
            </a:pPr>
            <a:endParaRPr lang="en-US" sz="20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4354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 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executem</a:t>
            </a:r>
            <a:r>
              <a:rPr lang="en-US" sz="2400" dirty="0" smtClean="0"/>
              <a:t>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a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carregada</a:t>
            </a:r>
            <a:r>
              <a:rPr lang="en-US" sz="2400" dirty="0" smtClean="0"/>
              <a:t> (ready), </a:t>
            </a:r>
            <a:r>
              <a:rPr lang="en-US" sz="2400" dirty="0" err="1" smtClean="0"/>
              <a:t>coloque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do </a:t>
            </a:r>
            <a:r>
              <a:rPr lang="en-US" sz="2400" dirty="0" err="1" smtClean="0"/>
              <a:t>evento</a:t>
            </a:r>
            <a:r>
              <a:rPr lang="en-US" sz="2400" dirty="0" smtClean="0"/>
              <a:t> document ready event:</a:t>
            </a:r>
          </a:p>
          <a:p>
            <a:pPr marL="534988" lvl="1" indent="0">
              <a:buNone/>
              <a:tabLst>
                <a:tab pos="541338" algn="l"/>
              </a:tabLst>
            </a:pPr>
            <a:r>
              <a:rPr lang="en-US" sz="1800" dirty="0" smtClean="0">
                <a:latin typeface="Courier"/>
                <a:cs typeface="Courier"/>
              </a:rPr>
              <a:t>$(document).ready(function(){</a:t>
            </a:r>
          </a:p>
          <a:p>
            <a:pPr marL="534988" lvl="1" indent="0">
              <a:buNone/>
              <a:tabLst>
                <a:tab pos="541338" algn="l"/>
              </a:tabLst>
            </a:pP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 // </a:t>
            </a:r>
            <a:r>
              <a:rPr lang="en-US" sz="1600" dirty="0" err="1" smtClean="0">
                <a:solidFill>
                  <a:srgbClr val="7F7F7F"/>
                </a:solidFill>
                <a:latin typeface="Courier"/>
                <a:cs typeface="Courier"/>
              </a:rPr>
              <a:t>seu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7F7F7F"/>
                </a:solidFill>
                <a:latin typeface="Courier"/>
                <a:cs typeface="Courier"/>
              </a:rPr>
              <a:t>código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7F7F7F"/>
                </a:solidFill>
                <a:latin typeface="Courier"/>
                <a:cs typeface="Courier"/>
              </a:rPr>
              <a:t>aqui</a:t>
            </a:r>
            <a:endParaRPr lang="en-US" sz="16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534988" lvl="1" indent="0">
              <a:buNone/>
              <a:tabLst>
                <a:tab pos="541338" algn="l"/>
              </a:tabLst>
            </a:pPr>
            <a:r>
              <a:rPr lang="en-US" sz="1800" dirty="0" smtClean="0">
                <a:latin typeface="Courier"/>
                <a:cs typeface="Courier"/>
              </a:rPr>
              <a:t>});</a:t>
            </a:r>
          </a:p>
          <a:p>
            <a:pPr lvl="0">
              <a:buClr>
                <a:srgbClr val="006666"/>
              </a:buClr>
            </a:pPr>
            <a:r>
              <a:rPr lang="en-US" sz="2400" dirty="0" err="1" smtClean="0">
                <a:solidFill>
                  <a:srgbClr val="000000"/>
                </a:solidFill>
              </a:rPr>
              <a:t>Seu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uso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é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tão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comum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foi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simplificado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para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endParaRPr lang="en-US" sz="2400" dirty="0">
              <a:solidFill>
                <a:srgbClr val="000000"/>
              </a:solidFill>
            </a:endParaRP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>
                <a:latin typeface="Courier"/>
                <a:cs typeface="Courier"/>
              </a:rPr>
              <a:t>function(){</a:t>
            </a:r>
          </a:p>
          <a:p>
            <a:pPr marL="541338" indent="0">
              <a:buNone/>
            </a:pP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 /</a:t>
            </a:r>
            <a:r>
              <a:rPr lang="en-US" sz="1600" dirty="0">
                <a:solidFill>
                  <a:srgbClr val="7F7F7F"/>
                </a:solidFill>
                <a:latin typeface="Courier"/>
                <a:cs typeface="Courier"/>
              </a:rPr>
              <a:t>/ </a:t>
            </a:r>
            <a:r>
              <a:rPr lang="en-US" sz="1600" dirty="0" err="1">
                <a:solidFill>
                  <a:srgbClr val="7F7F7F"/>
                </a:solidFill>
                <a:latin typeface="Courier"/>
                <a:cs typeface="Courier"/>
              </a:rPr>
              <a:t>seu</a:t>
            </a:r>
            <a:r>
              <a:rPr lang="en-US" sz="16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urier"/>
                <a:cs typeface="Courier"/>
              </a:rPr>
              <a:t>código</a:t>
            </a:r>
            <a:r>
              <a:rPr lang="en-US" sz="16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urier"/>
                <a:cs typeface="Courier"/>
              </a:rPr>
              <a:t>aqui</a:t>
            </a:r>
            <a:endParaRPr lang="en-US" sz="16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541338" indent="0">
              <a:buNone/>
            </a:pPr>
            <a:r>
              <a:rPr lang="en-US" sz="1800" dirty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302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6" name="Content Placeholder 5" descr="Captura de Tela 2016-01-21 às 16.46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91" r="-13391"/>
          <a:stretch>
            <a:fillRect/>
          </a:stretch>
        </p:blipFill>
        <p:spPr>
          <a:xfrm>
            <a:off x="-1191676" y="1626128"/>
            <a:ext cx="11534111" cy="2133072"/>
          </a:xfrm>
        </p:spPr>
      </p:pic>
      <p:sp>
        <p:nvSpPr>
          <p:cNvPr id="9" name="TextBox 8"/>
          <p:cNvSpPr txBox="1"/>
          <p:nvPr/>
        </p:nvSpPr>
        <p:spPr>
          <a:xfrm>
            <a:off x="694267" y="3877733"/>
            <a:ext cx="7989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Um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evento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representa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momento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preciso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quando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alguma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coisa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acontece</a:t>
            </a:r>
            <a:endParaRPr 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Sintaxe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para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eventos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Para a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maioria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dos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eventos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DOM tem um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evento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jquery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/>
                <a:cs typeface="Arial"/>
              </a:rPr>
              <a:t>equivalente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Arial"/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$(“p”).click( </a:t>
            </a:r>
            <a:r>
              <a:rPr lang="en-US" sz="20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//</a:t>
            </a:r>
            <a:r>
              <a:rPr lang="en-US" sz="2000" dirty="0" err="1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fazer</a:t>
            </a:r>
            <a:r>
              <a:rPr lang="en-US" sz="20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algo</a:t>
            </a:r>
            <a:r>
              <a:rPr lang="en-US" sz="20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aqui</a:t>
            </a:r>
            <a:r>
              <a:rPr lang="en-US" sz="2000" dirty="0">
                <a:solidFill>
                  <a:srgbClr val="FFFFFF">
                    <a:lumMod val="50000"/>
                  </a:srgbClr>
                </a:solidFill>
                <a:latin typeface="Courier"/>
                <a:cs typeface="Courier"/>
              </a:rPr>
              <a:t>!!!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80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on()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5030787"/>
          </a:xfrm>
        </p:spPr>
        <p:txBody>
          <a:bodyPr/>
          <a:lstStyle/>
          <a:p>
            <a:r>
              <a:rPr lang="en-US" sz="2400" dirty="0" smtClean="0"/>
              <a:t>Organize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com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on(). </a:t>
            </a:r>
            <a:r>
              <a:rPr lang="en-US" sz="2400" dirty="0" err="1" smtClean="0"/>
              <a:t>Assim</a:t>
            </a:r>
            <a:r>
              <a:rPr lang="en-US" sz="2400" dirty="0" smtClean="0"/>
              <a:t>,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poderá</a:t>
            </a:r>
            <a:r>
              <a:rPr lang="en-US" sz="2400" dirty="0" smtClean="0"/>
              <a:t> </a:t>
            </a:r>
            <a:r>
              <a:rPr lang="en-US" sz="2400" dirty="0" err="1" smtClean="0"/>
              <a:t>listar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eventos</a:t>
            </a:r>
            <a:r>
              <a:rPr lang="en-US" sz="2400" dirty="0" smtClean="0"/>
              <a:t> de um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$(“p”).on(“click”,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alert(“callback”);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$(“p”).</a:t>
            </a:r>
            <a:r>
              <a:rPr lang="en-US" sz="1600" b="1" dirty="0" smtClean="0"/>
              <a:t>on</a:t>
            </a:r>
            <a:r>
              <a:rPr lang="en-US" sz="1600" dirty="0" smtClean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b="1" dirty="0" err="1" smtClean="0"/>
              <a:t>mouseenter</a:t>
            </a:r>
            <a:r>
              <a:rPr lang="en-US" sz="1600" dirty="0" smtClean="0"/>
              <a:t>: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$(</a:t>
            </a:r>
            <a:r>
              <a:rPr lang="en-US" sz="1600" b="1" dirty="0" smtClean="0"/>
              <a:t>this</a:t>
            </a:r>
            <a:r>
              <a:rPr lang="en-US" sz="1600" dirty="0" smtClean="0"/>
              <a:t>).</a:t>
            </a:r>
            <a:r>
              <a:rPr lang="en-US" sz="1600" dirty="0" err="1" smtClean="0"/>
              <a:t>css</a:t>
            </a:r>
            <a:r>
              <a:rPr lang="en-US" sz="1600" dirty="0" smtClean="0"/>
              <a:t>(“background-color”, “</a:t>
            </a:r>
            <a:r>
              <a:rPr lang="en-US" sz="1600" dirty="0" err="1" smtClean="0"/>
              <a:t>lightgray</a:t>
            </a:r>
            <a:r>
              <a:rPr lang="en-US" sz="16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/>
              <a:t>mouseleave</a:t>
            </a:r>
            <a:r>
              <a:rPr lang="en-US" sz="1600" dirty="0" smtClean="0"/>
              <a:t>: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$(</a:t>
            </a:r>
            <a:r>
              <a:rPr lang="en-US" sz="1600" b="1" dirty="0" smtClean="0"/>
              <a:t>this</a:t>
            </a:r>
            <a:r>
              <a:rPr lang="en-US" sz="1600" dirty="0" smtClean="0"/>
              <a:t>).</a:t>
            </a:r>
            <a:r>
              <a:rPr lang="en-US" sz="1600" dirty="0" err="1" smtClean="0"/>
              <a:t>css</a:t>
            </a:r>
            <a:r>
              <a:rPr lang="en-US" sz="1600" dirty="0" smtClean="0"/>
              <a:t>(“background-color”, “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/>
              <a:t>click</a:t>
            </a:r>
            <a:r>
              <a:rPr lang="en-US" sz="1600" dirty="0" smtClean="0"/>
              <a:t>: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$(</a:t>
            </a:r>
            <a:r>
              <a:rPr lang="en-US" sz="1600" b="1" dirty="0" smtClean="0"/>
              <a:t>this</a:t>
            </a:r>
            <a:r>
              <a:rPr lang="en-US" sz="1600" dirty="0" smtClean="0"/>
              <a:t>).</a:t>
            </a:r>
            <a:r>
              <a:rPr lang="en-US" sz="1600" dirty="0" err="1" smtClean="0"/>
              <a:t>css</a:t>
            </a:r>
            <a:r>
              <a:rPr lang="en-US" sz="1600" dirty="0" smtClean="0"/>
              <a:t>(“background-color”, ”yellow”);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});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5971677"/>
      </p:ext>
    </p:extLst>
  </p:cSld>
  <p:clrMapOvr>
    <a:masterClrMapping/>
  </p:clrMapOvr>
</p:sld>
</file>

<file path=ppt/theme/theme1.xml><?xml version="1.0" encoding="utf-8"?>
<a:theme xmlns:a="http://schemas.openxmlformats.org/drawingml/2006/main" name="3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2489</Words>
  <Application>Microsoft Macintosh PowerPoint</Application>
  <PresentationFormat>On-screen Show (4:3)</PresentationFormat>
  <Paragraphs>314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31_Eclipse</vt:lpstr>
      <vt:lpstr>JQuery</vt:lpstr>
      <vt:lpstr>JQuery</vt:lpstr>
      <vt:lpstr>Simplificar código JavaScript</vt:lpstr>
      <vt:lpstr>Como usar JQuery</vt:lpstr>
      <vt:lpstr>Sintaxe básica jQuery</vt:lpstr>
      <vt:lpstr>Seletores JQuery</vt:lpstr>
      <vt:lpstr>Document Ready Event</vt:lpstr>
      <vt:lpstr>Eventos JQuery</vt:lpstr>
      <vt:lpstr>O método on()</vt:lpstr>
      <vt:lpstr>O método off()</vt:lpstr>
      <vt:lpstr>Efeitos JQuery</vt:lpstr>
      <vt:lpstr>Efeitos Hide &amp; Show, Toggle</vt:lpstr>
      <vt:lpstr>Efeito fade </vt:lpstr>
      <vt:lpstr>Efeito Slide</vt:lpstr>
      <vt:lpstr>Efeito Animation</vt:lpstr>
      <vt:lpstr>Efeito stop</vt:lpstr>
      <vt:lpstr>Manipulação de DOM (Document Object Model)</vt:lpstr>
      <vt:lpstr>Alterando conteúdo</vt:lpstr>
      <vt:lpstr>Setando attr com callback</vt:lpstr>
      <vt:lpstr>Adicionando conteúdo HTML</vt:lpstr>
      <vt:lpstr>Removendo elementos</vt:lpstr>
      <vt:lpstr>Manipulando CSS</vt:lpstr>
      <vt:lpstr>Métodos de dimensionamento</vt:lpstr>
      <vt:lpstr>Cruzando o DOM (traversing)</vt:lpstr>
      <vt:lpstr>“Subindo” na árvore</vt:lpstr>
      <vt:lpstr>“Descendo” a árvore</vt:lpstr>
      <vt:lpstr>Nós irmãos</vt:lpstr>
      <vt:lpstr>Filtros de busca</vt:lpstr>
      <vt:lpstr>jQuery AJAX</vt:lpstr>
      <vt:lpstr>JSFiddle</vt:lpstr>
      <vt:lpstr>jQuery load()</vt:lpstr>
      <vt:lpstr>$.get()</vt:lpstr>
      <vt:lpstr>$.post</vt:lpstr>
      <vt:lpstr>Juntando JSON e AJAX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Rafael Escalfoni</dc:creator>
  <cp:lastModifiedBy>Rafael Escalfoni</cp:lastModifiedBy>
  <cp:revision>5</cp:revision>
  <dcterms:created xsi:type="dcterms:W3CDTF">2016-01-21T20:59:01Z</dcterms:created>
  <dcterms:modified xsi:type="dcterms:W3CDTF">2016-01-25T13:02:15Z</dcterms:modified>
</cp:coreProperties>
</file>