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33" r:id="rId27"/>
    <p:sldId id="331" r:id="rId28"/>
    <p:sldId id="334" r:id="rId29"/>
    <p:sldId id="336" r:id="rId30"/>
    <p:sldId id="337" r:id="rId31"/>
    <p:sldId id="33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26" r:id="rId71"/>
    <p:sldId id="327" r:id="rId72"/>
    <p:sldId id="313" r:id="rId73"/>
    <p:sldId id="314" r:id="rId74"/>
    <p:sldId id="315" r:id="rId75"/>
    <p:sldId id="316" r:id="rId76"/>
    <p:sldId id="317" r:id="rId77"/>
    <p:sldId id="318" r:id="rId78"/>
    <p:sldId id="328" r:id="rId79"/>
    <p:sldId id="329" r:id="rId80"/>
    <p:sldId id="330" r:id="rId81"/>
    <p:sldId id="343" r:id="rId82"/>
    <p:sldId id="339" r:id="rId83"/>
    <p:sldId id="340" r:id="rId84"/>
    <p:sldId id="341" r:id="rId85"/>
    <p:sldId id="342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2" r:id="rId94"/>
    <p:sldId id="353" r:id="rId95"/>
    <p:sldId id="354" r:id="rId96"/>
    <p:sldId id="351" r:id="rId97"/>
    <p:sldId id="355" r:id="rId98"/>
    <p:sldId id="356" r:id="rId99"/>
    <p:sldId id="357" r:id="rId100"/>
    <p:sldId id="358" r:id="rId101"/>
    <p:sldId id="359" r:id="rId102"/>
    <p:sldId id="360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F2BC8-D168-0D4B-AAC9-CDED3669B47C}" type="datetimeFigureOut">
              <a:rPr lang="pt-BR"/>
              <a:pPr>
                <a:defRPr/>
              </a:pPr>
              <a:t>19/01/16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latin typeface="Verdana"/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6A1AF-55DC-4349-AC6B-3851A771611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0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8585A7-B778-B947-A69D-BFC96C7E5202}" type="datetimeFigureOut">
              <a:rPr lang="pt-BR">
                <a:solidFill>
                  <a:srgbClr val="000000"/>
                </a:solidFill>
              </a:rPr>
              <a:pPr>
                <a:defRPr/>
              </a:pPr>
              <a:t>19/01/16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E64FB8-B724-FE48-A87A-2290513D0E44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6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1B752B-A640-5144-9222-B38455151183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52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74760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41B9655-75F6-B84F-8F02-75C4A7A7C3F1}" type="datetimeFigureOut">
              <a:rPr lang="pt-BR">
                <a:latin typeface="Verdana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19/01/16</a:t>
            </a:fld>
            <a:endParaRPr lang="pt-BR">
              <a:latin typeface="Verdana" charset="0"/>
              <a:ea typeface="ＭＳ Ｐゴシック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pt-BR">
              <a:latin typeface="Verdana"/>
              <a:cs typeface="Arial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1F0B546-18AA-A74C-B72B-22C0F232A59B}" type="slidenum">
              <a:rPr lang="pt-BR">
                <a:latin typeface="Verdana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pt-BR"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3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A linguagem JavaScript</a:t>
            </a:r>
          </a:p>
        </p:txBody>
      </p:sp>
      <p:pic>
        <p:nvPicPr>
          <p:cNvPr id="337922" name="Picture 8" descr="ewd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2495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42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Conversão de tipos: para string</a:t>
            </a:r>
          </a:p>
        </p:txBody>
      </p:sp>
      <p:sp>
        <p:nvSpPr>
          <p:cNvPr id="347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Também pode concatenar com uma string 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solidFill>
                  <a:schemeClr val="bg2"/>
                </a:solidFill>
                <a:latin typeface="Verdana" charset="0"/>
              </a:rPr>
              <a:t>// int para string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x = 10;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s1 = x + “”;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solidFill>
                  <a:schemeClr val="bg2"/>
                </a:solidFill>
                <a:latin typeface="Verdana" charset="0"/>
              </a:rPr>
              <a:t>// float para string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y = 10.01;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s2 = y + “”;</a:t>
            </a:r>
          </a:p>
        </p:txBody>
      </p:sp>
    </p:spTree>
    <p:extLst>
      <p:ext uri="{BB962C8B-B14F-4D97-AF65-F5344CB8AC3E}">
        <p14:creationId xmlns:p14="http://schemas.microsoft.com/office/powerpoint/2010/main" val="264801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stop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1333" y="1827213"/>
            <a:ext cx="7752292" cy="4912254"/>
          </a:xfrm>
        </p:spPr>
        <p:txBody>
          <a:bodyPr/>
          <a:lstStyle/>
          <a:p>
            <a:r>
              <a:rPr lang="en-US" sz="2400" dirty="0" err="1" smtClean="0"/>
              <a:t>Parar</a:t>
            </a:r>
            <a:r>
              <a:rPr lang="en-US" sz="2400" dirty="0" smtClean="0"/>
              <a:t> um </a:t>
            </a:r>
            <a:r>
              <a:rPr lang="en-US" sz="2400" dirty="0" err="1" smtClean="0"/>
              <a:t>efeito</a:t>
            </a:r>
            <a:r>
              <a:rPr lang="en-US" sz="2400" dirty="0" smtClean="0"/>
              <a:t> antes do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t</a:t>
            </a:r>
            <a:r>
              <a:rPr lang="en-US" sz="2400" dirty="0" err="1" smtClean="0"/>
              <a:t>érmino</a:t>
            </a:r>
            <a:r>
              <a:rPr lang="en-US" sz="2400" dirty="0" smtClean="0"/>
              <a:t> </a:t>
            </a:r>
            <a:r>
              <a:rPr lang="en-US" sz="2400" dirty="0" err="1" smtClean="0"/>
              <a:t>previsto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 smtClean="0">
                <a:latin typeface="Courier"/>
                <a:cs typeface="Courier"/>
              </a:rPr>
              <a:t>seletor</a:t>
            </a:r>
            <a:r>
              <a:rPr lang="en-US" sz="1800" dirty="0" smtClean="0">
                <a:latin typeface="Courier"/>
                <a:cs typeface="Courier"/>
              </a:rPr>
              <a:t>).stop(</a:t>
            </a:r>
            <a:r>
              <a:rPr lang="en-US" sz="1800" i="1" dirty="0" err="1" smtClean="0">
                <a:latin typeface="Courier"/>
                <a:cs typeface="Courier"/>
              </a:rPr>
              <a:t>stopAll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i="1" dirty="0" err="1" smtClean="0">
                <a:latin typeface="Courier"/>
                <a:cs typeface="Courier"/>
              </a:rPr>
              <a:t>goToEnd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lvl="1"/>
            <a:r>
              <a:rPr lang="en-US" sz="1600" dirty="0" err="1" smtClean="0">
                <a:latin typeface="Courier"/>
                <a:cs typeface="Courier"/>
              </a:rPr>
              <a:t>stopAll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cs typeface="Courier"/>
              </a:rPr>
              <a:t>– se </a:t>
            </a:r>
            <a:r>
              <a:rPr lang="en-US" sz="1400" dirty="0" err="1" smtClean="0">
                <a:cs typeface="Courier"/>
              </a:rPr>
              <a:t>houver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uma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fila</a:t>
            </a:r>
            <a:r>
              <a:rPr lang="en-US" sz="1400" dirty="0" smtClean="0">
                <a:cs typeface="Courier"/>
              </a:rPr>
              <a:t> de </a:t>
            </a:r>
            <a:r>
              <a:rPr lang="en-US" sz="1400" dirty="0" err="1" smtClean="0">
                <a:cs typeface="Courier"/>
              </a:rPr>
              <a:t>efeitos</a:t>
            </a:r>
            <a:r>
              <a:rPr lang="en-US" sz="1400" dirty="0" smtClean="0">
                <a:cs typeface="Courier"/>
              </a:rPr>
              <a:t>, </a:t>
            </a:r>
            <a:r>
              <a:rPr lang="en-US" sz="1400" dirty="0" err="1" smtClean="0">
                <a:cs typeface="Courier"/>
              </a:rPr>
              <a:t>para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todos</a:t>
            </a:r>
            <a:r>
              <a:rPr lang="en-US" sz="1400" dirty="0" smtClean="0">
                <a:cs typeface="Courier"/>
              </a:rPr>
              <a:t>. </a:t>
            </a:r>
            <a:r>
              <a:rPr lang="en-US" sz="1400" dirty="0" err="1" smtClean="0">
                <a:cs typeface="Courier"/>
              </a:rPr>
              <a:t>Por</a:t>
            </a:r>
            <a:r>
              <a:rPr lang="en-US" sz="1400" dirty="0" smtClean="0">
                <a:cs typeface="Courier"/>
              </a:rPr>
              <a:t> default, </a:t>
            </a:r>
            <a:r>
              <a:rPr lang="en-US" sz="1400" dirty="0" err="1" smtClean="0">
                <a:cs typeface="Courier"/>
              </a:rPr>
              <a:t>é</a:t>
            </a:r>
            <a:r>
              <a:rPr lang="en-US" sz="1400" dirty="0" smtClean="0">
                <a:cs typeface="Courier"/>
              </a:rPr>
              <a:t> false.</a:t>
            </a:r>
          </a:p>
          <a:p>
            <a:pPr lvl="1"/>
            <a:r>
              <a:rPr lang="en-US" sz="1400" dirty="0" err="1" smtClean="0">
                <a:cs typeface="Courier"/>
              </a:rPr>
              <a:t>goToEnd</a:t>
            </a:r>
            <a:r>
              <a:rPr lang="en-US" sz="1400" dirty="0" smtClean="0">
                <a:cs typeface="Courier"/>
              </a:rPr>
              <a:t> – </a:t>
            </a:r>
            <a:r>
              <a:rPr lang="en-US" sz="1400" dirty="0" err="1" smtClean="0">
                <a:cs typeface="Courier"/>
              </a:rPr>
              <a:t>encerra</a:t>
            </a:r>
            <a:r>
              <a:rPr lang="en-US" sz="1400" dirty="0" smtClean="0">
                <a:cs typeface="Courier"/>
              </a:rPr>
              <a:t> a </a:t>
            </a:r>
            <a:r>
              <a:rPr lang="en-US" sz="1400" dirty="0" err="1" smtClean="0">
                <a:cs typeface="Courier"/>
              </a:rPr>
              <a:t>animação</a:t>
            </a:r>
            <a:r>
              <a:rPr lang="en-US" sz="1400" dirty="0" smtClean="0">
                <a:cs typeface="Courier"/>
              </a:rPr>
              <a:t> mas </a:t>
            </a:r>
            <a:r>
              <a:rPr lang="en-US" sz="1400" dirty="0" err="1" smtClean="0">
                <a:cs typeface="Courier"/>
              </a:rPr>
              <a:t>leva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ao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 err="1" smtClean="0">
                <a:cs typeface="Courier"/>
              </a:rPr>
              <a:t>fim</a:t>
            </a:r>
            <a:r>
              <a:rPr lang="en-US" sz="1400" dirty="0" smtClean="0">
                <a:cs typeface="Courier"/>
              </a:rPr>
              <a:t> do </a:t>
            </a:r>
            <a:r>
              <a:rPr lang="en-US" sz="1400" dirty="0" err="1" smtClean="0">
                <a:cs typeface="Courier"/>
              </a:rPr>
              <a:t>efeito</a:t>
            </a:r>
            <a:r>
              <a:rPr lang="en-US" sz="1400" dirty="0" smtClean="0">
                <a:cs typeface="Courier"/>
              </a:rPr>
              <a:t>. default = false;</a:t>
            </a:r>
          </a:p>
          <a:p>
            <a:pPr marL="457200" lvl="1" indent="0">
              <a:buNone/>
            </a:pPr>
            <a:endParaRPr lang="en-US" sz="400" dirty="0">
              <a:cs typeface="Courier"/>
            </a:endParaRPr>
          </a:p>
          <a:p>
            <a:pPr marL="84138" lvl="1" indent="0">
              <a:buNone/>
            </a:pPr>
            <a:r>
              <a:rPr lang="en-US" sz="1400" dirty="0">
                <a:cs typeface="Courier"/>
              </a:rPr>
              <a:t>$("#start").click(function(){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$("div").animate({left: '100px'}, 5000);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$("div").animate({</a:t>
            </a:r>
            <a:r>
              <a:rPr lang="en-US" sz="1400" dirty="0" err="1">
                <a:cs typeface="Courier"/>
              </a:rPr>
              <a:t>fontSize</a:t>
            </a:r>
            <a:r>
              <a:rPr lang="en-US" sz="1400" dirty="0">
                <a:cs typeface="Courier"/>
              </a:rPr>
              <a:t>: '3em'}, 5000);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</a:t>
            </a:r>
          </a:p>
          <a:p>
            <a:pPr marL="84138" lvl="1" indent="0">
              <a:buNone/>
            </a:pPr>
            <a:endParaRPr lang="en-US" sz="600" dirty="0" smtClean="0">
              <a:cs typeface="Courier"/>
            </a:endParaRPr>
          </a:p>
          <a:p>
            <a:pPr marL="84138" lvl="1" indent="0">
              <a:buNone/>
            </a:pPr>
            <a:r>
              <a:rPr lang="en-US" sz="1400" dirty="0" smtClean="0">
                <a:cs typeface="Courier"/>
              </a:rPr>
              <a:t>$</a:t>
            </a:r>
            <a:r>
              <a:rPr lang="en-US" sz="1400" dirty="0">
                <a:cs typeface="Courier"/>
              </a:rPr>
              <a:t>("#stop").click(function(){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$("div").stop();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</a:t>
            </a:r>
          </a:p>
          <a:p>
            <a:pPr marL="84138" lvl="1" indent="0">
              <a:buNone/>
            </a:pPr>
            <a:endParaRPr lang="en-US" sz="600" dirty="0">
              <a:cs typeface="Courier"/>
            </a:endParaRPr>
          </a:p>
          <a:p>
            <a:pPr marL="84138" lvl="1" indent="0">
              <a:buNone/>
            </a:pPr>
            <a:r>
              <a:rPr lang="en-US" sz="1400" dirty="0" smtClean="0">
                <a:cs typeface="Courier"/>
              </a:rPr>
              <a:t>$</a:t>
            </a:r>
            <a:r>
              <a:rPr lang="en-US" sz="1400" dirty="0">
                <a:cs typeface="Courier"/>
              </a:rPr>
              <a:t>("#stop2").click(function(){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$("div").stop(true);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</a:t>
            </a:r>
          </a:p>
          <a:p>
            <a:pPr marL="84138" lvl="1" indent="0">
              <a:buNone/>
            </a:pPr>
            <a:endParaRPr lang="en-US" sz="600" dirty="0">
              <a:cs typeface="Courier"/>
            </a:endParaRPr>
          </a:p>
          <a:p>
            <a:pPr marL="84138" lvl="1" indent="0">
              <a:buNone/>
            </a:pPr>
            <a:r>
              <a:rPr lang="en-US" sz="1400" dirty="0" smtClean="0">
                <a:cs typeface="Courier"/>
              </a:rPr>
              <a:t>$</a:t>
            </a:r>
            <a:r>
              <a:rPr lang="en-US" sz="1400" dirty="0">
                <a:cs typeface="Courier"/>
              </a:rPr>
              <a:t>("#stop3").click(function(){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>
                <a:cs typeface="Courier"/>
              </a:rPr>
              <a:t>        $("div").stop(true, true);</a:t>
            </a:r>
          </a:p>
          <a:p>
            <a:pPr marL="84138" lvl="1" indent="0">
              <a:spcBef>
                <a:spcPts val="0"/>
              </a:spcBef>
              <a:buNone/>
            </a:pPr>
            <a:r>
              <a:rPr lang="en-US" sz="1400" dirty="0" smtClean="0">
                <a:cs typeface="Courier"/>
              </a:rPr>
              <a:t>}</a:t>
            </a:r>
            <a:r>
              <a:rPr lang="en-US" sz="1400" dirty="0">
                <a:cs typeface="Courier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843031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Manipula</a:t>
            </a:r>
            <a:r>
              <a:rPr lang="en-US" dirty="0" err="1" smtClean="0"/>
              <a:t>ção</a:t>
            </a:r>
            <a:r>
              <a:rPr lang="en-US" dirty="0" smtClean="0"/>
              <a:t> de DOM </a:t>
            </a:r>
            <a:r>
              <a:rPr lang="en-US" sz="1600" dirty="0" smtClean="0"/>
              <a:t>(</a:t>
            </a:r>
            <a:r>
              <a:rPr lang="en-US" sz="1600" dirty="0"/>
              <a:t>D</a:t>
            </a:r>
            <a:r>
              <a:rPr lang="en-US" sz="1600" dirty="0" smtClean="0"/>
              <a:t>ocument Object 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Obtendo</a:t>
            </a:r>
            <a:r>
              <a:rPr lang="en-US" sz="2400" dirty="0" smtClean="0"/>
              <a:t> </a:t>
            </a:r>
            <a:r>
              <a:rPr lang="en-US" sz="2400" dirty="0" err="1" smtClean="0"/>
              <a:t>conte</a:t>
            </a:r>
            <a:r>
              <a:rPr lang="en-US" sz="2400" dirty="0" err="1" smtClean="0"/>
              <a:t>údo</a:t>
            </a:r>
            <a:endParaRPr lang="en-US" sz="2400" dirty="0" smtClean="0"/>
          </a:p>
          <a:p>
            <a:pPr lvl="1"/>
            <a:r>
              <a:rPr lang="en-US" sz="2000" dirty="0" smtClean="0"/>
              <a:t>text() – </a:t>
            </a:r>
            <a:r>
              <a:rPr lang="en-US" sz="2000" dirty="0" err="1" smtClean="0"/>
              <a:t>texto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</a:t>
            </a:r>
            <a:r>
              <a:rPr lang="en-US" sz="2000" dirty="0" err="1" smtClean="0"/>
              <a:t>selecionado</a:t>
            </a:r>
            <a:endParaRPr lang="en-US" sz="2000" dirty="0" smtClean="0"/>
          </a:p>
          <a:p>
            <a:pPr lvl="1"/>
            <a:r>
              <a:rPr lang="en-US" sz="2000" dirty="0" smtClean="0"/>
              <a:t>html() – </a:t>
            </a:r>
            <a:r>
              <a:rPr lang="en-US" sz="2000" dirty="0" err="1" smtClean="0"/>
              <a:t>conteúdo</a:t>
            </a:r>
            <a:r>
              <a:rPr lang="en-US" sz="2000" dirty="0" smtClean="0"/>
              <a:t> do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, </a:t>
            </a:r>
            <a:r>
              <a:rPr lang="en-US" sz="2000" dirty="0" err="1" smtClean="0"/>
              <a:t>incluindo</a:t>
            </a:r>
            <a:r>
              <a:rPr lang="en-US" sz="2000" dirty="0" smtClean="0"/>
              <a:t> </a:t>
            </a:r>
            <a:r>
              <a:rPr lang="en-US" sz="2000" dirty="0" err="1" smtClean="0"/>
              <a:t>marcações</a:t>
            </a:r>
            <a:r>
              <a:rPr lang="en-US" sz="2000" dirty="0" smtClean="0"/>
              <a:t> de tags </a:t>
            </a:r>
            <a:r>
              <a:rPr lang="en-US" sz="2000" dirty="0" err="1" smtClean="0"/>
              <a:t>filhas</a:t>
            </a:r>
            <a:endParaRPr lang="en-US" sz="2000" dirty="0" smtClean="0"/>
          </a:p>
          <a:p>
            <a:pPr lvl="1"/>
            <a:r>
              <a:rPr lang="en-US" sz="2000" dirty="0" err="1" smtClean="0"/>
              <a:t>val</a:t>
            </a:r>
            <a:r>
              <a:rPr lang="en-US" sz="2000" dirty="0" smtClean="0"/>
              <a:t>() – valor de </a:t>
            </a:r>
            <a:r>
              <a:rPr lang="en-US" sz="2000" dirty="0" err="1" smtClean="0"/>
              <a:t>campos</a:t>
            </a:r>
            <a:r>
              <a:rPr lang="en-US" sz="2000" dirty="0" smtClean="0"/>
              <a:t> de </a:t>
            </a:r>
            <a:r>
              <a:rPr lang="en-US" sz="2000" dirty="0" err="1" smtClean="0"/>
              <a:t>formulário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.text();</a:t>
            </a:r>
            <a:endParaRPr lang="en-US" sz="3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.html();</a:t>
            </a:r>
            <a:endParaRPr lang="en-US" sz="3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val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457200" lvl="1" indent="0">
              <a:buNone/>
            </a:pPr>
            <a:endParaRPr lang="en-US" sz="500" dirty="0"/>
          </a:p>
          <a:p>
            <a:pPr lvl="1">
              <a:buClr>
                <a:srgbClr val="99CCCC"/>
              </a:buClr>
            </a:pPr>
            <a:r>
              <a:rPr lang="en-US" sz="2000" dirty="0" err="1" smtClean="0">
                <a:solidFill>
                  <a:srgbClr val="000000"/>
                </a:solidFill>
              </a:rPr>
              <a:t>attr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nomeAtrib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– valor de </a:t>
            </a:r>
            <a:r>
              <a:rPr lang="en-US" sz="2000" dirty="0" smtClean="0">
                <a:solidFill>
                  <a:srgbClr val="000000"/>
                </a:solidFill>
              </a:rPr>
              <a:t>um </a:t>
            </a:r>
            <a:r>
              <a:rPr lang="en-US" sz="2000" dirty="0" err="1" smtClean="0">
                <a:solidFill>
                  <a:srgbClr val="000000"/>
                </a:solidFill>
              </a:rPr>
              <a:t>atributo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attr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nomeAtrib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;</a:t>
            </a:r>
            <a:endParaRPr lang="en-US" sz="1800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0256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Alterando</a:t>
            </a:r>
            <a:r>
              <a:rPr lang="en-US" dirty="0"/>
              <a:t> </a:t>
            </a:r>
            <a:r>
              <a:rPr lang="en-US" dirty="0" err="1" smtClean="0"/>
              <a:t>conte</a:t>
            </a:r>
            <a:r>
              <a:rPr lang="en-US" dirty="0" err="1" smtClean="0"/>
              <a:t>údo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Obtendo</a:t>
            </a:r>
            <a:r>
              <a:rPr lang="en-US" sz="2000" dirty="0"/>
              <a:t> </a:t>
            </a:r>
            <a:r>
              <a:rPr lang="en-US" sz="2000" dirty="0" err="1"/>
              <a:t>conteúdo</a:t>
            </a:r>
            <a:endParaRPr lang="en-US" sz="2000" dirty="0"/>
          </a:p>
          <a:p>
            <a:pPr lvl="1"/>
            <a:r>
              <a:rPr lang="en-US" sz="1800" dirty="0" smtClean="0"/>
              <a:t>text(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) – </a:t>
            </a:r>
            <a:r>
              <a:rPr lang="en-US" sz="1800" dirty="0" err="1" smtClean="0"/>
              <a:t>onde</a:t>
            </a:r>
            <a:r>
              <a:rPr lang="en-US" sz="1800" dirty="0" smtClean="0"/>
              <a:t> </a:t>
            </a:r>
            <a:r>
              <a:rPr lang="en-US" sz="1800" b="1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é</a:t>
            </a:r>
            <a:r>
              <a:rPr lang="en-US" sz="1800" dirty="0" smtClean="0"/>
              <a:t> </a:t>
            </a:r>
            <a:r>
              <a:rPr lang="en-US" sz="1800" dirty="0" err="1" smtClean="0"/>
              <a:t>somente</a:t>
            </a:r>
            <a:r>
              <a:rPr lang="en-US" sz="1800" dirty="0" smtClean="0"/>
              <a:t> </a:t>
            </a:r>
            <a:r>
              <a:rPr lang="en-US" sz="1800" dirty="0" err="1" smtClean="0"/>
              <a:t>texto</a:t>
            </a:r>
            <a:endParaRPr lang="en-US" sz="1800" dirty="0" smtClean="0"/>
          </a:p>
          <a:p>
            <a:pPr lvl="1"/>
            <a:r>
              <a:rPr lang="en-US" sz="1800" dirty="0" smtClean="0"/>
              <a:t>html(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) </a:t>
            </a:r>
            <a:r>
              <a:rPr lang="en-US" sz="1800" dirty="0"/>
              <a:t>– </a:t>
            </a:r>
            <a:r>
              <a:rPr lang="en-US" sz="1800" dirty="0" err="1" smtClean="0"/>
              <a:t>onde</a:t>
            </a:r>
            <a:r>
              <a:rPr lang="en-US" sz="1800" dirty="0" smtClean="0"/>
              <a:t> </a:t>
            </a:r>
            <a:r>
              <a:rPr lang="en-US" sz="1800" b="1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texto</a:t>
            </a:r>
            <a:r>
              <a:rPr lang="en-US" sz="1800" dirty="0" smtClean="0"/>
              <a:t> e tags </a:t>
            </a:r>
          </a:p>
          <a:p>
            <a:pPr lvl="1"/>
            <a:r>
              <a:rPr lang="en-US" sz="1800" dirty="0" err="1" smtClean="0"/>
              <a:t>val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) </a:t>
            </a:r>
            <a:r>
              <a:rPr lang="en-US" sz="1800" dirty="0"/>
              <a:t>– </a:t>
            </a:r>
            <a:r>
              <a:rPr lang="en-US" sz="1800" dirty="0" err="1" smtClean="0"/>
              <a:t>onde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800000"/>
                </a:solidFill>
              </a:rPr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deve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compat</a:t>
            </a:r>
            <a:r>
              <a:rPr lang="en-US" sz="1800" dirty="0" err="1" smtClean="0"/>
              <a:t>ível</a:t>
            </a:r>
            <a:r>
              <a:rPr lang="en-US" sz="1800" dirty="0" smtClean="0"/>
              <a:t> com o type do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de </a:t>
            </a:r>
            <a:r>
              <a:rPr lang="en-US" sz="1800" dirty="0" err="1" smtClean="0"/>
              <a:t>formulário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).text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“valor </a:t>
            </a:r>
            <a:r>
              <a:rPr lang="en-US" sz="1600" dirty="0" err="1" smtClean="0">
                <a:latin typeface="Courier"/>
                <a:cs typeface="Courier"/>
              </a:rPr>
              <a:t>exemplo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;</a:t>
            </a:r>
            <a:endParaRPr lang="en-US" sz="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).html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“&lt;h1&gt;valor </a:t>
            </a:r>
            <a:r>
              <a:rPr lang="en-US" sz="1600" dirty="0" err="1" smtClean="0">
                <a:latin typeface="Courier"/>
                <a:cs typeface="Courier"/>
              </a:rPr>
              <a:t>exemplo</a:t>
            </a:r>
            <a:r>
              <a:rPr lang="en-US" sz="1600" dirty="0" smtClean="0">
                <a:latin typeface="Courier"/>
                <a:cs typeface="Courier"/>
              </a:rPr>
              <a:t>&lt;/h1&gt;”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;</a:t>
            </a:r>
            <a:endParaRPr lang="en-US" sz="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“valor </a:t>
            </a:r>
            <a:r>
              <a:rPr lang="en-US" sz="1600" dirty="0" err="1" smtClean="0">
                <a:latin typeface="Courier"/>
                <a:cs typeface="Courier"/>
              </a:rPr>
              <a:t>exemplo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marL="457200" lvl="1" indent="0">
              <a:buNone/>
            </a:pPr>
            <a:endParaRPr lang="en-US" sz="500" dirty="0"/>
          </a:p>
          <a:p>
            <a:pPr lvl="1">
              <a:buClr>
                <a:srgbClr val="99CCCC"/>
              </a:buClr>
            </a:pPr>
            <a:r>
              <a:rPr lang="en-US" sz="1800" dirty="0" err="1">
                <a:solidFill>
                  <a:srgbClr val="000000"/>
                </a:solidFill>
              </a:rPr>
              <a:t>attr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nomeAtrib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val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</a:rPr>
              <a:t>– valor de um </a:t>
            </a:r>
            <a:r>
              <a:rPr lang="en-US" sz="1800" dirty="0" err="1">
                <a:solidFill>
                  <a:srgbClr val="000000"/>
                </a:solidFill>
              </a:rPr>
              <a:t>atributo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$(</a:t>
            </a:r>
            <a:r>
              <a:rPr lang="en-US" sz="1600" dirty="0" err="1">
                <a:latin typeface="Courier"/>
                <a:cs typeface="Courier"/>
              </a:rPr>
              <a:t>seletor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attr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nomeAtrib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“valor </a:t>
            </a:r>
            <a:r>
              <a:rPr lang="en-US" sz="1600" dirty="0" err="1" smtClean="0">
                <a:latin typeface="Courier"/>
                <a:cs typeface="Courier"/>
              </a:rPr>
              <a:t>atrib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  <a:endParaRPr lang="en-US" sz="800" dirty="0" smtClean="0"/>
          </a:p>
          <a:p>
            <a:pPr marL="457200" lvl="1" indent="0">
              <a:buNone/>
            </a:pPr>
            <a:r>
              <a:rPr lang="en-US" sz="1800" dirty="0" err="1" smtClean="0"/>
              <a:t>exemplo</a:t>
            </a:r>
            <a:r>
              <a:rPr lang="en-US" sz="1800" dirty="0" smtClean="0"/>
              <a:t>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>
                <a:latin typeface="Courier"/>
                <a:cs typeface="Courier"/>
              </a:rPr>
              <a:t>("#w3s").</a:t>
            </a:r>
            <a:r>
              <a:rPr lang="en-US" sz="1600" dirty="0" err="1">
                <a:latin typeface="Courier"/>
                <a:cs typeface="Courier"/>
              </a:rPr>
              <a:t>attr</a:t>
            </a:r>
            <a:r>
              <a:rPr lang="en-US" sz="1600" dirty="0">
                <a:latin typeface="Courier"/>
                <a:cs typeface="Courier"/>
              </a:rPr>
              <a:t>({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href</a:t>
            </a:r>
            <a:r>
              <a:rPr lang="en-US" sz="1600" dirty="0">
                <a:latin typeface="Courier"/>
                <a:cs typeface="Courier"/>
              </a:rPr>
              <a:t>" : "http://www.w3schools.com/</a:t>
            </a:r>
            <a:r>
              <a:rPr lang="en-US" sz="1600" dirty="0" err="1">
                <a:latin typeface="Courier"/>
                <a:cs typeface="Courier"/>
              </a:rPr>
              <a:t>jquery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>
                <a:latin typeface="Courier"/>
                <a:cs typeface="Courier"/>
              </a:rPr>
              <a:t>"title" : "W3Schools </a:t>
            </a:r>
            <a:r>
              <a:rPr lang="en-US" sz="1600" dirty="0" err="1">
                <a:latin typeface="Courier"/>
                <a:cs typeface="Courier"/>
              </a:rPr>
              <a:t>jQuery</a:t>
            </a:r>
            <a:r>
              <a:rPr lang="en-US" sz="1600">
                <a:latin typeface="Courier"/>
                <a:cs typeface="Courier"/>
              </a:rPr>
              <a:t> </a:t>
            </a:r>
            <a:r>
              <a:rPr lang="en-US" sz="1600" smtClean="0">
                <a:latin typeface="Courier"/>
                <a:cs typeface="Courier"/>
              </a:rPr>
              <a:t>Tutorial”</a:t>
            </a:r>
            <a:endParaRPr lang="en-US" sz="1600" dirty="0">
              <a:latin typeface="Courier"/>
              <a:cs typeface="Courier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2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Arredondamento</a:t>
            </a:r>
          </a:p>
        </p:txBody>
      </p:sp>
      <p:sp>
        <p:nvSpPr>
          <p:cNvPr id="348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500">
                <a:latin typeface="Verdana" charset="0"/>
              </a:rPr>
              <a:t>Use </a:t>
            </a:r>
            <a:r>
              <a:rPr lang="pt-BR" sz="2500">
                <a:solidFill>
                  <a:srgbClr val="0000FF"/>
                </a:solidFill>
                <a:latin typeface="Verdana" charset="0"/>
              </a:rPr>
              <a:t>Math.round</a:t>
            </a:r>
            <a:r>
              <a:rPr lang="pt-BR" sz="2500">
                <a:latin typeface="Verdana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var x = Math.round( 1.9876 );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// x = 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>
              <a:solidFill>
                <a:schemeClr val="bg2"/>
              </a:solidFill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>
              <a:solidFill>
                <a:schemeClr val="bg2"/>
              </a:solidFill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500">
                <a:latin typeface="Verdana" charset="0"/>
              </a:rPr>
              <a:t>Para arredondar pra N casas decimais:</a:t>
            </a:r>
          </a:p>
          <a:p>
            <a:pPr eaLnBrk="1" hangingPunct="1">
              <a:lnSpc>
                <a:spcPct val="90000"/>
              </a:lnSpc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// Ex: 2 casas decimais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var x = Math.round( 100 * 1.9876 ) / 100;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// x = 1.99</a:t>
            </a:r>
          </a:p>
        </p:txBody>
      </p:sp>
    </p:spTree>
    <p:extLst>
      <p:ext uri="{BB962C8B-B14F-4D97-AF65-F5344CB8AC3E}">
        <p14:creationId xmlns:p14="http://schemas.microsoft.com/office/powerpoint/2010/main" val="48276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Geração de número aleatório</a:t>
            </a:r>
          </a:p>
        </p:txBody>
      </p:sp>
      <p:sp>
        <p:nvSpPr>
          <p:cNvPr id="349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Use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Math.random</a:t>
            </a:r>
            <a:r>
              <a:rPr lang="pt-BR">
                <a:latin typeface="Verdana" charset="0"/>
              </a:rPr>
              <a:t>, que gera um valor de ponto flutuante entre 0 e 1.</a:t>
            </a:r>
          </a:p>
          <a:p>
            <a:pPr eaLnBrk="1" hangingPunct="1"/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x = Math.random();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solidFill>
                  <a:schemeClr val="bg2"/>
                </a:solidFill>
                <a:latin typeface="Verdana" charset="0"/>
              </a:rPr>
              <a:t>// ex: x = 0.576893812</a:t>
            </a:r>
          </a:p>
        </p:txBody>
      </p:sp>
    </p:spTree>
    <p:extLst>
      <p:ext uri="{BB962C8B-B14F-4D97-AF65-F5344CB8AC3E}">
        <p14:creationId xmlns:p14="http://schemas.microsoft.com/office/powerpoint/2010/main" val="304405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Arrays</a:t>
            </a:r>
          </a:p>
        </p:txBody>
      </p:sp>
      <p:sp>
        <p:nvSpPr>
          <p:cNvPr id="350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 sz="2500">
                <a:latin typeface="Verdana" charset="0"/>
              </a:rPr>
              <a:t>var nomes = new Array( “Juca”, “Bia”, “Mário”, “Paula”, “Sérgio” );</a:t>
            </a:r>
          </a:p>
          <a:p>
            <a:pPr eaLnBrk="1" hangingPunct="1"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// Imprime Juca na página</a:t>
            </a:r>
          </a:p>
          <a:p>
            <a:pPr eaLnBrk="1" hangingPunct="1">
              <a:buFont typeface="Wingdings" charset="0"/>
              <a:buNone/>
            </a:pPr>
            <a:r>
              <a:rPr lang="pt-BR" sz="2500">
                <a:latin typeface="Verdana" charset="0"/>
              </a:rPr>
              <a:t>document.write( nomes[ 0 ] );</a:t>
            </a:r>
          </a:p>
          <a:p>
            <a:pPr eaLnBrk="1" hangingPunct="1"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// Imprime Sérgio na página</a:t>
            </a:r>
          </a:p>
          <a:p>
            <a:pPr eaLnBrk="1" hangingPunct="1">
              <a:buFont typeface="Wingdings" charset="0"/>
              <a:buNone/>
            </a:pPr>
            <a:r>
              <a:rPr lang="pt-BR" sz="2500">
                <a:latin typeface="Verdana" charset="0"/>
              </a:rPr>
              <a:t>document.write( nomes[ 4 ] );</a:t>
            </a:r>
          </a:p>
          <a:p>
            <a:pPr eaLnBrk="1" hangingPunct="1"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// Altera Bia para Carla</a:t>
            </a:r>
          </a:p>
          <a:p>
            <a:pPr eaLnBrk="1" hangingPunct="1">
              <a:buFont typeface="Wingdings" charset="0"/>
              <a:buNone/>
            </a:pPr>
            <a:r>
              <a:rPr lang="pt-BR" sz="2500">
                <a:latin typeface="Verdana" charset="0"/>
              </a:rPr>
              <a:t>nomes[ 1 ] = “Carla”;</a:t>
            </a:r>
          </a:p>
        </p:txBody>
      </p:sp>
    </p:spTree>
    <p:extLst>
      <p:ext uri="{BB962C8B-B14F-4D97-AF65-F5344CB8AC3E}">
        <p14:creationId xmlns:p14="http://schemas.microsoft.com/office/powerpoint/2010/main" val="47627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Arrays</a:t>
            </a:r>
          </a:p>
        </p:txBody>
      </p:sp>
      <p:sp>
        <p:nvSpPr>
          <p:cNvPr id="3512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>
                <a:solidFill>
                  <a:srgbClr val="7F7F7F"/>
                </a:solidFill>
                <a:latin typeface="Verdana" charset="0"/>
              </a:rPr>
              <a:t>// Numero de elementos</a:t>
            </a:r>
          </a:p>
          <a:p>
            <a:pPr>
              <a:buFont typeface="Wingdings" charset="0"/>
              <a:buNone/>
            </a:pPr>
            <a:r>
              <a:rPr lang="pt-BR">
                <a:latin typeface="Verdana" charset="0"/>
              </a:rPr>
              <a:t>document.write( nomes.length );</a:t>
            </a:r>
          </a:p>
          <a:p>
            <a:pPr>
              <a:buFont typeface="Wingdings" charset="0"/>
              <a:buNone/>
            </a:pPr>
            <a:r>
              <a:rPr lang="pt-BR">
                <a:solidFill>
                  <a:srgbClr val="7F7F7F"/>
                </a:solidFill>
                <a:latin typeface="Verdana" charset="0"/>
              </a:rPr>
              <a:t>// Adicionando um elemento</a:t>
            </a:r>
          </a:p>
          <a:p>
            <a:pPr>
              <a:buFont typeface="Wingdings" charset="0"/>
              <a:buNone/>
            </a:pPr>
            <a:r>
              <a:rPr lang="pt-BR">
                <a:latin typeface="Verdana" charset="0"/>
              </a:rPr>
              <a:t>nomes.push( </a:t>
            </a:r>
            <a:r>
              <a:rPr lang="ja-JP" altLang="pt-BR">
                <a:latin typeface="Verdana" charset="0"/>
              </a:rPr>
              <a:t>“</a:t>
            </a:r>
            <a:r>
              <a:rPr lang="pt-BR" altLang="ja-JP">
                <a:latin typeface="Verdana" charset="0"/>
              </a:rPr>
              <a:t>Roberto</a:t>
            </a:r>
            <a:r>
              <a:rPr lang="ja-JP" altLang="pt-BR">
                <a:latin typeface="Verdana" charset="0"/>
              </a:rPr>
              <a:t>”</a:t>
            </a:r>
            <a:r>
              <a:rPr lang="pt-BR" altLang="ja-JP">
                <a:latin typeface="Verdana" charset="0"/>
              </a:rPr>
              <a:t> );</a:t>
            </a:r>
          </a:p>
          <a:p>
            <a:pPr>
              <a:buFont typeface="Wingdings" charset="0"/>
              <a:buNone/>
            </a:pPr>
            <a:r>
              <a:rPr lang="pt-BR">
                <a:solidFill>
                  <a:srgbClr val="7F7F7F"/>
                </a:solidFill>
                <a:latin typeface="Verdana" charset="0"/>
              </a:rPr>
              <a:t>// Procurando </a:t>
            </a:r>
            <a:r>
              <a:rPr lang="ja-JP" altLang="pt-BR">
                <a:solidFill>
                  <a:srgbClr val="7F7F7F"/>
                </a:solidFill>
                <a:latin typeface="Verdana" charset="0"/>
              </a:rPr>
              <a:t>“</a:t>
            </a:r>
            <a:r>
              <a:rPr lang="pt-BR" altLang="ja-JP">
                <a:solidFill>
                  <a:srgbClr val="7F7F7F"/>
                </a:solidFill>
                <a:latin typeface="Verdana" charset="0"/>
              </a:rPr>
              <a:t>Roberto</a:t>
            </a:r>
            <a:r>
              <a:rPr lang="ja-JP" altLang="pt-BR">
                <a:solidFill>
                  <a:srgbClr val="7F7F7F"/>
                </a:solidFill>
                <a:latin typeface="Verdana" charset="0"/>
              </a:rPr>
              <a:t>”</a:t>
            </a:r>
            <a:endParaRPr lang="pt-BR" altLang="ja-JP">
              <a:solidFill>
                <a:srgbClr val="7F7F7F"/>
              </a:solidFill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>
                <a:latin typeface="Verdana" charset="0"/>
              </a:rPr>
              <a:t>var pos = nomes.indexOf(</a:t>
            </a:r>
            <a:r>
              <a:rPr lang="ja-JP" altLang="pt-BR">
                <a:latin typeface="Verdana" charset="0"/>
              </a:rPr>
              <a:t>“</a:t>
            </a:r>
            <a:r>
              <a:rPr lang="pt-BR" altLang="ja-JP">
                <a:latin typeface="Verdana" charset="0"/>
              </a:rPr>
              <a:t>Roberto</a:t>
            </a:r>
            <a:r>
              <a:rPr lang="ja-JP" altLang="pt-BR">
                <a:latin typeface="Verdana" charset="0"/>
              </a:rPr>
              <a:t>”</a:t>
            </a:r>
            <a:r>
              <a:rPr lang="pt-BR" altLang="ja-JP">
                <a:latin typeface="Verdana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pt-BR">
                <a:solidFill>
                  <a:srgbClr val="7F7F7F"/>
                </a:solidFill>
                <a:latin typeface="Verdana" charset="0"/>
              </a:rPr>
              <a:t>// Removendo </a:t>
            </a:r>
            <a:r>
              <a:rPr lang="ja-JP" altLang="pt-BR">
                <a:solidFill>
                  <a:srgbClr val="7F7F7F"/>
                </a:solidFill>
                <a:latin typeface="Verdana" charset="0"/>
              </a:rPr>
              <a:t>“</a:t>
            </a:r>
            <a:r>
              <a:rPr lang="pt-BR" altLang="ja-JP">
                <a:solidFill>
                  <a:srgbClr val="7F7F7F"/>
                </a:solidFill>
                <a:latin typeface="Verdana" charset="0"/>
              </a:rPr>
              <a:t>Roberto</a:t>
            </a:r>
            <a:r>
              <a:rPr lang="ja-JP" altLang="pt-BR">
                <a:solidFill>
                  <a:srgbClr val="7F7F7F"/>
                </a:solidFill>
                <a:latin typeface="Verdana" charset="0"/>
              </a:rPr>
              <a:t>”</a:t>
            </a:r>
            <a:r>
              <a:rPr lang="pt-BR" altLang="ja-JP">
                <a:solidFill>
                  <a:srgbClr val="7F7F7F"/>
                </a:solidFill>
                <a:latin typeface="Verdana" charset="0"/>
              </a:rPr>
              <a:t> pela posição</a:t>
            </a:r>
          </a:p>
          <a:p>
            <a:pPr>
              <a:buFont typeface="Wingdings" charset="0"/>
              <a:buNone/>
            </a:pPr>
            <a:r>
              <a:rPr lang="pt-BR">
                <a:latin typeface="Verdana" charset="0"/>
              </a:rPr>
              <a:t>nomes.split( pos, 1); </a:t>
            </a:r>
            <a:r>
              <a:rPr lang="pt-BR">
                <a:solidFill>
                  <a:srgbClr val="7F7F7F"/>
                </a:solidFill>
                <a:latin typeface="Verdana" charset="0"/>
              </a:rPr>
              <a:t>// 1 elemento</a:t>
            </a:r>
          </a:p>
          <a:p>
            <a:pPr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Operadores de Atribuição</a:t>
            </a:r>
          </a:p>
        </p:txBody>
      </p:sp>
      <p:sp>
        <p:nvSpPr>
          <p:cNvPr id="352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97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Como no C++ !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var i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=</a:t>
            </a:r>
            <a:r>
              <a:rPr lang="pt-BR" sz="2500">
                <a:latin typeface="Verdana" charset="0"/>
              </a:rPr>
              <a:t> 10;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i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+=</a:t>
            </a:r>
            <a:r>
              <a:rPr lang="pt-BR" sz="2500">
                <a:latin typeface="Verdana" charset="0"/>
              </a:rPr>
              <a:t> 5; 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// 15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i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*=</a:t>
            </a:r>
            <a:r>
              <a:rPr lang="pt-BR" sz="2500">
                <a:latin typeface="Verdana" charset="0"/>
              </a:rPr>
              <a:t> 2; 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// 30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i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/=</a:t>
            </a:r>
            <a:r>
              <a:rPr lang="pt-BR" sz="2500">
                <a:latin typeface="Verdana" charset="0"/>
              </a:rPr>
              <a:t> 3; 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// 10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i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-=</a:t>
            </a:r>
            <a:r>
              <a:rPr lang="pt-BR" sz="2500">
                <a:latin typeface="Verdana" charset="0"/>
              </a:rPr>
              <a:t> 5; 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// 5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i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%=</a:t>
            </a:r>
            <a:r>
              <a:rPr lang="pt-BR" sz="2500">
                <a:latin typeface="Verdana" charset="0"/>
              </a:rPr>
              <a:t> 2; 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// 1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// Operadores Aritméticos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i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++</a:t>
            </a:r>
            <a:r>
              <a:rPr lang="pt-BR" sz="2500">
                <a:latin typeface="Verdana" charset="0"/>
              </a:rPr>
              <a:t>; // Incrementa em 1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i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--</a:t>
            </a:r>
            <a:r>
              <a:rPr lang="pt-BR" sz="2500">
                <a:latin typeface="Verdana" charset="0"/>
              </a:rPr>
              <a:t>; // Decrementa em 1</a:t>
            </a:r>
          </a:p>
        </p:txBody>
      </p:sp>
    </p:spTree>
    <p:extLst>
      <p:ext uri="{BB962C8B-B14F-4D97-AF65-F5344CB8AC3E}">
        <p14:creationId xmlns:p14="http://schemas.microsoft.com/office/powerpoint/2010/main" val="33294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Operadores de Comparação</a:t>
            </a:r>
          </a:p>
        </p:txBody>
      </p:sp>
      <p:sp>
        <p:nvSpPr>
          <p:cNvPr id="353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816475"/>
          </a:xfrm>
        </p:spPr>
        <p:txBody>
          <a:bodyPr/>
          <a:lstStyle/>
          <a:p>
            <a:pPr eaLnBrk="1" hangingPunct="1"/>
            <a:r>
              <a:rPr lang="pt-BR" sz="2500">
                <a:latin typeface="Verdana" charset="0"/>
              </a:rPr>
              <a:t>Idem ao C++ !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F0601"/>
                </a:solidFill>
                <a:latin typeface="Verdana" charset="0"/>
                <a:cs typeface="Arial" charset="0"/>
              </a:rPr>
              <a:t>==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// igual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F0601"/>
                </a:solidFill>
                <a:latin typeface="Verdana" charset="0"/>
                <a:cs typeface="Arial" charset="0"/>
              </a:rPr>
              <a:t>!=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// diferente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F0601"/>
                </a:solidFill>
                <a:latin typeface="Verdana" charset="0"/>
                <a:cs typeface="Arial" charset="0"/>
              </a:rPr>
              <a:t>&gt;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// maior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F0601"/>
                </a:solidFill>
                <a:latin typeface="Verdana" charset="0"/>
                <a:cs typeface="Arial" charset="0"/>
              </a:rPr>
              <a:t>&lt;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// menor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F0601"/>
                </a:solidFill>
                <a:latin typeface="Verdana" charset="0"/>
                <a:cs typeface="Arial" charset="0"/>
              </a:rPr>
              <a:t>&gt;=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// maior ou igual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F0601"/>
                </a:solidFill>
                <a:latin typeface="Verdana" charset="0"/>
                <a:cs typeface="Arial" charset="0"/>
              </a:rPr>
              <a:t>&lt;=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// menor ou igual</a:t>
            </a:r>
          </a:p>
          <a:p>
            <a:pPr eaLnBrk="1" hangingPunct="1"/>
            <a:r>
              <a:rPr lang="pt-BR" sz="2500">
                <a:latin typeface="Verdana" charset="0"/>
              </a:rPr>
              <a:t>Porém, há o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===</a:t>
            </a:r>
            <a:r>
              <a:rPr lang="pt-BR" sz="2500">
                <a:latin typeface="Verdana" charset="0"/>
              </a:rPr>
              <a:t> que testa se os </a:t>
            </a:r>
            <a:r>
              <a:rPr lang="pt-BR" sz="2500">
                <a:solidFill>
                  <a:srgbClr val="0000FF"/>
                </a:solidFill>
                <a:latin typeface="Verdana" charset="0"/>
              </a:rPr>
              <a:t>tipos</a:t>
            </a:r>
            <a:r>
              <a:rPr lang="pt-BR" sz="2500">
                <a:latin typeface="Verdana" charset="0"/>
              </a:rPr>
              <a:t> e os </a:t>
            </a:r>
            <a:r>
              <a:rPr lang="pt-BR" sz="2500">
                <a:solidFill>
                  <a:srgbClr val="0000FF"/>
                </a:solidFill>
                <a:latin typeface="Verdana" charset="0"/>
              </a:rPr>
              <a:t>valores</a:t>
            </a:r>
            <a:r>
              <a:rPr lang="pt-BR" sz="2500">
                <a:latin typeface="Verdana" charset="0"/>
              </a:rPr>
              <a:t> são iguais.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F0601"/>
                </a:solidFill>
                <a:latin typeface="Verdana" charset="0"/>
                <a:cs typeface="Arial" charset="0"/>
              </a:rPr>
              <a:t>===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rgbClr val="474747"/>
                </a:solidFill>
                <a:latin typeface="Verdana" charset="0"/>
                <a:cs typeface="Arial" charset="0"/>
              </a:rPr>
              <a:t>// valor e tipo iguais ?</a:t>
            </a:r>
          </a:p>
          <a:p>
            <a:pPr eaLnBrk="1" hangingPunct="1"/>
            <a:r>
              <a:rPr lang="pt-BR" sz="2500">
                <a:latin typeface="Verdana" charset="0"/>
              </a:rPr>
              <a:t>Similarmente, existe o </a:t>
            </a:r>
            <a:r>
              <a:rPr lang="pt-BR" sz="2500">
                <a:solidFill>
                  <a:srgbClr val="C00000"/>
                </a:solidFill>
                <a:latin typeface="Verdana" charset="0"/>
              </a:rPr>
              <a:t>!==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.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 </a:t>
            </a:r>
            <a:r>
              <a:rPr lang="pt-BR" sz="2100">
                <a:solidFill>
                  <a:srgbClr val="C00000"/>
                </a:solidFill>
                <a:latin typeface="Verdana" charset="0"/>
                <a:cs typeface="Arial" charset="0"/>
              </a:rPr>
              <a:t>!==</a:t>
            </a:r>
            <a:r>
              <a:rPr lang="pt-BR" sz="2100">
                <a:latin typeface="Verdana" charset="0"/>
                <a:cs typeface="Arial" charset="0"/>
              </a:rPr>
              <a:t> b </a:t>
            </a:r>
            <a:r>
              <a:rPr lang="pt-BR" sz="2100">
                <a:solidFill>
                  <a:srgbClr val="474747"/>
                </a:solidFill>
                <a:latin typeface="Verdana" charset="0"/>
                <a:cs typeface="Arial" charset="0"/>
              </a:rPr>
              <a:t>// valor e tipo diferentes ?</a:t>
            </a:r>
            <a:endParaRPr lang="pt-BR" sz="210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8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Operadores Lógicos</a:t>
            </a:r>
          </a:p>
        </p:txBody>
      </p:sp>
      <p:sp>
        <p:nvSpPr>
          <p:cNvPr id="354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Igual ao C++ !</a:t>
            </a:r>
          </a:p>
          <a:p>
            <a:pPr eaLnBrk="1" hangingPunct="1"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lvl="1" eaLnBrk="1" hangingPunct="1"/>
            <a:r>
              <a:rPr lang="pt-BR">
                <a:latin typeface="Verdana" charset="0"/>
                <a:cs typeface="Arial" charset="0"/>
              </a:rPr>
              <a:t>a </a:t>
            </a:r>
            <a:r>
              <a:rPr lang="pt-BR">
                <a:solidFill>
                  <a:srgbClr val="CF0601"/>
                </a:solidFill>
                <a:latin typeface="Verdana" charset="0"/>
                <a:cs typeface="Arial" charset="0"/>
              </a:rPr>
              <a:t>&amp;&amp;</a:t>
            </a:r>
            <a:r>
              <a:rPr lang="pt-BR">
                <a:latin typeface="Verdana" charset="0"/>
                <a:cs typeface="Arial" charset="0"/>
              </a:rPr>
              <a:t> b </a:t>
            </a:r>
            <a:r>
              <a:rPr lang="pt-BR">
                <a:solidFill>
                  <a:schemeClr val="bg2"/>
                </a:solidFill>
                <a:latin typeface="Verdana" charset="0"/>
                <a:cs typeface="Arial" charset="0"/>
              </a:rPr>
              <a:t>// e</a:t>
            </a:r>
          </a:p>
          <a:p>
            <a:pPr lvl="1" eaLnBrk="1" hangingPunct="1">
              <a:buFont typeface="Wingdings" charset="0"/>
              <a:buNone/>
            </a:pPr>
            <a:endParaRPr lang="pt-BR">
              <a:solidFill>
                <a:schemeClr val="bg2"/>
              </a:solidFill>
              <a:latin typeface="Verdana" charset="0"/>
              <a:cs typeface="Arial" charset="0"/>
            </a:endParaRPr>
          </a:p>
          <a:p>
            <a:pPr lvl="1" eaLnBrk="1" hangingPunct="1"/>
            <a:r>
              <a:rPr lang="pt-BR">
                <a:latin typeface="Verdana" charset="0"/>
                <a:cs typeface="Arial" charset="0"/>
              </a:rPr>
              <a:t>a </a:t>
            </a:r>
            <a:r>
              <a:rPr lang="pt-BR">
                <a:solidFill>
                  <a:srgbClr val="CF0601"/>
                </a:solidFill>
                <a:latin typeface="Verdana" charset="0"/>
                <a:cs typeface="Arial" charset="0"/>
              </a:rPr>
              <a:t>||</a:t>
            </a:r>
            <a:r>
              <a:rPr lang="pt-BR">
                <a:latin typeface="Verdana" charset="0"/>
                <a:cs typeface="Arial" charset="0"/>
              </a:rPr>
              <a:t> b </a:t>
            </a:r>
            <a:r>
              <a:rPr lang="pt-BR">
                <a:solidFill>
                  <a:schemeClr val="bg2"/>
                </a:solidFill>
                <a:latin typeface="Verdana" charset="0"/>
                <a:cs typeface="Arial" charset="0"/>
              </a:rPr>
              <a:t>// ou</a:t>
            </a:r>
          </a:p>
          <a:p>
            <a:pPr lvl="1" eaLnBrk="1" hangingPunct="1">
              <a:buFont typeface="Wingdings" charset="0"/>
              <a:buNone/>
            </a:pPr>
            <a:endParaRPr lang="pt-BR">
              <a:solidFill>
                <a:schemeClr val="bg2"/>
              </a:solidFill>
              <a:latin typeface="Verdana" charset="0"/>
              <a:cs typeface="Arial" charset="0"/>
            </a:endParaRPr>
          </a:p>
          <a:p>
            <a:pPr lvl="1" eaLnBrk="1" hangingPunct="1"/>
            <a:r>
              <a:rPr lang="pt-BR">
                <a:solidFill>
                  <a:srgbClr val="CF0601"/>
                </a:solidFill>
                <a:latin typeface="Verdana" charset="0"/>
                <a:cs typeface="Arial" charset="0"/>
              </a:rPr>
              <a:t>!</a:t>
            </a:r>
            <a:r>
              <a:rPr lang="pt-BR">
                <a:latin typeface="Verdana" charset="0"/>
                <a:cs typeface="Arial" charset="0"/>
              </a:rPr>
              <a:t> a </a:t>
            </a:r>
            <a:r>
              <a:rPr lang="pt-BR">
                <a:solidFill>
                  <a:schemeClr val="bg2"/>
                </a:solidFill>
                <a:latin typeface="Verdana" charset="0"/>
                <a:cs typeface="Arial" charset="0"/>
              </a:rPr>
              <a:t>// negação</a:t>
            </a:r>
          </a:p>
        </p:txBody>
      </p:sp>
    </p:spTree>
    <p:extLst>
      <p:ext uri="{BB962C8B-B14F-4D97-AF65-F5344CB8AC3E}">
        <p14:creationId xmlns:p14="http://schemas.microsoft.com/office/powerpoint/2010/main" val="429414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Operador Ternário</a:t>
            </a:r>
          </a:p>
        </p:txBody>
      </p:sp>
      <p:sp>
        <p:nvSpPr>
          <p:cNvPr id="355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Igual ao C++ !</a:t>
            </a:r>
          </a:p>
          <a:p>
            <a:pPr eaLnBrk="1" hangingPunct="1"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lvl="1" eaLnBrk="1" hangingPunct="1"/>
            <a:r>
              <a:rPr lang="pt-BR">
                <a:latin typeface="Verdana" charset="0"/>
                <a:cs typeface="Arial" charset="0"/>
              </a:rPr>
              <a:t>var c = ( a &gt; b ) </a:t>
            </a:r>
            <a:r>
              <a:rPr lang="pt-BR">
                <a:solidFill>
                  <a:srgbClr val="CF0601"/>
                </a:solidFill>
                <a:latin typeface="Verdana" charset="0"/>
                <a:cs typeface="Arial" charset="0"/>
              </a:rPr>
              <a:t>?</a:t>
            </a:r>
            <a:r>
              <a:rPr lang="pt-BR">
                <a:latin typeface="Verdana" charset="0"/>
                <a:cs typeface="Arial" charset="0"/>
              </a:rPr>
              <a:t> “Maior” </a:t>
            </a:r>
            <a:r>
              <a:rPr lang="pt-BR">
                <a:solidFill>
                  <a:srgbClr val="CF0601"/>
                </a:solidFill>
                <a:latin typeface="Verdana" charset="0"/>
                <a:cs typeface="Arial" charset="0"/>
              </a:rPr>
              <a:t>:</a:t>
            </a:r>
            <a:r>
              <a:rPr lang="pt-BR">
                <a:latin typeface="Verdana" charset="0"/>
                <a:cs typeface="Arial" charset="0"/>
              </a:rPr>
              <a:t> “Menor ou igual”;</a:t>
            </a:r>
          </a:p>
          <a:p>
            <a:pPr lvl="1" eaLnBrk="1" hangingPunct="1">
              <a:buFont typeface="Wingdings" charset="0"/>
              <a:buNone/>
            </a:pPr>
            <a:endParaRPr lang="pt-BR">
              <a:latin typeface="Verdana" charset="0"/>
              <a:cs typeface="Arial" charset="0"/>
            </a:endParaRPr>
          </a:p>
          <a:p>
            <a:pPr lvl="1" eaLnBrk="1" hangingPunct="1"/>
            <a:r>
              <a:rPr lang="pt-BR">
                <a:latin typeface="Verdana" charset="0"/>
                <a:cs typeface="Arial" charset="0"/>
              </a:rPr>
              <a:t>var tratamento = ( “M” == sexo ) </a:t>
            </a:r>
            <a:r>
              <a:rPr lang="pt-BR">
                <a:solidFill>
                  <a:srgbClr val="CF0601"/>
                </a:solidFill>
                <a:latin typeface="Verdana" charset="0"/>
                <a:cs typeface="Arial" charset="0"/>
              </a:rPr>
              <a:t>?</a:t>
            </a:r>
            <a:r>
              <a:rPr lang="pt-BR">
                <a:latin typeface="Verdana" charset="0"/>
                <a:cs typeface="Arial" charset="0"/>
              </a:rPr>
              <a:t> “Sr.” </a:t>
            </a:r>
            <a:r>
              <a:rPr lang="pt-BR">
                <a:solidFill>
                  <a:srgbClr val="CF0601"/>
                </a:solidFill>
                <a:latin typeface="Verdana" charset="0"/>
                <a:cs typeface="Arial" charset="0"/>
              </a:rPr>
              <a:t>:</a:t>
            </a:r>
            <a:r>
              <a:rPr lang="pt-BR">
                <a:latin typeface="Verdana" charset="0"/>
                <a:cs typeface="Arial" charset="0"/>
              </a:rPr>
              <a:t> “Sra.”;</a:t>
            </a:r>
          </a:p>
        </p:txBody>
      </p:sp>
    </p:spTree>
    <p:extLst>
      <p:ext uri="{BB962C8B-B14F-4D97-AF65-F5344CB8AC3E}">
        <p14:creationId xmlns:p14="http://schemas.microsoft.com/office/powerpoint/2010/main" val="243897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if</a:t>
            </a:r>
          </a:p>
        </p:txBody>
      </p:sp>
      <p:sp>
        <p:nvSpPr>
          <p:cNvPr id="356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solidFill>
                  <a:srgbClr val="0000FF"/>
                </a:solidFill>
                <a:latin typeface="Verdana" charset="0"/>
              </a:rPr>
              <a:t>if</a:t>
            </a:r>
            <a:r>
              <a:rPr lang="pt-BR" sz="2500">
                <a:latin typeface="Verdana" charset="0"/>
              </a:rPr>
              <a:t> ( a &gt; b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    document.write( “a é maior”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solidFill>
                  <a:srgbClr val="0000FF"/>
                </a:solidFill>
                <a:latin typeface="Verdana" charset="0"/>
              </a:rPr>
              <a:t>else if</a:t>
            </a:r>
            <a:r>
              <a:rPr lang="pt-BR" sz="2500">
                <a:latin typeface="Verdana" charset="0"/>
              </a:rPr>
              <a:t> ( a &lt; b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    document.write( “b é maior”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solidFill>
                  <a:srgbClr val="0000FF"/>
                </a:solidFill>
                <a:latin typeface="Verdana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    document.write( “a e b são iguais.” );</a:t>
            </a:r>
          </a:p>
        </p:txBody>
      </p:sp>
    </p:spTree>
    <p:extLst>
      <p:ext uri="{BB962C8B-B14F-4D97-AF65-F5344CB8AC3E}">
        <p14:creationId xmlns:p14="http://schemas.microsoft.com/office/powerpoint/2010/main" val="425440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Linguagem</a:t>
            </a:r>
          </a:p>
        </p:txBody>
      </p:sp>
      <p:sp>
        <p:nvSpPr>
          <p:cNvPr id="338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554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Se você lembra de C++, vai achar fácil</a:t>
            </a:r>
          </a:p>
          <a:p>
            <a:pPr eaLnBrk="1" hangingPunct="1">
              <a:lnSpc>
                <a:spcPct val="80000"/>
              </a:lnSpc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Estruturas de comparação (if, switch) iguais</a:t>
            </a:r>
          </a:p>
          <a:p>
            <a:pPr eaLnBrk="1" hangingPunct="1">
              <a:lnSpc>
                <a:spcPct val="80000"/>
              </a:lnSpc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Laços de repetição (for, while, do while) iguais</a:t>
            </a:r>
          </a:p>
          <a:p>
            <a:pPr eaLnBrk="1" hangingPunct="1">
              <a:lnSpc>
                <a:spcPct val="80000"/>
              </a:lnSpc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Operadores (&amp;&amp;, ||, ==, !=, !, ++, --, +=, -=, etc.) iguais</a:t>
            </a:r>
          </a:p>
          <a:p>
            <a:pPr eaLnBrk="1" hangingPunct="1">
              <a:lnSpc>
                <a:spcPct val="80000"/>
              </a:lnSpc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Comentários (//, /* ... */ ) iguais</a:t>
            </a:r>
          </a:p>
        </p:txBody>
      </p:sp>
    </p:spTree>
    <p:extLst>
      <p:ext uri="{BB962C8B-B14F-4D97-AF65-F5344CB8AC3E}">
        <p14:creationId xmlns:p14="http://schemas.microsoft.com/office/powerpoint/2010/main" val="97398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switch</a:t>
            </a:r>
          </a:p>
        </p:txBody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>
                <a:solidFill>
                  <a:srgbClr val="0000FF"/>
                </a:solidFill>
                <a:latin typeface="Verdana" charset="0"/>
              </a:rPr>
              <a:t>switch</a:t>
            </a:r>
            <a:r>
              <a:rPr lang="pt-BR">
                <a:latin typeface="Verdana" charset="0"/>
              </a:rPr>
              <a:t> ( opcao )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case</a:t>
            </a:r>
            <a:r>
              <a:rPr lang="pt-BR">
                <a:latin typeface="Verdana" charset="0"/>
              </a:rPr>
              <a:t> 1: sabor = “Uva”; break;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case</a:t>
            </a:r>
            <a:r>
              <a:rPr lang="pt-BR">
                <a:latin typeface="Verdana" charset="0"/>
              </a:rPr>
              <a:t> 2: sabor = “Limão”; break;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case</a:t>
            </a:r>
            <a:r>
              <a:rPr lang="pt-BR">
                <a:latin typeface="Verdana" charset="0"/>
              </a:rPr>
              <a:t> 3: sabor = “Maçã”; break;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default</a:t>
            </a:r>
            <a:r>
              <a:rPr lang="pt-BR">
                <a:latin typeface="Verdana" charset="0"/>
              </a:rPr>
              <a:t>: sabor = “Morango”;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1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for</a:t>
            </a:r>
          </a:p>
        </p:txBody>
      </p:sp>
      <p:sp>
        <p:nvSpPr>
          <p:cNvPr id="358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>
                <a:solidFill>
                  <a:srgbClr val="0000FF"/>
                </a:solidFill>
                <a:latin typeface="Verdana" charset="0"/>
              </a:rPr>
              <a:t>for</a:t>
            </a:r>
            <a:r>
              <a:rPr lang="pt-BR">
                <a:latin typeface="Verdana" charset="0"/>
              </a:rPr>
              <a:t> ( i = 0; ( i &lt; 100 ); i++)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 </a:t>
            </a:r>
            <a:r>
              <a:rPr lang="pt-BR" sz="2100">
                <a:latin typeface="Verdana" charset="0"/>
              </a:rPr>
              <a:t> document.write( “Número: “ + i + “&lt;br /&gt;” );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44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while</a:t>
            </a:r>
          </a:p>
        </p:txBody>
      </p:sp>
      <p:sp>
        <p:nvSpPr>
          <p:cNvPr id="359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i = 0;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solidFill>
                  <a:srgbClr val="0000FF"/>
                </a:solidFill>
                <a:latin typeface="Verdana" charset="0"/>
              </a:rPr>
              <a:t>while</a:t>
            </a:r>
            <a:r>
              <a:rPr lang="pt-BR">
                <a:latin typeface="Verdana" charset="0"/>
              </a:rPr>
              <a:t> ( i &lt; 100 )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  </a:t>
            </a:r>
            <a:r>
              <a:rPr lang="pt-BR" sz="2100">
                <a:latin typeface="Verdana" charset="0"/>
              </a:rPr>
              <a:t>document.write( “Número: “ + i + “&lt;br /&gt;” );</a:t>
            </a:r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  i++;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68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do while</a:t>
            </a:r>
          </a:p>
        </p:txBody>
      </p:sp>
      <p:sp>
        <p:nvSpPr>
          <p:cNvPr id="360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i = 0;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solidFill>
                  <a:srgbClr val="0000FF"/>
                </a:solidFill>
                <a:latin typeface="Verdana" charset="0"/>
              </a:rPr>
              <a:t>do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  </a:t>
            </a:r>
            <a:r>
              <a:rPr lang="pt-BR" sz="2100">
                <a:latin typeface="Verdana" charset="0"/>
              </a:rPr>
              <a:t>document.write( “Número: “ + i + “&lt;br /&gt;” );</a:t>
            </a:r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  i++;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}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while</a:t>
            </a:r>
            <a:r>
              <a:rPr lang="pt-BR">
                <a:latin typeface="Verdana" charset="0"/>
              </a:rPr>
              <a:t> ( i &lt; 100 );</a:t>
            </a:r>
          </a:p>
        </p:txBody>
      </p:sp>
    </p:spTree>
    <p:extLst>
      <p:ext uri="{BB962C8B-B14F-4D97-AF65-F5344CB8AC3E}">
        <p14:creationId xmlns:p14="http://schemas.microsoft.com/office/powerpoint/2010/main" val="265404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for ... in</a:t>
            </a:r>
          </a:p>
        </p:txBody>
      </p:sp>
      <p:sp>
        <p:nvSpPr>
          <p:cNvPr id="3614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nomes = new Array( “Juca”, “Bia”, “Mário”, “Paula”, “Sérgio”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j;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solidFill>
                  <a:srgbClr val="0000FF"/>
                </a:solidFill>
                <a:latin typeface="Verdana" charset="0"/>
              </a:rPr>
              <a:t>for</a:t>
            </a:r>
            <a:r>
              <a:rPr lang="pt-BR">
                <a:latin typeface="Verdana" charset="0"/>
              </a:rPr>
              <a:t> ( j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in</a:t>
            </a:r>
            <a:r>
              <a:rPr lang="pt-BR">
                <a:latin typeface="Verdana" charset="0"/>
              </a:rPr>
              <a:t> nomes )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j irá de 0 a 4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   </a:t>
            </a:r>
            <a:r>
              <a:rPr lang="pt-BR" sz="2500">
                <a:latin typeface="Verdana" charset="0"/>
              </a:rPr>
              <a:t>document.write( nomes[ j ] + “&lt;br /&gt;”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43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funções</a:t>
            </a:r>
          </a:p>
        </p:txBody>
      </p:sp>
      <p:sp>
        <p:nvSpPr>
          <p:cNvPr id="362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25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Não se declara o tipo de retorno</a:t>
            </a:r>
          </a:p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Não se declara o tipo dos parâmetros</a:t>
            </a:r>
          </a:p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Possui a palavra </a:t>
            </a:r>
            <a:r>
              <a:rPr lang="pt-BR" sz="2500">
                <a:solidFill>
                  <a:srgbClr val="0000FF"/>
                </a:solidFill>
                <a:latin typeface="Verdana" charset="0"/>
              </a:rPr>
              <a:t>function</a:t>
            </a:r>
            <a:r>
              <a:rPr lang="pt-BR" sz="2500">
                <a:latin typeface="Verdana" charset="0"/>
              </a:rPr>
              <a:t> na frente do nome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solidFill>
                  <a:srgbClr val="0000FF"/>
                </a:solidFill>
                <a:latin typeface="Verdana" charset="0"/>
              </a:rPr>
              <a:t>function</a:t>
            </a:r>
            <a:r>
              <a:rPr lang="pt-BR" sz="2500">
                <a:latin typeface="Verdana" charset="0"/>
              </a:rPr>
              <a:t> soma(a, b)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    return a + b;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500">
                <a:latin typeface="Verdana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100">
                <a:latin typeface="Verdana" charset="0"/>
              </a:rPr>
              <a:t>var x = soma( 10, 20 ); </a:t>
            </a:r>
            <a:r>
              <a:rPr lang="pt-BR" sz="2100">
                <a:solidFill>
                  <a:schemeClr val="bg2"/>
                </a:solidFill>
                <a:latin typeface="Verdana" charset="0"/>
              </a:rPr>
              <a:t>// 30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100">
                <a:latin typeface="Verdana" charset="0"/>
              </a:rPr>
              <a:t>var s = soma( “Ei “, “você !” ); </a:t>
            </a:r>
            <a:r>
              <a:rPr lang="pt-BR" sz="2100">
                <a:solidFill>
                  <a:schemeClr val="bg2"/>
                </a:solidFill>
                <a:latin typeface="Verdana" charset="0"/>
              </a:rPr>
              <a:t>// “Ei você !”</a:t>
            </a:r>
          </a:p>
        </p:txBody>
      </p:sp>
    </p:spTree>
    <p:extLst>
      <p:ext uri="{BB962C8B-B14F-4D97-AF65-F5344CB8AC3E}">
        <p14:creationId xmlns:p14="http://schemas.microsoft.com/office/powerpoint/2010/main" val="14025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anônima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73" y="2462170"/>
            <a:ext cx="8907996" cy="4114800"/>
          </a:xfrm>
        </p:spPr>
        <p:txBody>
          <a:bodyPr/>
          <a:lstStyle/>
          <a:p>
            <a:r>
              <a:rPr lang="en-US" sz="2400" dirty="0" err="1" smtClean="0"/>
              <a:t>Recurso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definir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diretamente</a:t>
            </a:r>
            <a:r>
              <a:rPr lang="en-US" sz="2400" dirty="0" smtClean="0"/>
              <a:t> a um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evento</a:t>
            </a:r>
            <a:endParaRPr lang="en-US" sz="24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document.querySelector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‘#form-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busca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800" dirty="0" smtClean="0">
                <a:latin typeface="Courier"/>
                <a:cs typeface="Courier"/>
              </a:rPr>
              <a:t>).</a:t>
            </a:r>
            <a:r>
              <a:rPr lang="en-US" sz="1800" dirty="0" err="1" smtClean="0">
                <a:latin typeface="Courier"/>
                <a:cs typeface="Courier"/>
              </a:rPr>
              <a:t>onsubmit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1800" dirty="0" smtClean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if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document.querySelector</a:t>
            </a:r>
            <a:r>
              <a:rPr lang="en-US" sz="1800" dirty="0" smtClean="0">
                <a:latin typeface="Courier"/>
                <a:cs typeface="Courier"/>
              </a:rPr>
              <a:t>(‘#q’).value == ‘’)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document.querySelector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‘#form-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busca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800" dirty="0" smtClean="0">
                <a:latin typeface="Courier"/>
                <a:cs typeface="Courier"/>
              </a:rPr>
              <a:t>).</a:t>
            </a:r>
            <a:r>
              <a:rPr lang="en-US" sz="1800" dirty="0" err="1" smtClean="0">
                <a:latin typeface="Courier"/>
                <a:cs typeface="Courier"/>
              </a:rPr>
              <a:t>style.background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                                   ‘red’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   return false;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103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com </a:t>
            </a:r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JavaScript,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atribuída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x = 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000" dirty="0" smtClean="0">
                <a:latin typeface="Courier"/>
                <a:cs typeface="Courier"/>
              </a:rPr>
              <a:t>(a, b) {return a * b;}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z = x(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4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632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Hoisting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, move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declarações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topo</a:t>
            </a:r>
            <a:r>
              <a:rPr lang="en-US" dirty="0" smtClean="0"/>
              <a:t> do </a:t>
            </a:r>
            <a:r>
              <a:rPr lang="en-US" dirty="0" err="1" smtClean="0"/>
              <a:t>escopo</a:t>
            </a:r>
            <a:r>
              <a:rPr lang="en-US" dirty="0" smtClean="0"/>
              <a:t> </a:t>
            </a:r>
            <a:r>
              <a:rPr lang="en-US" dirty="0" err="1" smtClean="0"/>
              <a:t>corrente</a:t>
            </a:r>
            <a:r>
              <a:rPr lang="en-US" dirty="0" smtClean="0"/>
              <a:t> (</a:t>
            </a:r>
            <a:r>
              <a:rPr lang="en-US" dirty="0" err="1" smtClean="0"/>
              <a:t>elevar</a:t>
            </a:r>
            <a:r>
              <a:rPr lang="en-US" dirty="0" smtClean="0"/>
              <a:t> = hoisting)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myFunction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5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funciona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!!!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myFunction</a:t>
            </a:r>
            <a:r>
              <a:rPr lang="en-US" sz="2400" dirty="0" smtClean="0">
                <a:latin typeface="Courier"/>
                <a:cs typeface="Courier"/>
              </a:rPr>
              <a:t>(y) {</a:t>
            </a:r>
          </a:p>
          <a:p>
            <a:pPr marL="0" indent="0">
              <a:spcBef>
                <a:spcPts val="96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return y * y;</a:t>
            </a:r>
          </a:p>
          <a:p>
            <a:pPr marL="0" indent="0">
              <a:spcBef>
                <a:spcPts val="96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77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</a:t>
            </a:r>
            <a:r>
              <a:rPr lang="en-US" dirty="0" err="1" smtClean="0"/>
              <a:t>invocando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invocar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mesmas</a:t>
            </a:r>
            <a:r>
              <a:rPr lang="en-US" dirty="0" smtClean="0"/>
              <a:t>, </a:t>
            </a:r>
            <a:r>
              <a:rPr lang="en-US" dirty="0" err="1" smtClean="0"/>
              <a:t>automaticamente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chamadas</a:t>
            </a:r>
            <a:r>
              <a:rPr lang="en-US" dirty="0" smtClean="0"/>
              <a:t>.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envolvê</a:t>
            </a:r>
            <a:r>
              <a:rPr lang="en-US" dirty="0" smtClean="0"/>
              <a:t>-la entre </a:t>
            </a:r>
            <a:r>
              <a:rPr lang="en-US" dirty="0" err="1" smtClean="0"/>
              <a:t>parênteses</a:t>
            </a:r>
            <a:r>
              <a:rPr lang="en-US" dirty="0" smtClean="0"/>
              <a:t> e </a:t>
            </a:r>
            <a:r>
              <a:rPr lang="en-US" dirty="0" err="1" smtClean="0"/>
              <a:t>pôr</a:t>
            </a:r>
            <a:r>
              <a:rPr lang="en-US" dirty="0" smtClean="0"/>
              <a:t> um ()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000" dirty="0" smtClean="0">
                <a:latin typeface="Courier"/>
                <a:cs typeface="Courier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var</a:t>
            </a:r>
            <a:r>
              <a:rPr lang="en-US" sz="2000" dirty="0" smtClean="0">
                <a:latin typeface="Courier"/>
                <a:cs typeface="Courier"/>
              </a:rPr>
              <a:t> x = “</a:t>
            </a:r>
            <a:r>
              <a:rPr lang="en-US" sz="2000" dirty="0" err="1" smtClean="0">
                <a:latin typeface="Courier"/>
                <a:cs typeface="Courier"/>
              </a:rPr>
              <a:t>Mundo</a:t>
            </a:r>
            <a:r>
              <a:rPr lang="en-US" sz="2000" dirty="0" smtClean="0">
                <a:latin typeface="Courier"/>
                <a:cs typeface="Courier"/>
              </a:rPr>
              <a:t> cruel!”;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}) ();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236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Comentários</a:t>
            </a:r>
          </a:p>
        </p:txBody>
      </p:sp>
      <p:sp>
        <p:nvSpPr>
          <p:cNvPr id="339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// Comentário de linha</a:t>
            </a:r>
          </a:p>
          <a:p>
            <a:pPr eaLnBrk="1" hangingPunct="1"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/* Comentário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  de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    Bloco */</a:t>
            </a:r>
          </a:p>
        </p:txBody>
      </p:sp>
    </p:spTree>
    <p:extLst>
      <p:ext uri="{BB962C8B-B14F-4D97-AF65-F5344CB8AC3E}">
        <p14:creationId xmlns:p14="http://schemas.microsoft.com/office/powerpoint/2010/main" val="223322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myFunction</a:t>
            </a:r>
            <a:r>
              <a:rPr lang="en-US" sz="2400" dirty="0" smtClean="0">
                <a:latin typeface="Courier"/>
                <a:cs typeface="Courier"/>
              </a:rPr>
              <a:t>(a, b)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a * b;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800000"/>
                </a:solidFill>
                <a:latin typeface="Courier"/>
                <a:cs typeface="Courier"/>
              </a:rPr>
              <a:t>var</a:t>
            </a: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myFunction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4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en-US" sz="2400" dirty="0" smtClean="0">
                <a:latin typeface="Courier"/>
                <a:cs typeface="Courier"/>
              </a:rPr>
              <a:t>) *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2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037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“</a:t>
            </a:r>
            <a:r>
              <a:rPr lang="en-US" dirty="0" err="1" smtClean="0"/>
              <a:t>objetos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myFunction</a:t>
            </a:r>
            <a:r>
              <a:rPr lang="en-US" sz="2400" dirty="0" smtClean="0">
                <a:latin typeface="Courier"/>
                <a:cs typeface="Courier"/>
              </a:rPr>
              <a:t>(a, b)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a * b;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800000"/>
                </a:solidFill>
                <a:latin typeface="Courier"/>
                <a:cs typeface="Courier"/>
              </a:rPr>
              <a:t>var</a:t>
            </a: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txt = </a:t>
            </a:r>
            <a:r>
              <a:rPr lang="en-US" sz="2400" dirty="0" err="1" smtClean="0">
                <a:latin typeface="Courier"/>
                <a:cs typeface="Courier"/>
              </a:rPr>
              <a:t>myFunction.toString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418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6" name="Picture 5" descr="Captura de Tela 2016-01-14 às 13.13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1646767"/>
            <a:ext cx="8890000" cy="301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8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Carro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267" y="1827213"/>
            <a:ext cx="8568267" cy="4742920"/>
          </a:xfrm>
        </p:spPr>
        <p:txBody>
          <a:bodyPr/>
          <a:lstStyle/>
          <a:p>
            <a:r>
              <a:rPr lang="en-US" sz="2800" dirty="0" err="1" smtClean="0"/>
              <a:t>Valores</a:t>
            </a:r>
            <a:r>
              <a:rPr lang="en-US" sz="2800" dirty="0" smtClean="0"/>
              <a:t> simples: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car = “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Fiat</a:t>
            </a:r>
            <a:r>
              <a:rPr lang="en-US" sz="2000" dirty="0" smtClean="0">
                <a:latin typeface="Courier New"/>
                <a:cs typeface="Courier New"/>
              </a:rPr>
              <a:t>”;</a:t>
            </a:r>
          </a:p>
          <a:p>
            <a:r>
              <a:rPr lang="en-US" sz="2800" dirty="0" err="1" smtClean="0"/>
              <a:t>Múltiplos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atributos</a:t>
            </a:r>
            <a:endParaRPr lang="en-US" sz="2800" dirty="0" smtClean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car = {</a:t>
            </a:r>
            <a:r>
              <a:rPr lang="en-US" sz="2000" dirty="0" err="1" smtClean="0">
                <a:latin typeface="Courier New"/>
                <a:cs typeface="Courier New"/>
              </a:rPr>
              <a:t>type:“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Fiat</a:t>
            </a:r>
            <a:r>
              <a:rPr lang="en-US" sz="2000" dirty="0" smtClean="0">
                <a:latin typeface="Courier New"/>
                <a:cs typeface="Courier New"/>
              </a:rPr>
              <a:t>”, model:“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500</a:t>
            </a:r>
            <a:r>
              <a:rPr lang="en-US" sz="2000" dirty="0" smtClean="0">
                <a:latin typeface="Courier New"/>
                <a:cs typeface="Courier New"/>
              </a:rPr>
              <a:t>”, </a:t>
            </a:r>
            <a:r>
              <a:rPr lang="en-US" sz="2000" dirty="0" err="1" smtClean="0">
                <a:latin typeface="Courier New"/>
                <a:cs typeface="Courier New"/>
              </a:rPr>
              <a:t>color:“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white</a:t>
            </a:r>
            <a:r>
              <a:rPr lang="en-US" sz="2000" dirty="0" smtClean="0">
                <a:latin typeface="Courier New"/>
                <a:cs typeface="Courier New"/>
              </a:rPr>
              <a:t>”};</a:t>
            </a:r>
          </a:p>
          <a:p>
            <a:pPr marL="0" indent="0">
              <a:buNone/>
            </a:pPr>
            <a:endParaRPr lang="en-US" sz="900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cs typeface="Courier New"/>
              </a:rPr>
              <a:t>valores</a:t>
            </a:r>
            <a:r>
              <a:rPr lang="en-US" sz="2000" dirty="0" smtClean="0">
                <a:cs typeface="Courier New"/>
              </a:rPr>
              <a:t> </a:t>
            </a:r>
            <a:r>
              <a:rPr lang="en-US" sz="2000" dirty="0" err="1" smtClean="0">
                <a:cs typeface="Courier New"/>
              </a:rPr>
              <a:t>devem</a:t>
            </a:r>
            <a:r>
              <a:rPr lang="en-US" sz="2000" dirty="0" smtClean="0">
                <a:cs typeface="Courier New"/>
              </a:rPr>
              <a:t> </a:t>
            </a:r>
            <a:r>
              <a:rPr lang="en-US" sz="2000" dirty="0" err="1" smtClean="0">
                <a:cs typeface="Courier New"/>
              </a:rPr>
              <a:t>ser</a:t>
            </a:r>
            <a:r>
              <a:rPr lang="en-US" sz="2000" dirty="0" smtClean="0">
                <a:cs typeface="Courier New"/>
              </a:rPr>
              <a:t> </a:t>
            </a:r>
            <a:r>
              <a:rPr lang="en-US" sz="2000" dirty="0" err="1" smtClean="0">
                <a:cs typeface="Courier New"/>
              </a:rPr>
              <a:t>escritos</a:t>
            </a:r>
            <a:r>
              <a:rPr lang="en-US" sz="2000" dirty="0" smtClean="0">
                <a:cs typeface="Courier New"/>
              </a:rPr>
              <a:t> </a:t>
            </a:r>
            <a:r>
              <a:rPr lang="en-US" sz="2000" dirty="0" err="1" smtClean="0">
                <a:cs typeface="Courier New"/>
              </a:rPr>
              <a:t>em</a:t>
            </a:r>
            <a:r>
              <a:rPr lang="en-US" sz="2000" dirty="0" smtClean="0">
                <a:cs typeface="Courier New"/>
              </a:rPr>
              <a:t> pares </a:t>
            </a:r>
            <a:r>
              <a:rPr lang="en-US" sz="2000" b="1" dirty="0" err="1" smtClean="0">
                <a:cs typeface="Courier New"/>
              </a:rPr>
              <a:t>chave</a:t>
            </a:r>
            <a:r>
              <a:rPr lang="en-US" sz="2000" b="1" dirty="0" smtClean="0">
                <a:cs typeface="Courier New"/>
              </a:rPr>
              <a:t>: valor</a:t>
            </a:r>
            <a:endParaRPr lang="en-US" sz="2800" b="1" dirty="0" smtClean="0"/>
          </a:p>
          <a:p>
            <a:r>
              <a:rPr lang="en-US" sz="2800" dirty="0" err="1" smtClean="0"/>
              <a:t>Objeto</a:t>
            </a:r>
            <a:r>
              <a:rPr lang="en-US" sz="2800" dirty="0" smtClean="0"/>
              <a:t> </a:t>
            </a:r>
            <a:r>
              <a:rPr lang="en-US" sz="2800" dirty="0" err="1" smtClean="0"/>
              <a:t>completo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car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type:“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Fiat</a:t>
            </a:r>
            <a:r>
              <a:rPr lang="en-US" sz="2000" dirty="0" smtClean="0">
                <a:latin typeface="Courier New"/>
                <a:cs typeface="Courier New"/>
              </a:rPr>
              <a:t>”,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model:“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500</a:t>
            </a:r>
            <a:r>
              <a:rPr lang="en-US" sz="2000" dirty="0" smtClean="0">
                <a:latin typeface="Courier New"/>
                <a:cs typeface="Courier New"/>
              </a:rPr>
              <a:t>”,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color:“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white</a:t>
            </a:r>
            <a:r>
              <a:rPr lang="en-US" sz="2000" dirty="0" smtClean="0">
                <a:latin typeface="Courier New"/>
                <a:cs typeface="Courier New"/>
              </a:rPr>
              <a:t>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ligar</a:t>
            </a:r>
            <a:r>
              <a:rPr lang="en-US" sz="2000" dirty="0" smtClean="0">
                <a:latin typeface="Courier New"/>
                <a:cs typeface="Courier New"/>
              </a:rPr>
              <a:t>: </a:t>
            </a:r>
            <a:r>
              <a:rPr lang="en-US" sz="2000" b="1" dirty="0" smtClean="0">
                <a:latin typeface="Courier New"/>
                <a:cs typeface="Courier New"/>
              </a:rPr>
              <a:t>function</a:t>
            </a:r>
            <a:r>
              <a:rPr lang="en-US" sz="2000" dirty="0" smtClean="0">
                <a:latin typeface="Courier New"/>
                <a:cs typeface="Courier New"/>
              </a:rPr>
              <a:t>(){</a:t>
            </a:r>
            <a:r>
              <a:rPr lang="en-US" sz="2000" b="1" dirty="0" smtClean="0">
                <a:latin typeface="Courier New"/>
                <a:cs typeface="Courier New"/>
              </a:rPr>
              <a:t>return</a:t>
            </a:r>
            <a:r>
              <a:rPr lang="en-US" sz="2000" dirty="0" smtClean="0">
                <a:latin typeface="Courier New"/>
                <a:cs typeface="Courier New"/>
              </a:rPr>
              <a:t> “VRUM!!!”;}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7239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String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0412" y="1827213"/>
            <a:ext cx="8350514" cy="4742920"/>
          </a:xfrm>
        </p:spPr>
        <p:txBody>
          <a:bodyPr/>
          <a:lstStyle/>
          <a:p>
            <a:r>
              <a:rPr lang="en-US" sz="2400" b="1" dirty="0" smtClean="0"/>
              <a:t>replace(</a:t>
            </a:r>
            <a:r>
              <a:rPr lang="en-US" sz="2400" b="1" dirty="0" err="1" smtClean="0"/>
              <a:t>valAnt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valNovo</a:t>
            </a:r>
            <a:r>
              <a:rPr lang="en-US" sz="2400" b="1" dirty="0" smtClean="0"/>
              <a:t>)</a:t>
            </a:r>
            <a:r>
              <a:rPr lang="en-US" sz="2400" dirty="0" smtClean="0"/>
              <a:t> – </a:t>
            </a:r>
            <a:r>
              <a:rPr lang="en-US" sz="2400" dirty="0" err="1" smtClean="0"/>
              <a:t>altera</a:t>
            </a:r>
            <a:r>
              <a:rPr lang="en-US" sz="2400" dirty="0" smtClean="0"/>
              <a:t> o </a:t>
            </a:r>
            <a:r>
              <a:rPr lang="en-US" sz="2400" dirty="0" err="1" smtClean="0"/>
              <a:t>conteúdo</a:t>
            </a:r>
            <a:r>
              <a:rPr lang="en-US" sz="2400" dirty="0" smtClean="0"/>
              <a:t> da 1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ocorrência</a:t>
            </a:r>
            <a:r>
              <a:rPr lang="en-US" sz="2400" dirty="0" smtClean="0"/>
              <a:t> (</a:t>
            </a:r>
            <a:r>
              <a:rPr lang="en-US" sz="2400" dirty="0" err="1" smtClean="0"/>
              <a:t>padrão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str</a:t>
            </a:r>
            <a:r>
              <a:rPr lang="en-US" sz="2000" dirty="0" smtClean="0">
                <a:latin typeface="Courier New"/>
                <a:cs typeface="Courier New"/>
              </a:rPr>
              <a:t> = “Please visit Microsoft!”;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n = </a:t>
            </a:r>
            <a:r>
              <a:rPr lang="en-US" sz="2000" dirty="0" err="1" smtClean="0">
                <a:latin typeface="Courier New"/>
                <a:cs typeface="Courier New"/>
              </a:rPr>
              <a:t>str.replace</a:t>
            </a:r>
            <a:r>
              <a:rPr lang="en-US" sz="2000" dirty="0" smtClean="0">
                <a:latin typeface="Courier New"/>
                <a:cs typeface="Courier New"/>
              </a:rPr>
              <a:t>(“Microsoft”, “</a:t>
            </a:r>
            <a:r>
              <a:rPr lang="en-US" sz="2000" dirty="0" err="1" smtClean="0">
                <a:latin typeface="Courier New"/>
                <a:cs typeface="Courier New"/>
              </a:rPr>
              <a:t>Cefet</a:t>
            </a:r>
            <a:r>
              <a:rPr lang="en-US" sz="2000" dirty="0" smtClean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mudar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n = </a:t>
            </a:r>
            <a:r>
              <a:rPr lang="en-US" sz="2000" dirty="0" err="1" smtClean="0">
                <a:latin typeface="Courier New"/>
                <a:cs typeface="Courier New"/>
              </a:rPr>
              <a:t>str.replace</a:t>
            </a:r>
            <a:r>
              <a:rPr lang="en-US" sz="2000" dirty="0" smtClean="0">
                <a:latin typeface="Courier New"/>
                <a:cs typeface="Courier New"/>
              </a:rPr>
              <a:t>(/Microsoft/g, “</a:t>
            </a:r>
            <a:r>
              <a:rPr lang="en-US" sz="2000" dirty="0" err="1" smtClean="0">
                <a:latin typeface="Courier New"/>
                <a:cs typeface="Courier New"/>
              </a:rPr>
              <a:t>Cefet</a:t>
            </a:r>
            <a:r>
              <a:rPr lang="en-US" sz="2000" dirty="0" smtClean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1800" b="1" dirty="0" smtClean="0">
                <a:cs typeface="Courier New"/>
              </a:rPr>
              <a:t>/g – global match</a:t>
            </a:r>
          </a:p>
          <a:p>
            <a:r>
              <a:rPr lang="en-US" sz="2400" b="1" dirty="0" err="1" smtClean="0"/>
              <a:t>toUpperCase</a:t>
            </a:r>
            <a:r>
              <a:rPr lang="en-US" sz="2400" b="1" dirty="0" smtClean="0"/>
              <a:t>()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toLowerCase</a:t>
            </a:r>
            <a:r>
              <a:rPr lang="en-US" sz="2400" b="1" dirty="0" smtClean="0"/>
              <a:t>()</a:t>
            </a:r>
            <a:r>
              <a:rPr lang="en-US" sz="2000" dirty="0" smtClean="0"/>
              <a:t> –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conversão</a:t>
            </a:r>
            <a:endParaRPr lang="en-US" sz="2000" dirty="0" smtClean="0"/>
          </a:p>
          <a:p>
            <a:r>
              <a:rPr lang="en-US" sz="2000" b="1" dirty="0" err="1" smtClean="0"/>
              <a:t>charAt</a:t>
            </a:r>
            <a:r>
              <a:rPr lang="en-US" sz="2000" b="1" dirty="0" smtClean="0"/>
              <a:t>(), </a:t>
            </a:r>
            <a:r>
              <a:rPr lang="en-US" sz="2000" b="1" dirty="0" err="1" smtClean="0"/>
              <a:t>charCodeAt</a:t>
            </a:r>
            <a:r>
              <a:rPr lang="en-US" sz="2000" b="1" dirty="0" smtClean="0"/>
              <a:t>(),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[]</a:t>
            </a:r>
            <a:r>
              <a:rPr lang="en-US" sz="2000" dirty="0" smtClean="0"/>
              <a:t> - </a:t>
            </a:r>
            <a:r>
              <a:rPr lang="en-US" sz="2000" dirty="0" err="1" smtClean="0"/>
              <a:t>não-seguro</a:t>
            </a:r>
            <a:endParaRPr lang="en-US" sz="2000" dirty="0" smtClean="0"/>
          </a:p>
          <a:p>
            <a:r>
              <a:rPr lang="en-US" sz="2400" b="1" dirty="0" smtClean="0"/>
              <a:t>split()</a:t>
            </a:r>
            <a:r>
              <a:rPr lang="en-US" sz="2400" dirty="0" smtClean="0"/>
              <a:t> – </a:t>
            </a:r>
            <a:r>
              <a:rPr lang="en-US" sz="2400" dirty="0" err="1" smtClean="0"/>
              <a:t>converte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em</a:t>
            </a:r>
            <a:r>
              <a:rPr lang="en-US" sz="2400" dirty="0" smtClean="0"/>
              <a:t> array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2000" dirty="0" smtClean="0">
                <a:latin typeface="Courier New"/>
                <a:cs typeface="Courier New"/>
              </a:rPr>
              <a:t> txt = “a, b, c, d, e”;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txt.split</a:t>
            </a:r>
            <a:r>
              <a:rPr lang="en-US" sz="2000" dirty="0" smtClean="0">
                <a:latin typeface="Courier New"/>
                <a:cs typeface="Courier New"/>
              </a:rPr>
              <a:t>(“,”) 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// [“a”, “b”, “c”, “d”, “e”]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111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29" y="1827213"/>
            <a:ext cx="7904692" cy="4455054"/>
          </a:xfrm>
        </p:spPr>
        <p:txBody>
          <a:bodyPr/>
          <a:lstStyle/>
          <a:p>
            <a:r>
              <a:rPr lang="en-US" sz="2400" b="1" dirty="0" err="1" smtClean="0"/>
              <a:t>indexOf</a:t>
            </a:r>
            <a:r>
              <a:rPr lang="en-US" sz="2400" b="1" dirty="0" smtClean="0"/>
              <a:t>()</a:t>
            </a:r>
            <a:r>
              <a:rPr lang="en-US" sz="2400" dirty="0" smtClean="0"/>
              <a:t> –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da </a:t>
            </a:r>
            <a:r>
              <a:rPr lang="en-US" sz="2400" dirty="0" err="1" smtClean="0"/>
              <a:t>primeira</a:t>
            </a:r>
            <a:r>
              <a:rPr lang="en-US" sz="2400" dirty="0" smtClean="0"/>
              <a:t> </a:t>
            </a:r>
            <a:r>
              <a:rPr lang="en-US" sz="2400" dirty="0" err="1" smtClean="0"/>
              <a:t>ocorrência</a:t>
            </a:r>
            <a:r>
              <a:rPr lang="en-US" sz="2400" dirty="0" smtClean="0"/>
              <a:t> do </a:t>
            </a:r>
            <a:r>
              <a:rPr lang="en-US" sz="2400" dirty="0" err="1" smtClean="0"/>
              <a:t>texto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str</a:t>
            </a:r>
            <a:r>
              <a:rPr lang="en-US" sz="1800" dirty="0" smtClean="0">
                <a:latin typeface="Courier New"/>
                <a:cs typeface="Courier New"/>
              </a:rPr>
              <a:t> = “Please locate where ‘locate’ occurs!.”;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18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pos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str.indexOf</a:t>
            </a:r>
            <a:r>
              <a:rPr lang="en-US" sz="1800" dirty="0" smtClean="0">
                <a:latin typeface="Courier New"/>
                <a:cs typeface="Courier New"/>
              </a:rPr>
              <a:t>("locate");</a:t>
            </a:r>
          </a:p>
          <a:p>
            <a:r>
              <a:rPr lang="en-US" sz="2400" b="1" dirty="0" err="1" smtClean="0"/>
              <a:t>lastIndexOf</a:t>
            </a:r>
            <a:r>
              <a:rPr lang="en-US" sz="2400" b="1" dirty="0" smtClean="0"/>
              <a:t>()</a:t>
            </a:r>
            <a:r>
              <a:rPr lang="en-US" sz="2400" dirty="0" smtClean="0"/>
              <a:t> –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a </a:t>
            </a:r>
            <a:r>
              <a:rPr lang="en-US" sz="2400" dirty="0" err="1" smtClean="0"/>
              <a:t>última</a:t>
            </a:r>
            <a:r>
              <a:rPr lang="en-US" sz="2400" dirty="0" smtClean="0"/>
              <a:t> </a:t>
            </a:r>
            <a:r>
              <a:rPr lang="en-US" sz="2400" dirty="0" err="1" smtClean="0"/>
              <a:t>ocorrência</a:t>
            </a:r>
            <a:endParaRPr lang="en-US" sz="2400" dirty="0" smtClean="0"/>
          </a:p>
          <a:p>
            <a:r>
              <a:rPr lang="en-US" sz="2400" b="1" dirty="0" smtClean="0"/>
              <a:t>search()</a:t>
            </a:r>
            <a:r>
              <a:rPr lang="en-US" sz="2400" dirty="0" smtClean="0"/>
              <a:t> – </a:t>
            </a:r>
            <a:r>
              <a:rPr lang="en-US" sz="2400" dirty="0" err="1" smtClean="0"/>
              <a:t>idêntico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indexOf</a:t>
            </a:r>
            <a:r>
              <a:rPr lang="en-US" sz="2400" dirty="0" smtClean="0"/>
              <a:t>() mas </a:t>
            </a:r>
            <a:r>
              <a:rPr lang="en-US" sz="2400" dirty="0" err="1" smtClean="0"/>
              <a:t>aceita</a:t>
            </a:r>
            <a:r>
              <a:rPr lang="en-US" sz="2400" dirty="0" smtClean="0"/>
              <a:t> </a:t>
            </a:r>
            <a:r>
              <a:rPr lang="en-US" sz="2400" dirty="0" err="1" smtClean="0"/>
              <a:t>expressões</a:t>
            </a:r>
            <a:r>
              <a:rPr lang="en-US" sz="2400" dirty="0" smtClean="0"/>
              <a:t> </a:t>
            </a:r>
            <a:r>
              <a:rPr lang="en-US" sz="2400" dirty="0" err="1" smtClean="0"/>
              <a:t>regulares</a:t>
            </a:r>
            <a:endParaRPr lang="en-US" sz="2400" dirty="0" smtClean="0"/>
          </a:p>
          <a:p>
            <a:r>
              <a:rPr lang="en-US" sz="2400" dirty="0" err="1" smtClean="0"/>
              <a:t>Particionando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string</a:t>
            </a:r>
          </a:p>
          <a:p>
            <a:pPr lvl="1"/>
            <a:r>
              <a:rPr lang="en-US" sz="2000" dirty="0" smtClean="0"/>
              <a:t>slice(start, end) </a:t>
            </a:r>
            <a:r>
              <a:rPr lang="en-US" sz="1600" dirty="0" smtClean="0"/>
              <a:t>– </a:t>
            </a:r>
            <a:r>
              <a:rPr lang="en-US" sz="1600" dirty="0" err="1" smtClean="0"/>
              <a:t>extrai</a:t>
            </a:r>
            <a:r>
              <a:rPr lang="en-US" sz="1600" dirty="0" smtClean="0"/>
              <a:t> a parte e </a:t>
            </a:r>
            <a:r>
              <a:rPr lang="en-US" sz="1600" dirty="0" err="1" smtClean="0"/>
              <a:t>retorna</a:t>
            </a:r>
            <a:r>
              <a:rPr lang="en-US" sz="1600" dirty="0" smtClean="0"/>
              <a:t> </a:t>
            </a:r>
            <a:r>
              <a:rPr lang="en-US" sz="1600" dirty="0" err="1" smtClean="0"/>
              <a:t>numa</a:t>
            </a:r>
            <a:r>
              <a:rPr lang="en-US" sz="1600" dirty="0" smtClean="0"/>
              <a:t> nova string</a:t>
            </a:r>
            <a:endParaRPr lang="en-US" sz="2000" dirty="0" smtClean="0"/>
          </a:p>
          <a:p>
            <a:pPr lvl="1"/>
            <a:r>
              <a:rPr lang="en-US" sz="2000" dirty="0" smtClean="0"/>
              <a:t>substring(start, end) </a:t>
            </a:r>
            <a:r>
              <a:rPr lang="en-US" sz="1600" b="1" dirty="0"/>
              <a:t>=</a:t>
            </a:r>
            <a:r>
              <a:rPr lang="en-US" sz="1600" b="1" dirty="0" smtClean="0"/>
              <a:t> slice() </a:t>
            </a:r>
            <a:r>
              <a:rPr lang="en-US" sz="1600" b="1" dirty="0" smtClean="0">
                <a:solidFill>
                  <a:srgbClr val="800000"/>
                </a:solidFill>
              </a:rPr>
              <a:t>NÃO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aceita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índice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negativo</a:t>
            </a:r>
            <a:endParaRPr lang="en-US" sz="2000" b="1" dirty="0" smtClean="0"/>
          </a:p>
          <a:p>
            <a:pPr lvl="1"/>
            <a:r>
              <a:rPr lang="en-US" sz="2000" dirty="0" err="1" smtClean="0"/>
              <a:t>substr</a:t>
            </a:r>
            <a:r>
              <a:rPr lang="en-US" sz="2000" dirty="0" smtClean="0"/>
              <a:t>(start, length) </a:t>
            </a:r>
            <a:r>
              <a:rPr lang="en-US" sz="1600" dirty="0" smtClean="0"/>
              <a:t>– similar </a:t>
            </a:r>
            <a:r>
              <a:rPr lang="en-US" sz="1600" dirty="0" err="1" smtClean="0"/>
              <a:t>ao</a:t>
            </a:r>
            <a:r>
              <a:rPr lang="en-US" sz="1600" dirty="0" smtClean="0"/>
              <a:t> slice(), </a:t>
            </a:r>
            <a:r>
              <a:rPr lang="en-US" sz="1600" dirty="0" err="1" smtClean="0"/>
              <a:t>muda</a:t>
            </a:r>
            <a:r>
              <a:rPr lang="en-US" sz="1600" dirty="0" smtClean="0"/>
              <a:t> o </a:t>
            </a:r>
            <a:r>
              <a:rPr lang="en-US" sz="1600" dirty="0" err="1" smtClean="0"/>
              <a:t>parâmetro</a:t>
            </a:r>
            <a:r>
              <a:rPr lang="en-US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557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658255"/>
          </a:xfrm>
        </p:spPr>
        <p:txBody>
          <a:bodyPr/>
          <a:lstStyle/>
          <a:p>
            <a:r>
              <a:rPr lang="en-US" sz="2800" dirty="0" err="1" smtClean="0">
                <a:latin typeface="Courier New"/>
                <a:cs typeface="Courier New"/>
              </a:rPr>
              <a:t>base.</a:t>
            </a:r>
            <a:r>
              <a:rPr lang="en-US" sz="2800" dirty="0" err="1" smtClean="0"/>
              <a:t>toExponential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ourier New"/>
                <a:cs typeface="Courier New"/>
              </a:rPr>
              <a:t>{</a:t>
            </a:r>
            <a:r>
              <a:rPr lang="en-US" sz="2800" dirty="0" err="1" smtClean="0">
                <a:latin typeface="Courier New"/>
                <a:cs typeface="Courier New"/>
              </a:rPr>
              <a:t>expoente</a:t>
            </a:r>
            <a:r>
              <a:rPr lang="en-US" sz="2800" dirty="0" smtClean="0">
                <a:latin typeface="Courier New"/>
                <a:cs typeface="Courier New"/>
              </a:rPr>
              <a:t>}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>
                <a:latin typeface="Courier New"/>
                <a:cs typeface="Courier New"/>
              </a:rPr>
              <a:t>numero.</a:t>
            </a:r>
            <a:r>
              <a:rPr lang="en-US" sz="2800" dirty="0" err="1" smtClean="0"/>
              <a:t>toFixed</a:t>
            </a:r>
            <a:r>
              <a:rPr lang="en-US" sz="2800" dirty="0" smtClean="0"/>
              <a:t>(</a:t>
            </a:r>
            <a:r>
              <a:rPr lang="en-US" sz="2400" dirty="0" smtClean="0">
                <a:latin typeface="Courier New"/>
                <a:cs typeface="Courier New"/>
              </a:rPr>
              <a:t>{</a:t>
            </a:r>
            <a:r>
              <a:rPr lang="en-US" sz="2400" dirty="0" err="1" smtClean="0">
                <a:latin typeface="Courier New"/>
                <a:cs typeface="Courier New"/>
              </a:rPr>
              <a:t>numCasasDec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  <a:r>
              <a:rPr lang="en-US" sz="2800" dirty="0" smtClean="0"/>
              <a:t>) $$$</a:t>
            </a:r>
          </a:p>
          <a:p>
            <a:r>
              <a:rPr lang="en-US" sz="2800" dirty="0" err="1" smtClean="0"/>
              <a:t>parseInt</a:t>
            </a:r>
            <a:r>
              <a:rPr lang="en-US" sz="2800" dirty="0" smtClean="0"/>
              <a:t>(), </a:t>
            </a:r>
            <a:r>
              <a:rPr lang="en-US" sz="2800" dirty="0" err="1" smtClean="0"/>
              <a:t>parseFloat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Math object</a:t>
            </a:r>
          </a:p>
          <a:p>
            <a:pPr lvl="1"/>
            <a:r>
              <a:rPr lang="en-US" sz="2400" dirty="0" err="1" smtClean="0"/>
              <a:t>Math.random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Math.min</a:t>
            </a:r>
            <a:r>
              <a:rPr lang="en-US" sz="2400" dirty="0" smtClean="0"/>
              <a:t>(), </a:t>
            </a:r>
            <a:r>
              <a:rPr lang="en-US" sz="2400" dirty="0" err="1" smtClean="0"/>
              <a:t>Math.max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Math.round</a:t>
            </a:r>
            <a:r>
              <a:rPr lang="en-US" sz="2400" dirty="0" smtClean="0"/>
              <a:t>(), </a:t>
            </a:r>
            <a:r>
              <a:rPr lang="en-US" sz="2400" dirty="0" err="1" smtClean="0"/>
              <a:t>Math.ceil</a:t>
            </a:r>
            <a:r>
              <a:rPr lang="en-US" sz="2400" dirty="0" smtClean="0"/>
              <a:t>() ^, </a:t>
            </a:r>
            <a:r>
              <a:rPr lang="en-US" sz="2400" dirty="0" err="1" smtClean="0"/>
              <a:t>Math.floor</a:t>
            </a:r>
            <a:r>
              <a:rPr lang="en-US" sz="2400" dirty="0" smtClean="0"/>
              <a:t>() v</a:t>
            </a:r>
          </a:p>
          <a:p>
            <a:pPr lvl="1"/>
            <a:r>
              <a:rPr lang="en-US" sz="2400" dirty="0" err="1" smtClean="0"/>
              <a:t>Math.E</a:t>
            </a:r>
            <a:r>
              <a:rPr lang="en-US" sz="2400" dirty="0" smtClean="0"/>
              <a:t>, </a:t>
            </a:r>
            <a:r>
              <a:rPr lang="en-US" sz="2400" dirty="0" err="1" smtClean="0"/>
              <a:t>Math.PI</a:t>
            </a:r>
            <a:r>
              <a:rPr lang="en-US" sz="2400" dirty="0" smtClean="0"/>
              <a:t>, Math.SQRT2, Math.LN2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2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Datas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getDate</a:t>
            </a:r>
            <a:r>
              <a:rPr lang="en-US" sz="2400" dirty="0" smtClean="0"/>
              <a:t>() - </a:t>
            </a:r>
            <a:r>
              <a:rPr lang="en-US" sz="2400" dirty="0" err="1" smtClean="0"/>
              <a:t>dia</a:t>
            </a:r>
            <a:r>
              <a:rPr lang="en-US" sz="2400" dirty="0" smtClean="0"/>
              <a:t> do </a:t>
            </a:r>
            <a:r>
              <a:rPr lang="en-US" sz="2400" dirty="0" err="1" smtClean="0"/>
              <a:t>mês</a:t>
            </a:r>
            <a:endParaRPr lang="en-US" sz="2400" dirty="0" smtClean="0"/>
          </a:p>
          <a:p>
            <a:r>
              <a:rPr lang="en-US" sz="2400" dirty="0" err="1" smtClean="0"/>
              <a:t>getDay</a:t>
            </a:r>
            <a:r>
              <a:rPr lang="en-US" sz="2400" dirty="0" smtClean="0"/>
              <a:t>() – </a:t>
            </a:r>
            <a:r>
              <a:rPr lang="en-US" sz="2400" dirty="0" err="1" smtClean="0"/>
              <a:t>dia</a:t>
            </a:r>
            <a:r>
              <a:rPr lang="en-US" sz="2400" dirty="0" smtClean="0"/>
              <a:t> da </a:t>
            </a:r>
            <a:r>
              <a:rPr lang="en-US" sz="2400" dirty="0" err="1" smtClean="0"/>
              <a:t>semana</a:t>
            </a:r>
            <a:endParaRPr lang="en-US" sz="2400" dirty="0" smtClean="0"/>
          </a:p>
          <a:p>
            <a:r>
              <a:rPr lang="en-US" sz="2400" dirty="0" err="1" smtClean="0"/>
              <a:t>getFullYear</a:t>
            </a:r>
            <a:r>
              <a:rPr lang="en-US" sz="2400" dirty="0" smtClean="0"/>
              <a:t>() – </a:t>
            </a:r>
            <a:r>
              <a:rPr lang="en-US" sz="2400" dirty="0" err="1" smtClean="0"/>
              <a:t>ano</a:t>
            </a:r>
            <a:r>
              <a:rPr lang="en-US" sz="2400" dirty="0" smtClean="0"/>
              <a:t> </a:t>
            </a:r>
            <a:r>
              <a:rPr lang="en-US" sz="2400" dirty="0" err="1" smtClean="0"/>
              <a:t>yyyy</a:t>
            </a:r>
            <a:endParaRPr lang="en-US" sz="2400" dirty="0" smtClean="0"/>
          </a:p>
          <a:p>
            <a:r>
              <a:rPr lang="en-US" sz="2400" dirty="0" err="1" smtClean="0"/>
              <a:t>getHours</a:t>
            </a:r>
            <a:r>
              <a:rPr lang="en-US" sz="2400" dirty="0" smtClean="0"/>
              <a:t>() – 0-23</a:t>
            </a:r>
          </a:p>
          <a:p>
            <a:r>
              <a:rPr lang="en-US" sz="2400" dirty="0" err="1" smtClean="0"/>
              <a:t>getTime</a:t>
            </a:r>
            <a:r>
              <a:rPr lang="en-US" sz="2400" dirty="0" smtClean="0"/>
              <a:t> – </a:t>
            </a:r>
            <a:r>
              <a:rPr lang="en-US" sz="2400" dirty="0" err="1" smtClean="0"/>
              <a:t>milisegundos</a:t>
            </a:r>
            <a:r>
              <a:rPr lang="en-US" sz="2400" dirty="0" smtClean="0"/>
              <a:t> </a:t>
            </a:r>
            <a:r>
              <a:rPr lang="en-US" sz="2400" dirty="0" err="1" smtClean="0"/>
              <a:t>desde</a:t>
            </a:r>
            <a:r>
              <a:rPr lang="en-US" sz="2400" dirty="0" smtClean="0"/>
              <a:t> 1/1/1970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46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8266" y="1827213"/>
            <a:ext cx="7890933" cy="4692120"/>
          </a:xfrm>
        </p:spPr>
        <p:txBody>
          <a:bodyPr/>
          <a:lstStyle/>
          <a:p>
            <a:r>
              <a:rPr lang="en-US" sz="2400" dirty="0" err="1" smtClean="0"/>
              <a:t>toString</a:t>
            </a:r>
            <a:r>
              <a:rPr lang="en-US" sz="2400" dirty="0" smtClean="0"/>
              <a:t>() – </a:t>
            </a:r>
            <a:r>
              <a:rPr lang="en-US" sz="2400" dirty="0" err="1" smtClean="0"/>
              <a:t>converte</a:t>
            </a:r>
            <a:r>
              <a:rPr lang="en-US" sz="2400" dirty="0" smtClean="0"/>
              <a:t> </a:t>
            </a:r>
            <a:r>
              <a:rPr lang="en-US" sz="2400" dirty="0" err="1" smtClean="0"/>
              <a:t>numa</a:t>
            </a:r>
            <a:r>
              <a:rPr lang="en-US" sz="2400" dirty="0" smtClean="0"/>
              <a:t> string</a:t>
            </a:r>
          </a:p>
          <a:p>
            <a:pPr marL="0" indent="0">
              <a:buNone/>
            </a:pPr>
            <a:r>
              <a:rPr lang="en-US" sz="2000" dirty="0" smtClean="0"/>
              <a:t>join(</a:t>
            </a:r>
            <a:r>
              <a:rPr lang="en-US" sz="1600" dirty="0" err="1" smtClean="0">
                <a:latin typeface="Courier New"/>
                <a:cs typeface="Courier New"/>
              </a:rPr>
              <a:t>separador</a:t>
            </a:r>
            <a:r>
              <a:rPr lang="en-US" sz="2000" dirty="0" smtClean="0"/>
              <a:t>) </a:t>
            </a:r>
            <a:r>
              <a:rPr lang="en-US" sz="1600" dirty="0" smtClean="0"/>
              <a:t>= 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 com </a:t>
            </a:r>
            <a:r>
              <a:rPr lang="en-US" sz="1600" dirty="0" err="1" smtClean="0"/>
              <a:t>separador</a:t>
            </a:r>
            <a:r>
              <a:rPr lang="en-US" sz="1600" dirty="0" smtClean="0"/>
              <a:t> </a:t>
            </a:r>
            <a:r>
              <a:rPr lang="en-US" sz="1600" dirty="0" err="1" smtClean="0"/>
              <a:t>escolhido</a:t>
            </a:r>
            <a:endParaRPr lang="en-US" sz="2400" dirty="0" smtClean="0"/>
          </a:p>
          <a:p>
            <a:r>
              <a:rPr lang="en-US" sz="2400" dirty="0" smtClean="0"/>
              <a:t>pop() push()</a:t>
            </a:r>
          </a:p>
          <a:p>
            <a:r>
              <a:rPr lang="en-US" sz="2400" dirty="0" smtClean="0"/>
              <a:t>shift(), </a:t>
            </a:r>
            <a:r>
              <a:rPr lang="en-US" sz="2400" dirty="0" err="1" smtClean="0"/>
              <a:t>unshift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delete</a:t>
            </a:r>
          </a:p>
          <a:p>
            <a:r>
              <a:rPr lang="en-US" sz="2400" dirty="0" smtClean="0"/>
              <a:t>splice() –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</a:t>
            </a:r>
            <a:r>
              <a:rPr lang="en-US" sz="2400" dirty="0" err="1" smtClean="0"/>
              <a:t>novos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var</a:t>
            </a:r>
            <a:r>
              <a:rPr lang="en-US" sz="1800" dirty="0" smtClean="0">
                <a:latin typeface="Courier New"/>
                <a:cs typeface="Courier New"/>
              </a:rPr>
              <a:t> fruits = [“Banana”, “</a:t>
            </a:r>
            <a:r>
              <a:rPr lang="en-US" sz="1800" dirty="0" err="1" smtClean="0">
                <a:latin typeface="Courier New"/>
                <a:cs typeface="Courier New"/>
              </a:rPr>
              <a:t>Laranja</a:t>
            </a:r>
            <a:r>
              <a:rPr lang="en-US" sz="1800" dirty="0" smtClean="0">
                <a:latin typeface="Courier New"/>
                <a:cs typeface="Courier New"/>
              </a:rPr>
              <a:t>”, “</a:t>
            </a:r>
            <a:r>
              <a:rPr lang="en-US" sz="1800" dirty="0" err="1" smtClean="0">
                <a:latin typeface="Courier New"/>
                <a:cs typeface="Courier New"/>
              </a:rPr>
              <a:t>Maçã</a:t>
            </a:r>
            <a:r>
              <a:rPr lang="en-US" sz="1800" dirty="0" smtClean="0">
                <a:latin typeface="Courier New"/>
                <a:cs typeface="Courier New"/>
              </a:rPr>
              <a:t>”];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fruits.splice</a:t>
            </a:r>
            <a:r>
              <a:rPr lang="en-US" sz="1800" dirty="0" smtClean="0">
                <a:latin typeface="Courier New"/>
                <a:cs typeface="Courier New"/>
              </a:rPr>
              <a:t>(2, 0, “</a:t>
            </a:r>
            <a:r>
              <a:rPr lang="en-US" sz="1800" dirty="0" err="1" smtClean="0">
                <a:latin typeface="Courier New"/>
                <a:cs typeface="Courier New"/>
              </a:rPr>
              <a:t>Limão</a:t>
            </a:r>
            <a:r>
              <a:rPr lang="en-US" sz="1800" dirty="0" smtClean="0">
                <a:latin typeface="Courier New"/>
                <a:cs typeface="Courier New"/>
              </a:rPr>
              <a:t>”, “Kiwi”);</a:t>
            </a:r>
          </a:p>
          <a:p>
            <a:pPr marL="400050" lvl="1" indent="0">
              <a:buNone/>
            </a:pPr>
            <a:r>
              <a:rPr lang="en-US" sz="1600" dirty="0" smtClean="0"/>
              <a:t>2 – </a:t>
            </a:r>
            <a:r>
              <a:rPr lang="en-US" sz="1600" dirty="0" err="1" smtClean="0"/>
              <a:t>posição</a:t>
            </a:r>
            <a:r>
              <a:rPr lang="en-US" sz="1600" dirty="0" smtClean="0"/>
              <a:t> </a:t>
            </a:r>
            <a:r>
              <a:rPr lang="en-US" sz="1600" dirty="0" err="1" smtClean="0"/>
              <a:t>onde</a:t>
            </a:r>
            <a:r>
              <a:rPr lang="en-US" sz="1600" dirty="0" smtClean="0"/>
              <a:t> </a:t>
            </a:r>
            <a:r>
              <a:rPr lang="en-US" sz="1600" dirty="0" err="1" smtClean="0"/>
              <a:t>começar</a:t>
            </a:r>
            <a:r>
              <a:rPr lang="en-US" sz="1600" dirty="0" smtClean="0"/>
              <a:t> a </a:t>
            </a:r>
            <a:r>
              <a:rPr lang="en-US" sz="1600" dirty="0" err="1" smtClean="0"/>
              <a:t>inserir</a:t>
            </a:r>
            <a:r>
              <a:rPr lang="en-US" sz="1600" dirty="0" smtClean="0"/>
              <a:t> </a:t>
            </a:r>
            <a:r>
              <a:rPr lang="en-US" sz="1600" dirty="0" err="1" smtClean="0"/>
              <a:t>novos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elementos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/>
              <a:t>0 – </a:t>
            </a:r>
            <a:r>
              <a:rPr lang="en-US" sz="1600" dirty="0" err="1" smtClean="0"/>
              <a:t>quantos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elementos</a:t>
            </a:r>
            <a:r>
              <a:rPr lang="en-US" sz="1600" dirty="0" smtClean="0"/>
              <a:t> remover</a:t>
            </a:r>
          </a:p>
          <a:p>
            <a:pPr marL="400050" lvl="1" indent="0">
              <a:buNone/>
            </a:pPr>
            <a:r>
              <a:rPr lang="en-US" sz="1600" dirty="0" smtClean="0"/>
              <a:t>“</a:t>
            </a:r>
            <a:r>
              <a:rPr lang="en-US" sz="1600" dirty="0" err="1" smtClean="0"/>
              <a:t>Limão</a:t>
            </a:r>
            <a:r>
              <a:rPr lang="en-US" sz="1600" dirty="0" smtClean="0"/>
              <a:t>”, “Kiwi” – </a:t>
            </a:r>
            <a:r>
              <a:rPr lang="en-US" sz="1600" dirty="0" err="1" smtClean="0"/>
              <a:t>novos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elementos</a:t>
            </a:r>
            <a:endParaRPr lang="en-US" sz="1600" dirty="0"/>
          </a:p>
          <a:p>
            <a:r>
              <a:rPr lang="en-US" sz="2400" dirty="0" smtClean="0"/>
              <a:t>sort(), reverse()</a:t>
            </a:r>
          </a:p>
          <a:p>
            <a:r>
              <a:rPr lang="en-US" sz="2400" dirty="0" err="1" smtClean="0"/>
              <a:t>concat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191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JavaScript no HTML</a:t>
            </a:r>
          </a:p>
        </p:txBody>
      </p:sp>
      <p:pic>
        <p:nvPicPr>
          <p:cNvPr id="363522" name="Picture 9" descr="JavaScript 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5330825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0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Variáveis</a:t>
            </a:r>
          </a:p>
        </p:txBody>
      </p:sp>
      <p:sp>
        <p:nvSpPr>
          <p:cNvPr id="340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265612"/>
          </a:xfrm>
        </p:spPr>
        <p:txBody>
          <a:bodyPr/>
          <a:lstStyle/>
          <a:p>
            <a:pPr marL="552450" indent="-552450"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Na declaração, usa-se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var</a:t>
            </a:r>
            <a:r>
              <a:rPr lang="pt-BR">
                <a:latin typeface="Verdana" charset="0"/>
              </a:rPr>
              <a:t> antes do nome da variável.</a:t>
            </a:r>
          </a:p>
          <a:p>
            <a:pPr marL="552450" indent="-552450"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Os tipos de dados são inferidos. Logo, não são declarados.</a:t>
            </a:r>
          </a:p>
          <a:p>
            <a:pPr marL="552450" indent="-552450" eaLnBrk="1" hangingPunct="1">
              <a:lnSpc>
                <a:spcPct val="90000"/>
              </a:lnSpc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marL="552450" indent="-552450"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a = 10;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int</a:t>
            </a:r>
          </a:p>
          <a:p>
            <a:pPr marL="552450" indent="-552450"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b = 1.99;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float</a:t>
            </a:r>
          </a:p>
          <a:p>
            <a:pPr marL="552450" indent="-552450"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c = true;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bool</a:t>
            </a:r>
          </a:p>
          <a:p>
            <a:pPr marL="552450" indent="-552450"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d = “Thiago”;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string</a:t>
            </a:r>
          </a:p>
        </p:txBody>
      </p:sp>
    </p:spTree>
    <p:extLst>
      <p:ext uri="{BB962C8B-B14F-4D97-AF65-F5344CB8AC3E}">
        <p14:creationId xmlns:p14="http://schemas.microsoft.com/office/powerpoint/2010/main" val="417199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Colocando JavaScript no HTML</a:t>
            </a:r>
          </a:p>
        </p:txBody>
      </p:sp>
      <p:sp>
        <p:nvSpPr>
          <p:cNvPr id="364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4100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 b="1">
                <a:solidFill>
                  <a:srgbClr val="CF0601"/>
                </a:solidFill>
                <a:latin typeface="Courier New" charset="0"/>
                <a:cs typeface="Courier New" charset="0"/>
              </a:rPr>
              <a:t>&lt;script type=“text/javascript”&gt;</a:t>
            </a:r>
          </a:p>
          <a:p>
            <a:pPr eaLnBrk="1" hangingPunct="1">
              <a:buFont typeface="Wingdings" charset="0"/>
              <a:buNone/>
            </a:pPr>
            <a:r>
              <a:rPr lang="pt-BR" b="1">
                <a:solidFill>
                  <a:srgbClr val="CF0601"/>
                </a:solidFill>
                <a:latin typeface="Courier New" charset="0"/>
                <a:cs typeface="Courier New" charset="0"/>
              </a:rPr>
              <a:t>  </a:t>
            </a:r>
            <a:r>
              <a:rPr lang="pt-BR" b="1">
                <a:solidFill>
                  <a:schemeClr val="bg2"/>
                </a:solidFill>
                <a:latin typeface="Courier New" charset="0"/>
                <a:cs typeface="Courier New" charset="0"/>
              </a:rPr>
              <a:t>// Aqui fica o script</a:t>
            </a:r>
          </a:p>
          <a:p>
            <a:pPr eaLnBrk="1" hangingPunct="1">
              <a:buFont typeface="Wingdings" charset="0"/>
              <a:buNone/>
            </a:pPr>
            <a:r>
              <a:rPr lang="pt-BR" b="1">
                <a:solidFill>
                  <a:srgbClr val="CF0601"/>
                </a:solidFill>
                <a:latin typeface="Courier New" charset="0"/>
                <a:cs typeface="Courier New" charset="0"/>
              </a:rPr>
              <a:t>&lt;/script&gt;</a:t>
            </a:r>
          </a:p>
          <a:p>
            <a:pPr eaLnBrk="1" hangingPunct="1"/>
            <a:endParaRPr lang="pt-BR">
              <a:latin typeface="Verdana" charset="0"/>
            </a:endParaRPr>
          </a:p>
          <a:p>
            <a:pPr eaLnBrk="1" hangingPunct="1"/>
            <a:r>
              <a:rPr lang="pt-BR">
                <a:latin typeface="Verdana" charset="0"/>
              </a:rPr>
              <a:t>Pode ser colocado no </a:t>
            </a:r>
            <a:r>
              <a:rPr lang="pt-BR" b="1">
                <a:latin typeface="Verdana" charset="0"/>
              </a:rPr>
              <a:t>head</a:t>
            </a:r>
            <a:r>
              <a:rPr lang="pt-BR">
                <a:latin typeface="Verdana" charset="0"/>
              </a:rPr>
              <a:t> ou no </a:t>
            </a:r>
            <a:r>
              <a:rPr lang="pt-BR" b="1">
                <a:latin typeface="Verdana" charset="0"/>
              </a:rPr>
              <a:t>body</a:t>
            </a:r>
            <a:r>
              <a:rPr lang="pt-BR">
                <a:latin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30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Sobre a execução</a:t>
            </a:r>
          </a:p>
        </p:txBody>
      </p:sp>
      <p:sp>
        <p:nvSpPr>
          <p:cNvPr id="3655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Se o código não estiver dentro de uma função, ele será executado automaticamente ao carregar a página.</a:t>
            </a:r>
          </a:p>
          <a:p>
            <a:pPr eaLnBrk="1" hangingPunct="1"/>
            <a:endParaRPr lang="pt-BR">
              <a:latin typeface="Verdana" charset="0"/>
            </a:endParaRPr>
          </a:p>
          <a:p>
            <a:pPr eaLnBrk="1" hangingPunct="1"/>
            <a:r>
              <a:rPr lang="pt-BR">
                <a:latin typeface="Verdana" charset="0"/>
              </a:rPr>
              <a:t>Dentro de uma função, obviamente só será executado chamando a mesma.</a:t>
            </a:r>
          </a:p>
        </p:txBody>
      </p:sp>
    </p:spTree>
    <p:extLst>
      <p:ext uri="{BB962C8B-B14F-4D97-AF65-F5344CB8AC3E}">
        <p14:creationId xmlns:p14="http://schemas.microsoft.com/office/powerpoint/2010/main" val="169550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Escrevendo em uma página HTML</a:t>
            </a:r>
          </a:p>
        </p:txBody>
      </p:sp>
      <p:sp>
        <p:nvSpPr>
          <p:cNvPr id="366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&lt;html&gt;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&lt;body&gt;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&lt;script type=“text/javascript” 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  </a:t>
            </a:r>
            <a:r>
              <a:rPr lang="pt-BR" b="1">
                <a:solidFill>
                  <a:srgbClr val="CF0601"/>
                </a:solidFill>
                <a:latin typeface="Courier New" charset="0"/>
                <a:cs typeface="Courier New" charset="0"/>
              </a:rPr>
              <a:t>document.write( </a:t>
            </a:r>
            <a:r>
              <a:rPr lang="pt-BR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“Este texto será exibido automaticamente na página HTML.”</a:t>
            </a:r>
            <a:r>
              <a:rPr lang="pt-BR" altLang="ja-JP" b="1">
                <a:solidFill>
                  <a:srgbClr val="CF0601"/>
                </a:solidFill>
                <a:latin typeface="Courier New" charset="0"/>
                <a:cs typeface="Courier New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&lt;/script&gt;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0882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>
                <a:latin typeface="Arial" charset="0"/>
              </a:rPr>
              <a:t>Escrevendo com formatação HTML em uma página HTML</a:t>
            </a:r>
          </a:p>
        </p:txBody>
      </p:sp>
      <p:sp>
        <p:nvSpPr>
          <p:cNvPr id="367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 sz="28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&lt;html&gt;</a:t>
            </a:r>
          </a:p>
          <a:p>
            <a:pPr eaLnBrk="1" hangingPunct="1">
              <a:buFont typeface="Wingdings" charset="0"/>
              <a:buNone/>
            </a:pPr>
            <a:r>
              <a:rPr lang="pt-BR" sz="28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&lt;body&gt;</a:t>
            </a:r>
          </a:p>
          <a:p>
            <a:pPr eaLnBrk="1" hangingPunct="1">
              <a:buFont typeface="Wingdings" charset="0"/>
              <a:buNone/>
            </a:pPr>
            <a:r>
              <a:rPr lang="pt-BR" sz="2800" b="1">
                <a:latin typeface="Courier New" charset="0"/>
                <a:cs typeface="Courier New" charset="0"/>
              </a:rPr>
              <a:t>&lt;script type=“text/javascript” &gt;</a:t>
            </a:r>
          </a:p>
          <a:p>
            <a:pPr eaLnBrk="1" hangingPunct="1">
              <a:buFont typeface="Wingdings" charset="0"/>
              <a:buNone/>
            </a:pPr>
            <a:r>
              <a:rPr lang="pt-BR" sz="2800" b="1">
                <a:latin typeface="Courier New" charset="0"/>
                <a:cs typeface="Courier New" charset="0"/>
              </a:rPr>
              <a:t>  </a:t>
            </a:r>
            <a:r>
              <a:rPr lang="pt-BR" sz="2800" b="1">
                <a:solidFill>
                  <a:srgbClr val="CF0601"/>
                </a:solidFill>
                <a:latin typeface="Courier New" charset="0"/>
                <a:cs typeface="Courier New" charset="0"/>
              </a:rPr>
              <a:t>document.write( </a:t>
            </a:r>
            <a:r>
              <a:rPr lang="pt-BR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“&lt;b&gt;Texto em negrito.&lt;/b&gt;”</a:t>
            </a:r>
            <a:r>
              <a:rPr lang="pt-BR" altLang="ja-JP" sz="2800" b="1">
                <a:solidFill>
                  <a:srgbClr val="CF0601"/>
                </a:solidFill>
                <a:latin typeface="Courier New" charset="0"/>
                <a:cs typeface="Courier New" charset="0"/>
              </a:rPr>
              <a:t> );</a:t>
            </a:r>
          </a:p>
          <a:p>
            <a:pPr eaLnBrk="1" hangingPunct="1">
              <a:buFont typeface="Wingdings" charset="0"/>
              <a:buNone/>
            </a:pPr>
            <a:r>
              <a:rPr lang="pt-BR" sz="2800" b="1">
                <a:latin typeface="Courier New" charset="0"/>
                <a:cs typeface="Courier New" charset="0"/>
              </a:rPr>
              <a:t>&lt;/script&gt;</a:t>
            </a:r>
          </a:p>
          <a:p>
            <a:pPr eaLnBrk="1" hangingPunct="1">
              <a:buFont typeface="Wingdings" charset="0"/>
              <a:buNone/>
            </a:pPr>
            <a:r>
              <a:rPr lang="pt-BR" sz="28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&lt;/body&gt;</a:t>
            </a:r>
          </a:p>
          <a:p>
            <a:pPr eaLnBrk="1" hangingPunct="1">
              <a:buFont typeface="Wingdings" charset="0"/>
              <a:buNone/>
            </a:pPr>
            <a:r>
              <a:rPr lang="pt-BR" sz="28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33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Exibindo uma mensagem de alerta</a:t>
            </a:r>
          </a:p>
        </p:txBody>
      </p:sp>
      <p:sp>
        <p:nvSpPr>
          <p:cNvPr id="368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500">
                <a:latin typeface="Verdana" charset="0"/>
              </a:rPr>
              <a:t>Use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alert</a:t>
            </a:r>
            <a:r>
              <a:rPr lang="pt-BR" sz="2500">
                <a:latin typeface="Verdana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&lt;script type=“text/javascript” 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b="1">
                <a:latin typeface="Courier New" charset="0"/>
                <a:cs typeface="Courier New" charset="0"/>
              </a:rPr>
              <a:t>  </a:t>
            </a:r>
            <a:r>
              <a:rPr lang="pt-BR" sz="2500" b="1">
                <a:solidFill>
                  <a:srgbClr val="CF0601"/>
                </a:solidFill>
                <a:latin typeface="Courier New" charset="0"/>
                <a:cs typeface="Courier New" charset="0"/>
              </a:rPr>
              <a:t>alert( </a:t>
            </a:r>
            <a:r>
              <a:rPr lang="pt-BR" sz="25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“JavaScript em execução!”</a:t>
            </a:r>
            <a:r>
              <a:rPr lang="pt-BR" altLang="ja-JP" sz="2500" b="1">
                <a:solidFill>
                  <a:srgbClr val="CF0601"/>
                </a:solidFill>
                <a:latin typeface="Courier New" charset="0"/>
                <a:cs typeface="Courier New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5479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Exibindo uma pergunta</a:t>
            </a:r>
          </a:p>
        </p:txBody>
      </p:sp>
      <p:sp>
        <p:nvSpPr>
          <p:cNvPr id="369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554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Use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confirm</a:t>
            </a:r>
            <a:r>
              <a:rPr lang="pt-BR" sz="2500">
                <a:latin typeface="Verdana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8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&lt;script type=</a:t>
            </a:r>
            <a:r>
              <a:rPr lang="ja-JP" altLang="pt-BR" sz="1800" b="1">
                <a:solidFill>
                  <a:schemeClr val="bg2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solidFill>
                  <a:schemeClr val="bg2"/>
                </a:solidFill>
                <a:latin typeface="Courier New" charset="0"/>
                <a:cs typeface="Courier New" charset="0"/>
              </a:rPr>
              <a:t>text/javascript</a:t>
            </a:r>
            <a:r>
              <a:rPr lang="ja-JP" altLang="pt-BR" sz="1800" b="1">
                <a:solidFill>
                  <a:schemeClr val="bg2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solidFill>
                  <a:schemeClr val="bg2"/>
                </a:solidFill>
                <a:latin typeface="Courier New" charset="0"/>
                <a:cs typeface="Courier New" charset="0"/>
              </a:rPr>
              <a:t> 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var confirmou = </a:t>
            </a:r>
            <a:r>
              <a:rPr lang="pt-BR" sz="1800" b="1">
                <a:solidFill>
                  <a:srgbClr val="CF0601"/>
                </a:solidFill>
                <a:latin typeface="Courier New" charset="0"/>
                <a:cs typeface="Courier New" charset="0"/>
              </a:rPr>
              <a:t>confirm( </a:t>
            </a:r>
            <a:r>
              <a:rPr lang="ja-JP" altLang="pt-BR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Está achando fácil?</a:t>
            </a:r>
            <a:r>
              <a:rPr lang="ja-JP" altLang="pt-BR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solidFill>
                  <a:srgbClr val="CF0601"/>
                </a:solidFill>
                <a:latin typeface="Courier New" charset="0"/>
                <a:cs typeface="Courier New" charset="0"/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if (confirmou) </a:t>
            </a: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// confirmou terá true ou false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document.write( </a:t>
            </a:r>
            <a:r>
              <a:rPr lang="ja-JP" altLang="pt-BR" sz="1800" b="1"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latin typeface="Courier New" charset="0"/>
                <a:cs typeface="Courier New" charset="0"/>
              </a:rPr>
              <a:t>Ótimo</a:t>
            </a:r>
            <a:r>
              <a:rPr lang="ja-JP" altLang="pt-BR" sz="1800" b="1"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latin typeface="Courier New" charset="0"/>
                <a:cs typeface="Courier New" charset="0"/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document.write( </a:t>
            </a:r>
            <a:r>
              <a:rPr lang="ja-JP" altLang="pt-BR" sz="1800" b="1">
                <a:latin typeface="Courier New" charset="0"/>
                <a:cs typeface="Courier New" charset="0"/>
              </a:rPr>
              <a:t>“</a:t>
            </a:r>
            <a:r>
              <a:rPr lang="pt-BR" altLang="ja-JP" sz="1800" b="1">
                <a:latin typeface="Courier New" charset="0"/>
                <a:cs typeface="Courier New" charset="0"/>
              </a:rPr>
              <a:t>Qual a sua dúvida ?</a:t>
            </a:r>
            <a:r>
              <a:rPr lang="ja-JP" altLang="pt-BR" sz="1800" b="1">
                <a:latin typeface="Courier New" charset="0"/>
                <a:cs typeface="Courier New" charset="0"/>
              </a:rPr>
              <a:t>”</a:t>
            </a:r>
            <a:r>
              <a:rPr lang="pt-BR" altLang="ja-JP" sz="1800" b="1">
                <a:latin typeface="Courier New" charset="0"/>
                <a:cs typeface="Courier New" charset="0"/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8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8925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Solicitando um valor do usuário</a:t>
            </a:r>
          </a:p>
        </p:txBody>
      </p:sp>
      <p:sp>
        <p:nvSpPr>
          <p:cNvPr id="370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97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500" dirty="0">
                <a:latin typeface="Verdana" charset="0"/>
              </a:rPr>
              <a:t>Use </a:t>
            </a:r>
            <a:r>
              <a:rPr lang="pt-BR" sz="2500" dirty="0" err="1">
                <a:solidFill>
                  <a:srgbClr val="CF0601"/>
                </a:solidFill>
                <a:latin typeface="Verdana" charset="0"/>
              </a:rPr>
              <a:t>prompt</a:t>
            </a:r>
            <a:r>
              <a:rPr lang="pt-BR" sz="2500" dirty="0">
                <a:latin typeface="Verdana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100" b="1" dirty="0">
                <a:solidFill>
                  <a:srgbClr val="7F7F7F"/>
                </a:solidFill>
                <a:latin typeface="Courier New" charset="0"/>
                <a:cs typeface="Courier New" charset="0"/>
              </a:rPr>
              <a:t>&lt;script </a:t>
            </a:r>
            <a:r>
              <a:rPr lang="pt-BR" sz="2100" b="1" dirty="0" err="1">
                <a:solidFill>
                  <a:srgbClr val="7F7F7F"/>
                </a:solidFill>
                <a:latin typeface="Courier New" charset="0"/>
                <a:cs typeface="Courier New" charset="0"/>
              </a:rPr>
              <a:t>type</a:t>
            </a:r>
            <a:r>
              <a:rPr lang="pt-BR" sz="2100" b="1" dirty="0">
                <a:solidFill>
                  <a:srgbClr val="7F7F7F"/>
                </a:solidFill>
                <a:latin typeface="Courier New" charset="0"/>
                <a:cs typeface="Courier New" charset="0"/>
              </a:rPr>
              <a:t>=</a:t>
            </a:r>
            <a:r>
              <a:rPr lang="ja-JP" altLang="pt-BR" sz="2100" b="1" dirty="0">
                <a:solidFill>
                  <a:srgbClr val="7F7F7F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2100" b="1" dirty="0" err="1">
                <a:solidFill>
                  <a:srgbClr val="7F7F7F"/>
                </a:solidFill>
                <a:latin typeface="Courier New" charset="0"/>
                <a:cs typeface="Courier New" charset="0"/>
              </a:rPr>
              <a:t>text</a:t>
            </a:r>
            <a:r>
              <a:rPr lang="pt-BR" altLang="ja-JP" sz="2100" b="1" dirty="0">
                <a:solidFill>
                  <a:srgbClr val="7F7F7F"/>
                </a:solidFill>
                <a:latin typeface="Courier New" charset="0"/>
                <a:cs typeface="Courier New" charset="0"/>
              </a:rPr>
              <a:t>/</a:t>
            </a:r>
            <a:r>
              <a:rPr lang="pt-BR" altLang="ja-JP" sz="2100" b="1" dirty="0" err="1">
                <a:solidFill>
                  <a:srgbClr val="7F7F7F"/>
                </a:solidFill>
                <a:latin typeface="Courier New" charset="0"/>
                <a:cs typeface="Courier New" charset="0"/>
              </a:rPr>
              <a:t>javascript</a:t>
            </a:r>
            <a:r>
              <a:rPr lang="ja-JP" altLang="pt-BR" sz="2100" b="1" dirty="0">
                <a:solidFill>
                  <a:srgbClr val="7F7F7F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2100" b="1" dirty="0">
                <a:solidFill>
                  <a:srgbClr val="7F7F7F"/>
                </a:solidFill>
                <a:latin typeface="Courier New" charset="0"/>
                <a:cs typeface="Courier New" charset="0"/>
              </a:rPr>
              <a:t> 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100" b="1" dirty="0">
                <a:latin typeface="Courier New" charset="0"/>
                <a:cs typeface="Courier New" charset="0"/>
              </a:rPr>
              <a:t>  </a:t>
            </a:r>
            <a:r>
              <a:rPr lang="pt-BR" sz="2100" b="1" dirty="0">
                <a:solidFill>
                  <a:schemeClr val="bg2"/>
                </a:solidFill>
                <a:latin typeface="Courier New" charset="0"/>
                <a:cs typeface="Courier New" charset="0"/>
              </a:rPr>
              <a:t>// </a:t>
            </a:r>
            <a:r>
              <a:rPr lang="pt-BR" sz="2100" b="1" dirty="0" err="1">
                <a:solidFill>
                  <a:schemeClr val="bg2"/>
                </a:solidFill>
                <a:latin typeface="Courier New" charset="0"/>
                <a:cs typeface="Courier New" charset="0"/>
              </a:rPr>
              <a:t>prompt</a:t>
            </a:r>
            <a:r>
              <a:rPr lang="pt-BR" sz="2100" b="1" dirty="0">
                <a:solidFill>
                  <a:schemeClr val="bg2"/>
                </a:solidFill>
                <a:latin typeface="Courier New" charset="0"/>
                <a:cs typeface="Courier New" charset="0"/>
              </a:rPr>
              <a:t>( titulo, valor default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100" b="1" dirty="0">
                <a:latin typeface="Courier New" charset="0"/>
                <a:cs typeface="Courier New" charset="0"/>
              </a:rPr>
              <a:t>  var resposta = </a:t>
            </a:r>
            <a:r>
              <a:rPr lang="pt-BR" sz="2100" b="1" dirty="0" err="1">
                <a:solidFill>
                  <a:srgbClr val="CF0601"/>
                </a:solidFill>
                <a:latin typeface="Courier New" charset="0"/>
                <a:cs typeface="Courier New" charset="0"/>
              </a:rPr>
              <a:t>prompt</a:t>
            </a:r>
            <a:r>
              <a:rPr lang="pt-BR" sz="2100" b="1" dirty="0">
                <a:solidFill>
                  <a:srgbClr val="CF0601"/>
                </a:solidFill>
                <a:latin typeface="Courier New" charset="0"/>
                <a:cs typeface="Courier New" charset="0"/>
              </a:rPr>
              <a:t>(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100" b="1" dirty="0">
                <a:solidFill>
                  <a:srgbClr val="CF0601"/>
                </a:solidFill>
                <a:latin typeface="Courier New" charset="0"/>
                <a:cs typeface="Courier New" charset="0"/>
              </a:rPr>
              <a:t>	  </a:t>
            </a:r>
            <a:r>
              <a:rPr lang="ja-JP" altLang="pt-BR" sz="21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21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Qual o seu nome ?</a:t>
            </a:r>
            <a:r>
              <a:rPr lang="ja-JP" altLang="pt-BR" sz="21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2100" b="1" dirty="0">
                <a:solidFill>
                  <a:srgbClr val="CF0601"/>
                </a:solidFill>
                <a:latin typeface="Courier New" charset="0"/>
                <a:cs typeface="Courier New" charset="0"/>
              </a:rPr>
              <a:t>,</a:t>
            </a:r>
            <a:r>
              <a:rPr lang="ja-JP" altLang="pt-BR" sz="21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21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Bob Esponja</a:t>
            </a:r>
            <a:r>
              <a:rPr lang="ja-JP" altLang="pt-BR" sz="21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2100" b="1" dirty="0">
                <a:solidFill>
                  <a:srgbClr val="CF0601"/>
                </a:solidFill>
                <a:latin typeface="Courier New" charset="0"/>
                <a:cs typeface="Courier New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100" b="1" dirty="0">
                <a:latin typeface="Courier New" charset="0"/>
                <a:cs typeface="Courier New" charset="0"/>
              </a:rPr>
              <a:t>  </a:t>
            </a:r>
            <a:r>
              <a:rPr lang="pt-BR" sz="2100" b="1" dirty="0" err="1">
                <a:latin typeface="Courier New" charset="0"/>
                <a:cs typeface="Courier New" charset="0"/>
              </a:rPr>
              <a:t>document.write</a:t>
            </a:r>
            <a:r>
              <a:rPr lang="pt-BR" sz="2100" b="1" dirty="0">
                <a:latin typeface="Courier New" charset="0"/>
                <a:cs typeface="Courier New" charset="0"/>
              </a:rPr>
              <a:t>(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100" b="1" dirty="0">
                <a:latin typeface="Courier New" charset="0"/>
                <a:cs typeface="Courier New" charset="0"/>
              </a:rPr>
              <a:t>		</a:t>
            </a:r>
            <a:r>
              <a:rPr lang="ja-JP" altLang="pt-BR" sz="2100" b="1" dirty="0">
                <a:latin typeface="Courier New" charset="0"/>
                <a:cs typeface="Courier New" charset="0"/>
              </a:rPr>
              <a:t>“</a:t>
            </a:r>
            <a:r>
              <a:rPr lang="pt-BR" altLang="ja-JP" sz="2100" b="1" dirty="0">
                <a:latin typeface="Courier New" charset="0"/>
                <a:cs typeface="Courier New" charset="0"/>
              </a:rPr>
              <a:t>Seu nome é </a:t>
            </a:r>
            <a:r>
              <a:rPr lang="ja-JP" altLang="pt-BR" sz="2100" b="1" dirty="0">
                <a:latin typeface="Courier New" charset="0"/>
                <a:cs typeface="Courier New" charset="0"/>
              </a:rPr>
              <a:t>“</a:t>
            </a:r>
            <a:r>
              <a:rPr lang="pt-BR" altLang="ja-JP" sz="2100" b="1" dirty="0">
                <a:latin typeface="Courier New" charset="0"/>
                <a:cs typeface="Courier New" charset="0"/>
              </a:rPr>
              <a:t> + resposta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100" b="1" dirty="0">
                <a:solidFill>
                  <a:srgbClr val="7F7F7F"/>
                </a:solidFill>
                <a:latin typeface="Courier New" charset="0"/>
                <a:cs typeface="Courier New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176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Links HTML com JavaScript</a:t>
            </a:r>
          </a:p>
        </p:txBody>
      </p:sp>
      <p:sp>
        <p:nvSpPr>
          <p:cNvPr id="3717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Use </a:t>
            </a:r>
            <a:r>
              <a:rPr lang="pt-BR">
                <a:solidFill>
                  <a:srgbClr val="CF0601"/>
                </a:solidFill>
                <a:latin typeface="Verdana" charset="0"/>
              </a:rPr>
              <a:t>javascript:</a:t>
            </a:r>
            <a:r>
              <a:rPr lang="pt-BR">
                <a:latin typeface="Verdana" charset="0"/>
              </a:rPr>
              <a:t> mais o comando no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href</a:t>
            </a:r>
            <a:r>
              <a:rPr lang="pt-BR">
                <a:latin typeface="Verdana" charset="0"/>
              </a:rPr>
              <a:t> do link</a:t>
            </a:r>
          </a:p>
          <a:p>
            <a:pPr eaLnBrk="1" hangingPunct="1">
              <a:buFont typeface="Wingdings" charset="0"/>
              <a:buNone/>
            </a:pPr>
            <a:endParaRPr lang="pt-BR">
              <a:solidFill>
                <a:srgbClr val="0000FF"/>
              </a:solidFill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&lt;!-- Repare o uso de aspas simples no texto passado como parâmetro --&gt;</a:t>
            </a:r>
          </a:p>
          <a:p>
            <a:pPr eaLnBrk="1" hangingPunct="1">
              <a:buFont typeface="Wingdings" charset="0"/>
              <a:buNone/>
            </a:pPr>
            <a:r>
              <a:rPr lang="en-US" sz="2500">
                <a:latin typeface="Verdana" charset="0"/>
              </a:rPr>
              <a:t>&lt;a href=</a:t>
            </a:r>
            <a:r>
              <a:rPr lang="en-US" sz="2500">
                <a:solidFill>
                  <a:srgbClr val="0000FF"/>
                </a:solidFill>
                <a:latin typeface="Verdana" charset="0"/>
              </a:rPr>
              <a:t>"</a:t>
            </a:r>
            <a:r>
              <a:rPr lang="en-US" sz="2500">
                <a:solidFill>
                  <a:srgbClr val="CF0601"/>
                </a:solidFill>
                <a:latin typeface="Verdana" charset="0"/>
              </a:rPr>
              <a:t>javascript:</a:t>
            </a:r>
            <a:r>
              <a:rPr lang="en-US" sz="2500">
                <a:solidFill>
                  <a:srgbClr val="0000FF"/>
                </a:solidFill>
                <a:latin typeface="Verdana" charset="0"/>
              </a:rPr>
              <a:t>alert('Oi')"</a:t>
            </a:r>
            <a:r>
              <a:rPr lang="en-US" sz="2500">
                <a:latin typeface="Verdana" charset="0"/>
              </a:rPr>
              <a:t> &gt;Oi&lt;/a&gt;</a:t>
            </a:r>
            <a:endParaRPr lang="pt-BR" sz="25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2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Botões HTML com JavaScript</a:t>
            </a:r>
          </a:p>
        </p:txBody>
      </p:sp>
      <p:sp>
        <p:nvSpPr>
          <p:cNvPr id="372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Use </a:t>
            </a:r>
            <a:r>
              <a:rPr lang="pt-BR">
                <a:solidFill>
                  <a:srgbClr val="CF0601"/>
                </a:solidFill>
                <a:latin typeface="Verdana" charset="0"/>
              </a:rPr>
              <a:t>javascript:</a:t>
            </a:r>
            <a:r>
              <a:rPr lang="pt-BR">
                <a:latin typeface="Verdana" charset="0"/>
              </a:rPr>
              <a:t> num </a:t>
            </a:r>
            <a:r>
              <a:rPr lang="pt-BR">
                <a:solidFill>
                  <a:srgbClr val="CF0601"/>
                </a:solidFill>
                <a:latin typeface="Verdana" charset="0"/>
              </a:rPr>
              <a:t>evento</a:t>
            </a:r>
            <a:r>
              <a:rPr lang="pt-BR">
                <a:latin typeface="Verdana" charset="0"/>
              </a:rPr>
              <a:t> do botão</a:t>
            </a:r>
          </a:p>
          <a:p>
            <a:pPr eaLnBrk="1" hangingPunct="1">
              <a:buFont typeface="Wingdings" charset="0"/>
              <a:buNone/>
            </a:pPr>
            <a:endParaRPr lang="pt-BR">
              <a:solidFill>
                <a:srgbClr val="0000FF"/>
              </a:solidFill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 sz="2500">
                <a:solidFill>
                  <a:schemeClr val="bg2"/>
                </a:solidFill>
                <a:latin typeface="Verdana" charset="0"/>
              </a:rPr>
              <a:t>&lt;!-- Repare o uso de aspas simples no texto passado como parâmetro --&gt;</a:t>
            </a:r>
          </a:p>
          <a:p>
            <a:pPr eaLnBrk="1" hangingPunct="1">
              <a:buFont typeface="Wingdings" charset="0"/>
              <a:buNone/>
            </a:pPr>
            <a:r>
              <a:rPr lang="en-US" sz="2500">
                <a:latin typeface="Verdana" charset="0"/>
              </a:rPr>
              <a:t>&lt;input type="button"</a:t>
            </a:r>
            <a:r>
              <a:rPr lang="en-US" sz="2500">
                <a:solidFill>
                  <a:srgbClr val="0000FF"/>
                </a:solidFill>
                <a:latin typeface="Verdana" charset="0"/>
              </a:rPr>
              <a:t> </a:t>
            </a:r>
            <a:r>
              <a:rPr lang="en-US" sz="2500">
                <a:solidFill>
                  <a:srgbClr val="CF0601"/>
                </a:solidFill>
                <a:latin typeface="Verdana" charset="0"/>
              </a:rPr>
              <a:t>onclick</a:t>
            </a:r>
            <a:r>
              <a:rPr lang="en-US" sz="2500">
                <a:latin typeface="Verdana" charset="0"/>
              </a:rPr>
              <a:t>=</a:t>
            </a:r>
            <a:r>
              <a:rPr lang="en-US" sz="2500">
                <a:solidFill>
                  <a:srgbClr val="0000FF"/>
                </a:solidFill>
                <a:latin typeface="Verdana" charset="0"/>
              </a:rPr>
              <a:t>"</a:t>
            </a:r>
            <a:r>
              <a:rPr lang="en-US" sz="2500">
                <a:solidFill>
                  <a:srgbClr val="CF0601"/>
                </a:solidFill>
                <a:latin typeface="Verdana" charset="0"/>
              </a:rPr>
              <a:t>javascript:</a:t>
            </a:r>
            <a:r>
              <a:rPr lang="en-US" sz="2500">
                <a:solidFill>
                  <a:srgbClr val="0000FF"/>
                </a:solidFill>
                <a:latin typeface="Verdana" charset="0"/>
              </a:rPr>
              <a:t>alert('Oi')“</a:t>
            </a:r>
            <a:endParaRPr lang="en-US" altLang="ja-JP" sz="2500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500">
                <a:latin typeface="Verdana" charset="0"/>
              </a:rPr>
              <a:t>   value="Oi" /&gt;</a:t>
            </a:r>
            <a:endParaRPr lang="pt-BR" sz="2500">
              <a:latin typeface="Verdana" charset="0"/>
            </a:endParaRPr>
          </a:p>
          <a:p>
            <a:pPr eaLnBrk="1" hangingPunct="1"/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Criando e chamando funções</a:t>
            </a:r>
          </a:p>
        </p:txBody>
      </p:sp>
      <p:sp>
        <p:nvSpPr>
          <p:cNvPr id="373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97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chemeClr val="bg2"/>
                </a:solidFill>
                <a:latin typeface="Verdana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chemeClr val="bg2"/>
                </a:solidFill>
                <a:latin typeface="Verdana" charset="0"/>
              </a:rPr>
              <a:t>&lt;head&gt;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latin typeface="Verdana" charset="0"/>
              </a:rPr>
              <a:t>&lt;script type=“text/javascript” 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rgbClr val="CF0601"/>
                </a:solidFill>
                <a:latin typeface="Verdana" charset="0"/>
              </a:rPr>
              <a:t>function ExibirAlerta()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rgbClr val="CF0601"/>
                </a:solidFill>
                <a:latin typeface="Verdana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rgbClr val="CF0601"/>
                </a:solidFill>
                <a:latin typeface="Verdana" charset="0"/>
              </a:rPr>
              <a:t>	alert( “Seu espaço em disco está no fim.”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rgbClr val="CF0601"/>
                </a:solidFill>
                <a:latin typeface="Verdana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latin typeface="Verdana" charset="0"/>
              </a:rPr>
              <a:t>&lt;/script&gt;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chemeClr val="bg2"/>
                </a:solidFill>
                <a:latin typeface="Verdana" charset="0"/>
              </a:rPr>
              <a:t>&lt;/head&gt;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chemeClr val="bg2"/>
                </a:solidFill>
                <a:latin typeface="Verdana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Verdana" charset="0"/>
              </a:rPr>
              <a:t>&lt;a href=</a:t>
            </a:r>
            <a:r>
              <a:rPr lang="en-US" sz="1900">
                <a:solidFill>
                  <a:srgbClr val="0000FF"/>
                </a:solidFill>
                <a:latin typeface="Verdana" charset="0"/>
              </a:rPr>
              <a:t>"</a:t>
            </a:r>
            <a:r>
              <a:rPr lang="en-US" sz="1900">
                <a:solidFill>
                  <a:srgbClr val="CF0601"/>
                </a:solidFill>
                <a:latin typeface="Verdana" charset="0"/>
              </a:rPr>
              <a:t>javascript:</a:t>
            </a:r>
            <a:r>
              <a:rPr lang="en-US" sz="1900">
                <a:solidFill>
                  <a:srgbClr val="0000FF"/>
                </a:solidFill>
                <a:latin typeface="Verdana" charset="0"/>
              </a:rPr>
              <a:t>ExibirAlerta();“</a:t>
            </a:r>
            <a:r>
              <a:rPr lang="en-US" altLang="ja-JP" sz="1900">
                <a:latin typeface="Verdana" charset="0"/>
              </a:rPr>
              <a:t> &gt;Alerta&lt;/a&gt;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Verdana" charset="0"/>
              </a:rPr>
              <a:t>&lt;br /&gt;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Verdana" charset="0"/>
              </a:rPr>
              <a:t>&lt;input type=“button” </a:t>
            </a:r>
            <a:r>
              <a:rPr lang="en-US" sz="1900">
                <a:solidFill>
                  <a:srgbClr val="CF0601"/>
                </a:solidFill>
                <a:latin typeface="Verdana" charset="0"/>
              </a:rPr>
              <a:t>onclick</a:t>
            </a:r>
            <a:r>
              <a:rPr lang="en-US" sz="1900">
                <a:latin typeface="Verdana" charset="0"/>
              </a:rPr>
              <a:t>=</a:t>
            </a:r>
            <a:r>
              <a:rPr lang="en-US" sz="1900">
                <a:solidFill>
                  <a:srgbClr val="0000FF"/>
                </a:solidFill>
                <a:latin typeface="Verdana" charset="0"/>
              </a:rPr>
              <a:t>"</a:t>
            </a:r>
            <a:r>
              <a:rPr lang="en-US" sz="1900">
                <a:solidFill>
                  <a:srgbClr val="CF0601"/>
                </a:solidFill>
                <a:latin typeface="Verdana" charset="0"/>
              </a:rPr>
              <a:t>javascript:</a:t>
            </a:r>
            <a:r>
              <a:rPr lang="en-US" sz="1900">
                <a:solidFill>
                  <a:srgbClr val="0000FF"/>
                </a:solidFill>
                <a:latin typeface="Verdana" charset="0"/>
              </a:rPr>
              <a:t>ExibirAlerta();"</a:t>
            </a:r>
            <a:r>
              <a:rPr lang="en-US" sz="1900">
                <a:latin typeface="Verdana" charset="0"/>
              </a:rPr>
              <a:t> value=“Alerta” /&gt;</a:t>
            </a:r>
            <a:endParaRPr lang="pt-BR" sz="1900">
              <a:latin typeface="Verdan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chemeClr val="bg2"/>
                </a:solidFill>
                <a:latin typeface="Verdana" charset="0"/>
              </a:rPr>
              <a:t>&lt;/body&gt;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>
                <a:solidFill>
                  <a:schemeClr val="bg2"/>
                </a:solidFill>
                <a:latin typeface="Verdana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7446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Constantes</a:t>
            </a:r>
          </a:p>
        </p:txBody>
      </p:sp>
      <p:sp>
        <p:nvSpPr>
          <p:cNvPr id="342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Coloca-se a palavra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const</a:t>
            </a:r>
            <a:r>
              <a:rPr lang="pt-BR">
                <a:latin typeface="Verdana" charset="0"/>
              </a:rPr>
              <a:t> na frente do nome.</a:t>
            </a:r>
          </a:p>
          <a:p>
            <a:pPr eaLnBrk="1" hangingPunct="1"/>
            <a:r>
              <a:rPr lang="pt-BR">
                <a:latin typeface="Verdana" charset="0"/>
              </a:rPr>
              <a:t>Assim como nas variáveis, os tipos de dados são inferidos.</a:t>
            </a:r>
          </a:p>
          <a:p>
            <a:pPr eaLnBrk="1" hangingPunct="1"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 sz="2500">
                <a:latin typeface="Verdana" charset="0"/>
              </a:rPr>
              <a:t>const PI = 3.1416; 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// float</a:t>
            </a:r>
          </a:p>
          <a:p>
            <a:pPr eaLnBrk="1" hangingPunct="1">
              <a:buFont typeface="Wingdings" charset="0"/>
              <a:buNone/>
            </a:pPr>
            <a:r>
              <a:rPr lang="pt-BR" sz="2500">
                <a:latin typeface="Verdana" charset="0"/>
              </a:rPr>
              <a:t>const TITULO = “Loja virtual”; </a:t>
            </a:r>
            <a:r>
              <a:rPr lang="pt-BR" sz="2500">
                <a:solidFill>
                  <a:schemeClr val="bg2"/>
                </a:solidFill>
                <a:latin typeface="Verdana" charset="0"/>
              </a:rPr>
              <a:t>// string</a:t>
            </a:r>
          </a:p>
        </p:txBody>
      </p:sp>
    </p:spTree>
    <p:extLst>
      <p:ext uri="{BB962C8B-B14F-4D97-AF65-F5344CB8AC3E}">
        <p14:creationId xmlns:p14="http://schemas.microsoft.com/office/powerpoint/2010/main" val="59393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Eventos</a:t>
            </a:r>
          </a:p>
        </p:txBody>
      </p:sp>
      <p:sp>
        <p:nvSpPr>
          <p:cNvPr id="3747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500">
                <a:latin typeface="Verdana" charset="0"/>
              </a:rPr>
              <a:t>Cada elemento HTML possui eventos que podem disparar uma função JavaScript</a:t>
            </a:r>
          </a:p>
          <a:p>
            <a:pPr eaLnBrk="1" hangingPunct="1"/>
            <a:endParaRPr lang="pt-BR" sz="2500">
              <a:latin typeface="Verdana" charset="0"/>
            </a:endParaRPr>
          </a:p>
          <a:p>
            <a:pPr eaLnBrk="1" hangingPunct="1"/>
            <a:r>
              <a:rPr lang="pt-BR" sz="2500">
                <a:latin typeface="Verdana" charset="0"/>
              </a:rPr>
              <a:t>Exemplos: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Ao clicar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Quando uma página ou imagem for carregada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Ao passar o mouse sobre um link ou imagem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Ao apertar uma tecla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Ao selecionar um campo de um formulário</a:t>
            </a:r>
          </a:p>
          <a:p>
            <a:pPr lvl="1" eaLnBrk="1" hangingPunct="1"/>
            <a:r>
              <a:rPr lang="pt-BR" sz="2100">
                <a:latin typeface="Verdana" charset="0"/>
                <a:cs typeface="Arial" charset="0"/>
              </a:rPr>
              <a:t>Ao submeter um formulário</a:t>
            </a:r>
          </a:p>
        </p:txBody>
      </p:sp>
    </p:spTree>
    <p:extLst>
      <p:ext uri="{BB962C8B-B14F-4D97-AF65-F5344CB8AC3E}">
        <p14:creationId xmlns:p14="http://schemas.microsoft.com/office/powerpoint/2010/main" val="1634198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Significado de eventos comuns</a:t>
            </a:r>
          </a:p>
        </p:txBody>
      </p:sp>
      <p:graphicFrame>
        <p:nvGraphicFramePr>
          <p:cNvPr id="50241" name="Group 65"/>
          <p:cNvGraphicFramePr>
            <a:graphicFrameLocks noGrp="1"/>
          </p:cNvGraphicFramePr>
          <p:nvPr/>
        </p:nvGraphicFramePr>
        <p:xfrm>
          <a:off x="1403350" y="1844675"/>
          <a:ext cx="7183438" cy="4724400"/>
        </p:xfrm>
        <a:graphic>
          <a:graphicData uri="http://schemas.openxmlformats.org/drawingml/2006/table">
            <a:tbl>
              <a:tblPr/>
              <a:tblGrid>
                <a:gridCol w="2338388"/>
                <a:gridCol w="484505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click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clicar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modificar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carregar/entrar na página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unload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sair da página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blur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perder o foco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ganhar o foco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mouseover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mouse passar sobre algo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mouseout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mouse sair de algo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submit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submeter dados (form.)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on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Ao </a:t>
                      </a:r>
                      <a:r>
                        <a:rPr kumimoji="0" lang="pt-BR" sz="2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resetar</a:t>
                      </a: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 um formulário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5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Exemplo: onblur</a:t>
            </a:r>
          </a:p>
        </p:txBody>
      </p:sp>
      <p:sp>
        <p:nvSpPr>
          <p:cNvPr id="376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841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&lt;head&gt;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latin typeface="Courier New" charset="0"/>
                <a:cs typeface="Courier New" charset="0"/>
              </a:rPr>
              <a:t>&lt;script type=“text/javascript” 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latin typeface="Courier New" charset="0"/>
                <a:cs typeface="Courier New" charset="0"/>
              </a:rPr>
              <a:t> </a:t>
            </a:r>
            <a:r>
              <a:rPr lang="pt-BR" sz="1700" b="1">
                <a:solidFill>
                  <a:srgbClr val="CF0601"/>
                </a:solidFill>
                <a:latin typeface="Courier New" charset="0"/>
                <a:cs typeface="Courier New" charset="0"/>
              </a:rPr>
              <a:t>function InformaTamanho()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rgbClr val="CF0601"/>
                </a:solidFill>
                <a:latin typeface="Courier New" charset="0"/>
                <a:cs typeface="Courier New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rgbClr val="CF0601"/>
                </a:solidFill>
                <a:latin typeface="Courier New" charset="0"/>
                <a:cs typeface="Courier New" charset="0"/>
              </a:rPr>
              <a:t>	var texto = document.meuform.nome.value;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rgbClr val="CF0601"/>
                </a:solidFill>
                <a:latin typeface="Courier New" charset="0"/>
                <a:cs typeface="Courier New" charset="0"/>
              </a:rPr>
              <a:t>	alert( texto + " possui " + texto.length + " 	caracteres."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rgbClr val="CF0601"/>
                </a:solidFill>
                <a:latin typeface="Courier New" charset="0"/>
                <a:cs typeface="Courier New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latin typeface="Courier New" charset="0"/>
                <a:cs typeface="Courier New" charset="0"/>
              </a:rPr>
              <a:t>&lt;/script&gt;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&lt;/head&gt;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latin typeface="Courier New" charset="0"/>
                <a:cs typeface="Courier New" charset="0"/>
              </a:rPr>
              <a:t>&lt;form </a:t>
            </a:r>
            <a:r>
              <a:rPr lang="pt-BR" sz="1700" b="1">
                <a:solidFill>
                  <a:srgbClr val="0000FF"/>
                </a:solidFill>
                <a:latin typeface="Courier New" charset="0"/>
                <a:cs typeface="Courier New" charset="0"/>
              </a:rPr>
              <a:t>name="meuform"</a:t>
            </a:r>
            <a:r>
              <a:rPr lang="pt-BR" sz="1700" b="1">
                <a:latin typeface="Courier New" charset="0"/>
                <a:cs typeface="Courier New" charset="0"/>
              </a:rPr>
              <a:t> 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latin typeface="Courier New" charset="0"/>
                <a:cs typeface="Courier New" charset="0"/>
              </a:rPr>
              <a:t>	&lt;input type="text" name=“nome”	</a:t>
            </a:r>
            <a:r>
              <a:rPr lang="pt-BR" sz="1700" b="1">
                <a:solidFill>
                  <a:srgbClr val="CF0601"/>
                </a:solidFill>
                <a:latin typeface="Courier New" charset="0"/>
                <a:cs typeface="Courier New" charset="0"/>
              </a:rPr>
              <a:t>onblur="javascript:InformaTamanho()“ </a:t>
            </a:r>
            <a:r>
              <a:rPr lang="pt-BR" sz="1700" b="1">
                <a:latin typeface="Courier New" charset="0"/>
                <a:cs typeface="Courier New" charset="0"/>
              </a:rPr>
              <a:t>/&gt;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latin typeface="Courier New" charset="0"/>
                <a:cs typeface="Courier New" charset="0"/>
              </a:rPr>
              <a:t>&lt;/form&gt;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&lt;/body&gt;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17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976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>
                <a:latin typeface="Arial" charset="0"/>
              </a:rPr>
              <a:t>Exemplo: onmouseover, onmouseout</a:t>
            </a:r>
          </a:p>
        </p:txBody>
      </p:sp>
      <p:sp>
        <p:nvSpPr>
          <p:cNvPr id="37785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5307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&lt;!-- Ao passar o mouse sobre a imagem, será trocada imagem. Ao deixar a imagem, volta ao normal --&gt;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&lt;img src=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verde.png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</a:t>
            </a:r>
            <a:r>
              <a:rPr lang="pt-BR" altLang="ja-JP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onmouseover</a:t>
            </a:r>
            <a:r>
              <a:rPr lang="pt-BR" altLang="ja-JP" sz="2000" b="1">
                <a:latin typeface="Courier New" charset="0"/>
                <a:cs typeface="Courier New" charset="0"/>
              </a:rPr>
              <a:t>=</a:t>
            </a:r>
            <a:r>
              <a:rPr lang="ja-JP" alt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this.src=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vermelho.png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;</a:t>
            </a:r>
            <a:r>
              <a:rPr lang="ja-JP" alt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</a:t>
            </a:r>
            <a:r>
              <a:rPr lang="pt-BR" altLang="ja-JP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onmouseout</a:t>
            </a:r>
            <a:r>
              <a:rPr lang="pt-BR" altLang="ja-JP" sz="2000" b="1">
                <a:latin typeface="Courier New" charset="0"/>
                <a:cs typeface="Courier New" charset="0"/>
              </a:rPr>
              <a:t>=</a:t>
            </a:r>
            <a:r>
              <a:rPr lang="ja-JP" alt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this.src=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verde.png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;</a:t>
            </a:r>
            <a:r>
              <a:rPr lang="ja-JP" alt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endParaRPr lang="pt-BR" sz="2000" b="1">
              <a:solidFill>
                <a:schemeClr val="bg2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&lt;br /&gt;</a:t>
            </a:r>
          </a:p>
          <a:p>
            <a:pPr>
              <a:buFont typeface="Wingdings" charset="0"/>
              <a:buNone/>
            </a:pPr>
            <a:endParaRPr lang="pt-BR" sz="2000" b="1">
              <a:solidFill>
                <a:srgbClr val="7F7F7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&lt;!-- Acrescenta exclamação ao passar o mouse sobre o botão --&gt;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&lt;input type=</a:t>
            </a:r>
            <a:r>
              <a:rPr lang="ja-JP" altLang="pt-BR" sz="2000" b="1"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latin typeface="Courier New" charset="0"/>
                <a:cs typeface="Courier New" charset="0"/>
              </a:rPr>
              <a:t>text</a:t>
            </a:r>
            <a:r>
              <a:rPr lang="ja-JP" altLang="pt-BR" sz="2000" b="1"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latin typeface="Courier New" charset="0"/>
                <a:cs typeface="Courier New" charset="0"/>
              </a:rPr>
              <a:t> value=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Olá !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’</a:t>
            </a:r>
            <a:endParaRPr lang="pt-BR" altLang="ja-JP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</a:t>
            </a:r>
            <a:r>
              <a:rPr lang="pt-BR" sz="2000" b="1">
                <a:solidFill>
                  <a:srgbClr val="7030A0"/>
                </a:solidFill>
                <a:latin typeface="Courier New" charset="0"/>
                <a:cs typeface="Courier New" charset="0"/>
              </a:rPr>
              <a:t>onmouseover</a:t>
            </a:r>
            <a:r>
              <a:rPr lang="pt-BR" sz="2000" b="1">
                <a:latin typeface="Courier New" charset="0"/>
                <a:cs typeface="Courier New" charset="0"/>
              </a:rPr>
              <a:t>=</a:t>
            </a:r>
            <a:r>
              <a:rPr lang="ja-JP" alt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this.value += 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‘</a:t>
            </a:r>
            <a:r>
              <a:rPr lang="pt-BR" altLang="ja-JP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!</a:t>
            </a:r>
            <a:r>
              <a:rPr lang="ja-JP" altLang="pt-BR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’</a:t>
            </a:r>
            <a:r>
              <a:rPr lang="pt-BR" altLang="ja-JP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;</a:t>
            </a:r>
            <a:r>
              <a:rPr lang="ja-JP" altLang="pt-BR" sz="2000" b="1">
                <a:solidFill>
                  <a:srgbClr val="C00000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/&gt;</a:t>
            </a:r>
            <a:endParaRPr lang="pt-BR" sz="2000" b="1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1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window</a:t>
            </a:r>
          </a:p>
        </p:txBody>
      </p:sp>
      <p:sp>
        <p:nvSpPr>
          <p:cNvPr id="3788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Objeto usado para comunicação com o usuário e manipulação da janela</a:t>
            </a:r>
          </a:p>
          <a:p>
            <a:pPr eaLnBrk="1" hangingPunct="1">
              <a:lnSpc>
                <a:spcPct val="90000"/>
              </a:lnSpc>
            </a:pPr>
            <a:endParaRPr lang="pt-BR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Representa a janela do navegador ou de um frame</a:t>
            </a:r>
          </a:p>
          <a:p>
            <a:pPr eaLnBrk="1" hangingPunct="1">
              <a:lnSpc>
                <a:spcPct val="90000"/>
              </a:lnSpc>
            </a:pPr>
            <a:endParaRPr lang="pt-BR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É criado automaticamente ao haver uma tag &lt;body&gt; ou &lt;frameset&gt;</a:t>
            </a:r>
          </a:p>
        </p:txBody>
      </p:sp>
    </p:spTree>
    <p:extLst>
      <p:ext uri="{BB962C8B-B14F-4D97-AF65-F5344CB8AC3E}">
        <p14:creationId xmlns:p14="http://schemas.microsoft.com/office/powerpoint/2010/main" val="31090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O uso de </a:t>
            </a:r>
            <a:r>
              <a:rPr lang="pt-BR" i="1">
                <a:latin typeface="Arial" charset="0"/>
              </a:rPr>
              <a:t>window</a:t>
            </a:r>
            <a:r>
              <a:rPr lang="pt-BR">
                <a:latin typeface="Arial" charset="0"/>
              </a:rPr>
              <a:t> é opcional</a:t>
            </a:r>
          </a:p>
        </p:txBody>
      </p:sp>
      <p:sp>
        <p:nvSpPr>
          <p:cNvPr id="379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500">
                <a:latin typeface="Verdana" charset="0"/>
              </a:rPr>
              <a:t>window.alert(“Oi”) ou só alert( “Oi” )</a:t>
            </a:r>
          </a:p>
          <a:p>
            <a:pPr eaLnBrk="1" hangingPunct="1"/>
            <a:r>
              <a:rPr lang="pt-BR" sz="2500">
                <a:latin typeface="Verdana" charset="0"/>
              </a:rPr>
              <a:t>window.confirm( “Quer ?” ) ou só confirm( “Quer ?” )</a:t>
            </a:r>
          </a:p>
          <a:p>
            <a:pPr eaLnBrk="1" hangingPunct="1"/>
            <a:r>
              <a:rPr lang="pt-BR" sz="2500">
                <a:latin typeface="Verdana" charset="0"/>
              </a:rPr>
              <a:t>window.document.write( “Oi” ) ou só document.write( “Oi” )</a:t>
            </a:r>
          </a:p>
          <a:p>
            <a:pPr eaLnBrk="1" hangingPunct="1"/>
            <a:r>
              <a:rPr lang="pt-BR" sz="2500">
                <a:latin typeface="Verdana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734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>
                <a:latin typeface="Arial" charset="0"/>
              </a:rPr>
              <a:t>Propriedades de </a:t>
            </a:r>
            <a:r>
              <a:rPr lang="pt-BR" sz="3200" i="1">
                <a:latin typeface="Arial" charset="0"/>
              </a:rPr>
              <a:t>window</a:t>
            </a:r>
            <a:r>
              <a:rPr lang="pt-BR" sz="3200">
                <a:latin typeface="Arial" charset="0"/>
              </a:rPr>
              <a:t> mais usadas</a:t>
            </a:r>
          </a:p>
        </p:txBody>
      </p:sp>
      <p:graphicFrame>
        <p:nvGraphicFramePr>
          <p:cNvPr id="57401" name="Group 57"/>
          <p:cNvGraphicFramePr>
            <a:graphicFrameLocks noGrp="1"/>
          </p:cNvGraphicFramePr>
          <p:nvPr>
            <p:ph idx="1"/>
          </p:nvPr>
        </p:nvGraphicFramePr>
        <p:xfrm>
          <a:off x="1370013" y="1827213"/>
          <a:ext cx="7313612" cy="4638675"/>
        </p:xfrm>
        <a:graphic>
          <a:graphicData uri="http://schemas.openxmlformats.org/drawingml/2006/table">
            <a:tbl>
              <a:tblPr/>
              <a:tblGrid>
                <a:gridCol w="2381250"/>
                <a:gridCol w="4932362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document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Documento da janela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location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Representa a URL da página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navigator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Contém informações sobre o navegador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Nome da janela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status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Conteúdo da barra de status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innerHeight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Altura interna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innerWidth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Comprimento interno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outerHeight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Altura externa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outerWidth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Comprimento externo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Métodos de </a:t>
            </a:r>
            <a:r>
              <a:rPr lang="pt-BR" i="1">
                <a:latin typeface="Arial" charset="0"/>
              </a:rPr>
              <a:t>window</a:t>
            </a:r>
            <a:r>
              <a:rPr lang="pt-BR">
                <a:latin typeface="Arial" charset="0"/>
              </a:rPr>
              <a:t> mais usados</a:t>
            </a:r>
          </a:p>
        </p:txBody>
      </p:sp>
      <p:graphicFrame>
        <p:nvGraphicFramePr>
          <p:cNvPr id="59440" name="Group 48"/>
          <p:cNvGraphicFramePr>
            <a:graphicFrameLocks noGrp="1"/>
          </p:cNvGraphicFramePr>
          <p:nvPr>
            <p:ph idx="1"/>
          </p:nvPr>
        </p:nvGraphicFramePr>
        <p:xfrm>
          <a:off x="1370013" y="1827213"/>
          <a:ext cx="7305675" cy="4546600"/>
        </p:xfrm>
        <a:graphic>
          <a:graphicData uri="http://schemas.openxmlformats.org/drawingml/2006/table">
            <a:tbl>
              <a:tblPr/>
              <a:tblGrid>
                <a:gridCol w="1665287"/>
                <a:gridCol w="5640388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alert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Mensagem de alerta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confirm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Pede confirmação ao usuário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prompt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Pede um valor ao usuário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back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Simula o botão Voltar do navegador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forward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Simula o botão Avançar do navegador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open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Abre uma nova janela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close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Fecha uma janela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CF060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print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Imprime o conteúdo da janela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39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document</a:t>
            </a:r>
          </a:p>
        </p:txBody>
      </p:sp>
      <p:sp>
        <p:nvSpPr>
          <p:cNvPr id="382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97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500">
                <a:latin typeface="Verdana" charset="0"/>
              </a:rPr>
              <a:t>O objeto </a:t>
            </a:r>
            <a:r>
              <a:rPr lang="pt-BR" sz="2500">
                <a:solidFill>
                  <a:srgbClr val="0000FF"/>
                </a:solidFill>
                <a:latin typeface="Verdana" charset="0"/>
              </a:rPr>
              <a:t>document</a:t>
            </a:r>
            <a:r>
              <a:rPr lang="pt-BR" sz="2500">
                <a:latin typeface="Verdana" charset="0"/>
              </a:rPr>
              <a:t> representa a página atual</a:t>
            </a:r>
          </a:p>
          <a:p>
            <a:pPr eaLnBrk="1" hangingPunct="1">
              <a:lnSpc>
                <a:spcPct val="90000"/>
              </a:lnSpc>
            </a:pPr>
            <a:endParaRPr lang="pt-BR" sz="2500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500">
                <a:latin typeface="Verdana" charset="0"/>
              </a:rPr>
              <a:t>Pertence ao objeto </a:t>
            </a:r>
            <a:r>
              <a:rPr lang="pt-BR" sz="2500">
                <a:solidFill>
                  <a:srgbClr val="0000FF"/>
                </a:solidFill>
                <a:latin typeface="Verdana" charset="0"/>
              </a:rPr>
              <a:t>window</a:t>
            </a:r>
          </a:p>
          <a:p>
            <a:pPr eaLnBrk="1" hangingPunct="1">
              <a:lnSpc>
                <a:spcPct val="90000"/>
              </a:lnSpc>
            </a:pPr>
            <a:endParaRPr lang="pt-BR" sz="1600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500">
                <a:latin typeface="Verdana" charset="0"/>
              </a:rPr>
              <a:t>Possui todos os elementos da página, os quais podem ser acessados pelo </a:t>
            </a:r>
            <a:r>
              <a:rPr lang="pt-BR" sz="2500" i="1">
                <a:latin typeface="Verdana" charset="0"/>
              </a:rPr>
              <a:t>nome</a:t>
            </a:r>
            <a:r>
              <a:rPr lang="pt-BR" sz="2500">
                <a:latin typeface="Verdana" charset="0"/>
              </a:rPr>
              <a:t> ou pela </a:t>
            </a:r>
            <a:r>
              <a:rPr lang="pt-BR" sz="2500" i="1">
                <a:latin typeface="Verdana" charset="0"/>
              </a:rPr>
              <a:t>posição dentro do array</a:t>
            </a:r>
            <a:r>
              <a:rPr lang="pt-BR" sz="2500">
                <a:latin typeface="Verdan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>
                <a:latin typeface="Verdana" charset="0"/>
                <a:cs typeface="Arial" charset="0"/>
              </a:rPr>
              <a:t>document.meuform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>
                <a:latin typeface="Verdana" charset="0"/>
                <a:cs typeface="Arial" charset="0"/>
              </a:rPr>
              <a:t>document.meuform.email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>
                <a:latin typeface="Verdana" charset="0"/>
                <a:cs typeface="Arial" charset="0"/>
              </a:rPr>
              <a:t>document.forms[0]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>
                <a:latin typeface="Verdana" charset="0"/>
                <a:cs typeface="Arial" charset="0"/>
              </a:rPr>
              <a:t>document.forms[0].elements[0]</a:t>
            </a:r>
          </a:p>
        </p:txBody>
      </p:sp>
    </p:spTree>
    <p:extLst>
      <p:ext uri="{BB962C8B-B14F-4D97-AF65-F5344CB8AC3E}">
        <p14:creationId xmlns:p14="http://schemas.microsoft.com/office/powerpoint/2010/main" val="6922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document</a:t>
            </a:r>
          </a:p>
        </p:txBody>
      </p:sp>
      <p:sp>
        <p:nvSpPr>
          <p:cNvPr id="3840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Um meio bastante utilizado para acessar os elementos do documento é o acesso pelo </a:t>
            </a:r>
            <a:r>
              <a:rPr lang="pt-BR" b="1">
                <a:solidFill>
                  <a:srgbClr val="FF0000"/>
                </a:solidFill>
                <a:latin typeface="Verdana" charset="0"/>
              </a:rPr>
              <a:t>id</a:t>
            </a:r>
            <a:r>
              <a:rPr lang="pt-BR">
                <a:latin typeface="Verdana" charset="0"/>
              </a:rPr>
              <a:t> do elemento:</a:t>
            </a:r>
          </a:p>
          <a:p>
            <a:pPr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400" b="1">
                <a:latin typeface="Courier New" charset="0"/>
                <a:cs typeface="Courier New" charset="0"/>
              </a:rPr>
              <a:t>var email = document.</a:t>
            </a:r>
            <a:r>
              <a:rPr lang="pt-BR" sz="2400" b="1">
                <a:solidFill>
                  <a:srgbClr val="C00000"/>
                </a:solidFill>
                <a:latin typeface="Courier New" charset="0"/>
                <a:cs typeface="Courier New" charset="0"/>
              </a:rPr>
              <a:t>getElementById</a:t>
            </a:r>
            <a:r>
              <a:rPr lang="pt-BR" sz="2400" b="1">
                <a:latin typeface="Courier New" charset="0"/>
                <a:cs typeface="Courier New" charset="0"/>
              </a:rPr>
              <a:t>(</a:t>
            </a:r>
            <a:r>
              <a:rPr lang="pt-BR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‘email’</a:t>
            </a:r>
            <a:r>
              <a:rPr lang="pt-BR" altLang="ja-JP" sz="2400" b="1">
                <a:latin typeface="Courier New" charset="0"/>
                <a:cs typeface="Courier New" charset="0"/>
              </a:rPr>
              <a:t>);</a:t>
            </a:r>
            <a:endParaRPr lang="pt-BR" b="1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5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Conversão de tipos</a:t>
            </a:r>
          </a:p>
        </p:txBody>
      </p:sp>
      <p:sp>
        <p:nvSpPr>
          <p:cNvPr id="343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25975"/>
          </a:xfrm>
        </p:spPr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Feita automaticamente</a:t>
            </a:r>
          </a:p>
          <a:p>
            <a:pPr eaLnBrk="1" hangingPunct="1"/>
            <a:r>
              <a:rPr lang="pt-BR">
                <a:latin typeface="Verdana" charset="0"/>
              </a:rPr>
              <a:t>Use com atenção</a:t>
            </a:r>
          </a:p>
          <a:p>
            <a:pPr eaLnBrk="1" hangingPunct="1"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x = 10;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int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y = “20”;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string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z = x * y;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200 (int)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s = x + y; </a:t>
            </a:r>
            <a:r>
              <a:rPr lang="pt-BR">
                <a:solidFill>
                  <a:schemeClr val="bg2"/>
                </a:solidFill>
                <a:latin typeface="Verdana" charset="0"/>
              </a:rPr>
              <a:t>// “1020” (string)</a:t>
            </a:r>
          </a:p>
          <a:p>
            <a:pPr eaLnBrk="1" hangingPunct="1">
              <a:buFont typeface="Wingdings" charset="0"/>
              <a:buNone/>
            </a:pPr>
            <a:endParaRPr lang="pt-BR">
              <a:solidFill>
                <a:schemeClr val="bg2"/>
              </a:solidFill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 sz="1900" u="sng">
                <a:solidFill>
                  <a:srgbClr val="CF0601"/>
                </a:solidFill>
                <a:latin typeface="Verdana" charset="0"/>
              </a:rPr>
              <a:t>Regra</a:t>
            </a:r>
            <a:r>
              <a:rPr lang="pt-BR" sz="1900">
                <a:solidFill>
                  <a:srgbClr val="CF0601"/>
                </a:solidFill>
                <a:latin typeface="Verdana" charset="0"/>
              </a:rPr>
              <a:t>: Soma com string sempre resulta em string.</a:t>
            </a:r>
          </a:p>
        </p:txBody>
      </p:sp>
    </p:spTree>
    <p:extLst>
      <p:ext uri="{BB962C8B-B14F-4D97-AF65-F5344CB8AC3E}">
        <p14:creationId xmlns:p14="http://schemas.microsoft.com/office/powerpoint/2010/main" val="112151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document</a:t>
            </a:r>
          </a:p>
        </p:txBody>
      </p:sp>
      <p:sp>
        <p:nvSpPr>
          <p:cNvPr id="385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25975"/>
          </a:xfrm>
        </p:spPr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Possui propriedades adicionais</a:t>
            </a:r>
          </a:p>
          <a:p>
            <a:pPr lvl="1" eaLnBrk="1" hangingPunct="1"/>
            <a:r>
              <a:rPr lang="pt-BR">
                <a:solidFill>
                  <a:srgbClr val="0000FF"/>
                </a:solidFill>
                <a:latin typeface="Verdana" charset="0"/>
                <a:cs typeface="Arial" charset="0"/>
              </a:rPr>
              <a:t>bgColor</a:t>
            </a:r>
            <a:r>
              <a:rPr lang="pt-BR">
                <a:latin typeface="Verdana" charset="0"/>
                <a:cs typeface="Arial" charset="0"/>
              </a:rPr>
              <a:t> </a:t>
            </a:r>
            <a:r>
              <a:rPr lang="pt-BR">
                <a:solidFill>
                  <a:schemeClr val="bg2"/>
                </a:solidFill>
                <a:latin typeface="Verdana" charset="0"/>
                <a:cs typeface="Arial" charset="0"/>
              </a:rPr>
              <a:t>// Cor de fundo</a:t>
            </a:r>
          </a:p>
          <a:p>
            <a:pPr lvl="1" eaLnBrk="1" hangingPunct="1"/>
            <a:r>
              <a:rPr lang="pt-BR">
                <a:solidFill>
                  <a:srgbClr val="0000FF"/>
                </a:solidFill>
                <a:latin typeface="Verdana" charset="0"/>
                <a:cs typeface="Arial" charset="0"/>
              </a:rPr>
              <a:t>fgColor</a:t>
            </a:r>
            <a:r>
              <a:rPr lang="pt-BR">
                <a:latin typeface="Verdana" charset="0"/>
                <a:cs typeface="Arial" charset="0"/>
              </a:rPr>
              <a:t> </a:t>
            </a:r>
            <a:r>
              <a:rPr lang="pt-BR">
                <a:solidFill>
                  <a:schemeClr val="bg2"/>
                </a:solidFill>
                <a:latin typeface="Verdana" charset="0"/>
                <a:cs typeface="Arial" charset="0"/>
              </a:rPr>
              <a:t>// Cor do texto</a:t>
            </a:r>
          </a:p>
          <a:p>
            <a:pPr lvl="1" eaLnBrk="1" hangingPunct="1"/>
            <a:r>
              <a:rPr lang="pt-BR">
                <a:solidFill>
                  <a:srgbClr val="0000FF"/>
                </a:solidFill>
                <a:latin typeface="Verdana" charset="0"/>
                <a:cs typeface="Arial" charset="0"/>
              </a:rPr>
              <a:t>linkColor</a:t>
            </a:r>
            <a:r>
              <a:rPr lang="pt-BR">
                <a:latin typeface="Verdana" charset="0"/>
                <a:cs typeface="Arial" charset="0"/>
              </a:rPr>
              <a:t> </a:t>
            </a:r>
            <a:r>
              <a:rPr lang="pt-BR">
                <a:solidFill>
                  <a:schemeClr val="bg2"/>
                </a:solidFill>
                <a:latin typeface="Verdana" charset="0"/>
                <a:cs typeface="Arial" charset="0"/>
              </a:rPr>
              <a:t>// Cor dos links</a:t>
            </a:r>
          </a:p>
          <a:p>
            <a:pPr lvl="1" eaLnBrk="1" hangingPunct="1"/>
            <a:r>
              <a:rPr lang="pt-BR">
                <a:solidFill>
                  <a:srgbClr val="0000FF"/>
                </a:solidFill>
                <a:latin typeface="Verdana" charset="0"/>
                <a:cs typeface="Arial" charset="0"/>
              </a:rPr>
              <a:t>vlinkColor</a:t>
            </a:r>
            <a:r>
              <a:rPr lang="pt-BR">
                <a:latin typeface="Verdana" charset="0"/>
                <a:cs typeface="Arial" charset="0"/>
              </a:rPr>
              <a:t> </a:t>
            </a:r>
            <a:r>
              <a:rPr lang="pt-BR">
                <a:solidFill>
                  <a:schemeClr val="bg2"/>
                </a:solidFill>
                <a:latin typeface="Verdana" charset="0"/>
                <a:cs typeface="Arial" charset="0"/>
              </a:rPr>
              <a:t>// Cor dos links pressionados</a:t>
            </a:r>
          </a:p>
          <a:p>
            <a:pPr lvl="1" eaLnBrk="1" hangingPunct="1"/>
            <a:r>
              <a:rPr lang="pt-BR">
                <a:latin typeface="Verdana" charset="0"/>
                <a:cs typeface="Arial" charset="0"/>
              </a:rPr>
              <a:t>...</a:t>
            </a:r>
          </a:p>
          <a:p>
            <a:pPr eaLnBrk="1" hangingPunct="1"/>
            <a:r>
              <a:rPr lang="pt-BR">
                <a:latin typeface="Verdana" charset="0"/>
              </a:rPr>
              <a:t>Possui métodos</a:t>
            </a:r>
          </a:p>
          <a:p>
            <a:pPr lvl="1" eaLnBrk="1" hangingPunct="1"/>
            <a:r>
              <a:rPr lang="pt-BR" sz="2100">
                <a:solidFill>
                  <a:srgbClr val="0000FF"/>
                </a:solidFill>
                <a:latin typeface="Verdana" charset="0"/>
                <a:cs typeface="Arial" charset="0"/>
              </a:rPr>
              <a:t>write</a:t>
            </a:r>
            <a:r>
              <a:rPr lang="pt-BR" sz="2100">
                <a:latin typeface="Verdana" charset="0"/>
                <a:cs typeface="Arial" charset="0"/>
              </a:rPr>
              <a:t>( “&lt;p&gt;Um parágrafo&lt;/p&gt;” );</a:t>
            </a:r>
          </a:p>
          <a:p>
            <a:pPr lvl="1" eaLnBrk="1" hangingPunct="1"/>
            <a:r>
              <a:rPr lang="pt-BR" sz="2100">
                <a:solidFill>
                  <a:srgbClr val="0000FF"/>
                </a:solidFill>
                <a:latin typeface="Verdana" charset="0"/>
                <a:cs typeface="Arial" charset="0"/>
              </a:rPr>
              <a:t>getSelection</a:t>
            </a:r>
            <a:r>
              <a:rPr lang="pt-BR" sz="2100">
                <a:latin typeface="Verdana" charset="0"/>
                <a:cs typeface="Arial" charset="0"/>
              </a:rPr>
              <a:t>(); </a:t>
            </a:r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// Retorna o texto selecionado</a:t>
            </a:r>
          </a:p>
          <a:p>
            <a:pPr lvl="1" eaLnBrk="1" hangingPunct="1"/>
            <a:r>
              <a:rPr lang="pt-BR" sz="2100">
                <a:solidFill>
                  <a:schemeClr val="bg2"/>
                </a:solidFill>
                <a:latin typeface="Verdana" charset="0"/>
                <a:cs typeface="Arial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7161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location</a:t>
            </a:r>
          </a:p>
        </p:txBody>
      </p:sp>
      <p:sp>
        <p:nvSpPr>
          <p:cNvPr id="386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97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500">
                <a:latin typeface="Verdana" charset="0"/>
              </a:rPr>
              <a:t>Manipula a localização da página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>
              <a:solidFill>
                <a:schemeClr val="bg2"/>
              </a:solidFill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4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&lt;script type=“text/javascript” 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400" b="1">
                <a:latin typeface="Courier New" charset="0"/>
                <a:cs typeface="Courier New" charset="0"/>
              </a:rPr>
              <a:t>  var site = prompt( “Ir para:”,     	“http://www.google.com/” 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400" b="1">
                <a:solidFill>
                  <a:schemeClr val="bg2"/>
                </a:solidFill>
                <a:latin typeface="Courier New" charset="0"/>
                <a:cs typeface="Courier New" charset="0"/>
              </a:rPr>
              <a:t>  // Acessa o site</a:t>
            </a:r>
            <a:endParaRPr lang="pt-BR" sz="2400" b="1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400" b="1">
                <a:solidFill>
                  <a:srgbClr val="CF0601"/>
                </a:solidFill>
                <a:latin typeface="Courier New" charset="0"/>
                <a:cs typeface="Courier New" charset="0"/>
              </a:rPr>
              <a:t>  location.href</a:t>
            </a:r>
            <a:r>
              <a:rPr lang="pt-BR" sz="2400" b="1">
                <a:latin typeface="Courier New" charset="0"/>
                <a:cs typeface="Courier New" charset="0"/>
              </a:rPr>
              <a:t> = site; </a:t>
            </a:r>
            <a:endParaRPr lang="pt-BR" sz="2400" b="1">
              <a:solidFill>
                <a:schemeClr val="bg2"/>
              </a:solidFill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400" b="1">
                <a:solidFill>
                  <a:schemeClr val="bg2"/>
                </a:solidFill>
                <a:latin typeface="Courier New" charset="0"/>
                <a:cs typeface="Courier New" charset="0"/>
              </a:rPr>
              <a:t>&lt;/script&gt;</a:t>
            </a:r>
            <a:endParaRPr lang="pt-BR" sz="2000" b="1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6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navigator</a:t>
            </a:r>
          </a:p>
        </p:txBody>
      </p:sp>
      <p:sp>
        <p:nvSpPr>
          <p:cNvPr id="387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625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500">
                <a:latin typeface="Verdana" charset="0"/>
              </a:rPr>
              <a:t>Possui informações sobre o navegador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pt-BR" sz="2100">
              <a:solidFill>
                <a:schemeClr val="bg2"/>
              </a:solidFill>
              <a:latin typeface="Verdan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&lt;script type=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text/javascript</a:t>
            </a:r>
            <a:r>
              <a:rPr lang="ja-JP" alt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 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var nome = </a:t>
            </a:r>
            <a:r>
              <a:rPr lang="pt-BR" sz="2000" b="1">
                <a:solidFill>
                  <a:srgbClr val="CF0601"/>
                </a:solidFill>
                <a:latin typeface="Courier New" charset="0"/>
                <a:cs typeface="Courier New" charset="0"/>
              </a:rPr>
              <a:t>navigator.appName</a:t>
            </a:r>
            <a:r>
              <a:rPr lang="pt-BR" sz="20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var plataforma = </a:t>
            </a:r>
            <a:r>
              <a:rPr lang="pt-BR" sz="2000" b="1">
                <a:solidFill>
                  <a:srgbClr val="CF0601"/>
                </a:solidFill>
                <a:latin typeface="Courier New" charset="0"/>
                <a:cs typeface="Courier New" charset="0"/>
              </a:rPr>
              <a:t>navigator.plataform</a:t>
            </a:r>
            <a:r>
              <a:rPr lang="pt-BR" sz="20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var usaJava = </a:t>
            </a:r>
            <a:r>
              <a:rPr lang="pt-BR" sz="2000" b="1">
                <a:solidFill>
                  <a:srgbClr val="CF0601"/>
                </a:solidFill>
                <a:latin typeface="Courier New" charset="0"/>
                <a:cs typeface="Courier New" charset="0"/>
              </a:rPr>
              <a:t>navigator.javaEnabled()</a:t>
            </a:r>
            <a:r>
              <a:rPr lang="pt-BR" sz="2000" b="1">
                <a:latin typeface="Courier New" charset="0"/>
                <a:cs typeface="Courier New" charset="0"/>
              </a:rPr>
              <a:t> ? 	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Sim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 : 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Não</a:t>
            </a:r>
            <a:r>
              <a:rPr lang="ja-JP" altLang="pt-BR" sz="2000" b="1">
                <a:latin typeface="Courier New" charset="0"/>
                <a:cs typeface="Courier New" charset="0"/>
              </a:rPr>
              <a:t>”</a:t>
            </a:r>
            <a:r>
              <a:rPr lang="pt-BR" altLang="ja-JP" sz="2000" b="1"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alert( 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Navegador: 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 + nome +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  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\nPlataforma: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 + plataforma +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  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\nUsa Java:</a:t>
            </a:r>
            <a:r>
              <a:rPr lang="ja-JP" altLang="pt-BR" sz="2000" b="1">
                <a:latin typeface="Courier New" charset="0"/>
                <a:cs typeface="Courier New" charset="0"/>
              </a:rPr>
              <a:t>“</a:t>
            </a:r>
            <a:r>
              <a:rPr lang="pt-BR" altLang="ja-JP" sz="2000" b="1">
                <a:latin typeface="Courier New" charset="0"/>
                <a:cs typeface="Courier New" charset="0"/>
              </a:rPr>
              <a:t> + usaJava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pt-BR" sz="2000" b="1">
                <a:solidFill>
                  <a:srgbClr val="7F7F7F"/>
                </a:solidFill>
                <a:latin typeface="Courier New" charset="0"/>
                <a:cs typeface="Courier New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0952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String e Crítica de Dados</a:t>
            </a:r>
          </a:p>
        </p:txBody>
      </p:sp>
      <p:sp>
        <p:nvSpPr>
          <p:cNvPr id="388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Um dos objetos mais usados para crítica (validação) de dados de formulários é o String</a:t>
            </a:r>
          </a:p>
          <a:p>
            <a:pPr eaLnBrk="1" hangingPunct="1">
              <a:lnSpc>
                <a:spcPct val="90000"/>
              </a:lnSpc>
            </a:pPr>
            <a:endParaRPr lang="pt-BR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Os valores informados pelo usuário serão objetos String</a:t>
            </a:r>
          </a:p>
          <a:p>
            <a:pPr eaLnBrk="1" hangingPunct="1">
              <a:lnSpc>
                <a:spcPct val="90000"/>
              </a:lnSpc>
            </a:pPr>
            <a:endParaRPr lang="pt-BR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String possui propriedades e métodos úteis e de fácil utilização</a:t>
            </a:r>
          </a:p>
        </p:txBody>
      </p:sp>
    </p:spTree>
    <p:extLst>
      <p:ext uri="{BB962C8B-B14F-4D97-AF65-F5344CB8AC3E}">
        <p14:creationId xmlns:p14="http://schemas.microsoft.com/office/powerpoint/2010/main" val="230221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String e Crítica de Dados</a:t>
            </a:r>
          </a:p>
        </p:txBody>
      </p:sp>
      <p:sp>
        <p:nvSpPr>
          <p:cNvPr id="3891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Verdana" charset="0"/>
              </a:rPr>
              <a:t>A maioria dos campos dos formulários possui a propriedade </a:t>
            </a:r>
            <a:r>
              <a:rPr lang="pt-BR" b="1">
                <a:solidFill>
                  <a:srgbClr val="C00000"/>
                </a:solidFill>
                <a:latin typeface="Verdana" charset="0"/>
              </a:rPr>
              <a:t>value</a:t>
            </a:r>
            <a:r>
              <a:rPr lang="pt-BR">
                <a:latin typeface="Verdana" charset="0"/>
              </a:rPr>
              <a:t>.</a:t>
            </a:r>
          </a:p>
          <a:p>
            <a:endParaRPr lang="pt-BR">
              <a:latin typeface="Verdana" charset="0"/>
            </a:endParaRPr>
          </a:p>
          <a:p>
            <a:r>
              <a:rPr lang="pt-BR">
                <a:latin typeface="Verdana" charset="0"/>
              </a:rPr>
              <a:t>Essa propriedade é uma String, que é um objeto que possui atributos e métodos úteis para validação.</a:t>
            </a:r>
            <a:endParaRPr lang="pt-BR" b="1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8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Exemplo</a:t>
            </a:r>
          </a:p>
        </p:txBody>
      </p:sp>
      <p:sp>
        <p:nvSpPr>
          <p:cNvPr id="390146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3878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function validar()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	var nome = document.getElementById(</a:t>
            </a:r>
            <a:r>
              <a:rPr lang="ja-JP" altLang="pt-BR" sz="1800" b="1">
                <a:latin typeface="Courier New" charset="0"/>
                <a:cs typeface="Courier New" charset="0"/>
              </a:rPr>
              <a:t>‘</a:t>
            </a:r>
            <a:r>
              <a:rPr lang="pt-BR" altLang="ja-JP" sz="1800" b="1">
                <a:latin typeface="Courier New" charset="0"/>
                <a:cs typeface="Courier New" charset="0"/>
              </a:rPr>
              <a:t>nome</a:t>
            </a:r>
            <a:r>
              <a:rPr lang="ja-JP" altLang="pt-BR" sz="1800" b="1">
                <a:latin typeface="Courier New" charset="0"/>
                <a:cs typeface="Courier New" charset="0"/>
              </a:rPr>
              <a:t>’</a:t>
            </a:r>
            <a:r>
              <a:rPr lang="pt-BR" altLang="ja-JP" sz="1800" b="1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</a:t>
            </a: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// length é o comprimento da string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	if ( nome.</a:t>
            </a:r>
            <a:r>
              <a:rPr lang="pt-BR" sz="1800" b="1">
                <a:solidFill>
                  <a:srgbClr val="C00000"/>
                </a:solidFill>
                <a:latin typeface="Courier New" charset="0"/>
                <a:cs typeface="Courier New" charset="0"/>
              </a:rPr>
              <a:t>value</a:t>
            </a:r>
            <a:r>
              <a:rPr lang="pt-BR" sz="1800" b="1">
                <a:latin typeface="Courier New" charset="0"/>
                <a:cs typeface="Courier New" charset="0"/>
              </a:rPr>
              <a:t>.</a:t>
            </a:r>
            <a:r>
              <a:rPr lang="pt-BR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length</a:t>
            </a:r>
            <a:r>
              <a:rPr lang="pt-BR" sz="1800" b="1">
                <a:latin typeface="Courier New" charset="0"/>
                <a:cs typeface="Courier New" charset="0"/>
              </a:rPr>
              <a:t> &lt; 1 )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	{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		alert( </a:t>
            </a:r>
            <a:r>
              <a:rPr lang="ja-JP" altLang="pt-BR" sz="1800" b="1">
                <a:latin typeface="Courier New" charset="0"/>
                <a:cs typeface="Courier New" charset="0"/>
              </a:rPr>
              <a:t>‘</a:t>
            </a:r>
            <a:r>
              <a:rPr lang="pt-BR" altLang="ja-JP" sz="1800" b="1">
                <a:latin typeface="Courier New" charset="0"/>
                <a:cs typeface="Courier New" charset="0"/>
              </a:rPr>
              <a:t>Por favor, informe o Nome.</a:t>
            </a:r>
            <a:r>
              <a:rPr lang="ja-JP" altLang="pt-BR" sz="1800" b="1">
                <a:latin typeface="Courier New" charset="0"/>
                <a:cs typeface="Courier New" charset="0"/>
              </a:rPr>
              <a:t>’</a:t>
            </a:r>
            <a:r>
              <a:rPr lang="pt-BR" altLang="ja-JP" sz="1800" b="1">
                <a:latin typeface="Courier New" charset="0"/>
                <a:cs typeface="Courier New" charset="0"/>
              </a:rPr>
              <a:t> );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		</a:t>
            </a:r>
            <a:r>
              <a:rPr lang="pt-BR" sz="1800" b="1">
                <a:solidFill>
                  <a:srgbClr val="7F7F7F"/>
                </a:solidFill>
                <a:latin typeface="Courier New" charset="0"/>
                <a:cs typeface="Courier New" charset="0"/>
              </a:rPr>
              <a:t>// Põe o foco no campo Nome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		nome.</a:t>
            </a:r>
            <a:r>
              <a:rPr lang="pt-BR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focus()</a:t>
            </a:r>
            <a:r>
              <a:rPr lang="pt-BR" sz="1800" b="1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		</a:t>
            </a:r>
            <a:r>
              <a:rPr lang="pt-BR" sz="1800" b="1">
                <a:solidFill>
                  <a:srgbClr val="CF0601"/>
                </a:solidFill>
                <a:latin typeface="Courier New" charset="0"/>
                <a:cs typeface="Courier New" charset="0"/>
              </a:rPr>
              <a:t>return false;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	}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</a:t>
            </a:r>
            <a:r>
              <a:rPr lang="pt-BR" sz="1800" b="1">
                <a:solidFill>
                  <a:srgbClr val="CF0601"/>
                </a:solidFill>
                <a:latin typeface="Courier New" charset="0"/>
                <a:cs typeface="Courier New" charset="0"/>
              </a:rPr>
              <a:t>return true;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08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No formulário</a:t>
            </a:r>
          </a:p>
        </p:txBody>
      </p:sp>
      <p:sp>
        <p:nvSpPr>
          <p:cNvPr id="3911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&lt;form id=‘meuform’ name=‘meuform’ method=‘post’ action=‘cadastrar.php’ </a:t>
            </a:r>
            <a:r>
              <a:rPr lang="pt-BR" b="1">
                <a:solidFill>
                  <a:srgbClr val="C00000"/>
                </a:solidFill>
                <a:latin typeface="Courier New" charset="0"/>
                <a:cs typeface="Courier New" charset="0"/>
              </a:rPr>
              <a:t>onsubmit</a:t>
            </a:r>
            <a:r>
              <a:rPr lang="pt-BR" b="1">
                <a:latin typeface="Courier New" charset="0"/>
                <a:cs typeface="Courier New" charset="0"/>
              </a:rPr>
              <a:t>=</a:t>
            </a:r>
            <a:r>
              <a:rPr lang="pt-BR" b="1">
                <a:solidFill>
                  <a:srgbClr val="0000FF"/>
                </a:solidFill>
                <a:latin typeface="Courier New" charset="0"/>
                <a:cs typeface="Courier New" charset="0"/>
              </a:rPr>
              <a:t>‘return validar();’</a:t>
            </a:r>
            <a:r>
              <a:rPr lang="pt-BR" altLang="ja-JP" b="1">
                <a:latin typeface="Courier New" charset="0"/>
                <a:cs typeface="Courier New" charset="0"/>
              </a:rPr>
              <a:t> /&gt;</a:t>
            </a: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...</a:t>
            </a:r>
          </a:p>
          <a:p>
            <a:pPr>
              <a:buFont typeface="Wingdings" charset="0"/>
              <a:buNone/>
            </a:pPr>
            <a:r>
              <a:rPr lang="pt-BR" b="1">
                <a:latin typeface="Courier New" charset="0"/>
                <a:cs typeface="Courier New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6556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Outro exemplo</a:t>
            </a:r>
          </a:p>
        </p:txBody>
      </p:sp>
      <p:sp>
        <p:nvSpPr>
          <p:cNvPr id="39219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816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function validar()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var email = document.getElementById(</a:t>
            </a:r>
            <a:r>
              <a:rPr lang="ja-JP" altLang="pt-BR" sz="1800" b="1">
                <a:latin typeface="Courier New" charset="0"/>
                <a:cs typeface="Courier New" charset="0"/>
              </a:rPr>
              <a:t>‘</a:t>
            </a:r>
            <a:r>
              <a:rPr lang="pt-BR" altLang="ja-JP" sz="1800" b="1">
                <a:latin typeface="Courier New" charset="0"/>
                <a:cs typeface="Courier New" charset="0"/>
              </a:rPr>
              <a:t>email</a:t>
            </a:r>
            <a:r>
              <a:rPr lang="ja-JP" altLang="pt-BR" sz="1800" b="1">
                <a:latin typeface="Courier New" charset="0"/>
                <a:cs typeface="Courier New" charset="0"/>
              </a:rPr>
              <a:t>’</a:t>
            </a:r>
            <a:r>
              <a:rPr lang="pt-BR" altLang="ja-JP" sz="1800" b="1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...</a:t>
            </a:r>
          </a:p>
          <a:p>
            <a:pPr>
              <a:buFont typeface="Wingdings" charset="0"/>
              <a:buNone/>
            </a:pPr>
            <a:r>
              <a:rPr lang="pt-BR" sz="1600" b="1">
                <a:solidFill>
                  <a:srgbClr val="474747"/>
                </a:solidFill>
                <a:latin typeface="Courier New" charset="0"/>
                <a:cs typeface="Courier New" charset="0"/>
              </a:rPr>
              <a:t>  // indexOf procura pelo texto informado a partir da</a:t>
            </a:r>
          </a:p>
          <a:p>
            <a:pPr>
              <a:buFont typeface="Wingdings" charset="0"/>
              <a:buNone/>
            </a:pPr>
            <a:r>
              <a:rPr lang="pt-BR" sz="1600" b="1">
                <a:solidFill>
                  <a:srgbClr val="474747"/>
                </a:solidFill>
                <a:latin typeface="Courier New" charset="0"/>
                <a:cs typeface="Courier New" charset="0"/>
              </a:rPr>
              <a:t>  // posição informada. Retorna -1 se não encontrou ou</a:t>
            </a:r>
          </a:p>
          <a:p>
            <a:pPr>
              <a:buFont typeface="Wingdings" charset="0"/>
              <a:buNone/>
            </a:pPr>
            <a:r>
              <a:rPr lang="pt-BR" sz="1600" b="1">
                <a:solidFill>
                  <a:srgbClr val="474747"/>
                </a:solidFill>
                <a:latin typeface="Courier New" charset="0"/>
                <a:cs typeface="Courier New" charset="0"/>
              </a:rPr>
              <a:t>  // a posição onde encontrou o texto (0 ou mais).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if ( email.value.</a:t>
            </a:r>
            <a:r>
              <a:rPr lang="pt-BR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indexOf</a:t>
            </a:r>
            <a:r>
              <a:rPr lang="pt-BR" sz="1800" b="1">
                <a:latin typeface="Courier New" charset="0"/>
                <a:cs typeface="Courier New" charset="0"/>
              </a:rPr>
              <a:t>(</a:t>
            </a:r>
            <a:r>
              <a:rPr lang="ja-JP" altLang="pt-BR" sz="1800" b="1">
                <a:latin typeface="Courier New" charset="0"/>
                <a:cs typeface="Courier New" charset="0"/>
              </a:rPr>
              <a:t>‘</a:t>
            </a:r>
            <a:r>
              <a:rPr lang="pt-BR" altLang="ja-JP" sz="1800" b="1">
                <a:latin typeface="Courier New" charset="0"/>
                <a:cs typeface="Courier New" charset="0"/>
              </a:rPr>
              <a:t>@</a:t>
            </a:r>
            <a:r>
              <a:rPr lang="ja-JP" altLang="pt-BR" sz="1800" b="1">
                <a:latin typeface="Courier New" charset="0"/>
                <a:cs typeface="Courier New" charset="0"/>
              </a:rPr>
              <a:t>’</a:t>
            </a:r>
            <a:r>
              <a:rPr lang="pt-BR" altLang="ja-JP" sz="1800" b="1">
                <a:latin typeface="Courier New" charset="0"/>
                <a:cs typeface="Courier New" charset="0"/>
              </a:rPr>
              <a:t>, 0) &lt; 0 )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{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alert( </a:t>
            </a:r>
            <a:r>
              <a:rPr lang="ja-JP" altLang="pt-BR" sz="1800" b="1">
                <a:latin typeface="Courier New" charset="0"/>
                <a:cs typeface="Courier New" charset="0"/>
              </a:rPr>
              <a:t>‘</a:t>
            </a:r>
            <a:r>
              <a:rPr lang="pt-BR" altLang="ja-JP" sz="1800" b="1">
                <a:latin typeface="Courier New" charset="0"/>
                <a:cs typeface="Courier New" charset="0"/>
              </a:rPr>
              <a:t>Por favor, informe arroba no email.</a:t>
            </a:r>
            <a:r>
              <a:rPr lang="ja-JP" altLang="pt-BR" sz="1800" b="1">
                <a:latin typeface="Courier New" charset="0"/>
                <a:cs typeface="Courier New" charset="0"/>
              </a:rPr>
              <a:t>’</a:t>
            </a:r>
            <a:r>
              <a:rPr lang="pt-BR" altLang="ja-JP" sz="1800" b="1">
                <a:latin typeface="Courier New" charset="0"/>
                <a:cs typeface="Courier New" charset="0"/>
              </a:rPr>
              <a:t> );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email.focus();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  return false;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}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  return true;</a:t>
            </a:r>
          </a:p>
          <a:p>
            <a:pPr>
              <a:buFont typeface="Wingdings" charset="0"/>
              <a:buNone/>
            </a:pPr>
            <a:r>
              <a:rPr lang="pt-BR" sz="18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046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Verificando se um valor é número</a:t>
            </a:r>
          </a:p>
        </p:txBody>
      </p:sp>
      <p:sp>
        <p:nvSpPr>
          <p:cNvPr id="39321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02162"/>
          </a:xfrm>
        </p:spPr>
        <p:txBody>
          <a:bodyPr/>
          <a:lstStyle/>
          <a:p>
            <a:r>
              <a:rPr lang="pt-BR">
                <a:latin typeface="Verdana" charset="0"/>
              </a:rPr>
              <a:t>Use a função </a:t>
            </a:r>
            <a:r>
              <a:rPr lang="pt-BR">
                <a:solidFill>
                  <a:srgbClr val="FF0000"/>
                </a:solidFill>
                <a:latin typeface="Verdana" charset="0"/>
              </a:rPr>
              <a:t>isNaN</a:t>
            </a:r>
            <a:r>
              <a:rPr lang="pt-BR">
                <a:latin typeface="Verdana" charset="0"/>
              </a:rPr>
              <a:t>, que é a contração de </a:t>
            </a:r>
            <a:r>
              <a:rPr lang="pt-BR">
                <a:solidFill>
                  <a:srgbClr val="7030A0"/>
                </a:solidFill>
                <a:latin typeface="Verdana" charset="0"/>
              </a:rPr>
              <a:t>is Not a Number</a:t>
            </a:r>
            <a:r>
              <a:rPr lang="pt-BR">
                <a:latin typeface="Verdana" charset="0"/>
              </a:rPr>
              <a:t> (não é um número).</a:t>
            </a:r>
          </a:p>
          <a:p>
            <a:r>
              <a:rPr lang="pt-BR">
                <a:latin typeface="Verdana" charset="0"/>
              </a:rPr>
              <a:t>A função retorna true se a string passada </a:t>
            </a:r>
            <a:r>
              <a:rPr lang="pt-BR" b="1">
                <a:latin typeface="Verdana" charset="0"/>
              </a:rPr>
              <a:t>não</a:t>
            </a:r>
            <a:r>
              <a:rPr lang="pt-BR">
                <a:latin typeface="Verdana" charset="0"/>
              </a:rPr>
              <a:t> for um número. Ex.:</a:t>
            </a:r>
          </a:p>
          <a:p>
            <a:pPr>
              <a:buFont typeface="Wingdings" charset="0"/>
              <a:buNone/>
            </a:pPr>
            <a:endParaRPr lang="pt-BR" sz="1800">
              <a:latin typeface="Verdana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if ( </a:t>
            </a:r>
            <a:r>
              <a:rPr lang="pt-BR" sz="2000" b="1">
                <a:solidFill>
                  <a:srgbClr val="CF0601"/>
                </a:solidFill>
                <a:latin typeface="Courier New" charset="0"/>
                <a:cs typeface="Courier New" charset="0"/>
              </a:rPr>
              <a:t>isNaN</a:t>
            </a:r>
            <a:r>
              <a:rPr lang="pt-BR" sz="2000" b="1">
                <a:latin typeface="Courier New" charset="0"/>
                <a:cs typeface="Courier New" charset="0"/>
              </a:rPr>
              <a:t>( campoQuantidade.value ) )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  alert( ‘Informe um número na quantidade.’ );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09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Obtendo valor de um select</a:t>
            </a:r>
          </a:p>
        </p:txBody>
      </p:sp>
      <p:sp>
        <p:nvSpPr>
          <p:cNvPr id="39424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000" b="1">
                <a:solidFill>
                  <a:srgbClr val="595959"/>
                </a:solidFill>
                <a:latin typeface="Courier New" charset="0"/>
                <a:cs typeface="Courier New" charset="0"/>
              </a:rPr>
              <a:t>// Obtém a posição selecionada do select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var </a:t>
            </a:r>
            <a:r>
              <a:rPr lang="pt-BR" sz="2000" b="1">
                <a:solidFill>
                  <a:srgbClr val="002060"/>
                </a:solidFill>
                <a:latin typeface="Courier New" charset="0"/>
                <a:cs typeface="Courier New" charset="0"/>
              </a:rPr>
              <a:t>posicao</a:t>
            </a:r>
            <a:r>
              <a:rPr lang="pt-BR" sz="2000" b="1">
                <a:latin typeface="Courier New" charset="0"/>
                <a:cs typeface="Courier New" charset="0"/>
              </a:rPr>
              <a:t> = form.campoSelect.</a:t>
            </a:r>
            <a:r>
              <a:rPr lang="pt-BR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selectedIndex</a:t>
            </a:r>
            <a:r>
              <a:rPr lang="pt-BR" sz="2000" b="1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endParaRPr lang="pt-BR" sz="2000" b="1">
              <a:solidFill>
                <a:srgbClr val="595959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595959"/>
                </a:solidFill>
                <a:latin typeface="Courier New" charset="0"/>
                <a:cs typeface="Courier New" charset="0"/>
              </a:rPr>
              <a:t>// Obtém, da opção na posição selecionada,</a:t>
            </a:r>
          </a:p>
          <a:p>
            <a:pPr>
              <a:buFont typeface="Wingdings" charset="0"/>
              <a:buNone/>
            </a:pPr>
            <a:r>
              <a:rPr lang="pt-BR" sz="2000" b="1">
                <a:solidFill>
                  <a:srgbClr val="595959"/>
                </a:solidFill>
                <a:latin typeface="Courier New" charset="0"/>
                <a:cs typeface="Courier New" charset="0"/>
              </a:rPr>
              <a:t>// o valor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var </a:t>
            </a:r>
            <a:r>
              <a:rPr lang="pt-BR" sz="2000" b="1">
                <a:solidFill>
                  <a:srgbClr val="002060"/>
                </a:solidFill>
                <a:latin typeface="Courier New" charset="0"/>
                <a:cs typeface="Courier New" charset="0"/>
              </a:rPr>
              <a:t>valor</a:t>
            </a:r>
            <a:r>
              <a:rPr lang="pt-BR" sz="2000" b="1">
                <a:latin typeface="Courier New" charset="0"/>
                <a:cs typeface="Courier New" charset="0"/>
              </a:rPr>
              <a:t> =</a:t>
            </a:r>
          </a:p>
          <a:p>
            <a:pPr>
              <a:buFont typeface="Wingdings" charset="0"/>
              <a:buNone/>
            </a:pPr>
            <a:r>
              <a:rPr lang="pt-BR" sz="2000" b="1">
                <a:latin typeface="Courier New" charset="0"/>
                <a:cs typeface="Courier New" charset="0"/>
              </a:rPr>
              <a:t>	form.campoSelect.</a:t>
            </a:r>
            <a:r>
              <a:rPr lang="pt-BR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options</a:t>
            </a:r>
            <a:r>
              <a:rPr lang="pt-BR" sz="2000" b="1">
                <a:latin typeface="Courier New" charset="0"/>
                <a:cs typeface="Courier New" charset="0"/>
              </a:rPr>
              <a:t>[ </a:t>
            </a:r>
            <a:r>
              <a:rPr lang="pt-BR" sz="2000" b="1">
                <a:solidFill>
                  <a:srgbClr val="002060"/>
                </a:solidFill>
                <a:latin typeface="Courier New" charset="0"/>
                <a:cs typeface="Courier New" charset="0"/>
              </a:rPr>
              <a:t>posicao</a:t>
            </a:r>
            <a:r>
              <a:rPr lang="pt-BR" sz="2000" b="1">
                <a:latin typeface="Courier New" charset="0"/>
                <a:cs typeface="Courier New" charset="0"/>
              </a:rPr>
              <a:t> ].</a:t>
            </a:r>
            <a:r>
              <a:rPr lang="pt-BR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value</a:t>
            </a:r>
            <a:r>
              <a:rPr lang="pt-BR" sz="2000" b="1">
                <a:latin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479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Conversão de tipos: string para int</a:t>
            </a:r>
          </a:p>
        </p:txBody>
      </p:sp>
      <p:sp>
        <p:nvSpPr>
          <p:cNvPr id="344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Use a função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parseInt</a:t>
            </a:r>
            <a:r>
              <a:rPr lang="pt-BR">
                <a:latin typeface="Verdana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x = parseInt( “100” );</a:t>
            </a:r>
          </a:p>
        </p:txBody>
      </p:sp>
    </p:spTree>
    <p:extLst>
      <p:ext uri="{BB962C8B-B14F-4D97-AF65-F5344CB8AC3E}">
        <p14:creationId xmlns:p14="http://schemas.microsoft.com/office/powerpoint/2010/main" val="104405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9067" y="1827213"/>
            <a:ext cx="7684558" cy="4573588"/>
          </a:xfrm>
        </p:spPr>
        <p:txBody>
          <a:bodyPr/>
          <a:lstStyle/>
          <a:p>
            <a:r>
              <a:rPr lang="en-US" sz="2400" dirty="0" err="1" smtClean="0"/>
              <a:t>checkValidity</a:t>
            </a:r>
            <a:r>
              <a:rPr lang="en-US" sz="2400" dirty="0" smtClean="0"/>
              <a:t>()</a:t>
            </a:r>
          </a:p>
          <a:p>
            <a:pPr lvl="1"/>
            <a:r>
              <a:rPr lang="en-US" sz="2000" dirty="0" smtClean="0"/>
              <a:t>true – input com dados </a:t>
            </a:r>
            <a:r>
              <a:rPr lang="en-US" sz="2000" dirty="0" err="1" smtClean="0"/>
              <a:t>válidos</a:t>
            </a:r>
            <a:endParaRPr lang="en-US" sz="2000" dirty="0"/>
          </a:p>
          <a:p>
            <a:pPr marL="185738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&lt;input 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id=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“id1”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 type=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“number”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 min=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“100”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 max=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“300”</a:t>
            </a:r>
            <a:r>
              <a:rPr lang="en-US" sz="1800" dirty="0" smtClean="0">
                <a:latin typeface="Courier"/>
                <a:cs typeface="Courier"/>
              </a:rPr>
              <a:t> /&gt;</a:t>
            </a:r>
          </a:p>
          <a:p>
            <a:pPr marL="185738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&lt;button </a:t>
            </a:r>
            <a:r>
              <a:rPr lang="en-US" sz="1800" dirty="0" err="1" smtClean="0">
                <a:solidFill>
                  <a:srgbClr val="800000"/>
                </a:solidFill>
                <a:latin typeface="Courier"/>
                <a:cs typeface="Courier"/>
              </a:rPr>
              <a:t>onclick</a:t>
            </a:r>
            <a:r>
              <a:rPr lang="en-US" sz="1800" dirty="0" smtClean="0">
                <a:solidFill>
                  <a:srgbClr val="800000"/>
                </a:solidFill>
                <a:latin typeface="Courier"/>
                <a:cs typeface="Courier"/>
              </a:rPr>
              <a:t>=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1800" dirty="0" err="1" smtClean="0">
                <a:solidFill>
                  <a:srgbClr val="0000FF"/>
                </a:solidFill>
                <a:latin typeface="Courier"/>
                <a:cs typeface="Courier"/>
              </a:rPr>
              <a:t>myFunction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()”</a:t>
            </a:r>
            <a:r>
              <a:rPr lang="en-US" sz="1800" dirty="0" smtClean="0">
                <a:latin typeface="Courier"/>
                <a:cs typeface="Courier"/>
              </a:rPr>
              <a:t>&gt;OK&lt;/button&gt;</a:t>
            </a:r>
          </a:p>
          <a:p>
            <a:pPr marL="185738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&lt;p id=“demo”&gt;&lt;/p&gt;</a:t>
            </a:r>
          </a:p>
          <a:p>
            <a:pPr marL="185738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&lt;script&gt;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function </a:t>
            </a:r>
            <a:r>
              <a:rPr lang="en-US" sz="1800" dirty="0" err="1" smtClean="0">
                <a:latin typeface="Courier"/>
                <a:cs typeface="Courier"/>
              </a:rPr>
              <a:t>myFunction</a:t>
            </a:r>
            <a:r>
              <a:rPr lang="en-US" sz="1800" dirty="0" smtClean="0">
                <a:latin typeface="Courier"/>
                <a:cs typeface="Courier"/>
              </a:rPr>
              <a:t>() {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var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inpObj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document.getElementById</a:t>
            </a:r>
            <a:r>
              <a:rPr lang="en-US" sz="1800" dirty="0" smtClean="0">
                <a:latin typeface="Courier"/>
                <a:cs typeface="Courier"/>
              </a:rPr>
              <a:t>(“id1”);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if(</a:t>
            </a:r>
            <a:r>
              <a:rPr lang="en-US" sz="1800" dirty="0" err="1" smtClean="0">
                <a:latin typeface="Courier"/>
                <a:cs typeface="Courier"/>
              </a:rPr>
              <a:t>inpObj.checkValidity</a:t>
            </a:r>
            <a:r>
              <a:rPr lang="en-US" sz="1800" dirty="0" smtClean="0">
                <a:latin typeface="Courier"/>
                <a:cs typeface="Courier"/>
              </a:rPr>
              <a:t>() == false) {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err="1" smtClean="0">
                <a:latin typeface="Courier"/>
                <a:cs typeface="Courier"/>
              </a:rPr>
              <a:t>document.getElementById</a:t>
            </a:r>
            <a:r>
              <a:rPr lang="en-US" sz="1800" dirty="0" smtClean="0">
                <a:latin typeface="Courier"/>
                <a:cs typeface="Courier"/>
              </a:rPr>
              <a:t>(“demo”).</a:t>
            </a:r>
            <a:r>
              <a:rPr lang="en-US" sz="1800" dirty="0" err="1" smtClean="0">
                <a:latin typeface="Courier"/>
                <a:cs typeface="Courier"/>
              </a:rPr>
              <a:t>innerHTML</a:t>
            </a:r>
            <a:r>
              <a:rPr lang="en-US" sz="1800" dirty="0" smtClean="0">
                <a:latin typeface="Courier"/>
                <a:cs typeface="Courier"/>
              </a:rPr>
              <a:t> =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</a:t>
            </a:r>
            <a:r>
              <a:rPr lang="en-US" sz="1800" dirty="0" err="1" smtClean="0">
                <a:latin typeface="Courier"/>
                <a:cs typeface="Courier"/>
              </a:rPr>
              <a:t>inpObj.validationMessage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  }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  }</a:t>
            </a:r>
          </a:p>
          <a:p>
            <a:pPr marL="185738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"/>
                <a:cs typeface="Courier"/>
              </a:rPr>
              <a:t>&lt;/script&gt;</a:t>
            </a:r>
          </a:p>
          <a:p>
            <a:pPr marL="71438">
              <a:spcBef>
                <a:spcPts val="0"/>
              </a:spcBef>
            </a:pPr>
            <a:r>
              <a:rPr lang="en-US" sz="2400" dirty="0" err="1" smtClean="0"/>
              <a:t>setCustomValidity</a:t>
            </a:r>
            <a:r>
              <a:rPr lang="en-US" sz="2400" dirty="0" smtClean="0"/>
              <a:t>()</a:t>
            </a:r>
            <a:r>
              <a:rPr lang="en-US" sz="1800" dirty="0" smtClean="0"/>
              <a:t> – </a:t>
            </a:r>
            <a:r>
              <a:rPr lang="en-US" sz="1800" dirty="0" err="1" smtClean="0"/>
              <a:t>crie</a:t>
            </a:r>
            <a:r>
              <a:rPr lang="en-US" sz="1800" dirty="0" smtClean="0"/>
              <a:t>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mensagem</a:t>
            </a:r>
            <a:r>
              <a:rPr lang="en-US" sz="1800" dirty="0" smtClean="0"/>
              <a:t> de </a:t>
            </a:r>
            <a:r>
              <a:rPr lang="en-US" sz="1800" dirty="0" err="1" smtClean="0"/>
              <a:t>validação</a:t>
            </a:r>
            <a:endParaRPr lang="en-US" sz="22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814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Propriedades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99891"/>
              </p:ext>
            </p:extLst>
          </p:nvPr>
        </p:nvGraphicFramePr>
        <p:xfrm>
          <a:off x="948258" y="2232025"/>
          <a:ext cx="7890942" cy="390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04565"/>
                <a:gridCol w="5486377"/>
              </a:tblGrid>
              <a:tr h="1542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Propriedade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385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usando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msg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de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validação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customizada</a:t>
                      </a:r>
                      <a:endParaRPr lang="en-US" sz="1600" dirty="0"/>
                    </a:p>
                  </a:txBody>
                  <a:tcPr/>
                </a:tc>
              </a:tr>
              <a:tr h="36226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patternMismatch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do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elemento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fora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do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padrão</a:t>
                      </a:r>
                      <a:endParaRPr lang="en-US" sz="1600" dirty="0"/>
                    </a:p>
                  </a:txBody>
                  <a:tcPr/>
                </a:tc>
              </a:tr>
              <a:tr h="3690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rangeOverflow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acima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do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definido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no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atrib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max </a:t>
                      </a:r>
                      <a:endParaRPr lang="en-US" sz="16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rangeUnderflow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abaixo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do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definido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no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atrib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min </a:t>
                      </a:r>
                      <a:endParaRPr lang="en-US" sz="16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stepMismatch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inválido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para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atrib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step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tooLong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excede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limite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do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atrib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maxLength</a:t>
                      </a:r>
                      <a:endParaRPr lang="en-US" sz="16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typeMismatch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inválido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para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atrib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type</a:t>
                      </a:r>
                      <a:endParaRPr lang="en-US" sz="1600" dirty="0"/>
                    </a:p>
                  </a:txBody>
                  <a:tcPr/>
                </a:tc>
              </a:tr>
              <a:tr h="44026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valueMissing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sem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para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campo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requerido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(required)</a:t>
                      </a:r>
                      <a:endParaRPr lang="en-US" sz="1600" dirty="0"/>
                    </a:p>
                  </a:txBody>
                  <a:tcPr/>
                </a:tc>
              </a:tr>
              <a:tr h="4709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valor </a:t>
                      </a:r>
                      <a:r>
                        <a:rPr lang="en-US" sz="1600" baseline="0" dirty="0" err="1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válido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Usando arquivos externos</a:t>
            </a:r>
          </a:p>
        </p:txBody>
      </p:sp>
      <p:sp>
        <p:nvSpPr>
          <p:cNvPr id="395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500">
                <a:latin typeface="Verdana" charset="0"/>
              </a:rPr>
              <a:t>É possível fazer uso de arquivos JavaScript (.js) externos.</a:t>
            </a:r>
          </a:p>
          <a:p>
            <a:pPr eaLnBrk="1" hangingPunct="1"/>
            <a:r>
              <a:rPr lang="pt-BR" sz="2500">
                <a:latin typeface="Verdana" charset="0"/>
              </a:rPr>
              <a:t>Basta que na tag </a:t>
            </a:r>
            <a:r>
              <a:rPr lang="pt-BR" sz="2500">
                <a:solidFill>
                  <a:srgbClr val="0000FF"/>
                </a:solidFill>
                <a:latin typeface="Verdana" charset="0"/>
              </a:rPr>
              <a:t>&lt;script&gt;</a:t>
            </a:r>
            <a:r>
              <a:rPr lang="pt-BR" sz="2500">
                <a:latin typeface="Verdana" charset="0"/>
              </a:rPr>
              <a:t> seja passado o arquivo na propriedade </a:t>
            </a:r>
            <a:r>
              <a:rPr lang="pt-BR" sz="2500">
                <a:solidFill>
                  <a:srgbClr val="CF0601"/>
                </a:solidFill>
                <a:latin typeface="Verdana" charset="0"/>
              </a:rPr>
              <a:t>src</a:t>
            </a:r>
            <a:r>
              <a:rPr lang="pt-BR" sz="2500">
                <a:latin typeface="Verdana" charset="0"/>
              </a:rPr>
              <a:t>.</a:t>
            </a:r>
          </a:p>
          <a:p>
            <a:pPr eaLnBrk="1" hangingPunct="1">
              <a:buFont typeface="Wingdings" charset="0"/>
              <a:buNone/>
            </a:pPr>
            <a:endParaRPr lang="pt-BR" sz="2500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 sz="2500" b="1">
                <a:latin typeface="Courier New" charset="0"/>
                <a:cs typeface="Courier New" charset="0"/>
              </a:rPr>
              <a:t>&lt;script type=“text/javascript” </a:t>
            </a:r>
            <a:r>
              <a:rPr lang="pt-BR" sz="2500" b="1">
                <a:solidFill>
                  <a:srgbClr val="CF0601"/>
                </a:solidFill>
                <a:latin typeface="Courier New" charset="0"/>
                <a:cs typeface="Courier New" charset="0"/>
              </a:rPr>
              <a:t>src</a:t>
            </a:r>
            <a:r>
              <a:rPr lang="pt-BR" sz="2500" b="1">
                <a:solidFill>
                  <a:srgbClr val="0000FF"/>
                </a:solidFill>
                <a:latin typeface="Courier New" charset="0"/>
                <a:cs typeface="Courier New" charset="0"/>
              </a:rPr>
              <a:t>=“funcoes.js”</a:t>
            </a:r>
            <a:r>
              <a:rPr lang="pt-BR" altLang="ja-JP" sz="2500" b="1">
                <a:latin typeface="Courier New" charset="0"/>
                <a:cs typeface="Courier New" charset="0"/>
              </a:rPr>
              <a:t> &gt;</a:t>
            </a:r>
          </a:p>
          <a:p>
            <a:pPr eaLnBrk="1" hangingPunct="1">
              <a:buFont typeface="Wingdings" charset="0"/>
              <a:buNone/>
            </a:pPr>
            <a:r>
              <a:rPr lang="pt-BR" sz="2500" b="1">
                <a:latin typeface="Courier New" charset="0"/>
                <a:cs typeface="Courier New" charset="0"/>
              </a:rPr>
              <a:t>  </a:t>
            </a:r>
            <a:r>
              <a:rPr lang="pt-BR" sz="2500" b="1">
                <a:solidFill>
                  <a:schemeClr val="bg2"/>
                </a:solidFill>
                <a:latin typeface="Courier New" charset="0"/>
                <a:cs typeface="Courier New" charset="0"/>
              </a:rPr>
              <a:t>// ...</a:t>
            </a:r>
          </a:p>
          <a:p>
            <a:pPr eaLnBrk="1" hangingPunct="1">
              <a:buFont typeface="Wingdings" charset="0"/>
              <a:buNone/>
            </a:pPr>
            <a:r>
              <a:rPr lang="pt-BR" sz="2500" b="1">
                <a:latin typeface="Courier New" charset="0"/>
                <a:cs typeface="Courier New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2541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>
                <a:latin typeface="Arial" charset="0"/>
              </a:rPr>
              <a:t>Chamando função de arquivo externo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844675"/>
            <a:ext cx="3417888" cy="1962150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z="2500" smtClean="0">
                <a:ea typeface="+mn-ea"/>
              </a:rPr>
              <a:t>function soma(a, b)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500" smtClean="0">
                <a:ea typeface="+mn-ea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500" smtClean="0">
                <a:ea typeface="+mn-ea"/>
              </a:rPr>
              <a:t>  return a + 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z="2500" smtClean="0">
                <a:ea typeface="+mn-ea"/>
              </a:rPr>
              <a:t>}</a:t>
            </a:r>
          </a:p>
        </p:txBody>
      </p:sp>
      <p:sp>
        <p:nvSpPr>
          <p:cNvPr id="396291" name="Rectangle 4"/>
          <p:cNvSpPr>
            <a:spLocks noChangeArrowheads="1"/>
          </p:cNvSpPr>
          <p:nvPr/>
        </p:nvSpPr>
        <p:spPr bwMode="auto">
          <a:xfrm>
            <a:off x="1403350" y="4259263"/>
            <a:ext cx="6985000" cy="2393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None/>
            </a:pPr>
            <a:r>
              <a:rPr lang="pt-BR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...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None/>
            </a:pPr>
            <a:r>
              <a:rPr lang="pt-BR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&lt;script type=“text/javascript” </a:t>
            </a:r>
            <a:r>
              <a:rPr lang="pt-BR" sz="2100">
                <a:solidFill>
                  <a:srgbClr val="CF0601"/>
                </a:solidFill>
                <a:latin typeface="Verdana" charset="0"/>
                <a:ea typeface="ＭＳ Ｐゴシック" charset="0"/>
                <a:cs typeface="ＭＳ Ｐゴシック" charset="0"/>
              </a:rPr>
              <a:t>src</a:t>
            </a:r>
            <a:r>
              <a:rPr lang="pt-BR" sz="2100">
                <a:solidFill>
                  <a:srgbClr val="0000FF"/>
                </a:solidFill>
                <a:latin typeface="Verdana" charset="0"/>
                <a:ea typeface="ＭＳ Ｐゴシック" charset="0"/>
                <a:cs typeface="ＭＳ Ｐゴシック" charset="0"/>
              </a:rPr>
              <a:t>=“funcoes.js”</a:t>
            </a:r>
            <a:r>
              <a:rPr lang="pt-BR" altLang="ja-JP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 &gt;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None/>
            </a:pPr>
            <a:r>
              <a:rPr lang="pt-BR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  var x = </a:t>
            </a:r>
            <a:r>
              <a:rPr lang="pt-BR" sz="2100">
                <a:solidFill>
                  <a:srgbClr val="CF0601"/>
                </a:solidFill>
                <a:latin typeface="Verdana" charset="0"/>
                <a:ea typeface="ＭＳ Ｐゴシック" charset="0"/>
                <a:cs typeface="ＭＳ Ｐゴシック" charset="0"/>
              </a:rPr>
              <a:t>soma</a:t>
            </a:r>
            <a:r>
              <a:rPr lang="pt-BR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( 10, 20 );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None/>
            </a:pPr>
            <a:r>
              <a:rPr lang="pt-BR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  document.write( “Resultado: “ + x );</a:t>
            </a:r>
            <a:endParaRPr lang="pt-BR" sz="2100">
              <a:solidFill>
                <a:srgbClr val="5F5F5F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None/>
            </a:pPr>
            <a:r>
              <a:rPr lang="pt-BR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&lt;/script&gt;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charset="0"/>
              <a:buNone/>
            </a:pPr>
            <a:r>
              <a:rPr lang="pt-BR" sz="21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...</a:t>
            </a:r>
          </a:p>
        </p:txBody>
      </p:sp>
      <p:sp>
        <p:nvSpPr>
          <p:cNvPr id="396292" name="Text Box 5"/>
          <p:cNvSpPr txBox="1">
            <a:spLocks noChangeArrowheads="1"/>
          </p:cNvSpPr>
          <p:nvPr/>
        </p:nvSpPr>
        <p:spPr bwMode="auto">
          <a:xfrm>
            <a:off x="1384300" y="1500188"/>
            <a:ext cx="1347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rgbClr val="000000"/>
                </a:solidFill>
              </a:rPr>
              <a:t>funcoes.js</a:t>
            </a:r>
          </a:p>
        </p:txBody>
      </p:sp>
      <p:sp>
        <p:nvSpPr>
          <p:cNvPr id="396293" name="Text Box 6"/>
          <p:cNvSpPr txBox="1">
            <a:spLocks noChangeArrowheads="1"/>
          </p:cNvSpPr>
          <p:nvPr/>
        </p:nvSpPr>
        <p:spPr bwMode="auto">
          <a:xfrm>
            <a:off x="1403350" y="3919538"/>
            <a:ext cx="1360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rgbClr val="000000"/>
                </a:solidFill>
              </a:rPr>
              <a:t>teste.html</a:t>
            </a:r>
          </a:p>
        </p:txBody>
      </p:sp>
      <p:sp>
        <p:nvSpPr>
          <p:cNvPr id="396294" name="Freeform 8"/>
          <p:cNvSpPr>
            <a:spLocks/>
          </p:cNvSpPr>
          <p:nvPr/>
        </p:nvSpPr>
        <p:spPr bwMode="auto">
          <a:xfrm>
            <a:off x="4787900" y="2708275"/>
            <a:ext cx="1944688" cy="1584325"/>
          </a:xfrm>
          <a:custGeom>
            <a:avLst/>
            <a:gdLst>
              <a:gd name="T0" fmla="*/ 0 w 1225"/>
              <a:gd name="T1" fmla="*/ 0 h 998"/>
              <a:gd name="T2" fmla="*/ 2147483647 w 1225"/>
              <a:gd name="T3" fmla="*/ 2147483647 h 998"/>
              <a:gd name="T4" fmla="*/ 2147483647 w 1225"/>
              <a:gd name="T5" fmla="*/ 2147483647 h 998"/>
              <a:gd name="T6" fmla="*/ 0 60000 65536"/>
              <a:gd name="T7" fmla="*/ 0 60000 65536"/>
              <a:gd name="T8" fmla="*/ 0 60000 65536"/>
              <a:gd name="T9" fmla="*/ 0 w 1225"/>
              <a:gd name="T10" fmla="*/ 0 h 998"/>
              <a:gd name="T11" fmla="*/ 1225 w 1225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998">
                <a:moveTo>
                  <a:pt x="0" y="0"/>
                </a:moveTo>
                <a:cubicBezTo>
                  <a:pt x="397" y="76"/>
                  <a:pt x="794" y="152"/>
                  <a:pt x="998" y="318"/>
                </a:cubicBezTo>
                <a:cubicBezTo>
                  <a:pt x="1202" y="484"/>
                  <a:pt x="1213" y="741"/>
                  <a:pt x="1225" y="998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1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JSON</a:t>
            </a:r>
          </a:p>
        </p:txBody>
      </p:sp>
      <p:sp>
        <p:nvSpPr>
          <p:cNvPr id="397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CEFET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Programação para Web 1</a:t>
            </a: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Prof. Dacy Câmara Lobosco</a:t>
            </a:r>
          </a:p>
        </p:txBody>
      </p:sp>
      <p:sp>
        <p:nvSpPr>
          <p:cNvPr id="397315" name="CaixaDeTexto 5"/>
          <p:cNvSpPr txBox="1">
            <a:spLocks noChangeArrowheads="1"/>
          </p:cNvSpPr>
          <p:nvPr/>
        </p:nvSpPr>
        <p:spPr bwMode="auto">
          <a:xfrm>
            <a:off x="150813" y="6532563"/>
            <a:ext cx="1917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1000">
                <a:solidFill>
                  <a:srgbClr val="000000"/>
                </a:solidFill>
              </a:rPr>
              <a:t>Atualizado em 07/10/2010</a:t>
            </a:r>
          </a:p>
        </p:txBody>
      </p:sp>
    </p:spTree>
    <p:extLst>
      <p:ext uri="{BB962C8B-B14F-4D97-AF65-F5344CB8AC3E}">
        <p14:creationId xmlns:p14="http://schemas.microsoft.com/office/powerpoint/2010/main" val="108560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JSON</a:t>
            </a:r>
          </a:p>
        </p:txBody>
      </p:sp>
      <p:sp>
        <p:nvSpPr>
          <p:cNvPr id="398338" name="Retângulo 4"/>
          <p:cNvSpPr>
            <a:spLocks noChangeArrowheads="1"/>
          </p:cNvSpPr>
          <p:nvPr/>
        </p:nvSpPr>
        <p:spPr bwMode="auto">
          <a:xfrm>
            <a:off x="1403350" y="1773238"/>
            <a:ext cx="68230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pt-BR" b="1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JSON</a:t>
            </a:r>
            <a:r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 (JavaScript Object Notation - Notação de Objetos JavaScript) é uma formatação leve de troca de dados. Para seres humanos, é fácil de ler e escrever. Para máquinas, é fácil de interpretar e gerar. Está baseado em um subconjunto da linguagem de programação JavaScript, Standard ECMA-262 3a Edição -Dezembro - 1999. 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pt-BR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JSON é em formato texto e completamente independente de linguagem, pois usa convenções que são familiares às linguagens C e familiares, incluindo C++, C#, Java, JavaScript, Perl, Python e muitas outras. Estas propriedades fazem com que JSON seja um formato ideal de troca de dados.</a:t>
            </a:r>
            <a:endParaRPr lang="en-US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9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JSON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16013" y="1758950"/>
            <a:ext cx="7559675" cy="2678113"/>
          </a:xfrm>
          <a:prstGeom prst="rect">
            <a:avLst/>
          </a:prstGeom>
          <a:ln w="22225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{"menu":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{ "id": 31,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   “texto": “Arquivo", 	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                “itens": {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	"menuitem": [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	        {“texto": “Novo", "onclick": CriarNovoDoc()"},     		        	        {“texto": “Abrir", "onclick": “AbrirDoc()"}, 			        	        {“texto": “Fechar", "onclick": "CloseDoc()"}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	 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   }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             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}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16013" y="4565650"/>
            <a:ext cx="7559675" cy="160020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&lt;menu id=“31" texto=“Arquivo"&gt;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&lt;popup&gt;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	 &lt;menuitem value="New" onclick="CreateNewDoc()" /&gt;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		 &lt;menuitem value="Open" onclick="OpenDoc()" /&gt; 			 &lt;menuitem value="Close" onclick="CloseDoc()" /&gt; 	&lt;/popup&gt;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193482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JSON</a:t>
            </a:r>
            <a:endParaRPr lang="en-US">
              <a:latin typeface="Arial" charset="0"/>
            </a:endParaRPr>
          </a:p>
        </p:txBody>
      </p:sp>
      <p:sp>
        <p:nvSpPr>
          <p:cNvPr id="400386" name="Retângulo 5"/>
          <p:cNvSpPr>
            <a:spLocks noChangeArrowheads="1"/>
          </p:cNvSpPr>
          <p:nvPr/>
        </p:nvSpPr>
        <p:spPr bwMode="auto">
          <a:xfrm>
            <a:off x="1403350" y="2708275"/>
            <a:ext cx="76327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A simplicidade de JSON tem resultado em seu uso difundido, especialmente como uma alternativa para XML em AJAX. 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Uma das vantagens reivindicadas de JSON sobre XML como um formato para intercâmbio de dados neste contexto, é o fato de ser muito mais fácil escrever um analisador JSON. 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Em JavaScript mesmo, JSON pode ser analisado trivialmente usando a função eval(). 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pt-BR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rPr>
              <a:t>Isto foi importante para a aceitação de JSON dentro da comunidade AJAX devido a presença deste recurso de JavaScript em todos os navegadores web atuais.</a:t>
            </a:r>
            <a:endParaRPr lang="en-US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0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Assim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POO, </a:t>
            </a:r>
            <a:r>
              <a:rPr lang="en-US" sz="2400" dirty="0" err="1" smtClean="0"/>
              <a:t>programação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funcional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forma de se </a:t>
            </a:r>
            <a:r>
              <a:rPr lang="en-US" sz="2400" dirty="0" err="1" smtClean="0"/>
              <a:t>pensar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resolver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Criada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Turing e Church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década</a:t>
            </a:r>
            <a:r>
              <a:rPr lang="en-US" sz="2400" dirty="0" smtClean="0"/>
              <a:t> de 1930, </a:t>
            </a:r>
            <a:r>
              <a:rPr lang="en-US" sz="2400" dirty="0" err="1" smtClean="0"/>
              <a:t>ficou</a:t>
            </a:r>
            <a:r>
              <a:rPr lang="en-US" sz="2400" dirty="0" smtClean="0"/>
              <a:t> </a:t>
            </a:r>
            <a:r>
              <a:rPr lang="en-US" sz="2400" dirty="0" err="1" smtClean="0"/>
              <a:t>restrita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meu</a:t>
            </a:r>
            <a:r>
              <a:rPr lang="en-US" sz="2400" dirty="0" smtClean="0"/>
              <a:t> </a:t>
            </a:r>
            <a:r>
              <a:rPr lang="en-US" sz="2400" dirty="0" err="1" smtClean="0"/>
              <a:t>acadêmico</a:t>
            </a:r>
            <a:r>
              <a:rPr lang="en-US" sz="2400" dirty="0" smtClean="0"/>
              <a:t>… </a:t>
            </a:r>
            <a:r>
              <a:rPr lang="en-US" sz="2400" dirty="0" err="1" smtClean="0"/>
              <a:t>até</a:t>
            </a:r>
            <a:r>
              <a:rPr lang="en-US" sz="2400" dirty="0" smtClean="0"/>
              <a:t> agora!</a:t>
            </a:r>
            <a:endParaRPr lang="en-US" sz="2400" dirty="0"/>
          </a:p>
        </p:txBody>
      </p:sp>
      <p:pic>
        <p:nvPicPr>
          <p:cNvPr id="6" name="Picture 5" descr="Captura de Tela 2016-01-14 às 19.0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07" y="4450387"/>
            <a:ext cx="5644526" cy="15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Conceitos</a:t>
            </a:r>
            <a:r>
              <a:rPr lang="en-US" dirty="0" smtClean="0"/>
              <a:t> de PF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Em</a:t>
            </a:r>
            <a:r>
              <a:rPr lang="en-US" sz="2400" dirty="0" smtClean="0"/>
              <a:t> POO, a </a:t>
            </a:r>
            <a:r>
              <a:rPr lang="en-US" sz="2400" dirty="0" err="1" smtClean="0"/>
              <a:t>menor</a:t>
            </a:r>
            <a:r>
              <a:rPr lang="en-US" sz="2400" dirty="0" smtClean="0"/>
              <a:t> parte de um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um </a:t>
            </a:r>
            <a:r>
              <a:rPr lang="en-US" sz="2400" dirty="0" err="1" smtClean="0"/>
              <a:t>objeto</a:t>
            </a:r>
            <a:r>
              <a:rPr lang="en-US" sz="2400" dirty="0" smtClean="0"/>
              <a:t> (</a:t>
            </a:r>
            <a:r>
              <a:rPr lang="en-US" sz="2400" dirty="0" err="1" smtClean="0"/>
              <a:t>atributos</a:t>
            </a:r>
            <a:r>
              <a:rPr lang="en-US" sz="2400" dirty="0" smtClean="0"/>
              <a:t> +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Em</a:t>
            </a:r>
            <a:r>
              <a:rPr lang="en-US" sz="2400" dirty="0" smtClean="0"/>
              <a:t> PF, a </a:t>
            </a:r>
            <a:r>
              <a:rPr lang="en-US" sz="2400" dirty="0" err="1" smtClean="0"/>
              <a:t>menor</a:t>
            </a:r>
            <a:r>
              <a:rPr lang="en-US" sz="2400" dirty="0" smtClean="0"/>
              <a:t> parte de um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endParaRPr lang="en-US" sz="2400" dirty="0" smtClean="0"/>
          </a:p>
          <a:p>
            <a:pPr lvl="1"/>
            <a:r>
              <a:rPr lang="en-US" sz="2200" dirty="0" err="1" smtClean="0"/>
              <a:t>Podemos</a:t>
            </a:r>
            <a:r>
              <a:rPr lang="en-US" sz="2200" dirty="0" smtClean="0"/>
              <a:t> </a:t>
            </a:r>
            <a:r>
              <a:rPr lang="en-US" sz="2200" dirty="0" err="1" smtClean="0"/>
              <a:t>atribuir</a:t>
            </a:r>
            <a:r>
              <a:rPr lang="en-US" sz="2200" dirty="0" smtClean="0"/>
              <a:t> </a:t>
            </a:r>
            <a:r>
              <a:rPr lang="en-US" sz="2200" dirty="0" err="1" smtClean="0"/>
              <a:t>funções</a:t>
            </a:r>
            <a:r>
              <a:rPr lang="en-US" sz="2200" dirty="0" smtClean="0"/>
              <a:t> a </a:t>
            </a:r>
            <a:r>
              <a:rPr lang="en-US" sz="2200" dirty="0" err="1" smtClean="0"/>
              <a:t>variáveis</a:t>
            </a:r>
            <a:r>
              <a:rPr lang="en-US" sz="2200" dirty="0" smtClean="0"/>
              <a:t>, </a:t>
            </a:r>
            <a:r>
              <a:rPr lang="en-US" sz="2200" dirty="0" err="1" smtClean="0"/>
              <a:t>passá-las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parâmetro</a:t>
            </a:r>
            <a:r>
              <a:rPr lang="en-US" sz="2200" dirty="0" smtClean="0"/>
              <a:t>, </a:t>
            </a:r>
            <a:r>
              <a:rPr lang="en-US" sz="2200" dirty="0" err="1" smtClean="0"/>
              <a:t>fazer</a:t>
            </a:r>
            <a:r>
              <a:rPr lang="en-US" sz="2200" dirty="0" smtClean="0"/>
              <a:t> com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função</a:t>
            </a:r>
            <a:r>
              <a:rPr lang="en-US" sz="2200" dirty="0" smtClean="0"/>
              <a:t> </a:t>
            </a:r>
            <a:r>
              <a:rPr lang="en-US" sz="2200" dirty="0" err="1" smtClean="0"/>
              <a:t>retorne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outra</a:t>
            </a:r>
            <a:r>
              <a:rPr lang="en-US" sz="2200" dirty="0" smtClean="0"/>
              <a:t> </a:t>
            </a:r>
            <a:r>
              <a:rPr lang="en-US" sz="2200" dirty="0" err="1" smtClean="0"/>
              <a:t>função</a:t>
            </a:r>
            <a:endParaRPr lang="en-US" sz="2200" dirty="0" smtClean="0"/>
          </a:p>
          <a:p>
            <a:pPr lvl="1"/>
            <a:r>
              <a:rPr lang="en-US" sz="2200" dirty="0" err="1"/>
              <a:t>O</a:t>
            </a:r>
            <a:r>
              <a:rPr lang="en-US" sz="2200" dirty="0" err="1" smtClean="0"/>
              <a:t>utras</a:t>
            </a:r>
            <a:r>
              <a:rPr lang="en-US" sz="2200" dirty="0" smtClean="0"/>
              <a:t> </a:t>
            </a:r>
            <a:r>
              <a:rPr lang="en-US" sz="2200" dirty="0" err="1" smtClean="0"/>
              <a:t>linguagens</a:t>
            </a:r>
            <a:r>
              <a:rPr lang="en-US" sz="2200" dirty="0" smtClean="0"/>
              <a:t> </a:t>
            </a:r>
          </a:p>
          <a:p>
            <a:pPr lvl="2"/>
            <a:r>
              <a:rPr lang="en-US" sz="1900" dirty="0" err="1" smtClean="0"/>
              <a:t>Imutabilidade</a:t>
            </a:r>
            <a:r>
              <a:rPr lang="en-US" sz="1900" dirty="0" smtClean="0"/>
              <a:t> – </a:t>
            </a:r>
            <a:r>
              <a:rPr lang="en-US" sz="1900" dirty="0" err="1" smtClean="0"/>
              <a:t>todo</a:t>
            </a:r>
            <a:r>
              <a:rPr lang="en-US" sz="1900" dirty="0" smtClean="0"/>
              <a:t> valor </a:t>
            </a:r>
            <a:r>
              <a:rPr lang="en-US" sz="1900" dirty="0" err="1" smtClean="0"/>
              <a:t>é</a:t>
            </a:r>
            <a:r>
              <a:rPr lang="en-US" sz="1900" dirty="0" smtClean="0"/>
              <a:t> </a:t>
            </a:r>
            <a:r>
              <a:rPr lang="en-US" sz="1900" dirty="0" err="1" smtClean="0"/>
              <a:t>tratado</a:t>
            </a:r>
            <a:r>
              <a:rPr lang="en-US" sz="1900" dirty="0" smtClean="0"/>
              <a:t> </a:t>
            </a:r>
            <a:r>
              <a:rPr lang="en-US" sz="1900" dirty="0" err="1" smtClean="0"/>
              <a:t>como</a:t>
            </a:r>
            <a:r>
              <a:rPr lang="en-US" sz="1900" dirty="0" smtClean="0"/>
              <a:t> se fosse </a:t>
            </a:r>
            <a:r>
              <a:rPr lang="en-US" sz="1900" dirty="0" err="1" smtClean="0"/>
              <a:t>constante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50035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>
                <a:latin typeface="Arial" charset="0"/>
              </a:rPr>
              <a:t>Conversão de tipos: string para float</a:t>
            </a:r>
          </a:p>
        </p:txBody>
      </p:sp>
      <p:sp>
        <p:nvSpPr>
          <p:cNvPr id="345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Use a função </a:t>
            </a:r>
            <a:r>
              <a:rPr lang="pt-BR">
                <a:solidFill>
                  <a:srgbClr val="0000FF"/>
                </a:solidFill>
                <a:latin typeface="Verdana" charset="0"/>
              </a:rPr>
              <a:t>parseFloat</a:t>
            </a:r>
            <a:r>
              <a:rPr lang="pt-BR">
                <a:latin typeface="Verdana" charset="0"/>
              </a:rPr>
              <a:t>:</a:t>
            </a:r>
          </a:p>
          <a:p>
            <a:pPr eaLnBrk="1" hangingPunct="1"/>
            <a:endParaRPr lang="pt-BR">
              <a:latin typeface="Verdana" charset="0"/>
            </a:endParaRPr>
          </a:p>
          <a:p>
            <a:pPr eaLnBrk="1" hangingPunct="1">
              <a:buFont typeface="Wingdings" charset="0"/>
              <a:buNone/>
            </a:pPr>
            <a:r>
              <a:rPr lang="pt-BR">
                <a:latin typeface="Verdana" charset="0"/>
              </a:rPr>
              <a:t>var x = parseFloat( “100.00” );</a:t>
            </a:r>
          </a:p>
        </p:txBody>
      </p:sp>
    </p:spTree>
    <p:extLst>
      <p:ext uri="{BB962C8B-B14F-4D97-AF65-F5344CB8AC3E}">
        <p14:creationId xmlns:p14="http://schemas.microsoft.com/office/powerpoint/2010/main" val="106104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Order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844" y="1827213"/>
            <a:ext cx="7756781" cy="4114800"/>
          </a:xfrm>
        </p:spPr>
        <p:txBody>
          <a:bodyPr/>
          <a:lstStyle/>
          <a:p>
            <a:r>
              <a:rPr lang="en-US" sz="2400" dirty="0" smtClean="0"/>
              <a:t>Uma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recebe</a:t>
            </a:r>
            <a:r>
              <a:rPr lang="en-US" sz="2400" dirty="0" smtClean="0"/>
              <a:t> </a:t>
            </a:r>
            <a:r>
              <a:rPr lang="en-US" sz="2400" dirty="0" err="1" smtClean="0"/>
              <a:t>outra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parâmetro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devolve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resultado</a:t>
            </a:r>
            <a:endParaRPr lang="en-US" sz="24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err="1" smtClean="0"/>
              <a:t>Exemplo</a:t>
            </a:r>
            <a:r>
              <a:rPr lang="en-US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urier"/>
              <a:cs typeface="Courier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btOk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.click( 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000" dirty="0" smtClean="0">
                <a:latin typeface="Courier"/>
                <a:cs typeface="Courier"/>
              </a:rPr>
              <a:t>()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{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alert(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“Press!!!”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  });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</p:txBody>
      </p:sp>
      <p:sp>
        <p:nvSpPr>
          <p:cNvPr id="6" name="Left Arrow 5"/>
          <p:cNvSpPr/>
          <p:nvPr/>
        </p:nvSpPr>
        <p:spPr>
          <a:xfrm rot="20001593">
            <a:off x="2231287" y="3929888"/>
            <a:ext cx="720879" cy="308900"/>
          </a:xfrm>
          <a:prstGeom prst="leftArrow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3155" y="3600002"/>
            <a:ext cx="379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high order function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014243" y="4229558"/>
            <a:ext cx="720879" cy="308900"/>
          </a:xfrm>
          <a:prstGeom prst="leftArrow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9801" y="4201397"/>
            <a:ext cx="3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anônima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Callback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Função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retorno</a:t>
            </a:r>
            <a:r>
              <a:rPr lang="en-US" sz="2400" dirty="0" smtClean="0"/>
              <a:t>.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passada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outra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acionada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da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high order.</a:t>
            </a:r>
          </a:p>
          <a:p>
            <a:r>
              <a:rPr lang="en-US" sz="2400" dirty="0" err="1" smtClean="0"/>
              <a:t>É</a:t>
            </a:r>
            <a:r>
              <a:rPr lang="en-US" sz="2400" dirty="0" smtClean="0"/>
              <a:t> um </a:t>
            </a:r>
            <a:r>
              <a:rPr lang="en-US" sz="2400" dirty="0" err="1" smtClean="0"/>
              <a:t>importante</a:t>
            </a:r>
            <a:r>
              <a:rPr lang="en-US" sz="2400" dirty="0" smtClean="0"/>
              <a:t> </a:t>
            </a:r>
            <a:r>
              <a:rPr lang="en-US" sz="2400" dirty="0" err="1" smtClean="0"/>
              <a:t>recurso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lidar</a:t>
            </a:r>
            <a:r>
              <a:rPr lang="en-US" sz="2400" dirty="0" smtClean="0"/>
              <a:t> com </a:t>
            </a:r>
            <a:r>
              <a:rPr lang="en-US" sz="2400" dirty="0" err="1" smtClean="0"/>
              <a:t>manipulações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assíncronas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2469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vistas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,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visibilidade</a:t>
            </a:r>
            <a:r>
              <a:rPr lang="en-US" dirty="0" smtClean="0"/>
              <a:t> </a:t>
            </a:r>
            <a:r>
              <a:rPr lang="en-US" dirty="0" err="1" smtClean="0"/>
              <a:t>limitada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0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– “</a:t>
            </a:r>
            <a:r>
              <a:rPr lang="en-US" dirty="0" err="1" smtClean="0"/>
              <a:t>clausuras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Uma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</a:t>
            </a:r>
            <a:r>
              <a:rPr lang="en-US" sz="2400" dirty="0" err="1" smtClean="0"/>
              <a:t>guarda</a:t>
            </a:r>
            <a:r>
              <a:rPr lang="en-US" sz="2400" dirty="0" smtClean="0"/>
              <a:t> as </a:t>
            </a:r>
            <a:r>
              <a:rPr lang="en-US" sz="2400" dirty="0" err="1" smtClean="0"/>
              <a:t>variáveis</a:t>
            </a:r>
            <a:r>
              <a:rPr lang="en-US" sz="2400" dirty="0" smtClean="0"/>
              <a:t> do </a:t>
            </a:r>
            <a:r>
              <a:rPr lang="en-US" sz="2400" dirty="0" err="1" smtClean="0"/>
              <a:t>contexto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criada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000" dirty="0" smtClean="0">
                <a:latin typeface="Courier"/>
                <a:cs typeface="Courier"/>
              </a:rPr>
              <a:t> counter()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000" dirty="0" smtClean="0">
                <a:latin typeface="Courier"/>
                <a:cs typeface="Courier"/>
              </a:rPr>
              <a:t> ++x;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var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count = counter();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console.log</a:t>
            </a:r>
            <a:r>
              <a:rPr lang="en-US" sz="2000" dirty="0" smtClean="0">
                <a:latin typeface="Courier"/>
                <a:cs typeface="Courier"/>
              </a:rPr>
              <a:t>(count());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console.log</a:t>
            </a:r>
            <a:r>
              <a:rPr lang="en-US" sz="2000" dirty="0" smtClean="0">
                <a:latin typeface="Courier"/>
                <a:cs typeface="Courier"/>
              </a:rPr>
              <a:t>(count());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console.log</a:t>
            </a:r>
            <a:r>
              <a:rPr lang="en-US" sz="2000" dirty="0" smtClean="0">
                <a:latin typeface="Courier"/>
                <a:cs typeface="Courier"/>
              </a:rPr>
              <a:t>(count());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urier"/>
                <a:cs typeface="Courier"/>
              </a:rPr>
              <a:t>console.log</a:t>
            </a:r>
            <a:r>
              <a:rPr lang="en-US" sz="2000" dirty="0" smtClean="0">
                <a:latin typeface="Courier"/>
                <a:cs typeface="Courier"/>
              </a:rPr>
              <a:t>(x);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//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erro</a:t>
            </a:r>
            <a:endParaRPr lang="en-US" sz="20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Transformando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função</a:t>
            </a:r>
            <a:r>
              <a:rPr lang="en-US" sz="2400" dirty="0" smtClean="0"/>
              <a:t> com </a:t>
            </a:r>
            <a:r>
              <a:rPr lang="en-US" sz="2400" dirty="0" err="1" smtClean="0"/>
              <a:t>vários</a:t>
            </a:r>
            <a:r>
              <a:rPr lang="en-US" sz="2400" dirty="0" smtClean="0"/>
              <a:t> </a:t>
            </a:r>
            <a:r>
              <a:rPr lang="en-US" sz="2400" dirty="0" err="1" smtClean="0"/>
              <a:t>parâmetros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série</a:t>
            </a:r>
            <a:r>
              <a:rPr lang="en-US" sz="2400" dirty="0" smtClean="0"/>
              <a:t> de </a:t>
            </a:r>
            <a:r>
              <a:rPr lang="en-US" sz="2400" dirty="0" err="1" smtClean="0"/>
              <a:t>chamadas</a:t>
            </a:r>
            <a:r>
              <a:rPr lang="en-US" sz="2400" dirty="0" smtClean="0"/>
              <a:t> de </a:t>
            </a:r>
            <a:r>
              <a:rPr lang="en-US" sz="2400" dirty="0" err="1" smtClean="0"/>
              <a:t>funções</a:t>
            </a:r>
            <a:r>
              <a:rPr lang="en-US" sz="2400" dirty="0" smtClean="0"/>
              <a:t> com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um </a:t>
            </a:r>
            <a:r>
              <a:rPr lang="en-US" sz="2400" dirty="0" err="1" smtClean="0"/>
              <a:t>parâmetro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endParaRPr lang="en-US" sz="2400" dirty="0" smtClean="0"/>
          </a:p>
          <a:p>
            <a:pPr lvl="1"/>
            <a:r>
              <a:rPr lang="en-US" sz="2000" dirty="0" err="1" smtClean="0"/>
              <a:t>Evitar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um </a:t>
            </a:r>
            <a:r>
              <a:rPr lang="en-US" sz="2000" dirty="0" err="1" smtClean="0"/>
              <a:t>parâmetro</a:t>
            </a:r>
            <a:r>
              <a:rPr lang="en-US" sz="2000" dirty="0" smtClean="0"/>
              <a:t> </a:t>
            </a:r>
            <a:r>
              <a:rPr lang="en-US" sz="2000" dirty="0" err="1" smtClean="0"/>
              <a:t>seja</a:t>
            </a:r>
            <a:r>
              <a:rPr lang="en-US" sz="2000" dirty="0" smtClean="0"/>
              <a:t> </a:t>
            </a:r>
            <a:r>
              <a:rPr lang="en-US" sz="2000" dirty="0" err="1" smtClean="0"/>
              <a:t>passado</a:t>
            </a:r>
            <a:r>
              <a:rPr lang="en-US" sz="2000" dirty="0" smtClean="0"/>
              <a:t> </a:t>
            </a:r>
            <a:r>
              <a:rPr lang="en-US" sz="2000" dirty="0" err="1" smtClean="0"/>
              <a:t>toda</a:t>
            </a:r>
            <a:r>
              <a:rPr lang="en-US" sz="2000" dirty="0" smtClean="0"/>
              <a:t> </a:t>
            </a:r>
            <a:r>
              <a:rPr lang="en-US" sz="2000" dirty="0" err="1" smtClean="0"/>
              <a:t>hora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function </a:t>
            </a:r>
            <a:r>
              <a:rPr lang="en-US" sz="2000" dirty="0" smtClean="0">
                <a:latin typeface="Courier"/>
                <a:cs typeface="Courier"/>
              </a:rPr>
              <a:t>hey(</a:t>
            </a:r>
            <a:r>
              <a:rPr lang="en-US" sz="2000" dirty="0" err="1" smtClean="0">
                <a:latin typeface="Courier"/>
                <a:cs typeface="Courier"/>
              </a:rPr>
              <a:t>texto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nome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console.log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texto</a:t>
            </a:r>
            <a:r>
              <a:rPr lang="en-US" sz="2000" dirty="0" smtClean="0">
                <a:latin typeface="Courier"/>
                <a:cs typeface="Courier"/>
              </a:rPr>
              <a:t> +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“, “</a:t>
            </a:r>
            <a:r>
              <a:rPr lang="en-US" sz="2000" dirty="0" smtClean="0">
                <a:latin typeface="Courier"/>
                <a:cs typeface="Courier"/>
              </a:rPr>
              <a:t> + </a:t>
            </a:r>
            <a:r>
              <a:rPr lang="en-US" sz="2000" dirty="0" err="1" smtClean="0">
                <a:latin typeface="Courier"/>
                <a:cs typeface="Courier"/>
              </a:rPr>
              <a:t>nome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hey(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Bom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dia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 smtClean="0">
                <a:latin typeface="Courier"/>
                <a:cs typeface="Courier"/>
              </a:rPr>
              <a:t>, 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João</a:t>
            </a:r>
            <a:r>
              <a:rPr lang="en-US" sz="2000" dirty="0" smtClean="0">
                <a:latin typeface="Courier"/>
                <a:cs typeface="Courier"/>
              </a:rPr>
              <a:t>”);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hey(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Bom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dia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 smtClean="0">
                <a:latin typeface="Courier"/>
                <a:cs typeface="Courier"/>
              </a:rPr>
              <a:t>, “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José</a:t>
            </a:r>
            <a:r>
              <a:rPr lang="en-US" sz="2000" dirty="0" smtClean="0">
                <a:latin typeface="Courier"/>
                <a:cs typeface="Courier"/>
              </a:rPr>
              <a:t>”);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hey(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Bom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dia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 smtClean="0">
                <a:latin typeface="Courier"/>
                <a:cs typeface="Courier"/>
              </a:rPr>
              <a:t>, 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Nicolau</a:t>
            </a:r>
            <a:r>
              <a:rPr lang="en-US" sz="2000" dirty="0" smtClean="0">
                <a:latin typeface="Courier"/>
                <a:cs typeface="Courier"/>
              </a:rPr>
              <a:t>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8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Reescrevendo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function </a:t>
            </a:r>
            <a:r>
              <a:rPr lang="en-US" sz="2400" dirty="0" smtClean="0">
                <a:latin typeface="Courier"/>
                <a:cs typeface="Courier"/>
              </a:rPr>
              <a:t>hey(</a:t>
            </a:r>
            <a:r>
              <a:rPr lang="en-US" sz="2400" dirty="0" err="1" smtClean="0">
                <a:latin typeface="Courier"/>
                <a:cs typeface="Courier"/>
              </a:rPr>
              <a:t>texto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function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nome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console.log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texto</a:t>
            </a:r>
            <a:r>
              <a:rPr lang="en-US" sz="2400" dirty="0" smtClean="0">
                <a:latin typeface="Courier"/>
                <a:cs typeface="Courier"/>
              </a:rPr>
              <a:t> +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“, “</a:t>
            </a:r>
            <a:r>
              <a:rPr lang="en-US" sz="2400" dirty="0" smtClean="0">
                <a:latin typeface="Courier"/>
                <a:cs typeface="Courier"/>
              </a:rPr>
              <a:t> + </a:t>
            </a:r>
            <a:r>
              <a:rPr lang="en-US" sz="2400" dirty="0" err="1" smtClean="0">
                <a:latin typeface="Courier"/>
                <a:cs typeface="Courier"/>
              </a:rPr>
              <a:t>nome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800000"/>
                </a:solidFill>
                <a:latin typeface="Courier"/>
                <a:cs typeface="Courier"/>
              </a:rPr>
              <a:t>var</a:t>
            </a:r>
            <a:r>
              <a:rPr lang="en-US" sz="24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bomDia</a:t>
            </a:r>
            <a:r>
              <a:rPr lang="en-US" sz="2400" dirty="0" smtClean="0">
                <a:latin typeface="Courier"/>
                <a:cs typeface="Courier"/>
              </a:rPr>
              <a:t> = hey(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Bom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dia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bomDia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João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bomDia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“José”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bomDia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Nicolau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246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506" y="3427413"/>
            <a:ext cx="7700963" cy="1752600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JavaScript cross-browser</a:t>
            </a:r>
          </a:p>
          <a:p>
            <a:r>
              <a:rPr lang="en-US" sz="1800" dirty="0" err="1" smtClean="0"/>
              <a:t>jQuery</a:t>
            </a:r>
            <a:r>
              <a:rPr lang="en-US" sz="1800" dirty="0" smtClean="0"/>
              <a:t> is a lightweight, </a:t>
            </a:r>
            <a:r>
              <a:rPr lang="en-US" sz="1800" dirty="0" smtClean="0"/>
              <a:t>“write less, do more”, JavaScript library</a:t>
            </a:r>
          </a:p>
          <a:p>
            <a:endParaRPr lang="en-US" sz="1800" dirty="0"/>
          </a:p>
          <a:p>
            <a:r>
              <a:rPr lang="en-US" sz="1800" dirty="0" smtClean="0"/>
              <a:t>w3schools.com/</a:t>
            </a:r>
            <a:r>
              <a:rPr lang="en-US" sz="1800" dirty="0" err="1" smtClean="0"/>
              <a:t>jquery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20873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biblioteca</a:t>
            </a:r>
            <a:r>
              <a:rPr lang="en-US" sz="2400" dirty="0" smtClean="0"/>
              <a:t> </a:t>
            </a:r>
            <a:r>
              <a:rPr lang="en-US" sz="2400" dirty="0" err="1" smtClean="0"/>
              <a:t>criada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simplificar</a:t>
            </a:r>
            <a:r>
              <a:rPr lang="en-US" sz="2400" dirty="0" smtClean="0"/>
              <a:t> scripts client-side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interagem</a:t>
            </a:r>
            <a:r>
              <a:rPr lang="en-US" sz="2400" dirty="0" smtClean="0"/>
              <a:t> com HTML</a:t>
            </a:r>
          </a:p>
          <a:p>
            <a:pPr lvl="1"/>
            <a:r>
              <a:rPr lang="en-US" sz="2000" dirty="0" err="1" smtClean="0"/>
              <a:t>Lançada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2006</a:t>
            </a:r>
          </a:p>
          <a:p>
            <a:pPr lvl="1"/>
            <a:r>
              <a:rPr lang="en-US" sz="2000" dirty="0" smtClean="0"/>
              <a:t>Resolve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problemas</a:t>
            </a:r>
            <a:r>
              <a:rPr lang="en-US" sz="2000" dirty="0" smtClean="0"/>
              <a:t>:</a:t>
            </a:r>
          </a:p>
          <a:p>
            <a:pPr lvl="2"/>
            <a:r>
              <a:rPr lang="en-US" sz="1800" dirty="0" err="1" smtClean="0"/>
              <a:t>Incompatibilidade</a:t>
            </a:r>
            <a:r>
              <a:rPr lang="en-US" sz="1800" dirty="0" smtClean="0"/>
              <a:t> entre </a:t>
            </a:r>
            <a:r>
              <a:rPr lang="en-US" sz="1800" dirty="0" err="1" smtClean="0"/>
              <a:t>navegadores</a:t>
            </a:r>
            <a:endParaRPr lang="en-US" sz="1800" dirty="0" smtClean="0"/>
          </a:p>
          <a:p>
            <a:pPr lvl="2"/>
            <a:r>
              <a:rPr lang="en-US" sz="1800" dirty="0" err="1" smtClean="0"/>
              <a:t>Reduz</a:t>
            </a:r>
            <a:r>
              <a:rPr lang="en-US" sz="1800" dirty="0" smtClean="0"/>
              <a:t> </a:t>
            </a:r>
            <a:r>
              <a:rPr lang="en-US" sz="1800" dirty="0" err="1" smtClean="0"/>
              <a:t>código</a:t>
            </a:r>
            <a:endParaRPr lang="en-US" sz="1800" dirty="0" smtClean="0"/>
          </a:p>
          <a:p>
            <a:pPr lvl="2"/>
            <a:r>
              <a:rPr lang="en-US" sz="1800" dirty="0" err="1" smtClean="0"/>
              <a:t>Promove</a:t>
            </a:r>
            <a:r>
              <a:rPr lang="en-US" sz="1800" dirty="0" smtClean="0"/>
              <a:t> a </a:t>
            </a:r>
            <a:r>
              <a:rPr lang="en-US" sz="1800" dirty="0" err="1" smtClean="0"/>
              <a:t>reutilização</a:t>
            </a:r>
            <a:r>
              <a:rPr lang="en-US" sz="1800" dirty="0" smtClean="0"/>
              <a:t> de </a:t>
            </a:r>
            <a:r>
              <a:rPr lang="en-US" sz="1800" dirty="0" err="1" smtClean="0"/>
              <a:t>código</a:t>
            </a:r>
            <a:r>
              <a:rPr lang="en-US" sz="1800" dirty="0" smtClean="0"/>
              <a:t> </a:t>
            </a:r>
            <a:r>
              <a:rPr lang="en-US" sz="1800" dirty="0" err="1" smtClean="0"/>
              <a:t>através</a:t>
            </a:r>
            <a:r>
              <a:rPr lang="en-US" sz="1800" dirty="0" smtClean="0"/>
              <a:t> de plugins</a:t>
            </a:r>
          </a:p>
          <a:p>
            <a:pPr lvl="2"/>
            <a:r>
              <a:rPr lang="en-US" sz="1800" dirty="0" err="1" smtClean="0"/>
              <a:t>Componentização</a:t>
            </a:r>
            <a:r>
              <a:rPr lang="en-US" sz="1800" dirty="0" smtClean="0"/>
              <a:t> </a:t>
            </a:r>
            <a:r>
              <a:rPr lang="en-US" sz="1800" dirty="0" err="1" smtClean="0"/>
              <a:t>através</a:t>
            </a:r>
            <a:r>
              <a:rPr lang="en-US" sz="1800" dirty="0" smtClean="0"/>
              <a:t> de plugins</a:t>
            </a:r>
          </a:p>
          <a:p>
            <a:pPr lvl="2"/>
            <a:r>
              <a:rPr lang="en-US" sz="1800" dirty="0" err="1" smtClean="0"/>
              <a:t>Trabalha</a:t>
            </a:r>
            <a:r>
              <a:rPr lang="en-US" sz="1800" dirty="0" smtClean="0"/>
              <a:t> com AJAX e DOM</a:t>
            </a:r>
          </a:p>
        </p:txBody>
      </p:sp>
    </p:spTree>
    <p:extLst>
      <p:ext uri="{BB962C8B-B14F-4D97-AF65-F5344CB8AC3E}">
        <p14:creationId xmlns:p14="http://schemas.microsoft.com/office/powerpoint/2010/main" val="13431603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Simplificar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 err="1" smtClean="0"/>
              <a:t>puro</a:t>
            </a:r>
            <a:r>
              <a:rPr lang="en-US" dirty="0" smtClean="0"/>
              <a:t>:</a:t>
            </a:r>
            <a:endParaRPr lang="en-US" dirty="0"/>
          </a:p>
          <a:p>
            <a:pPr marL="271463" indent="0">
              <a:buNone/>
            </a:pP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document</a:t>
            </a:r>
            <a:r>
              <a:rPr lang="en-US" sz="2000" dirty="0" err="1" smtClean="0">
                <a:latin typeface="Courier"/>
                <a:cs typeface="Courier"/>
              </a:rPr>
              <a:t>.getElementById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teste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 smtClean="0">
                <a:latin typeface="Courier"/>
                <a:cs typeface="Courier"/>
              </a:rPr>
              <a:t>).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value</a:t>
            </a:r>
            <a:r>
              <a:rPr lang="en-US" sz="2000" dirty="0" smtClean="0">
                <a:latin typeface="Courier"/>
                <a:cs typeface="Courier"/>
              </a:rPr>
              <a:t> = 5;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</a:p>
          <a:p>
            <a:pPr marL="271463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teste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r>
              <a:rPr lang="en-US" sz="2000" dirty="0">
                <a:latin typeface="Courier"/>
                <a:cs typeface="Courier"/>
              </a:rPr>
              <a:t>).</a:t>
            </a:r>
            <a:r>
              <a:rPr lang="en-US" sz="2000" dirty="0" err="1" smtClean="0">
                <a:solidFill>
                  <a:srgbClr val="800000"/>
                </a:solidFill>
                <a:latin typeface="Courier"/>
                <a:cs typeface="Courier"/>
              </a:rPr>
              <a:t>val</a:t>
            </a:r>
            <a:r>
              <a:rPr lang="en-US" sz="2000" dirty="0" smtClean="0">
                <a:latin typeface="Courier"/>
                <a:cs typeface="Courier"/>
              </a:rPr>
              <a:t>(5);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355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</a:t>
            </a:r>
            <a:r>
              <a:rPr lang="en-US" dirty="0" err="1" smtClean="0"/>
              <a:t>ça</a:t>
            </a:r>
            <a:r>
              <a:rPr lang="en-US" dirty="0" smtClean="0"/>
              <a:t> o download da </a:t>
            </a:r>
            <a:r>
              <a:rPr lang="en-US" dirty="0" err="1" smtClean="0"/>
              <a:t>versão</a:t>
            </a:r>
            <a:r>
              <a:rPr lang="en-US" dirty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</a:t>
            </a:r>
            <a:r>
              <a:rPr lang="en-US" dirty="0" err="1" smtClean="0"/>
              <a:t>estável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jquery.com</a:t>
            </a:r>
            <a:endParaRPr lang="en-US" dirty="0" smtClean="0"/>
          </a:p>
          <a:p>
            <a:r>
              <a:rPr lang="en-US" dirty="0" err="1" smtClean="0"/>
              <a:t>Acrescente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jquery.js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&lt;script </a:t>
            </a:r>
            <a:r>
              <a:rPr lang="en-US" sz="2000" dirty="0" err="1" smtClean="0">
                <a:latin typeface="Courier"/>
                <a:cs typeface="Courier"/>
              </a:rPr>
              <a:t>src</a:t>
            </a:r>
            <a:r>
              <a:rPr lang="en-US" sz="2000" dirty="0" smtClean="0">
                <a:latin typeface="Courier"/>
                <a:cs typeface="Courier"/>
              </a:rPr>
              <a:t>=“</a:t>
            </a:r>
            <a:r>
              <a:rPr lang="en-US" sz="2000" dirty="0" err="1" smtClean="0">
                <a:latin typeface="Courier"/>
                <a:cs typeface="Courier"/>
              </a:rPr>
              <a:t>jquery.min.js</a:t>
            </a:r>
            <a:r>
              <a:rPr lang="en-US" sz="2000" dirty="0" smtClean="0">
                <a:latin typeface="Courier"/>
                <a:cs typeface="Courier"/>
              </a:rPr>
              <a:t>”&gt;&lt;/script&gt;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o </a:t>
            </a:r>
            <a:r>
              <a:rPr lang="en-US" sz="2000" dirty="0" err="1" smtClean="0">
                <a:latin typeface="Courier"/>
                <a:cs typeface="Courier"/>
              </a:rPr>
              <a:t>atributo</a:t>
            </a:r>
            <a:r>
              <a:rPr lang="en-US" sz="2000" dirty="0" smtClean="0">
                <a:latin typeface="Courier"/>
                <a:cs typeface="Courier"/>
              </a:rPr>
              <a:t> type=</a:t>
            </a:r>
            <a:r>
              <a:rPr lang="en-US" sz="2000" dirty="0" smtClean="0">
                <a:latin typeface="Courier"/>
                <a:cs typeface="Courier"/>
              </a:rPr>
              <a:t>“text/</a:t>
            </a:r>
            <a:r>
              <a:rPr lang="en-US" sz="2000" dirty="0" err="1" smtClean="0">
                <a:latin typeface="Courier"/>
                <a:cs typeface="Courier"/>
              </a:rPr>
              <a:t>javascript</a:t>
            </a:r>
            <a:r>
              <a:rPr lang="en-US" sz="2000" dirty="0" smtClean="0">
                <a:latin typeface="Courier"/>
                <a:cs typeface="Courier"/>
              </a:rPr>
              <a:t>” </a:t>
            </a:r>
            <a:r>
              <a:rPr lang="en-US" sz="2000" dirty="0" err="1" smtClean="0">
                <a:latin typeface="Courier"/>
                <a:cs typeface="Courier"/>
              </a:rPr>
              <a:t>não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é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mais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necessário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em</a:t>
            </a:r>
            <a:r>
              <a:rPr lang="en-US" sz="2000" dirty="0" smtClean="0">
                <a:latin typeface="Courier"/>
                <a:cs typeface="Courier"/>
              </a:rPr>
              <a:t> HTML5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799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</a:rPr>
              <a:t>Conversão de tipos: para string</a:t>
            </a:r>
          </a:p>
        </p:txBody>
      </p:sp>
      <p:sp>
        <p:nvSpPr>
          <p:cNvPr id="346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>
                <a:latin typeface="Verdana" charset="0"/>
              </a:rPr>
              <a:t>Use o método toString()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solidFill>
                  <a:schemeClr val="bg2"/>
                </a:solidFill>
                <a:latin typeface="Verdana" charset="0"/>
              </a:rPr>
              <a:t>// int para string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x = 10;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s1 = x.toString();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solidFill>
                  <a:schemeClr val="bg2"/>
                </a:solidFill>
                <a:latin typeface="Verdana" charset="0"/>
              </a:rPr>
              <a:t>// float para string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y = 10.01;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>
                <a:latin typeface="Verdana" charset="0"/>
              </a:rPr>
              <a:t>var s2 = y.toString();</a:t>
            </a:r>
          </a:p>
        </p:txBody>
      </p:sp>
    </p:spTree>
    <p:extLst>
      <p:ext uri="{BB962C8B-B14F-4D97-AF65-F5344CB8AC3E}">
        <p14:creationId xmlns:p14="http://schemas.microsoft.com/office/powerpoint/2010/main" val="199995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ásica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maior</a:t>
            </a:r>
            <a:r>
              <a:rPr lang="en-US" dirty="0" smtClean="0"/>
              <a:t> parte do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 a </a:t>
            </a:r>
            <a:r>
              <a:rPr lang="en-US" dirty="0" err="1" smtClean="0"/>
              <a:t>manipula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HTML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evento</a:t>
            </a:r>
            <a:endParaRPr lang="en-US" dirty="0" smtClean="0"/>
          </a:p>
          <a:p>
            <a:pPr lvl="1"/>
            <a:r>
              <a:rPr lang="en-US" dirty="0" err="1" smtClean="0"/>
              <a:t>Eventos</a:t>
            </a:r>
            <a:endParaRPr lang="en-US" dirty="0" smtClean="0"/>
          </a:p>
          <a:p>
            <a:pPr lvl="1"/>
            <a:r>
              <a:rPr lang="en-US" dirty="0" err="1" smtClean="0"/>
              <a:t>Efeitos</a:t>
            </a:r>
            <a:endParaRPr lang="en-US" dirty="0" smtClean="0"/>
          </a:p>
          <a:p>
            <a:pPr lvl="1"/>
            <a:r>
              <a:rPr lang="en-US" dirty="0" err="1" smtClean="0"/>
              <a:t>Manipulação</a:t>
            </a:r>
            <a:r>
              <a:rPr lang="en-US" dirty="0" smtClean="0"/>
              <a:t> de DOM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536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$(</a:t>
            </a:r>
            <a:r>
              <a:rPr lang="en-US" sz="2400" dirty="0" err="1" smtClean="0"/>
              <a:t>seletor</a:t>
            </a:r>
            <a:r>
              <a:rPr lang="en-US" sz="2400" dirty="0" smtClean="0"/>
              <a:t>).</a:t>
            </a:r>
            <a:r>
              <a:rPr lang="en-US" sz="2400" dirty="0" err="1" smtClean="0"/>
              <a:t>metodo</a:t>
            </a:r>
            <a:r>
              <a:rPr lang="en-US" sz="2400" dirty="0" smtClean="0"/>
              <a:t>()</a:t>
            </a:r>
          </a:p>
          <a:p>
            <a:pPr lvl="1"/>
            <a:r>
              <a:rPr lang="en-US" sz="2000" dirty="0" smtClean="0"/>
              <a:t>$ - define o </a:t>
            </a:r>
            <a:r>
              <a:rPr lang="en-US" sz="2000" dirty="0" err="1" smtClean="0"/>
              <a:t>acesso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objeto</a:t>
            </a:r>
            <a:r>
              <a:rPr lang="en-US" sz="2000" dirty="0" smtClean="0"/>
              <a:t> </a:t>
            </a:r>
            <a:r>
              <a:rPr lang="en-US" sz="2000" dirty="0" err="1" smtClean="0"/>
              <a:t>jQuery</a:t>
            </a:r>
            <a:endParaRPr lang="en-US" sz="2000" dirty="0" smtClean="0"/>
          </a:p>
          <a:p>
            <a:pPr lvl="1"/>
            <a:r>
              <a:rPr lang="en-US" sz="2000" dirty="0" err="1" smtClean="0"/>
              <a:t>seletor</a:t>
            </a:r>
            <a:r>
              <a:rPr lang="en-US" sz="2000" dirty="0" smtClean="0"/>
              <a:t> –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manipulado</a:t>
            </a:r>
            <a:endParaRPr lang="en-US" sz="2000" dirty="0" smtClean="0"/>
          </a:p>
          <a:p>
            <a:pPr lvl="1"/>
            <a:r>
              <a:rPr lang="en-US" sz="2000" dirty="0" err="1" smtClean="0"/>
              <a:t>metodo</a:t>
            </a:r>
            <a:r>
              <a:rPr lang="en-US" sz="2000" dirty="0" smtClean="0"/>
              <a:t>() – </a:t>
            </a:r>
            <a:r>
              <a:rPr lang="en-US" sz="2000" dirty="0" err="1" smtClean="0"/>
              <a:t>m</a:t>
            </a:r>
            <a:r>
              <a:rPr lang="en-US" sz="2000" dirty="0" err="1" smtClean="0"/>
              <a:t>étodo</a:t>
            </a:r>
            <a:r>
              <a:rPr lang="en-US" sz="2000" dirty="0" smtClean="0"/>
              <a:t>/</a:t>
            </a:r>
            <a:r>
              <a:rPr lang="en-US" sz="2000" dirty="0" err="1" smtClean="0"/>
              <a:t>ação</a:t>
            </a:r>
            <a:r>
              <a:rPr lang="en-US" sz="2000" dirty="0" smtClean="0"/>
              <a:t> a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Exemplos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b="1" dirty="0" smtClean="0">
                <a:latin typeface="Courier"/>
                <a:cs typeface="Courier"/>
              </a:rPr>
              <a:t>this</a:t>
            </a:r>
            <a:r>
              <a:rPr lang="en-US" sz="2000" dirty="0" smtClean="0">
                <a:latin typeface="Courier"/>
                <a:cs typeface="Courier"/>
              </a:rPr>
              <a:t>).hide();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elemento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atual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</a:t>
            </a:r>
            <a:r>
              <a:rPr lang="en-US" sz="2000" dirty="0" smtClean="0">
                <a:latin typeface="Courier"/>
                <a:cs typeface="Courier"/>
              </a:rPr>
              <a:t>“p”).hide();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todos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os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parágrafos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da 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página</a:t>
            </a:r>
            <a:endParaRPr lang="en-US" sz="20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$(“.test”).hide();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classe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test</a:t>
            </a:r>
          </a:p>
          <a:p>
            <a:pPr marL="84138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$(“#test”).hide(); 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//id=test</a:t>
            </a:r>
          </a:p>
          <a:p>
            <a:pPr lvl="0">
              <a:buClr>
                <a:srgbClr val="006666"/>
              </a:buClr>
            </a:pPr>
            <a:endParaRPr lang="en-US" sz="1400" b="1" dirty="0" smtClean="0">
              <a:solidFill>
                <a:srgbClr val="800000"/>
              </a:solidFill>
            </a:endParaRPr>
          </a:p>
          <a:p>
            <a:pPr lvl="0">
              <a:buClr>
                <a:srgbClr val="006666"/>
              </a:buClr>
            </a:pPr>
            <a:r>
              <a:rPr lang="en-US" sz="2400" b="1" dirty="0" err="1" smtClean="0">
                <a:solidFill>
                  <a:srgbClr val="800000"/>
                </a:solidFill>
              </a:rPr>
              <a:t>Os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seletores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s</a:t>
            </a:r>
            <a:r>
              <a:rPr lang="en-US" sz="2400" b="1" dirty="0" err="1" smtClean="0">
                <a:solidFill>
                  <a:srgbClr val="800000"/>
                </a:solidFill>
              </a:rPr>
              <a:t>ão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os</a:t>
            </a:r>
            <a:r>
              <a:rPr lang="en-US" sz="2400" b="1" dirty="0" smtClean="0">
                <a:solidFill>
                  <a:srgbClr val="800000"/>
                </a:solidFill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</a:rPr>
              <a:t>mesmos</a:t>
            </a:r>
            <a:r>
              <a:rPr lang="en-US" sz="2400" b="1" dirty="0" smtClean="0">
                <a:solidFill>
                  <a:srgbClr val="800000"/>
                </a:solidFill>
              </a:rPr>
              <a:t> do CSS</a:t>
            </a:r>
            <a:endParaRPr lang="en-US" sz="2400" b="1" dirty="0">
              <a:solidFill>
                <a:srgbClr val="800000"/>
              </a:solidFill>
            </a:endParaRPr>
          </a:p>
          <a:p>
            <a:pPr marL="84138" lvl="1" indent="0">
              <a:buNone/>
            </a:pPr>
            <a:endParaRPr lang="en-US" sz="2000" dirty="0" smtClean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14746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 Event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Para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m</a:t>
            </a:r>
            <a:r>
              <a:rPr lang="en-US" sz="2400" dirty="0" err="1" smtClean="0"/>
              <a:t>étodos</a:t>
            </a:r>
            <a:r>
              <a:rPr lang="en-US" sz="2400" dirty="0" smtClean="0"/>
              <a:t>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err="1" smtClean="0"/>
              <a:t>executem</a:t>
            </a:r>
            <a:r>
              <a:rPr lang="en-US" sz="2400" dirty="0" smtClean="0"/>
              <a:t>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a </a:t>
            </a:r>
            <a:r>
              <a:rPr lang="en-US" sz="2400" dirty="0" err="1" smtClean="0"/>
              <a:t>página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carregada</a:t>
            </a:r>
            <a:r>
              <a:rPr lang="en-US" sz="2400" dirty="0" smtClean="0"/>
              <a:t> (ready), </a:t>
            </a:r>
            <a:r>
              <a:rPr lang="en-US" sz="2400" dirty="0" err="1" smtClean="0"/>
              <a:t>coloque</a:t>
            </a:r>
            <a:r>
              <a:rPr lang="en-US" sz="2400" dirty="0" smtClean="0"/>
              <a:t>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do </a:t>
            </a:r>
            <a:r>
              <a:rPr lang="en-US" sz="2400" dirty="0" err="1" smtClean="0"/>
              <a:t>evento</a:t>
            </a:r>
            <a:r>
              <a:rPr lang="en-US" sz="2400" dirty="0" smtClean="0"/>
              <a:t> document ready event:</a:t>
            </a:r>
          </a:p>
          <a:p>
            <a:pPr marL="534988" lvl="1" indent="0">
              <a:buNone/>
              <a:tabLst>
                <a:tab pos="541338" algn="l"/>
              </a:tabLst>
            </a:pPr>
            <a:r>
              <a:rPr lang="en-US" sz="1800" dirty="0" smtClean="0">
                <a:latin typeface="Courier"/>
                <a:cs typeface="Courier"/>
              </a:rPr>
              <a:t>$(document).ready(function(){</a:t>
            </a:r>
          </a:p>
          <a:p>
            <a:pPr marL="534988" lvl="1" indent="0">
              <a:buNone/>
              <a:tabLst>
                <a:tab pos="541338" algn="l"/>
              </a:tabLst>
            </a:pP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 // </a:t>
            </a:r>
            <a:r>
              <a:rPr lang="en-US" sz="1600" dirty="0" err="1" smtClean="0">
                <a:solidFill>
                  <a:srgbClr val="7F7F7F"/>
                </a:solidFill>
                <a:latin typeface="Courier"/>
                <a:cs typeface="Courier"/>
              </a:rPr>
              <a:t>seu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7F7F7F"/>
                </a:solidFill>
                <a:latin typeface="Courier"/>
                <a:cs typeface="Courier"/>
              </a:rPr>
              <a:t>código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7F7F7F"/>
                </a:solidFill>
                <a:latin typeface="Courier"/>
                <a:cs typeface="Courier"/>
              </a:rPr>
              <a:t>aqui</a:t>
            </a:r>
            <a:endParaRPr lang="en-US" sz="16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534988" lvl="1" indent="0">
              <a:buNone/>
              <a:tabLst>
                <a:tab pos="541338" algn="l"/>
              </a:tabLst>
            </a:pPr>
            <a:r>
              <a:rPr lang="en-US" sz="1800" dirty="0" smtClean="0">
                <a:latin typeface="Courier"/>
                <a:cs typeface="Courier"/>
              </a:rPr>
              <a:t>});</a:t>
            </a:r>
          </a:p>
          <a:p>
            <a:pPr lvl="0">
              <a:buClr>
                <a:srgbClr val="006666"/>
              </a:buClr>
            </a:pPr>
            <a:r>
              <a:rPr lang="en-US" sz="2400" dirty="0" err="1" smtClean="0">
                <a:solidFill>
                  <a:srgbClr val="000000"/>
                </a:solidFill>
              </a:rPr>
              <a:t>Seu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uso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é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tão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comum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foi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simplificado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para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  <a:endParaRPr lang="en-US" sz="2400" dirty="0">
              <a:solidFill>
                <a:srgbClr val="000000"/>
              </a:solidFill>
            </a:endParaRPr>
          </a:p>
          <a:p>
            <a:pPr marL="541338" indent="0">
              <a:buNone/>
            </a:pP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>
                <a:latin typeface="Courier"/>
                <a:cs typeface="Courier"/>
              </a:rPr>
              <a:t>function(){</a:t>
            </a:r>
          </a:p>
          <a:p>
            <a:pPr marL="541338" indent="0">
              <a:buNone/>
            </a:pPr>
            <a:r>
              <a:rPr lang="en-US" sz="1600" dirty="0" smtClean="0">
                <a:solidFill>
                  <a:srgbClr val="7F7F7F"/>
                </a:solidFill>
                <a:latin typeface="Courier"/>
                <a:cs typeface="Courier"/>
              </a:rPr>
              <a:t>  /</a:t>
            </a:r>
            <a:r>
              <a:rPr lang="en-US" sz="1600" dirty="0">
                <a:solidFill>
                  <a:srgbClr val="7F7F7F"/>
                </a:solidFill>
                <a:latin typeface="Courier"/>
                <a:cs typeface="Courier"/>
              </a:rPr>
              <a:t>/ </a:t>
            </a:r>
            <a:r>
              <a:rPr lang="en-US" sz="1600" dirty="0" err="1">
                <a:solidFill>
                  <a:srgbClr val="7F7F7F"/>
                </a:solidFill>
                <a:latin typeface="Courier"/>
                <a:cs typeface="Courier"/>
              </a:rPr>
              <a:t>seu</a:t>
            </a:r>
            <a:r>
              <a:rPr lang="en-US" sz="16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7F7F7F"/>
                </a:solidFill>
                <a:latin typeface="Courier"/>
                <a:cs typeface="Courier"/>
              </a:rPr>
              <a:t>código</a:t>
            </a:r>
            <a:r>
              <a:rPr lang="en-US" sz="1600" dirty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7F7F7F"/>
                </a:solidFill>
                <a:latin typeface="Courier"/>
                <a:cs typeface="Courier"/>
              </a:rPr>
              <a:t>aqui</a:t>
            </a:r>
            <a:endParaRPr lang="en-US" sz="16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541338" indent="0">
              <a:buNone/>
            </a:pPr>
            <a:r>
              <a:rPr lang="en-US" sz="1800" dirty="0">
                <a:latin typeface="Courier"/>
                <a:cs typeface="Courier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5518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6" name="Content Placeholder 5" descr="Captura de Tela 2016-01-21 às 16.46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91" r="-13391"/>
          <a:stretch>
            <a:fillRect/>
          </a:stretch>
        </p:blipFill>
        <p:spPr>
          <a:xfrm>
            <a:off x="-1191676" y="1626128"/>
            <a:ext cx="11534111" cy="2133072"/>
          </a:xfrm>
        </p:spPr>
      </p:pic>
      <p:sp>
        <p:nvSpPr>
          <p:cNvPr id="9" name="TextBox 8"/>
          <p:cNvSpPr txBox="1"/>
          <p:nvPr/>
        </p:nvSpPr>
        <p:spPr>
          <a:xfrm>
            <a:off x="694267" y="3877733"/>
            <a:ext cx="7989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2000" dirty="0" smtClean="0"/>
              <a:t>Um </a:t>
            </a:r>
            <a:r>
              <a:rPr lang="en-US" sz="2000" dirty="0" err="1" smtClean="0"/>
              <a:t>evento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o </a:t>
            </a:r>
            <a:r>
              <a:rPr lang="en-US" sz="2000" dirty="0" err="1" smtClean="0"/>
              <a:t>momento</a:t>
            </a:r>
            <a:r>
              <a:rPr lang="en-US" sz="2000" dirty="0" smtClean="0"/>
              <a:t> </a:t>
            </a:r>
            <a:r>
              <a:rPr lang="en-US" sz="2000" dirty="0" err="1" smtClean="0"/>
              <a:t>preciso</a:t>
            </a:r>
            <a:r>
              <a:rPr lang="en-US" sz="2000" dirty="0" smtClean="0"/>
              <a:t>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alguma</a:t>
            </a:r>
            <a:r>
              <a:rPr lang="en-US" sz="2000" dirty="0" smtClean="0"/>
              <a:t> </a:t>
            </a:r>
            <a:r>
              <a:rPr lang="en-US" sz="2000" dirty="0" err="1" smtClean="0"/>
              <a:t>coisa</a:t>
            </a:r>
            <a:r>
              <a:rPr lang="en-US" sz="2000" dirty="0" smtClean="0"/>
              <a:t> </a:t>
            </a:r>
            <a:r>
              <a:rPr lang="en-US" sz="2000" dirty="0" err="1" smtClean="0"/>
              <a:t>acontece</a:t>
            </a:r>
            <a:endParaRPr lang="en-US" sz="2000" dirty="0" smtClean="0"/>
          </a:p>
          <a:p>
            <a:pPr marL="342900" indent="-342900">
              <a:buFont typeface="Courier New"/>
              <a:buChar char="o"/>
            </a:pPr>
            <a:r>
              <a:rPr lang="en-US" sz="2000" dirty="0" err="1" smtClean="0"/>
              <a:t>Sintaxe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eventos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 smtClean="0"/>
              <a:t>Para a </a:t>
            </a:r>
            <a:r>
              <a:rPr lang="en-US" sz="2000" dirty="0" err="1" smtClean="0"/>
              <a:t>maioria</a:t>
            </a:r>
            <a:r>
              <a:rPr lang="en-US" sz="2000" dirty="0" smtClean="0"/>
              <a:t> dos </a:t>
            </a:r>
            <a:r>
              <a:rPr lang="en-US" sz="2000" dirty="0" err="1" smtClean="0"/>
              <a:t>eventos</a:t>
            </a:r>
            <a:r>
              <a:rPr lang="en-US" sz="2000" dirty="0" smtClean="0"/>
              <a:t> DOM tem um </a:t>
            </a:r>
            <a:r>
              <a:rPr lang="en-US" sz="2000" dirty="0" err="1" smtClean="0"/>
              <a:t>evento</a:t>
            </a:r>
            <a:r>
              <a:rPr lang="en-US" sz="2000" dirty="0" smtClean="0"/>
              <a:t>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</a:t>
            </a:r>
            <a:r>
              <a:rPr lang="en-US" sz="2000" dirty="0" err="1" smtClean="0"/>
              <a:t>equivalente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$(“p”).click(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fazer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algo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aqui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!!!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07575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 on()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5030787"/>
          </a:xfrm>
        </p:spPr>
        <p:txBody>
          <a:bodyPr/>
          <a:lstStyle/>
          <a:p>
            <a:r>
              <a:rPr lang="en-US" sz="2400" dirty="0" smtClean="0"/>
              <a:t>Organize </a:t>
            </a:r>
            <a:r>
              <a:rPr lang="en-US" sz="2400" dirty="0" err="1" smtClean="0"/>
              <a:t>seu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err="1" smtClean="0"/>
              <a:t>ódigo</a:t>
            </a:r>
            <a:r>
              <a:rPr lang="en-US" sz="2400" dirty="0" smtClean="0"/>
              <a:t> com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on(). </a:t>
            </a:r>
            <a:r>
              <a:rPr lang="en-US" sz="2400" dirty="0" err="1" smtClean="0"/>
              <a:t>Assim</a:t>
            </a:r>
            <a:r>
              <a:rPr lang="en-US" sz="2400" dirty="0" smtClean="0"/>
              <a:t>,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poderá</a:t>
            </a:r>
            <a:r>
              <a:rPr lang="en-US" sz="2400" dirty="0" smtClean="0"/>
              <a:t> </a:t>
            </a:r>
            <a:r>
              <a:rPr lang="en-US" sz="2400" dirty="0" err="1" smtClean="0"/>
              <a:t>listar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eventos</a:t>
            </a:r>
            <a:r>
              <a:rPr lang="en-US" sz="2400" dirty="0" smtClean="0"/>
              <a:t> de um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$(“p”).on(“click”,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alert(“callback”);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$(“p”).</a:t>
            </a:r>
            <a:r>
              <a:rPr lang="en-US" sz="1600" b="1" dirty="0" smtClean="0"/>
              <a:t>on</a:t>
            </a:r>
            <a:r>
              <a:rPr lang="en-US" sz="1600" dirty="0" smtClean="0"/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b="1" dirty="0" err="1" smtClean="0"/>
              <a:t>mouseenter</a:t>
            </a:r>
            <a:r>
              <a:rPr lang="en-US" sz="1600" dirty="0" smtClean="0"/>
              <a:t>: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$(</a:t>
            </a:r>
            <a:r>
              <a:rPr lang="en-US" sz="1600" b="1" dirty="0" smtClean="0"/>
              <a:t>this</a:t>
            </a:r>
            <a:r>
              <a:rPr lang="en-US" sz="1600" dirty="0" smtClean="0"/>
              <a:t>).</a:t>
            </a:r>
            <a:r>
              <a:rPr lang="en-US" sz="1600" dirty="0" err="1" smtClean="0"/>
              <a:t>css</a:t>
            </a:r>
            <a:r>
              <a:rPr lang="en-US" sz="1600" dirty="0" smtClean="0"/>
              <a:t>(“background-color”, “</a:t>
            </a:r>
            <a:r>
              <a:rPr lang="en-US" sz="1600" dirty="0" err="1" smtClean="0"/>
              <a:t>lightgray</a:t>
            </a:r>
            <a:r>
              <a:rPr lang="en-US" sz="16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/>
              <a:t>mouseleave</a:t>
            </a:r>
            <a:r>
              <a:rPr lang="en-US" sz="1600" dirty="0" smtClean="0"/>
              <a:t>: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$(</a:t>
            </a:r>
            <a:r>
              <a:rPr lang="en-US" sz="1600" b="1" dirty="0" smtClean="0"/>
              <a:t>this</a:t>
            </a:r>
            <a:r>
              <a:rPr lang="en-US" sz="1600" dirty="0" smtClean="0"/>
              <a:t>).</a:t>
            </a:r>
            <a:r>
              <a:rPr lang="en-US" sz="1600" dirty="0" err="1" smtClean="0"/>
              <a:t>css</a:t>
            </a:r>
            <a:r>
              <a:rPr lang="en-US" sz="1600" dirty="0" smtClean="0"/>
              <a:t>(“background-color”, “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/>
              <a:t>click</a:t>
            </a:r>
            <a:r>
              <a:rPr lang="en-US" sz="1600" dirty="0" smtClean="0"/>
              <a:t>: </a:t>
            </a:r>
            <a:r>
              <a:rPr lang="en-US" sz="1600" b="1" dirty="0" smtClean="0"/>
              <a:t>function</a:t>
            </a:r>
            <a:r>
              <a:rPr lang="en-US" sz="1600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  $(</a:t>
            </a:r>
            <a:r>
              <a:rPr lang="en-US" sz="1600" b="1" dirty="0" smtClean="0"/>
              <a:t>this</a:t>
            </a:r>
            <a:r>
              <a:rPr lang="en-US" sz="1600" dirty="0" smtClean="0"/>
              <a:t>).</a:t>
            </a:r>
            <a:r>
              <a:rPr lang="en-US" sz="1600" dirty="0" err="1" smtClean="0"/>
              <a:t>css</a:t>
            </a:r>
            <a:r>
              <a:rPr lang="en-US" sz="1600" dirty="0" smtClean="0"/>
              <a:t>(“background-color”, ”yellow”);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});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439495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7" name="Picture 6" descr="Captura de Tela 2016-01-21 às 17.1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63500"/>
            <a:ext cx="84328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41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/>
              <a:t>Hide &amp; Show, T</a:t>
            </a:r>
            <a:r>
              <a:rPr lang="en-US" dirty="0" smtClean="0"/>
              <a:t>oggle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$(</a:t>
            </a:r>
            <a:r>
              <a:rPr lang="en-US" sz="1800" dirty="0" err="1" smtClean="0">
                <a:latin typeface="Courier"/>
                <a:cs typeface="Courier"/>
              </a:rPr>
              <a:t>seletor</a:t>
            </a:r>
            <a:r>
              <a:rPr lang="en-US" sz="1800" dirty="0" smtClean="0">
                <a:latin typeface="Courier"/>
                <a:cs typeface="Courier"/>
              </a:rPr>
              <a:t>).hide(</a:t>
            </a:r>
            <a:r>
              <a:rPr lang="en-US" sz="1800" i="1" dirty="0" smtClean="0">
                <a:latin typeface="Courier"/>
                <a:cs typeface="Courier"/>
              </a:rPr>
              <a:t>speed</a:t>
            </a:r>
            <a:r>
              <a:rPr lang="en-US" sz="1800" i="1" dirty="0">
                <a:latin typeface="Courier"/>
                <a:cs typeface="Courier"/>
              </a:rPr>
              <a:t>*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i="1" dirty="0" smtClean="0">
                <a:latin typeface="Courier"/>
                <a:cs typeface="Courier"/>
              </a:rPr>
              <a:t>callback*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.show(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.toggle(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/>
              <a:t>speed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[</a:t>
            </a:r>
            <a:r>
              <a:rPr lang="en-US" dirty="0" smtClean="0"/>
              <a:t>“</a:t>
            </a:r>
            <a:r>
              <a:rPr lang="en-US" dirty="0" err="1" smtClean="0"/>
              <a:t>slow”|”fast</a:t>
            </a:r>
            <a:r>
              <a:rPr lang="en-US" dirty="0" smtClean="0"/>
              <a:t>”</a:t>
            </a:r>
            <a:r>
              <a:rPr lang="en-US" dirty="0" smtClean="0"/>
              <a:t>]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opcionais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219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fade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endParaRPr lang="en-US" dirty="0" smtClean="0"/>
          </a:p>
          <a:p>
            <a:r>
              <a:rPr lang="en-US" dirty="0" err="1" smtClean="0"/>
              <a:t>fadeOut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fadeToggle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fadeIn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fadeOut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fadeToggle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  <a:endParaRPr lang="en-US" dirty="0" smtClean="0"/>
          </a:p>
          <a:p>
            <a:r>
              <a:rPr lang="en-US" dirty="0" err="1" smtClean="0"/>
              <a:t>fadeTo</a:t>
            </a:r>
            <a:endParaRPr lang="en-US" dirty="0" smtClean="0"/>
          </a:p>
          <a:p>
            <a:pPr marL="439738" lvl="1" indent="0">
              <a:buClr>
                <a:schemeClr val="tx2"/>
              </a:buClr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).</a:t>
            </a:r>
            <a:r>
              <a:rPr lang="en-US" sz="1800" dirty="0" err="1" smtClean="0">
                <a:latin typeface="Courier"/>
                <a:cs typeface="Courier"/>
              </a:rPr>
              <a:t>fadeTo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 smtClean="0">
                <a:latin typeface="Courier"/>
                <a:cs typeface="Courier"/>
              </a:rPr>
              <a:t>, opacity*,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208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slideDown</a:t>
            </a:r>
            <a:endParaRPr lang="en-US" dirty="0" smtClean="0"/>
          </a:p>
          <a:p>
            <a:r>
              <a:rPr lang="en-US" dirty="0" err="1" smtClean="0"/>
              <a:t>slideUp</a:t>
            </a:r>
            <a:endParaRPr lang="en-US" dirty="0" smtClean="0"/>
          </a:p>
          <a:p>
            <a:r>
              <a:rPr lang="en-US" dirty="0" err="1" smtClean="0"/>
              <a:t>slideToggle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slideDown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slideUp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457200" lvl="1" indent="0">
              <a:buNone/>
            </a:pPr>
            <a:endParaRPr lang="en-US" sz="7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seletor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 err="1" smtClean="0">
                <a:latin typeface="Courier"/>
                <a:cs typeface="Courier"/>
              </a:rPr>
              <a:t>slideToggle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i="1" dirty="0">
                <a:latin typeface="Courier"/>
                <a:cs typeface="Courier"/>
              </a:rPr>
              <a:t>speed*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i="1" dirty="0">
                <a:latin typeface="Courier"/>
                <a:cs typeface="Courier"/>
              </a:rPr>
              <a:t>callback*</a:t>
            </a:r>
            <a:r>
              <a:rPr lang="en-US" sz="1800" dirty="0">
                <a:latin typeface="Courier"/>
                <a:cs typeface="Courie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031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Animation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$(selector).animation({</a:t>
            </a:r>
            <a:r>
              <a:rPr lang="en-US" sz="1800" dirty="0" err="1" smtClean="0">
                <a:latin typeface="Courier"/>
                <a:cs typeface="Courier"/>
              </a:rPr>
              <a:t>params</a:t>
            </a:r>
            <a:r>
              <a:rPr lang="en-US" sz="1800" dirty="0" smtClean="0">
                <a:latin typeface="Courier"/>
                <a:cs typeface="Courier"/>
              </a:rPr>
              <a:t>}, speed, callback);</a:t>
            </a:r>
          </a:p>
          <a:p>
            <a:endParaRPr lang="en-US" sz="600" dirty="0" smtClean="0">
              <a:cs typeface="Courier"/>
            </a:endParaRPr>
          </a:p>
          <a:p>
            <a:r>
              <a:rPr lang="en-US" sz="1800" dirty="0" err="1" smtClean="0">
                <a:cs typeface="Courier"/>
              </a:rPr>
              <a:t>Exemplo</a:t>
            </a:r>
            <a:r>
              <a:rPr lang="en-US" sz="1800" dirty="0" smtClean="0">
                <a:cs typeface="Courier"/>
              </a:rPr>
              <a:t>:</a:t>
            </a:r>
          </a:p>
          <a:p>
            <a:pPr marL="0" indent="0">
              <a:buNone/>
            </a:pPr>
            <a:endParaRPr lang="en-US" sz="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$("button").click(function(){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>
                <a:latin typeface="Courier"/>
                <a:cs typeface="Courier"/>
              </a:rPr>
              <a:t>("div").animate({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left: '250px',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opacity: '0.5',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height: '150px',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width: '150px'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$("button").click(function(){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>
                <a:latin typeface="Courier"/>
                <a:cs typeface="Courier"/>
              </a:rPr>
              <a:t>("div").animate({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height: '</a:t>
            </a:r>
            <a:r>
              <a:rPr lang="en-US" sz="1600" dirty="0" smtClean="0">
                <a:latin typeface="Courier"/>
                <a:cs typeface="Courier"/>
              </a:rPr>
              <a:t>toggle’ //hide </a:t>
            </a:r>
            <a:r>
              <a:rPr lang="en-US" sz="1600" dirty="0" err="1" smtClean="0">
                <a:latin typeface="Courier"/>
                <a:cs typeface="Courier"/>
              </a:rPr>
              <a:t>ou</a:t>
            </a:r>
            <a:r>
              <a:rPr lang="en-US" sz="1600" dirty="0" smtClean="0">
                <a:latin typeface="Courier"/>
                <a:cs typeface="Courier"/>
              </a:rPr>
              <a:t> show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66660603"/>
      </p:ext>
    </p:extLst>
  </p:cSld>
  <p:clrMapOvr>
    <a:masterClrMapping/>
  </p:clrMapOvr>
</p:sld>
</file>

<file path=ppt/theme/theme1.xml><?xml version="1.0" encoding="utf-8"?>
<a:theme xmlns:a="http://schemas.openxmlformats.org/drawingml/2006/main" name="31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5776</Words>
  <Application>Microsoft Macintosh PowerPoint</Application>
  <PresentationFormat>On-screen Show (4:3)</PresentationFormat>
  <Paragraphs>918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31_Eclipse</vt:lpstr>
      <vt:lpstr>A linguagem JavaScript</vt:lpstr>
      <vt:lpstr>Linguagem</vt:lpstr>
      <vt:lpstr>Comentários</vt:lpstr>
      <vt:lpstr>Variáveis</vt:lpstr>
      <vt:lpstr>Constantes</vt:lpstr>
      <vt:lpstr>Conversão de tipos</vt:lpstr>
      <vt:lpstr>Conversão de tipos: string para int</vt:lpstr>
      <vt:lpstr>Conversão de tipos: string para float</vt:lpstr>
      <vt:lpstr>Conversão de tipos: para string</vt:lpstr>
      <vt:lpstr>Conversão de tipos: para string</vt:lpstr>
      <vt:lpstr>Arredondamento</vt:lpstr>
      <vt:lpstr>Geração de número aleatório</vt:lpstr>
      <vt:lpstr>Arrays</vt:lpstr>
      <vt:lpstr>Arrays</vt:lpstr>
      <vt:lpstr>Operadores de Atribuição</vt:lpstr>
      <vt:lpstr>Operadores de Comparação</vt:lpstr>
      <vt:lpstr>Operadores Lógicos</vt:lpstr>
      <vt:lpstr>Operador Ternário</vt:lpstr>
      <vt:lpstr>if</vt:lpstr>
      <vt:lpstr>switch</vt:lpstr>
      <vt:lpstr>for</vt:lpstr>
      <vt:lpstr>while</vt:lpstr>
      <vt:lpstr>do while</vt:lpstr>
      <vt:lpstr>for ... in</vt:lpstr>
      <vt:lpstr>funções</vt:lpstr>
      <vt:lpstr>Função anônima</vt:lpstr>
      <vt:lpstr>Expressões com funções</vt:lpstr>
      <vt:lpstr>Function Hoisting</vt:lpstr>
      <vt:lpstr>Auto-invocando funções</vt:lpstr>
      <vt:lpstr>Funções podem ser usadas como valores</vt:lpstr>
      <vt:lpstr>Funções são “objetos”</vt:lpstr>
      <vt:lpstr>Objetos em Javascript</vt:lpstr>
      <vt:lpstr>Objeto Carro</vt:lpstr>
      <vt:lpstr>Métodos String </vt:lpstr>
      <vt:lpstr>Métodos String</vt:lpstr>
      <vt:lpstr>Métodos Numéricos</vt:lpstr>
      <vt:lpstr>Métodos de Datas</vt:lpstr>
      <vt:lpstr>Métodos para arrays</vt:lpstr>
      <vt:lpstr>JavaScript no HTML</vt:lpstr>
      <vt:lpstr>Colocando JavaScript no HTML</vt:lpstr>
      <vt:lpstr>Sobre a execução</vt:lpstr>
      <vt:lpstr>Escrevendo em uma página HTML</vt:lpstr>
      <vt:lpstr>Escrevendo com formatação HTML em uma página HTML</vt:lpstr>
      <vt:lpstr>Exibindo uma mensagem de alerta</vt:lpstr>
      <vt:lpstr>Exibindo uma pergunta</vt:lpstr>
      <vt:lpstr>Solicitando um valor do usuário</vt:lpstr>
      <vt:lpstr>Links HTML com JavaScript</vt:lpstr>
      <vt:lpstr>Botões HTML com JavaScript</vt:lpstr>
      <vt:lpstr>Criando e chamando funções</vt:lpstr>
      <vt:lpstr>Eventos</vt:lpstr>
      <vt:lpstr>Significado de eventos comuns</vt:lpstr>
      <vt:lpstr>Exemplo: onblur</vt:lpstr>
      <vt:lpstr>Exemplo: onmouseover, onmouseout</vt:lpstr>
      <vt:lpstr>window</vt:lpstr>
      <vt:lpstr>O uso de window é opcional</vt:lpstr>
      <vt:lpstr>Propriedades de window mais usadas</vt:lpstr>
      <vt:lpstr>Métodos de window mais usados</vt:lpstr>
      <vt:lpstr>document</vt:lpstr>
      <vt:lpstr>document</vt:lpstr>
      <vt:lpstr>document</vt:lpstr>
      <vt:lpstr>location</vt:lpstr>
      <vt:lpstr>navigator</vt:lpstr>
      <vt:lpstr>String e Crítica de Dados</vt:lpstr>
      <vt:lpstr>String e Crítica de Dados</vt:lpstr>
      <vt:lpstr>Exemplo</vt:lpstr>
      <vt:lpstr>No formulário</vt:lpstr>
      <vt:lpstr>Outro exemplo</vt:lpstr>
      <vt:lpstr>Verificando se um valor é número</vt:lpstr>
      <vt:lpstr>Obtendo valor de um select</vt:lpstr>
      <vt:lpstr>JavaScript Validation API</vt:lpstr>
      <vt:lpstr>Propriedades de validação</vt:lpstr>
      <vt:lpstr>Usando arquivos externos</vt:lpstr>
      <vt:lpstr>Chamando função de arquivo externo</vt:lpstr>
      <vt:lpstr>JSON</vt:lpstr>
      <vt:lpstr>JSON</vt:lpstr>
      <vt:lpstr>JSON</vt:lpstr>
      <vt:lpstr>JSON</vt:lpstr>
      <vt:lpstr>Programação Funcional</vt:lpstr>
      <vt:lpstr>Conceitos de PF</vt:lpstr>
      <vt:lpstr>High Order Functions</vt:lpstr>
      <vt:lpstr>Função Callback</vt:lpstr>
      <vt:lpstr>Escopo</vt:lpstr>
      <vt:lpstr>Closures – “clausuras”</vt:lpstr>
      <vt:lpstr>Currying</vt:lpstr>
      <vt:lpstr>Reescrevendo</vt:lpstr>
      <vt:lpstr>JQuery</vt:lpstr>
      <vt:lpstr>JQuery</vt:lpstr>
      <vt:lpstr>Simplificar código JavaScript</vt:lpstr>
      <vt:lpstr>Como usar JQuery</vt:lpstr>
      <vt:lpstr>Sintaxe básica jQuery</vt:lpstr>
      <vt:lpstr>Seletores JQuery</vt:lpstr>
      <vt:lpstr>Document Ready Event</vt:lpstr>
      <vt:lpstr>Eventos JQuery</vt:lpstr>
      <vt:lpstr>O método on()</vt:lpstr>
      <vt:lpstr>Efeitos JQuery</vt:lpstr>
      <vt:lpstr>Efeitos Hide &amp; Show, Toggle</vt:lpstr>
      <vt:lpstr>Efeito fade </vt:lpstr>
      <vt:lpstr>Efeito Slide</vt:lpstr>
      <vt:lpstr>Efeito Animation</vt:lpstr>
      <vt:lpstr>Efeito stop</vt:lpstr>
      <vt:lpstr>Manipulação de DOM (Document Object Model)</vt:lpstr>
      <vt:lpstr>Alterando conteúdo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linguagem JavaScript</dc:title>
  <dc:creator>Rafael Escalfoni</dc:creator>
  <cp:lastModifiedBy>Rafael Escalfoni</cp:lastModifiedBy>
  <cp:revision>35</cp:revision>
  <dcterms:created xsi:type="dcterms:W3CDTF">2016-01-14T14:47:44Z</dcterms:created>
  <dcterms:modified xsi:type="dcterms:W3CDTF">2016-01-21T19:49:57Z</dcterms:modified>
</cp:coreProperties>
</file>