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7" r:id="rId2"/>
    <p:sldId id="321" r:id="rId3"/>
    <p:sldId id="378" r:id="rId4"/>
    <p:sldId id="318" r:id="rId5"/>
    <p:sldId id="374" r:id="rId6"/>
    <p:sldId id="375" r:id="rId7"/>
    <p:sldId id="319" r:id="rId8"/>
    <p:sldId id="381" r:id="rId9"/>
    <p:sldId id="387" r:id="rId10"/>
    <p:sldId id="388" r:id="rId11"/>
    <p:sldId id="320" r:id="rId12"/>
    <p:sldId id="382" r:id="rId13"/>
    <p:sldId id="383" r:id="rId14"/>
    <p:sldId id="384" r:id="rId15"/>
    <p:sldId id="385" r:id="rId16"/>
    <p:sldId id="386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8" r:id="rId36"/>
    <p:sldId id="407" r:id="rId37"/>
    <p:sldId id="409" r:id="rId38"/>
    <p:sldId id="410" r:id="rId39"/>
    <p:sldId id="411" r:id="rId40"/>
    <p:sldId id="412" r:id="rId41"/>
    <p:sldId id="413" r:id="rId42"/>
    <p:sldId id="41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5414-1227-FE4C-853D-31914D386FD8}" type="datetimeFigureOut">
              <a:rPr lang="en-US" smtClean="0"/>
              <a:t>06/05/16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360A-F664-854F-A060-C82CC65BA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7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357F83-0C88-AC49-A22A-1BA9819EE74D}" type="slidenum">
              <a:rPr lang="pt-BR">
                <a:solidFill>
                  <a:prstClr val="black"/>
                </a:solidFill>
              </a:rPr>
              <a:pPr eaLnBrk="1" hangingPunct="1"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57 w 64000"/>
                <a:gd name="T1" fmla="*/ 3 h 64000"/>
                <a:gd name="T2" fmla="*/ 83 w 64000"/>
                <a:gd name="T3" fmla="*/ 41 h 64000"/>
                <a:gd name="T4" fmla="*/ 57 w 64000"/>
                <a:gd name="T5" fmla="*/ 80 h 64000"/>
                <a:gd name="T6" fmla="*/ 57 w 64000"/>
                <a:gd name="T7" fmla="*/ 80 h 64000"/>
                <a:gd name="T8" fmla="*/ 57 w 64000"/>
                <a:gd name="T9" fmla="*/ 80 h 64000"/>
                <a:gd name="T10" fmla="*/ 57 w 64000"/>
                <a:gd name="T11" fmla="*/ 80 h 64000"/>
                <a:gd name="T12" fmla="*/ 57 w 64000"/>
                <a:gd name="T13" fmla="*/ 3 h 64000"/>
                <a:gd name="T14" fmla="*/ 57 w 64000"/>
                <a:gd name="T15" fmla="*/ 3 h 64000"/>
                <a:gd name="T16" fmla="*/ 57 w 64000"/>
                <a:gd name="T17" fmla="*/ 3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81 w 64000"/>
                <a:gd name="T1" fmla="*/ 10 h 64000"/>
                <a:gd name="T2" fmla="*/ 101 w 64000"/>
                <a:gd name="T3" fmla="*/ 51 h 64000"/>
                <a:gd name="T4" fmla="*/ 81 w 64000"/>
                <a:gd name="T5" fmla="*/ 91 h 64000"/>
                <a:gd name="T6" fmla="*/ 81 w 64000"/>
                <a:gd name="T7" fmla="*/ 91 h 64000"/>
                <a:gd name="T8" fmla="*/ 81 w 64000"/>
                <a:gd name="T9" fmla="*/ 91 h 64000"/>
                <a:gd name="T10" fmla="*/ 81 w 64000"/>
                <a:gd name="T11" fmla="*/ 91 h 64000"/>
                <a:gd name="T12" fmla="*/ 81 w 64000"/>
                <a:gd name="T13" fmla="*/ 10 h 64000"/>
                <a:gd name="T14" fmla="*/ 81 w 64000"/>
                <a:gd name="T15" fmla="*/ 10 h 64000"/>
                <a:gd name="T16" fmla="*/ 81 w 64000"/>
                <a:gd name="T17" fmla="*/ 1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12C2-55FF-BA4D-AB63-4B2ACDE92997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D9A79-63A5-7449-8727-6031A821869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4B13F-1A69-6D4D-A1DE-9E5F822EA940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3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963C1-9A99-C346-8AF6-C351752574CC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7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C9339-DA5D-A74D-8D99-5EF7E43A513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95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72B14-F394-9340-AF21-022C6A0A5F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8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9C8A0-96ED-2745-B035-30FD5F8A5CA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FAB55-6BE0-2C49-8D6F-B422151D97F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1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A31EE-F1D3-D944-8951-56240F3D26DF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7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5B133-A7E0-4B4C-BDD0-BB8284058961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052BC-C654-1C4D-9C47-6D890040AC75}" type="slidenum">
              <a:rPr lang="pt-BR">
                <a:solidFill>
                  <a:srgbClr val="000000"/>
                </a:solidFill>
                <a:latin typeface="Verdana"/>
                <a:cs typeface="Arial"/>
              </a:rPr>
              <a:pPr/>
              <a:t>‹#›</a:t>
            </a:fld>
            <a:endParaRPr lang="pt-BR">
              <a:solidFill>
                <a:srgbClr val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2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82 w 64000"/>
                <a:gd name="T1" fmla="*/ 5 h 64000"/>
                <a:gd name="T2" fmla="*/ 105 w 64000"/>
                <a:gd name="T3" fmla="*/ 30 h 64000"/>
                <a:gd name="T4" fmla="*/ 82 w 64000"/>
                <a:gd name="T5" fmla="*/ 55 h 64000"/>
                <a:gd name="T6" fmla="*/ 82 w 64000"/>
                <a:gd name="T7" fmla="*/ 55 h 64000"/>
                <a:gd name="T8" fmla="*/ 82 w 64000"/>
                <a:gd name="T9" fmla="*/ 55 h 64000"/>
                <a:gd name="T10" fmla="*/ 82 w 64000"/>
                <a:gd name="T11" fmla="*/ 55 h 64000"/>
                <a:gd name="T12" fmla="*/ 82 w 64000"/>
                <a:gd name="T13" fmla="*/ 5 h 64000"/>
                <a:gd name="T14" fmla="*/ 82 w 64000"/>
                <a:gd name="T15" fmla="*/ 5 h 64000"/>
                <a:gd name="T16" fmla="*/ 82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46 w 64000"/>
                <a:gd name="T1" fmla="*/ 5 h 64000"/>
                <a:gd name="T2" fmla="*/ 59 w 64000"/>
                <a:gd name="T3" fmla="*/ 31 h 64000"/>
                <a:gd name="T4" fmla="*/ 46 w 64000"/>
                <a:gd name="T5" fmla="*/ 56 h 64000"/>
                <a:gd name="T6" fmla="*/ 46 w 64000"/>
                <a:gd name="T7" fmla="*/ 56 h 64000"/>
                <a:gd name="T8" fmla="*/ 46 w 64000"/>
                <a:gd name="T9" fmla="*/ 56 h 64000"/>
                <a:gd name="T10" fmla="*/ 46 w 64000"/>
                <a:gd name="T11" fmla="*/ 56 h 64000"/>
                <a:gd name="T12" fmla="*/ 46 w 64000"/>
                <a:gd name="T13" fmla="*/ 5 h 64000"/>
                <a:gd name="T14" fmla="*/ 46 w 64000"/>
                <a:gd name="T15" fmla="*/ 5 h 64000"/>
                <a:gd name="T16" fmla="*/ 46 w 64000"/>
                <a:gd name="T17" fmla="*/ 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000000"/>
                </a:solidFill>
                <a:latin typeface="Verdana" pitchFamily="34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A21A902D-B92C-464F-8588-2B294AF21ADD}" type="slidenum">
              <a:rPr lang="pt-BR">
                <a:solidFill>
                  <a:srgbClr val="000000"/>
                </a:solidFill>
                <a:latin typeface="Verdana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t-BR">
              <a:solidFill>
                <a:srgbClr val="000000"/>
              </a:solidFill>
              <a:latin typeface="Verdana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27411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Informática – </a:t>
            </a:r>
            <a:r>
              <a:rPr lang="pt-BR" sz="2500" dirty="0">
                <a:latin typeface="Verdana" charset="0"/>
                <a:cs typeface="Arial" charset="0"/>
              </a:rPr>
              <a:t>CEFET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BR" sz="2500" dirty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>
                <a:latin typeface="Verdana" charset="0"/>
                <a:cs typeface="Arial" charset="0"/>
              </a:rPr>
              <a:t>Prof. </a:t>
            </a:r>
            <a:r>
              <a:rPr lang="pt-BR" sz="2500" dirty="0" err="1">
                <a:latin typeface="Verdana" charset="0"/>
                <a:cs typeface="Arial" charset="0"/>
              </a:rPr>
              <a:t>Dacy</a:t>
            </a:r>
            <a:r>
              <a:rPr lang="pt-BR" sz="2500" dirty="0">
                <a:latin typeface="Verdana" charset="0"/>
                <a:cs typeface="Arial" charset="0"/>
              </a:rPr>
              <a:t> Câmara </a:t>
            </a:r>
            <a:r>
              <a:rPr lang="pt-BR" sz="2500" dirty="0" err="1" smtClean="0">
                <a:latin typeface="Verdana" charset="0"/>
                <a:cs typeface="Arial" charset="0"/>
              </a:rPr>
              <a:t>Lobosco</a:t>
            </a:r>
            <a:endParaRPr lang="pt-BR" sz="2500" dirty="0" smtClean="0">
              <a:latin typeface="Verdana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Prof. Diogo Silveira Mendonça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dirty="0">
                <a:latin typeface="Verdana" charset="0"/>
                <a:cs typeface="Arial" charset="0"/>
              </a:rPr>
              <a:t>Prof. Thiago Delgado Pinto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BR" sz="2500" dirty="0" smtClean="0">
                <a:latin typeface="Verdana" charset="0"/>
                <a:cs typeface="Arial" charset="0"/>
              </a:rPr>
              <a:t>Prof. Rafael Escalfoni</a:t>
            </a:r>
            <a:endParaRPr lang="pt-BR" sz="2500" dirty="0">
              <a:latin typeface="Verdana" charset="0"/>
              <a:cs typeface="Arial" charset="0"/>
            </a:endParaRPr>
          </a:p>
        </p:txBody>
      </p:sp>
      <p:sp>
        <p:nvSpPr>
          <p:cNvPr id="37891" name="CaixaDeTexto 5"/>
          <p:cNvSpPr txBox="1">
            <a:spLocks noChangeArrowheads="1"/>
          </p:cNvSpPr>
          <p:nvPr/>
        </p:nvSpPr>
        <p:spPr bwMode="auto">
          <a:xfrm>
            <a:off x="1428751" y="2571749"/>
            <a:ext cx="7253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solidFill>
                  <a:srgbClr val="C00000"/>
                </a:solidFill>
              </a:rPr>
              <a:t>Parte 5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>
                <a:solidFill>
                  <a:srgbClr val="C00000"/>
                </a:solidFill>
              </a:rPr>
              <a:t>– </a:t>
            </a:r>
            <a:r>
              <a:rPr lang="pt-BR" sz="2800" dirty="0" smtClean="0">
                <a:solidFill>
                  <a:srgbClr val="C00000"/>
                </a:solidFill>
              </a:rPr>
              <a:t>Recursos avançados de HTML e CSS</a:t>
            </a:r>
            <a:endParaRPr lang="pt-BR" sz="2800" dirty="0">
              <a:solidFill>
                <a:srgbClr val="C00000"/>
              </a:solidFill>
            </a:endParaRPr>
          </a:p>
        </p:txBody>
      </p:sp>
      <p:sp>
        <p:nvSpPr>
          <p:cNvPr id="37892" name="CaixaDeTexto 4"/>
          <p:cNvSpPr txBox="1">
            <a:spLocks noChangeArrowheads="1"/>
          </p:cNvSpPr>
          <p:nvPr/>
        </p:nvSpPr>
        <p:spPr bwMode="auto">
          <a:xfrm>
            <a:off x="214313" y="6540500"/>
            <a:ext cx="19122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pt-BR" sz="1000" dirty="0">
                <a:solidFill>
                  <a:srgbClr val="000000"/>
                </a:solidFill>
              </a:rPr>
              <a:t>Atualizado em </a:t>
            </a:r>
            <a:r>
              <a:rPr lang="pt-BR" sz="1000" dirty="0" smtClean="0">
                <a:solidFill>
                  <a:srgbClr val="000000"/>
                </a:solidFill>
              </a:rPr>
              <a:t>07/12/</a:t>
            </a:r>
            <a:r>
              <a:rPr lang="pt-BR" sz="1000" dirty="0">
                <a:solidFill>
                  <a:srgbClr val="000000"/>
                </a:solidFill>
              </a:rPr>
              <a:t>2015</a:t>
            </a:r>
          </a:p>
        </p:txBody>
      </p:sp>
      <p:sp>
        <p:nvSpPr>
          <p:cNvPr id="3789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Desenvolvimento</a:t>
            </a:r>
            <a:r>
              <a:rPr lang="en-US" dirty="0" smtClean="0">
                <a:latin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cs typeface="Arial" charset="0"/>
              </a:rPr>
              <a:t>páginas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ocupar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destinado</a:t>
            </a:r>
            <a:r>
              <a:rPr lang="en-US" dirty="0" smtClean="0"/>
              <a:t> a </a:t>
            </a:r>
            <a:r>
              <a:rPr lang="en-US" dirty="0" err="1" smtClean="0"/>
              <a:t>ela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&lt;div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  &lt;</a:t>
            </a:r>
            <a:r>
              <a:rPr lang="en-US" sz="1600" dirty="0" err="1">
                <a:solidFill>
                  <a:srgbClr val="7F0054"/>
                </a:solidFill>
                <a:latin typeface="Courier"/>
                <a:cs typeface="Courier"/>
              </a:rPr>
              <a:t>img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"box-</a:t>
            </a:r>
            <a:r>
              <a:rPr lang="en-US" sz="1600" dirty="0" err="1">
                <a:solidFill>
                  <a:srgbClr val="2800FF"/>
                </a:solidFill>
                <a:latin typeface="Courier"/>
                <a:cs typeface="Courier"/>
              </a:rPr>
              <a:t>model.png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 </a:t>
            </a:r>
            <a:r>
              <a:rPr lang="en-US" sz="1600" dirty="0">
                <a:latin typeface="Courier"/>
                <a:cs typeface="Courier"/>
              </a:rPr>
              <a:t>alt=</a:t>
            </a:r>
            <a:r>
              <a:rPr lang="en-US" sz="1600" dirty="0">
                <a:solidFill>
                  <a:srgbClr val="2800FF"/>
                </a:solidFill>
                <a:latin typeface="Courier"/>
                <a:cs typeface="Courier"/>
              </a:rPr>
              <a:t>"box model"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/div&gt; 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div </a:t>
            </a:r>
            <a:r>
              <a:rPr lang="en-US" sz="1600" dirty="0">
                <a:latin typeface="Courier"/>
                <a:cs typeface="Courier"/>
              </a:rPr>
              <a:t>{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border</a:t>
            </a:r>
            <a:r>
              <a:rPr lang="en-US" sz="1600" dirty="0">
                <a:latin typeface="Courier"/>
                <a:cs typeface="Courier"/>
              </a:rPr>
              <a:t>: 2px 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solid</a:t>
            </a:r>
            <a:r>
              <a:rPr lang="en-US" sz="1600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border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-color</a:t>
            </a:r>
            <a:r>
              <a:rPr lang="en-US" sz="1600" dirty="0">
                <a:latin typeface="Courier"/>
                <a:cs typeface="Courier"/>
              </a:rPr>
              <a:t>: red;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7F0054"/>
                </a:solidFill>
                <a:latin typeface="Courier"/>
                <a:cs typeface="Courier"/>
              </a:rPr>
              <a:t> width</a:t>
            </a:r>
            <a:r>
              <a:rPr lang="en-US" sz="1600" dirty="0">
                <a:latin typeface="Courier"/>
                <a:cs typeface="Courier"/>
              </a:rPr>
              <a:t>: 30px; </a:t>
            </a:r>
            <a:r>
              <a:rPr lang="en-US" sz="1600" dirty="0">
                <a:solidFill>
                  <a:srgbClr val="7F0054"/>
                </a:solidFill>
                <a:latin typeface="Courier"/>
                <a:cs typeface="Courier"/>
              </a:rPr>
              <a:t>height</a:t>
            </a:r>
            <a:r>
              <a:rPr lang="en-US" sz="1600" dirty="0">
                <a:latin typeface="Courier"/>
                <a:cs typeface="Courier"/>
              </a:rPr>
              <a:t>: 30px;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370013" y="5207000"/>
            <a:ext cx="2657701" cy="1433286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err="1">
                <a:solidFill>
                  <a:srgbClr val="7F0054"/>
                </a:solidFill>
                <a:latin typeface="SFTT1095"/>
                <a:ea typeface="ＭＳ Ｐゴシック" charset="0"/>
              </a:rPr>
              <a:t>img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{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width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30px;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height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30px;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} </a:t>
            </a:r>
            <a:endParaRPr lang="en-US" sz="1600" kern="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5894841" y="5239657"/>
            <a:ext cx="2657701" cy="1433286"/>
          </a:xfrm>
          <a:prstGeom prst="fram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err="1">
                <a:solidFill>
                  <a:srgbClr val="7F0054"/>
                </a:solidFill>
                <a:latin typeface="SFTT1095"/>
                <a:ea typeface="ＭＳ Ｐゴシック" charset="0"/>
              </a:rPr>
              <a:t>img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{ </a:t>
            </a:r>
            <a:endParaRPr lang="en-US" sz="1600" kern="0" dirty="0" smtClean="0">
              <a:solidFill>
                <a:srgbClr val="000000"/>
              </a:solidFill>
              <a:latin typeface="SFTT1095"/>
              <a:ea typeface="ＭＳ Ｐゴシック" charset="0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width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inherit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; 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 </a:t>
            </a:r>
            <a:r>
              <a:rPr lang="en-US" sz="1600" kern="0" dirty="0" smtClean="0">
                <a:solidFill>
                  <a:srgbClr val="7F0054"/>
                </a:solidFill>
                <a:latin typeface="SFTT1095"/>
                <a:ea typeface="ＭＳ Ｐゴシック" charset="0"/>
              </a:rPr>
              <a:t>height</a:t>
            </a:r>
            <a:r>
              <a:rPr lang="en-US" sz="1600" kern="0" dirty="0">
                <a:solidFill>
                  <a:srgbClr val="000000"/>
                </a:solidFill>
                <a:latin typeface="SFTT1095"/>
                <a:ea typeface="ＭＳ Ｐゴシック" charset="0"/>
              </a:rPr>
              <a:t>: </a:t>
            </a:r>
            <a:r>
              <a:rPr lang="en-US" sz="1600" kern="0" dirty="0">
                <a:solidFill>
                  <a:srgbClr val="7F0054"/>
                </a:solidFill>
                <a:latin typeface="SFTT1095"/>
                <a:ea typeface="ＭＳ Ｐゴシック" charset="0"/>
              </a:rPr>
              <a:t>inherit</a:t>
            </a: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; 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6666"/>
              </a:buClr>
              <a:buSzPct val="70000"/>
            </a:pPr>
            <a:r>
              <a:rPr lang="en-US" sz="1600" kern="0" dirty="0" smtClean="0">
                <a:solidFill>
                  <a:srgbClr val="000000"/>
                </a:solidFill>
                <a:latin typeface="SFTT1095"/>
                <a:ea typeface="ＭＳ Ｐゴシック" charset="0"/>
              </a:rPr>
              <a:t>} </a:t>
            </a:r>
            <a:endParaRPr lang="en-US" sz="1600" kern="0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24442" y="5239657"/>
            <a:ext cx="2484000" cy="1328629"/>
          </a:xfrm>
          <a:prstGeom prst="line">
            <a:avLst/>
          </a:prstGeom>
          <a:ln w="14605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318000" y="5706156"/>
            <a:ext cx="1143000" cy="471714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Perceba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às</a:t>
            </a:r>
            <a:r>
              <a:rPr lang="en-US" sz="2400" dirty="0" smtClean="0"/>
              <a:t> </a:t>
            </a:r>
            <a:r>
              <a:rPr lang="en-US" sz="2400" dirty="0" err="1" smtClean="0"/>
              <a:t>vezes</a:t>
            </a:r>
            <a:r>
              <a:rPr lang="en-US" sz="2400" dirty="0" smtClean="0"/>
              <a:t>, o CSS do </a:t>
            </a:r>
            <a:r>
              <a:rPr lang="en-US" sz="2400" dirty="0" err="1" smtClean="0"/>
              <a:t>navegador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interferir</a:t>
            </a:r>
            <a:r>
              <a:rPr lang="en-US" sz="2400" dirty="0" smtClean="0"/>
              <a:t> no visual </a:t>
            </a:r>
            <a:r>
              <a:rPr lang="en-US" sz="2400" dirty="0" err="1" smtClean="0"/>
              <a:t>planejado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 smtClean="0"/>
              <a:t>CSS Reset</a:t>
            </a:r>
            <a:r>
              <a:rPr lang="en-US" sz="2000" dirty="0" smtClean="0"/>
              <a:t>,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folha</a:t>
            </a:r>
            <a:r>
              <a:rPr lang="en-US" sz="2000" dirty="0" smtClean="0"/>
              <a:t> de </a:t>
            </a:r>
            <a:r>
              <a:rPr lang="en-US" sz="2000" dirty="0" err="1" smtClean="0"/>
              <a:t>estilo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atribui</a:t>
            </a:r>
            <a:r>
              <a:rPr lang="en-US" sz="2000" dirty="0" smtClean="0"/>
              <a:t> um </a:t>
            </a:r>
            <a:r>
              <a:rPr lang="en-US" sz="2000" b="1" dirty="0" smtClean="0"/>
              <a:t>valor </a:t>
            </a:r>
            <a:r>
              <a:rPr lang="en-US" sz="2000" b="1" dirty="0" err="1" smtClean="0"/>
              <a:t>básico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todas</a:t>
            </a:r>
            <a:r>
              <a:rPr lang="en-US" sz="2000" b="1" dirty="0" smtClean="0"/>
              <a:t> as </a:t>
            </a:r>
            <a:r>
              <a:rPr lang="en-US" sz="2000" b="1" dirty="0" err="1" smtClean="0"/>
              <a:t>características</a:t>
            </a:r>
            <a:r>
              <a:rPr lang="en-US" sz="2000" dirty="0" smtClean="0"/>
              <a:t> do CSS, </a:t>
            </a:r>
            <a:r>
              <a:rPr lang="en-US" sz="2000" dirty="0" err="1" smtClean="0"/>
              <a:t>sobrescrevendo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totalmente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estilos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padrão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navegador</a:t>
            </a:r>
            <a:endParaRPr lang="en-US" sz="2000" b="1" dirty="0" smtClean="0"/>
          </a:p>
          <a:p>
            <a:endParaRPr lang="en-US" sz="2400" b="1" dirty="0" smtClean="0"/>
          </a:p>
          <a:p>
            <a:r>
              <a:rPr lang="en-US" sz="2400" i="1" dirty="0" err="1" smtClean="0"/>
              <a:t>Aguardem</a:t>
            </a:r>
            <a:r>
              <a:rPr lang="en-US" sz="2400" i="1" dirty="0" smtClean="0"/>
              <a:t>…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62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– Block </a:t>
            </a:r>
            <a:r>
              <a:rPr lang="en-US" dirty="0" err="1" smtClean="0"/>
              <a:t>vs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Elementos</a:t>
            </a:r>
            <a:r>
              <a:rPr lang="en-US" sz="2800" dirty="0" smtClean="0"/>
              <a:t> HTML, </a:t>
            </a:r>
            <a:r>
              <a:rPr lang="en-US" sz="2800" dirty="0" err="1" smtClean="0"/>
              <a:t>podem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renderizados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blocos</a:t>
            </a:r>
            <a:r>
              <a:rPr lang="en-US" sz="2800" dirty="0" smtClean="0"/>
              <a:t> (block)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linha</a:t>
            </a:r>
            <a:r>
              <a:rPr lang="en-US" sz="2800" dirty="0" smtClean="0"/>
              <a:t> (inline)</a:t>
            </a:r>
          </a:p>
          <a:p>
            <a:pPr lvl="1"/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,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bloco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&lt;h1&gt; a &lt;h6&gt;, &lt;p&gt;, &lt;div&gt;,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&gt;…</a:t>
            </a:r>
          </a:p>
          <a:p>
            <a:pPr lvl="1"/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,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linha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&lt;a&gt;, &lt;small&gt;, &lt;strong&gt;, &lt;span&gt;,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14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sz="3200" dirty="0" smtClean="0"/>
              <a:t>– Static, Relative,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447416" cy="4722358"/>
          </a:xfrm>
        </p:spPr>
        <p:txBody>
          <a:bodyPr/>
          <a:lstStyle/>
          <a:p>
            <a:pPr algn="r"/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propriedades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posicionamento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elementos</a:t>
            </a:r>
            <a:r>
              <a:rPr lang="en-US" sz="2000" dirty="0" smtClean="0"/>
              <a:t> – </a:t>
            </a:r>
            <a:r>
              <a:rPr lang="en-US" sz="2000" dirty="0" smtClean="0">
                <a:latin typeface="Courier"/>
                <a:cs typeface="Courier"/>
              </a:rPr>
              <a:t>top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left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"/>
                <a:cs typeface="Courier"/>
              </a:rPr>
              <a:t>bottom</a:t>
            </a:r>
            <a:r>
              <a:rPr lang="en-US" sz="2000" dirty="0" smtClean="0"/>
              <a:t> e </a:t>
            </a:r>
            <a:r>
              <a:rPr lang="en-US" sz="2000" dirty="0" smtClean="0">
                <a:latin typeface="Courier"/>
                <a:cs typeface="Courier"/>
              </a:rPr>
              <a:t>right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obedecidas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padrão</a:t>
            </a:r>
            <a:r>
              <a:rPr lang="en-US" sz="2000" dirty="0" smtClean="0"/>
              <a:t>, </a:t>
            </a:r>
            <a:r>
              <a:rPr lang="en-US" sz="2000" dirty="0" err="1" smtClean="0"/>
              <a:t>pois</a:t>
            </a:r>
            <a:r>
              <a:rPr lang="en-US" sz="2000" dirty="0" smtClean="0"/>
              <a:t> </a:t>
            </a:r>
            <a:r>
              <a:rPr lang="en-US" sz="2000" dirty="0" err="1" smtClean="0"/>
              <a:t>dependem</a:t>
            </a:r>
            <a:r>
              <a:rPr lang="en-US" sz="2000" dirty="0" smtClean="0"/>
              <a:t> de </a:t>
            </a:r>
            <a:r>
              <a:rPr lang="en-US" sz="2000" dirty="0" err="1" smtClean="0"/>
              <a:t>outra</a:t>
            </a:r>
            <a:r>
              <a:rPr lang="en-US" sz="2000" dirty="0" smtClean="0"/>
              <a:t> – position</a:t>
            </a:r>
          </a:p>
          <a:p>
            <a:r>
              <a:rPr lang="en-US" sz="2000" dirty="0" smtClean="0"/>
              <a:t>Position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</a:t>
            </a:r>
            <a:r>
              <a:rPr lang="en-US" sz="2000" dirty="0" err="1" smtClean="0"/>
              <a:t>qual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o </a:t>
            </a:r>
            <a:r>
              <a:rPr lang="en-US" sz="2000" dirty="0" err="1" smtClean="0"/>
              <a:t>modo</a:t>
            </a:r>
            <a:r>
              <a:rPr lang="en-US" sz="2000" dirty="0" smtClean="0"/>
              <a:t> de </a:t>
            </a:r>
            <a:r>
              <a:rPr lang="en-US" sz="2000" dirty="0" err="1" smtClean="0"/>
              <a:t>posicionamento</a:t>
            </a:r>
            <a:r>
              <a:rPr lang="en-US" sz="2000" dirty="0" smtClean="0"/>
              <a:t> de um </a:t>
            </a:r>
            <a:r>
              <a:rPr lang="en-US" sz="2000" dirty="0" err="1" smtClean="0"/>
              <a:t>elemento</a:t>
            </a:r>
            <a:endParaRPr lang="en-US" sz="2000" dirty="0" smtClean="0"/>
          </a:p>
          <a:p>
            <a:pPr lvl="1"/>
            <a:r>
              <a:rPr lang="en-US" sz="1800" dirty="0" smtClean="0"/>
              <a:t>static – </a:t>
            </a:r>
            <a:r>
              <a:rPr lang="en-US" sz="1800" dirty="0" err="1" smtClean="0"/>
              <a:t>padrão</a:t>
            </a:r>
            <a:r>
              <a:rPr lang="en-US" sz="1800" dirty="0" smtClean="0"/>
              <a:t>; </a:t>
            </a:r>
            <a:r>
              <a:rPr lang="en-US" sz="1800" dirty="0" err="1" smtClean="0"/>
              <a:t>permanece</a:t>
            </a:r>
            <a:r>
              <a:rPr lang="en-US" sz="1800" dirty="0" smtClean="0"/>
              <a:t> no local original</a:t>
            </a:r>
          </a:p>
          <a:p>
            <a:pPr lvl="1"/>
            <a:r>
              <a:rPr lang="en-US" sz="1800" dirty="0" smtClean="0"/>
              <a:t>relative – </a:t>
            </a:r>
            <a:r>
              <a:rPr lang="en-US" sz="1800" dirty="0" err="1" smtClean="0"/>
              <a:t>posiciona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coordenadas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relação</a:t>
            </a:r>
            <a:r>
              <a:rPr lang="en-US" sz="1800" dirty="0" smtClean="0"/>
              <a:t> </a:t>
            </a:r>
            <a:r>
              <a:rPr lang="en-US" sz="1800" dirty="0" err="1" smtClean="0"/>
              <a:t>à</a:t>
            </a:r>
            <a:r>
              <a:rPr lang="en-US" sz="1800" dirty="0" smtClean="0"/>
              <a:t> </a:t>
            </a:r>
            <a:r>
              <a:rPr lang="en-US" sz="1800" dirty="0" err="1" smtClean="0"/>
              <a:t>posição</a:t>
            </a:r>
            <a:r>
              <a:rPr lang="en-US" sz="1800" dirty="0" smtClean="0"/>
              <a:t> original do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relativa</a:t>
            </a:r>
            <a:r>
              <a:rPr lang="en-US" sz="1600" dirty="0" smtClean="0"/>
              <a:t> </a:t>
            </a:r>
            <a:r>
              <a:rPr lang="en-US" sz="1600" dirty="0" err="1" smtClean="0"/>
              <a:t>à</a:t>
            </a:r>
            <a:r>
              <a:rPr lang="en-US" sz="1600" dirty="0" smtClean="0"/>
              <a:t> </a:t>
            </a:r>
            <a:r>
              <a:rPr lang="en-US" sz="1600" dirty="0" err="1" smtClean="0"/>
              <a:t>origem</a:t>
            </a:r>
            <a:r>
              <a:rPr lang="en-US" sz="1600" dirty="0" smtClean="0"/>
              <a:t>)</a:t>
            </a:r>
            <a:endParaRPr lang="en-US" sz="1800" dirty="0" smtClean="0"/>
          </a:p>
          <a:p>
            <a:pPr lvl="1">
              <a:tabLst>
                <a:tab pos="1343025" algn="l"/>
              </a:tabLst>
            </a:pPr>
            <a:r>
              <a:rPr lang="en-US" sz="1800" dirty="0" smtClean="0"/>
              <a:t>absolute – </a:t>
            </a:r>
            <a:r>
              <a:rPr lang="en-US" sz="1800" dirty="0" err="1" smtClean="0"/>
              <a:t>posiciona</a:t>
            </a:r>
            <a:r>
              <a:rPr lang="en-US" sz="1800" dirty="0" smtClean="0"/>
              <a:t> </a:t>
            </a:r>
            <a:r>
              <a:rPr lang="en-US" sz="1800" dirty="0" err="1" smtClean="0"/>
              <a:t>nas</a:t>
            </a:r>
            <a:r>
              <a:rPr lang="en-US" sz="1800" dirty="0" smtClean="0"/>
              <a:t> </a:t>
            </a:r>
            <a:r>
              <a:rPr lang="en-US" sz="1800" dirty="0" err="1" smtClean="0"/>
              <a:t>coords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relação</a:t>
            </a:r>
            <a:r>
              <a:rPr lang="en-US" sz="1800" dirty="0" smtClean="0"/>
              <a:t> a um ancestral </a:t>
            </a:r>
            <a:r>
              <a:rPr lang="en-US" sz="1800" dirty="0" err="1" smtClean="0"/>
              <a:t>diferente</a:t>
            </a:r>
            <a:r>
              <a:rPr lang="en-US" sz="1800" dirty="0" smtClean="0"/>
              <a:t> de </a:t>
            </a:r>
            <a:r>
              <a:rPr lang="en-US" sz="1600" dirty="0" smtClean="0">
                <a:latin typeface="Courier"/>
                <a:cs typeface="Courier"/>
              </a:rPr>
              <a:t>static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porção</a:t>
            </a:r>
            <a:r>
              <a:rPr lang="en-US" sz="1800" dirty="0" smtClean="0"/>
              <a:t> </a:t>
            </a:r>
            <a:r>
              <a:rPr lang="en-US" sz="1800" dirty="0" err="1" smtClean="0"/>
              <a:t>visível</a:t>
            </a:r>
            <a:r>
              <a:rPr lang="en-US" sz="1800" dirty="0" smtClean="0"/>
              <a:t> da </a:t>
            </a:r>
            <a:r>
              <a:rPr lang="en-US" sz="1800" dirty="0" err="1" smtClean="0"/>
              <a:t>página</a:t>
            </a:r>
            <a:endParaRPr lang="en-US" sz="1800" dirty="0" smtClean="0"/>
          </a:p>
          <a:p>
            <a:pPr lvl="1"/>
            <a:r>
              <a:rPr lang="en-US" sz="1800" dirty="0" smtClean="0"/>
              <a:t>fixed –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</a:t>
            </a:r>
            <a:r>
              <a:rPr lang="en-US" sz="1800" dirty="0" err="1" smtClean="0"/>
              <a:t>renderizado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posição</a:t>
            </a:r>
            <a:r>
              <a:rPr lang="en-US" sz="1800" dirty="0" smtClean="0"/>
              <a:t> </a:t>
            </a:r>
            <a:r>
              <a:rPr lang="en-US" sz="1800" dirty="0" err="1" smtClean="0"/>
              <a:t>indicada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213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Posicionamento</a:t>
            </a:r>
            <a:r>
              <a:rPr lang="en-US" dirty="0" smtClean="0"/>
              <a:t> - float e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loat: </a:t>
            </a:r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“</a:t>
            </a:r>
            <a:r>
              <a:rPr lang="en-US" dirty="0" err="1" smtClean="0"/>
              <a:t>fluir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clear: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subsequentes</a:t>
            </a:r>
            <a:endParaRPr lang="en-US" dirty="0" smtClean="0"/>
          </a:p>
          <a:p>
            <a:pPr lvl="1"/>
            <a:r>
              <a:rPr lang="en-US" dirty="0" err="1" smtClean="0"/>
              <a:t>Limpa</a:t>
            </a:r>
            <a:r>
              <a:rPr lang="en-US" dirty="0" smtClean="0"/>
              <a:t> o float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– </a:t>
            </a:r>
            <a:r>
              <a:rPr lang="en-US" dirty="0" smtClean="0">
                <a:latin typeface="Courier"/>
                <a:cs typeface="Courier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right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both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402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– </a:t>
            </a:r>
            <a:r>
              <a:rPr lang="en-US" dirty="0" err="1" smtClean="0"/>
              <a:t>sem</a:t>
            </a:r>
            <a:r>
              <a:rPr lang="en-US" dirty="0" smtClean="0"/>
              <a:t> clear</a:t>
            </a:r>
            <a:endParaRPr lang="en-US" dirty="0"/>
          </a:p>
        </p:txBody>
      </p:sp>
      <p:pic>
        <p:nvPicPr>
          <p:cNvPr id="4" name="Content Placeholder 3" descr="Captura de Tela 2015-12-08 às 18.18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94" b="-56794"/>
          <a:stretch>
            <a:fillRect/>
          </a:stretch>
        </p:blipFill>
        <p:spPr>
          <a:xfrm>
            <a:off x="253997" y="301625"/>
            <a:ext cx="8690429" cy="4667930"/>
          </a:xfrm>
        </p:spPr>
      </p:pic>
      <p:sp>
        <p:nvSpPr>
          <p:cNvPr id="5" name="Rectangle 4"/>
          <p:cNvSpPr/>
          <p:nvPr/>
        </p:nvSpPr>
        <p:spPr>
          <a:xfrm>
            <a:off x="4535712" y="2502770"/>
            <a:ext cx="44087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&lt;header&gt; 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Cabecalho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/header&gt;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aside&gt;</a:t>
            </a:r>
          </a:p>
          <a:p>
            <a:r>
              <a:rPr lang="en-US" dirty="0">
                <a:latin typeface="Courier"/>
                <a:cs typeface="Courier"/>
              </a:rPr>
              <a:t>	Menu lateral</a:t>
            </a:r>
          </a:p>
          <a:p>
            <a:r>
              <a:rPr lang="en-US" dirty="0">
                <a:latin typeface="Courier"/>
                <a:cs typeface="Courier"/>
              </a:rPr>
              <a:t>	&lt;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		&lt;li&gt;Item 1&lt;/li&gt;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2&lt;/li&gt;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3&lt;/li&gt;</a:t>
            </a:r>
          </a:p>
          <a:p>
            <a:r>
              <a:rPr lang="en-US" dirty="0">
                <a:latin typeface="Courier"/>
                <a:cs typeface="Courier"/>
              </a:rPr>
              <a:t>		&lt;li&gt;Item 4&lt;/li&gt;</a:t>
            </a:r>
          </a:p>
          <a:p>
            <a:r>
              <a:rPr lang="en-US" dirty="0">
                <a:latin typeface="Courier"/>
                <a:cs typeface="Courier"/>
              </a:rPr>
              <a:t>	&lt;/</a:t>
            </a:r>
            <a:r>
              <a:rPr lang="en-US" dirty="0" err="1">
                <a:latin typeface="Courier"/>
                <a:cs typeface="Courier"/>
              </a:rPr>
              <a:t>ul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/aside&gt;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section&gt;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Conteúdo</a:t>
            </a:r>
            <a:r>
              <a:rPr lang="en-US" dirty="0">
                <a:latin typeface="Courier"/>
                <a:cs typeface="Courier"/>
              </a:rPr>
              <a:t> principal</a:t>
            </a:r>
          </a:p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>
                <a:latin typeface="Courier"/>
                <a:cs typeface="Courier"/>
              </a:rPr>
              <a:t>/section&gt;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77057"/>
            <a:ext cx="3592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"/>
              </a:rPr>
              <a:t>CSS: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header</a:t>
            </a:r>
            <a:r>
              <a:rPr lang="en-US" sz="1600" dirty="0">
                <a:latin typeface="Courier"/>
                <a:cs typeface="Courier"/>
              </a:rPr>
              <a:t>, aside, section {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float:left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947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– com </a:t>
            </a:r>
            <a:r>
              <a:rPr lang="en-US" dirty="0" err="1" smtClean="0"/>
              <a:t>clear:left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32" y="1827213"/>
            <a:ext cx="4580854" cy="4114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header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aside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>
                <a:solidFill>
                  <a:srgbClr val="800000"/>
                </a:solidFill>
                <a:latin typeface="Courier"/>
                <a:cs typeface="Courier"/>
              </a:rPr>
              <a:t>section</a:t>
            </a:r>
            <a:r>
              <a:rPr lang="en-US" sz="2000" dirty="0">
                <a:latin typeface="Courier"/>
                <a:cs typeface="Courier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b="1" dirty="0" err="1" smtClean="0">
                <a:solidFill>
                  <a:srgbClr val="800000"/>
                </a:solidFill>
                <a:latin typeface="Courier"/>
                <a:cs typeface="Courier"/>
              </a:rPr>
              <a:t>float:left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aside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rgbClr val="800000"/>
                </a:solidFill>
                <a:latin typeface="Courier"/>
                <a:cs typeface="Courier"/>
              </a:rPr>
              <a:t>clear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b="1" dirty="0">
                <a:solidFill>
                  <a:srgbClr val="800000"/>
                </a:solidFill>
                <a:latin typeface="Courier"/>
                <a:cs typeface="Courier"/>
              </a:rPr>
              <a:t>left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 descr="Captura de Tela 2015-12-08 às 18.2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8" y="3810001"/>
            <a:ext cx="6477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de </a:t>
            </a:r>
            <a:r>
              <a:rPr lang="en-US" dirty="0" err="1" smtClean="0"/>
              <a:t>atributo</a:t>
            </a:r>
            <a:r>
              <a:rPr lang="en-US" dirty="0" smtClean="0"/>
              <a:t> do CSS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Seletores</a:t>
            </a:r>
            <a:r>
              <a:rPr lang="en-US" sz="2400" dirty="0" smtClean="0"/>
              <a:t> </a:t>
            </a:r>
            <a:r>
              <a:rPr lang="en-US" sz="2400" dirty="0" err="1"/>
              <a:t>avançados</a:t>
            </a:r>
            <a:r>
              <a:rPr lang="en-US" sz="2400" dirty="0"/>
              <a:t> do CSS. </a:t>
            </a:r>
          </a:p>
          <a:p>
            <a:pPr marL="460375" lvl="1">
              <a:tabLst>
                <a:tab pos="260350" algn="l"/>
                <a:tab pos="539750" algn="l"/>
              </a:tabLst>
            </a:pPr>
            <a:r>
              <a:rPr lang="en-US" sz="2000" dirty="0"/>
              <a:t>Um dos </a:t>
            </a:r>
            <a:r>
              <a:rPr lang="en-US" sz="2000" dirty="0" err="1"/>
              <a:t>seletores</a:t>
            </a:r>
            <a:r>
              <a:rPr lang="en-US" sz="2000" dirty="0"/>
              <a:t> CSS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versáteis</a:t>
            </a:r>
            <a:r>
              <a:rPr lang="en-US" sz="2000" dirty="0"/>
              <a:t> é o </a:t>
            </a:r>
            <a:r>
              <a:rPr lang="en-US" sz="2000" dirty="0" err="1"/>
              <a:t>seletor</a:t>
            </a:r>
            <a:r>
              <a:rPr lang="en-US" sz="2000" dirty="0"/>
              <a:t> de </a:t>
            </a:r>
            <a:r>
              <a:rPr lang="en-US" sz="2000" dirty="0" err="1"/>
              <a:t>atributo</a:t>
            </a:r>
            <a:r>
              <a:rPr lang="en-US" sz="2000" dirty="0"/>
              <a:t>, com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 smtClean="0"/>
              <a:t>verificar</a:t>
            </a:r>
            <a:r>
              <a:rPr lang="en-US" sz="2000" dirty="0" smtClean="0"/>
              <a:t> </a:t>
            </a:r>
            <a:r>
              <a:rPr lang="en-US" sz="2000" dirty="0"/>
              <a:t>a </a:t>
            </a:r>
            <a:r>
              <a:rPr lang="en-US" sz="2000" dirty="0" err="1"/>
              <a:t>presença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valor de um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seleciona</a:t>
            </a:r>
            <a:r>
              <a:rPr lang="en-US" sz="2000" dirty="0"/>
              <a:t>́-</a:t>
            </a:r>
            <a:r>
              <a:rPr lang="en-US" sz="2000" dirty="0" smtClean="0"/>
              <a:t>lo: </a:t>
            </a:r>
            <a:endParaRPr lang="en-US" sz="2000" dirty="0"/>
          </a:p>
          <a:p>
            <a:pPr marL="795338" lvl="2">
              <a:tabLst>
                <a:tab pos="904875" algn="l"/>
                <a:tab pos="1165225" algn="l"/>
              </a:tabLst>
            </a:pPr>
            <a:r>
              <a:rPr lang="en-US" sz="1800" dirty="0"/>
              <a:t>input[value] { color: #cc0000; }</a:t>
            </a:r>
            <a:br>
              <a:rPr lang="en-US" sz="1800" dirty="0"/>
            </a:br>
            <a:r>
              <a:rPr lang="en-US" sz="1400" dirty="0"/>
              <a:t>O </a:t>
            </a:r>
            <a:r>
              <a:rPr lang="en-US" sz="1400" dirty="0" err="1"/>
              <a:t>seletor</a:t>
            </a:r>
            <a:r>
              <a:rPr lang="en-US" sz="1400" dirty="0"/>
              <a:t> </a:t>
            </a:r>
            <a:r>
              <a:rPr lang="en-US" sz="1400" dirty="0" err="1"/>
              <a:t>acima</a:t>
            </a:r>
            <a:r>
              <a:rPr lang="en-US" sz="1400" dirty="0"/>
              <a:t> age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elementos</a:t>
            </a:r>
            <a:r>
              <a:rPr lang="en-US" sz="1400" dirty="0"/>
              <a:t> da tag &lt;input&gt;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têm</a:t>
            </a:r>
            <a:r>
              <a:rPr lang="en-US" sz="1400" dirty="0"/>
              <a:t> o </a:t>
            </a:r>
            <a:r>
              <a:rPr lang="en-US" sz="1400" dirty="0" err="1"/>
              <a:t>atributo</a:t>
            </a:r>
            <a:r>
              <a:rPr lang="en-US" sz="1400" dirty="0"/>
              <a:t> “value”</a:t>
            </a:r>
            <a:r>
              <a:rPr lang="en-US" sz="1400" dirty="0" smtClean="0"/>
              <a:t>. </a:t>
            </a:r>
            <a:endParaRPr lang="en-US" sz="1800" dirty="0"/>
          </a:p>
          <a:p>
            <a:pPr marL="447675" lvl="1"/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é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</a:t>
            </a:r>
            <a:r>
              <a:rPr lang="en-US" sz="2000" dirty="0" err="1" smtClean="0"/>
              <a:t>verificar</a:t>
            </a:r>
            <a:r>
              <a:rPr lang="en-US" sz="2000" dirty="0" smtClean="0"/>
              <a:t> </a:t>
            </a:r>
            <a:r>
              <a:rPr lang="en-US" sz="2000" dirty="0"/>
              <a:t>se o </a:t>
            </a:r>
            <a:r>
              <a:rPr lang="en-US" sz="2000" dirty="0" err="1"/>
              <a:t>atributo</a:t>
            </a:r>
            <a:r>
              <a:rPr lang="en-US" sz="2000" dirty="0"/>
              <a:t> tem um valor </a:t>
            </a:r>
            <a:r>
              <a:rPr lang="en-US" sz="2000" dirty="0" err="1" smtClean="0"/>
              <a:t>específico</a:t>
            </a:r>
            <a:r>
              <a:rPr lang="en-US" sz="2000" dirty="0"/>
              <a:t>: </a:t>
            </a:r>
          </a:p>
          <a:p>
            <a:pPr marL="795338" lvl="2">
              <a:tabLst>
                <a:tab pos="800100" algn="l"/>
              </a:tabLst>
            </a:pPr>
            <a:r>
              <a:rPr lang="en-US" sz="1800" dirty="0"/>
              <a:t>input[type="text"] { border-radius: 4px; }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31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avançados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Seletores</a:t>
            </a:r>
            <a:r>
              <a:rPr lang="en-US" sz="2800" dirty="0" smtClean="0"/>
              <a:t> </a:t>
            </a:r>
            <a:r>
              <a:rPr lang="en-US" sz="2800" dirty="0"/>
              <a:t>de </a:t>
            </a:r>
            <a:r>
              <a:rPr lang="en-US" sz="2800" dirty="0" err="1" smtClean="0"/>
              <a:t>atributos</a:t>
            </a:r>
            <a:r>
              <a:rPr lang="en-US" sz="2800" dirty="0" smtClean="0"/>
              <a:t> </a:t>
            </a:r>
            <a:r>
              <a:rPr lang="en-US" sz="2800" dirty="0"/>
              <a:t>com </a:t>
            </a:r>
            <a:r>
              <a:rPr lang="en-US" sz="2800" dirty="0" err="1" smtClean="0"/>
              <a:t>prefixo</a:t>
            </a:r>
            <a:endParaRPr lang="en-US" sz="2800" dirty="0" smtClean="0"/>
          </a:p>
          <a:p>
            <a:pPr lvl="1"/>
            <a:r>
              <a:rPr lang="en-US" sz="2400" dirty="0">
                <a:solidFill>
                  <a:srgbClr val="7F0054"/>
                </a:solidFill>
                <a:latin typeface="SFTT1095"/>
              </a:rPr>
              <a:t>div</a:t>
            </a:r>
            <a:r>
              <a:rPr lang="en-US" sz="2400" dirty="0">
                <a:latin typeface="SFTT1095"/>
              </a:rPr>
              <a:t>[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class</a:t>
            </a:r>
            <a:r>
              <a:rPr lang="en-US" sz="2400" dirty="0">
                <a:latin typeface="SFTT1095"/>
              </a:rPr>
              <a:t>|=</a:t>
            </a:r>
            <a:r>
              <a:rPr lang="en-US" sz="2400" dirty="0">
                <a:solidFill>
                  <a:srgbClr val="2800FF"/>
                </a:solidFill>
                <a:latin typeface="SFTT1095"/>
              </a:rPr>
              <a:t>"menu"</a:t>
            </a:r>
            <a:r>
              <a:rPr lang="en-US" sz="2400" dirty="0">
                <a:latin typeface="SFTT1095"/>
              </a:rPr>
              <a:t>] 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2400" dirty="0">
                <a:latin typeface="SFTT1095"/>
              </a:rPr>
              <a:t>-radius: 4px; } </a:t>
            </a:r>
            <a:endParaRPr lang="en-US" sz="2400" dirty="0"/>
          </a:p>
          <a:p>
            <a:r>
              <a:rPr lang="en-US" sz="2800" dirty="0" err="1"/>
              <a:t>Também</a:t>
            </a:r>
            <a:r>
              <a:rPr lang="en-US" sz="2800" dirty="0"/>
              <a:t> é </a:t>
            </a:r>
            <a:r>
              <a:rPr lang="en-US" sz="2800" dirty="0" err="1"/>
              <a:t>possível</a:t>
            </a:r>
            <a:r>
              <a:rPr lang="en-US" sz="2800" dirty="0"/>
              <a:t> </a:t>
            </a:r>
            <a:r>
              <a:rPr lang="en-US" sz="2800" dirty="0" err="1"/>
              <a:t>buscar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palavra</a:t>
            </a:r>
            <a:r>
              <a:rPr lang="en-US" sz="2800" dirty="0"/>
              <a:t> </a:t>
            </a:r>
            <a:r>
              <a:rPr lang="en-US" sz="2800" dirty="0" err="1"/>
              <a:t>especi</a:t>
            </a:r>
            <a:r>
              <a:rPr lang="en-US" sz="2800" dirty="0"/>
              <a:t>́ </a:t>
            </a:r>
            <a:r>
              <a:rPr lang="en-US" sz="2800" dirty="0" err="1"/>
              <a:t>ca</a:t>
            </a:r>
            <a:r>
              <a:rPr lang="en-US" sz="2800" dirty="0"/>
              <a:t> no valor, </a:t>
            </a:r>
            <a:r>
              <a:rPr lang="en-US" sz="2800" dirty="0" err="1"/>
              <a:t>não</a:t>
            </a:r>
            <a:r>
              <a:rPr lang="en-US" sz="2800" dirty="0"/>
              <a:t> </a:t>
            </a:r>
            <a:r>
              <a:rPr lang="en-US" sz="2800" dirty="0" err="1"/>
              <a:t>importando</a:t>
            </a:r>
            <a:r>
              <a:rPr lang="en-US" sz="2800" dirty="0"/>
              <a:t> o valor </a:t>
            </a:r>
            <a:r>
              <a:rPr lang="en-US" sz="2800" dirty="0" err="1"/>
              <a:t>completo</a:t>
            </a:r>
            <a:r>
              <a:rPr lang="en-US" sz="2800" dirty="0"/>
              <a:t> do </a:t>
            </a:r>
            <a:r>
              <a:rPr lang="en-US" sz="2800" dirty="0" err="1"/>
              <a:t>atributo</a:t>
            </a:r>
            <a:r>
              <a:rPr lang="en-US" sz="2800" dirty="0"/>
              <a:t>.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exemplo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>
                <a:solidFill>
                  <a:srgbClr val="7F0054"/>
                </a:solidFill>
                <a:latin typeface="SFTT1095"/>
              </a:rPr>
              <a:t>input</a:t>
            </a:r>
            <a:r>
              <a:rPr lang="en-US" sz="2400" dirty="0">
                <a:latin typeface="SFTT1095"/>
              </a:rPr>
              <a:t>[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value</a:t>
            </a:r>
            <a:r>
              <a:rPr lang="en-US" sz="2400" dirty="0">
                <a:latin typeface="SFTT1095"/>
              </a:rPr>
              <a:t>~=</a:t>
            </a:r>
            <a:r>
              <a:rPr lang="en-US" sz="2400" dirty="0">
                <a:solidFill>
                  <a:srgbClr val="2800FF"/>
                </a:solidFill>
                <a:latin typeface="SFTT1095"/>
              </a:rPr>
              <a:t>"</a:t>
            </a:r>
            <a:r>
              <a:rPr lang="en-US" sz="2400" dirty="0" err="1">
                <a:solidFill>
                  <a:srgbClr val="2800FF"/>
                </a:solidFill>
                <a:latin typeface="SFTT1095"/>
              </a:rPr>
              <a:t>problema</a:t>
            </a:r>
            <a:r>
              <a:rPr lang="en-US" sz="2400" dirty="0">
                <a:solidFill>
                  <a:srgbClr val="2800FF"/>
                </a:solidFill>
                <a:latin typeface="SFTT1095"/>
              </a:rPr>
              <a:t>"</a:t>
            </a:r>
            <a:r>
              <a:rPr lang="en-US" sz="2400" dirty="0">
                <a:latin typeface="SFTT1095"/>
              </a:rPr>
              <a:t>] 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#cc0000; </a:t>
            </a:r>
            <a:r>
              <a:rPr lang="en-US" sz="2400" dirty="0" smtClean="0">
                <a:latin typeface="SFTT1095"/>
              </a:rPr>
              <a:t>}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250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26" y="574037"/>
            <a:ext cx="8002358" cy="577515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/* </a:t>
            </a:r>
            <a:r>
              <a:rPr lang="en-US" sz="1800" dirty="0" err="1">
                <a:solidFill>
                  <a:schemeClr val="tx2"/>
                </a:solidFill>
              </a:rPr>
              <a:t>busca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por</a:t>
            </a:r>
            <a:r>
              <a:rPr lang="en-US" sz="1800" dirty="0">
                <a:solidFill>
                  <a:schemeClr val="tx2"/>
                </a:solidFill>
              </a:rPr>
              <a:t> inputs com valor de "name" </a:t>
            </a:r>
            <a:r>
              <a:rPr lang="en-US" sz="1800" dirty="0" err="1">
                <a:solidFill>
                  <a:schemeClr val="tx2"/>
                </a:solidFill>
              </a:rPr>
              <a:t>iniciando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em</a:t>
            </a:r>
            <a:r>
              <a:rPr lang="en-US" sz="1800" dirty="0">
                <a:solidFill>
                  <a:schemeClr val="tx2"/>
                </a:solidFill>
              </a:rPr>
              <a:t> "</a:t>
            </a:r>
            <a:r>
              <a:rPr lang="en-US" sz="1800" dirty="0" err="1">
                <a:solidFill>
                  <a:schemeClr val="tx2"/>
                </a:solidFill>
              </a:rPr>
              <a:t>usuario</a:t>
            </a:r>
            <a:r>
              <a:rPr lang="en-US" sz="1800" dirty="0">
                <a:solidFill>
                  <a:schemeClr val="tx2"/>
                </a:solidFill>
              </a:rPr>
              <a:t>" *</a:t>
            </a:r>
            <a:r>
              <a:rPr lang="en-US" sz="1800" dirty="0" smtClean="0">
                <a:solidFill>
                  <a:schemeClr val="tx2"/>
                </a:solidFill>
              </a:rPr>
              <a:t>/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</a:rPr>
              <a:t>input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800000"/>
                </a:solidFill>
              </a:rPr>
              <a:t>name</a:t>
            </a:r>
            <a:r>
              <a:rPr lang="en-US" sz="1800" dirty="0"/>
              <a:t>^="</a:t>
            </a:r>
            <a:r>
              <a:rPr lang="en-US" sz="1800" dirty="0" err="1">
                <a:solidFill>
                  <a:srgbClr val="0000FF"/>
                </a:solidFill>
              </a:rPr>
              <a:t>usuario</a:t>
            </a:r>
            <a:r>
              <a:rPr lang="en-US" sz="1800" dirty="0"/>
              <a:t>"]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color: 99ffcc;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6666"/>
                </a:solidFill>
              </a:rPr>
              <a:t>/* </a:t>
            </a:r>
            <a:r>
              <a:rPr lang="en-US" sz="1800" dirty="0" err="1">
                <a:solidFill>
                  <a:srgbClr val="006666"/>
                </a:solidFill>
              </a:rPr>
              <a:t>busca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por</a:t>
            </a:r>
            <a:r>
              <a:rPr lang="en-US" sz="1800" dirty="0">
                <a:solidFill>
                  <a:srgbClr val="006666"/>
                </a:solidFill>
              </a:rPr>
              <a:t> inputs com valor de "name" </a:t>
            </a:r>
            <a:r>
              <a:rPr lang="en-US" sz="1800" dirty="0" err="1">
                <a:solidFill>
                  <a:srgbClr val="006666"/>
                </a:solidFill>
              </a:rPr>
              <a:t>terminando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em</a:t>
            </a:r>
            <a:r>
              <a:rPr lang="en-US" sz="1800" dirty="0">
                <a:solidFill>
                  <a:srgbClr val="006666"/>
                </a:solidFill>
              </a:rPr>
              <a:t> "</a:t>
            </a:r>
            <a:r>
              <a:rPr lang="en-US" sz="1800" dirty="0" err="1">
                <a:solidFill>
                  <a:srgbClr val="006666"/>
                </a:solidFill>
              </a:rPr>
              <a:t>teste</a:t>
            </a:r>
            <a:r>
              <a:rPr lang="en-US" sz="1800" dirty="0">
                <a:solidFill>
                  <a:srgbClr val="006666"/>
                </a:solidFill>
              </a:rPr>
              <a:t>" */ </a:t>
            </a:r>
            <a:endParaRPr lang="en-US" sz="1800" dirty="0" smtClean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</a:rPr>
              <a:t>input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800000"/>
                </a:solidFill>
              </a:rPr>
              <a:t>name</a:t>
            </a:r>
            <a:r>
              <a:rPr lang="en-US" sz="1800" dirty="0"/>
              <a:t>$="</a:t>
            </a:r>
            <a:r>
              <a:rPr lang="en-US" sz="1800" dirty="0" err="1">
                <a:solidFill>
                  <a:srgbClr val="0000FF"/>
                </a:solidFill>
              </a:rPr>
              <a:t>teste</a:t>
            </a:r>
            <a:r>
              <a:rPr lang="en-US" sz="1800" dirty="0"/>
              <a:t>"]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background-color: #ccff00;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6666"/>
                </a:solidFill>
              </a:rPr>
              <a:t>/* </a:t>
            </a:r>
            <a:r>
              <a:rPr lang="en-US" sz="1800" dirty="0" err="1">
                <a:solidFill>
                  <a:srgbClr val="006666"/>
                </a:solidFill>
              </a:rPr>
              <a:t>busca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por</a:t>
            </a:r>
            <a:r>
              <a:rPr lang="en-US" sz="1800" dirty="0">
                <a:solidFill>
                  <a:srgbClr val="006666"/>
                </a:solidFill>
              </a:rPr>
              <a:t> inputs com valor de "</a:t>
            </a:r>
            <a:r>
              <a:rPr lang="en-US" sz="1800" dirty="0" err="1">
                <a:solidFill>
                  <a:srgbClr val="006666"/>
                </a:solidFill>
              </a:rPr>
              <a:t>nome</a:t>
            </a:r>
            <a:r>
              <a:rPr lang="en-US" sz="1800" dirty="0">
                <a:solidFill>
                  <a:srgbClr val="006666"/>
                </a:solidFill>
              </a:rPr>
              <a:t>" </a:t>
            </a:r>
            <a:r>
              <a:rPr lang="en-US" sz="1800" dirty="0" err="1">
                <a:solidFill>
                  <a:srgbClr val="006666"/>
                </a:solidFill>
              </a:rPr>
              <a:t>contendo</a:t>
            </a:r>
            <a:r>
              <a:rPr lang="en-US" sz="1800" dirty="0">
                <a:solidFill>
                  <a:srgbClr val="006666"/>
                </a:solidFill>
              </a:rPr>
              <a:t> "</a:t>
            </a:r>
            <a:r>
              <a:rPr lang="en-US" sz="1800" dirty="0" err="1">
                <a:solidFill>
                  <a:srgbClr val="006666"/>
                </a:solidFill>
              </a:rPr>
              <a:t>tela</a:t>
            </a:r>
            <a:r>
              <a:rPr lang="en-US" sz="1800" dirty="0">
                <a:solidFill>
                  <a:srgbClr val="006666"/>
                </a:solidFill>
              </a:rPr>
              <a:t>" </a:t>
            </a:r>
            <a:r>
              <a:rPr lang="en-US" sz="1800" dirty="0" err="1">
                <a:solidFill>
                  <a:srgbClr val="006666"/>
                </a:solidFill>
              </a:rPr>
              <a:t>em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qualquer</a:t>
            </a:r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posição</a:t>
            </a:r>
            <a:r>
              <a:rPr lang="en-US" sz="1800" dirty="0">
                <a:solidFill>
                  <a:srgbClr val="006666"/>
                </a:solidFill>
              </a:rPr>
              <a:t> */ </a:t>
            </a:r>
            <a:endParaRPr lang="en-US" sz="1800" dirty="0" smtClean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800000"/>
                </a:solidFill>
              </a:rPr>
              <a:t>input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800000"/>
                </a:solidFill>
              </a:rPr>
              <a:t>name</a:t>
            </a:r>
            <a:r>
              <a:rPr lang="en-US" sz="1800" dirty="0"/>
              <a:t>*="</a:t>
            </a:r>
            <a:r>
              <a:rPr lang="en-US" sz="1800" dirty="0" err="1">
                <a:solidFill>
                  <a:srgbClr val="0000FF"/>
                </a:solidFill>
              </a:rPr>
              <a:t>tela</a:t>
            </a:r>
            <a:r>
              <a:rPr lang="en-US" sz="1800" dirty="0"/>
              <a:t>"]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color: #666666;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17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Seletores</a:t>
            </a:r>
            <a:r>
              <a:rPr lang="en-US" dirty="0" smtClean="0"/>
              <a:t> </a:t>
            </a:r>
            <a:r>
              <a:rPr lang="en-US" dirty="0" err="1" smtClean="0"/>
              <a:t>Avançados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536961" cy="4114800"/>
          </a:xfrm>
        </p:spPr>
        <p:txBody>
          <a:bodyPr/>
          <a:lstStyle/>
          <a:p>
            <a:r>
              <a:rPr lang="en-US" sz="2000" dirty="0" err="1" smtClean="0"/>
              <a:t>Seletores</a:t>
            </a:r>
            <a:r>
              <a:rPr lang="en-US" sz="2000" dirty="0" smtClean="0"/>
              <a:t> </a:t>
            </a:r>
            <a:r>
              <a:rPr lang="en-US" sz="2000" dirty="0" err="1" smtClean="0"/>
              <a:t>irmãos</a:t>
            </a:r>
            <a:endParaRPr lang="en-US" sz="2000" dirty="0" smtClean="0"/>
          </a:p>
          <a:p>
            <a:pPr marL="452438" indent="0"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h2 </a:t>
            </a:r>
            <a:r>
              <a:rPr lang="en-US" sz="2400" dirty="0">
                <a:latin typeface="SFTT1095"/>
              </a:rPr>
              <a:t>~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p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font-style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italic</a:t>
            </a:r>
            <a:r>
              <a:rPr lang="en-US" sz="2400" dirty="0">
                <a:latin typeface="SFTT1095"/>
              </a:rPr>
              <a:t>; } </a:t>
            </a:r>
            <a:endParaRPr lang="en-US" sz="2400" dirty="0" smtClean="0">
              <a:latin typeface="SFTT1095"/>
            </a:endParaRPr>
          </a:p>
          <a:p>
            <a:pPr marL="452438" indent="0">
              <a:buNone/>
            </a:pPr>
            <a:endParaRPr lang="en-US" sz="400" dirty="0" smtClean="0"/>
          </a:p>
          <a:p>
            <a:r>
              <a:rPr lang="en-US" sz="2000" dirty="0" err="1" smtClean="0"/>
              <a:t>Seletores</a:t>
            </a:r>
            <a:r>
              <a:rPr lang="en-US" sz="2000" dirty="0" smtClean="0"/>
              <a:t> </a:t>
            </a:r>
            <a:r>
              <a:rPr lang="en-US" sz="2000" dirty="0" err="1" smtClean="0"/>
              <a:t>irmãos</a:t>
            </a:r>
            <a:r>
              <a:rPr lang="en-US" sz="2000" dirty="0" smtClean="0"/>
              <a:t> </a:t>
            </a:r>
            <a:r>
              <a:rPr lang="en-US" sz="2000" dirty="0" err="1" smtClean="0"/>
              <a:t>adjacentes</a:t>
            </a:r>
            <a:endParaRPr lang="en-US" sz="2000" dirty="0" smtClean="0"/>
          </a:p>
          <a:p>
            <a:pPr marL="452438" indent="0"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h2 </a:t>
            </a:r>
            <a:r>
              <a:rPr lang="en-US" sz="2400" dirty="0">
                <a:latin typeface="SFTT1095"/>
              </a:rPr>
              <a:t>+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p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font-variant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small-caps</a:t>
            </a:r>
            <a:r>
              <a:rPr lang="en-US" sz="2400" dirty="0">
                <a:latin typeface="SFTT1095"/>
              </a:rPr>
              <a:t>; } </a:t>
            </a:r>
            <a:endParaRPr lang="en-US" sz="2400" dirty="0"/>
          </a:p>
          <a:p>
            <a:pPr marL="0" indent="0">
              <a:buNone/>
            </a:pPr>
            <a:endParaRPr lang="en-US" sz="400" dirty="0" smtClean="0"/>
          </a:p>
          <a:p>
            <a:r>
              <a:rPr lang="en-US" sz="2000" dirty="0" err="1" smtClean="0"/>
              <a:t>Seletores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filho</a:t>
            </a:r>
            <a:r>
              <a:rPr lang="en-US" sz="2000" dirty="0" smtClean="0"/>
              <a:t> </a:t>
            </a:r>
            <a:r>
              <a:rPr lang="en-US" sz="2000" dirty="0" err="1" smtClean="0"/>
              <a:t>direto</a:t>
            </a:r>
            <a:endParaRPr lang="en-US" sz="2000" dirty="0" smtClean="0"/>
          </a:p>
          <a:p>
            <a:pPr marL="365125" indent="0">
              <a:buNone/>
            </a:pP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vai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pegar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todos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os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h1 da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página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*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/</a:t>
            </a:r>
          </a:p>
          <a:p>
            <a:pPr marL="365125" indent="0"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h1 </a:t>
            </a:r>
            <a:r>
              <a:rPr lang="en-US" sz="1800" dirty="0">
                <a:latin typeface="SFTT1095"/>
              </a:rPr>
              <a:t>{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1800" dirty="0">
                <a:latin typeface="SFTT1095"/>
              </a:rPr>
              <a:t>: blue; } 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800" dirty="0" err="1" smtClean="0"/>
              <a:t>Tentar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seletor</a:t>
            </a:r>
            <a:r>
              <a:rPr lang="en-US" sz="1800" dirty="0"/>
              <a:t> de </a:t>
            </a:r>
            <a:r>
              <a:rPr lang="en-US" sz="1800" dirty="0" err="1"/>
              <a:t>hierarquia</a:t>
            </a:r>
            <a:r>
              <a:rPr lang="en-US" sz="1800" dirty="0"/>
              <a:t> </a:t>
            </a:r>
            <a:r>
              <a:rPr lang="en-US" sz="1800" dirty="0" err="1"/>
              <a:t>também</a:t>
            </a:r>
            <a:r>
              <a:rPr lang="en-US" sz="1800" dirty="0"/>
              <a:t> </a:t>
            </a:r>
            <a:r>
              <a:rPr lang="en-US" sz="1800" dirty="0" err="1"/>
              <a:t>não</a:t>
            </a:r>
            <a:r>
              <a:rPr lang="en-US" sz="1800" dirty="0"/>
              <a:t> </a:t>
            </a:r>
            <a:r>
              <a:rPr lang="en-US" sz="1800" dirty="0" err="1"/>
              <a:t>vai</a:t>
            </a:r>
            <a:r>
              <a:rPr lang="en-US" sz="1800" dirty="0"/>
              <a:t> </a:t>
            </a:r>
            <a:r>
              <a:rPr lang="en-US" sz="1800" dirty="0" err="1"/>
              <a:t>ajudar</a:t>
            </a:r>
            <a:r>
              <a:rPr lang="en-US" sz="1800" dirty="0"/>
              <a:t>:</a:t>
            </a:r>
            <a:r>
              <a:rPr lang="en-US" sz="2400" dirty="0"/>
              <a:t> </a:t>
            </a:r>
          </a:p>
          <a:p>
            <a:pPr marL="365125" indent="0">
              <a:buNone/>
            </a:pPr>
            <a:r>
              <a:rPr lang="en-US" sz="1800" dirty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vai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pegar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todos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os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h1 dos article,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incluindo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de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dentro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da section */</a:t>
            </a:r>
          </a:p>
          <a:p>
            <a:pPr marL="365125" indent="0">
              <a:buNone/>
            </a:pPr>
            <a:r>
              <a:rPr lang="en-US" sz="1800" dirty="0" smtClean="0">
                <a:solidFill>
                  <a:srgbClr val="800000"/>
                </a:solidFill>
              </a:rPr>
              <a:t>article</a:t>
            </a:r>
            <a:r>
              <a:rPr lang="en-US" sz="1800" dirty="0" smtClean="0"/>
              <a:t> </a:t>
            </a:r>
            <a:r>
              <a:rPr lang="en-US" sz="1800" dirty="0"/>
              <a:t>h1 { </a:t>
            </a:r>
            <a:r>
              <a:rPr lang="en-US" sz="1800" dirty="0">
                <a:solidFill>
                  <a:srgbClr val="800000"/>
                </a:solidFill>
              </a:rPr>
              <a:t>color</a:t>
            </a:r>
            <a:r>
              <a:rPr lang="en-US" sz="1800" dirty="0"/>
              <a:t>: blue; </a:t>
            </a:r>
            <a:r>
              <a:rPr lang="en-US" sz="1800" dirty="0" smtClean="0"/>
              <a:t>}</a:t>
            </a:r>
          </a:p>
          <a:p>
            <a:pPr marL="365125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Seletor</a:t>
            </a:r>
            <a:r>
              <a:rPr lang="en-US" dirty="0" smtClean="0"/>
              <a:t> de </a:t>
            </a:r>
            <a:r>
              <a:rPr lang="en-US" dirty="0" err="1" smtClean="0"/>
              <a:t>negação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o </a:t>
            </a:r>
            <a:r>
              <a:rPr lang="en-US" dirty="0" err="1"/>
              <a:t>seguinte</a:t>
            </a:r>
            <a:r>
              <a:rPr lang="en-US" dirty="0"/>
              <a:t> o HTML com </a:t>
            </a:r>
            <a:r>
              <a:rPr lang="en-US" dirty="0" err="1"/>
              <a:t>vários</a:t>
            </a:r>
            <a:r>
              <a:rPr lang="en-US" dirty="0"/>
              <a:t> </a:t>
            </a:r>
            <a:r>
              <a:rPr lang="en-US" dirty="0" err="1"/>
              <a:t>parágrafos</a:t>
            </a:r>
            <a:r>
              <a:rPr lang="en-US" dirty="0"/>
              <a:t> simples: </a:t>
            </a: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p&gt;</a:t>
            </a:r>
            <a:r>
              <a:rPr lang="en-US" sz="2000" dirty="0" err="1">
                <a:latin typeface="SFTT1095"/>
              </a:rPr>
              <a:t>Texto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&lt;/p&gt; </a:t>
            </a:r>
            <a:endParaRPr lang="en-US" sz="20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p&gt;</a:t>
            </a:r>
            <a:r>
              <a:rPr lang="en-US" sz="2000" dirty="0">
                <a:latin typeface="SFTT1095"/>
              </a:rPr>
              <a:t>Outro </a:t>
            </a:r>
            <a:r>
              <a:rPr lang="en-US" sz="2000" dirty="0" err="1">
                <a:latin typeface="SFTT1095"/>
              </a:rPr>
              <a:t>texto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&lt;/p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&gt;</a:t>
            </a: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p </a:t>
            </a:r>
            <a:r>
              <a:rPr lang="en-US" sz="2000" dirty="0">
                <a:latin typeface="SFTT1095"/>
              </a:rPr>
              <a:t>class=</a:t>
            </a:r>
            <a:r>
              <a:rPr lang="en-US" sz="2000" dirty="0">
                <a:solidFill>
                  <a:srgbClr val="2800FF"/>
                </a:solidFill>
                <a:latin typeface="SFTT1095"/>
              </a:rPr>
              <a:t>"especial"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&gt;</a:t>
            </a:r>
            <a:r>
              <a:rPr lang="en-US" sz="2000" dirty="0" err="1">
                <a:latin typeface="SFTT1095"/>
              </a:rPr>
              <a:t>Texto</a:t>
            </a:r>
            <a:r>
              <a:rPr lang="en-US" sz="2000" dirty="0">
                <a:latin typeface="SFTT1095"/>
              </a:rPr>
              <a:t> especial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&lt;/p&gt; </a:t>
            </a:r>
            <a:endParaRPr lang="en-US" sz="20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p&gt;</a:t>
            </a:r>
            <a:r>
              <a:rPr lang="en-US" sz="2000" dirty="0" err="1">
                <a:latin typeface="SFTT1095"/>
              </a:rPr>
              <a:t>Mais</a:t>
            </a:r>
            <a:r>
              <a:rPr lang="en-US" sz="2000" dirty="0">
                <a:latin typeface="SFTT1095"/>
              </a:rPr>
              <a:t> </a:t>
            </a:r>
            <a:r>
              <a:rPr lang="en-US" sz="2000" dirty="0" err="1">
                <a:latin typeface="SFTT1095"/>
              </a:rPr>
              <a:t>texto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&lt;/p&gt; </a:t>
            </a:r>
            <a:endParaRPr lang="en-US" sz="2000" dirty="0"/>
          </a:p>
          <a:p>
            <a:r>
              <a:rPr lang="en-US" dirty="0" smtClean="0"/>
              <a:t>CSS:</a:t>
            </a:r>
          </a:p>
          <a:p>
            <a:pPr marL="260350" indent="0"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p </a:t>
            </a:r>
            <a:r>
              <a:rPr lang="en-US" sz="2000" dirty="0" smtClean="0">
                <a:latin typeface="SFTT1095"/>
              </a:rPr>
              <a:t>{ 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000" dirty="0">
                <a:latin typeface="SFTT1095"/>
              </a:rPr>
              <a:t>: gray; </a:t>
            </a:r>
            <a:r>
              <a:rPr lang="en-US" sz="2000" dirty="0" smtClean="0">
                <a:latin typeface="SFTT1095"/>
              </a:rPr>
              <a:t>} </a:t>
            </a:r>
          </a:p>
          <a:p>
            <a:pPr marL="260350" indent="0">
              <a:buNone/>
            </a:pPr>
            <a:r>
              <a:rPr lang="en-US" sz="2000" dirty="0" err="1" smtClean="0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2000" dirty="0" err="1" smtClean="0">
                <a:latin typeface="SFTT1095"/>
              </a:rPr>
              <a:t>.especial</a:t>
            </a:r>
            <a:r>
              <a:rPr lang="en-US" sz="2000" dirty="0" smtClean="0">
                <a:latin typeface="SFTT1095"/>
              </a:rPr>
              <a:t> </a:t>
            </a:r>
            <a:r>
              <a:rPr lang="en-US" sz="2000" dirty="0">
                <a:latin typeface="SFTT1095"/>
              </a:rPr>
              <a:t>{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000" dirty="0">
                <a:latin typeface="SFTT1095"/>
              </a:rPr>
              <a:t>: black; </a:t>
            </a:r>
            <a:r>
              <a:rPr lang="en-US" sz="2000" dirty="0">
                <a:solidFill>
                  <a:srgbClr val="3F7F5E"/>
                </a:solidFill>
                <a:latin typeface="SFTT1095"/>
              </a:rPr>
              <a:t>/* </a:t>
            </a:r>
            <a:r>
              <a:rPr lang="en-US" sz="2000" dirty="0" err="1">
                <a:solidFill>
                  <a:srgbClr val="3F7F5E"/>
                </a:solidFill>
                <a:latin typeface="SFTT1095"/>
              </a:rPr>
              <a:t>restaura</a:t>
            </a:r>
            <a:r>
              <a:rPr lang="en-US" sz="20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000" dirty="0" err="1">
                <a:solidFill>
                  <a:srgbClr val="3F7F5E"/>
                </a:solidFill>
                <a:latin typeface="SFTT1095"/>
              </a:rPr>
              <a:t>cor</a:t>
            </a:r>
            <a:r>
              <a:rPr lang="en-US" sz="2000" dirty="0">
                <a:solidFill>
                  <a:srgbClr val="3F7F5E"/>
                </a:solidFill>
                <a:latin typeface="SFTT1095"/>
              </a:rPr>
              <a:t> do especial */ </a:t>
            </a:r>
            <a:r>
              <a:rPr lang="en-US" sz="2000" dirty="0">
                <a:latin typeface="SFTT1095"/>
              </a:rPr>
              <a:t>} </a:t>
            </a:r>
            <a:endParaRPr lang="en-US" sz="2000" dirty="0"/>
          </a:p>
          <a:p>
            <a:r>
              <a:rPr lang="en-US" sz="2400" dirty="0" err="1" smtClean="0"/>
              <a:t>ou</a:t>
            </a:r>
            <a:endParaRPr lang="en-US" sz="2400" dirty="0" smtClean="0"/>
          </a:p>
          <a:p>
            <a:pPr marL="260350" indent="0">
              <a:buNone/>
            </a:pPr>
            <a:r>
              <a:rPr lang="en-US" sz="2000" dirty="0" err="1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2000" dirty="0" err="1">
                <a:solidFill>
                  <a:srgbClr val="636363"/>
                </a:solidFill>
                <a:latin typeface="SFTT1095"/>
              </a:rPr>
              <a:t>:not</a:t>
            </a:r>
            <a:r>
              <a:rPr lang="en-US" sz="2000" dirty="0">
                <a:latin typeface="SFTT1095"/>
              </a:rPr>
              <a:t>(.especial) {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000" dirty="0">
                <a:latin typeface="SFTT1095"/>
              </a:rPr>
              <a:t>: gray; }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56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782907"/>
          </a:xfrm>
        </p:spPr>
        <p:txBody>
          <a:bodyPr/>
          <a:lstStyle/>
          <a:p>
            <a:r>
              <a:rPr lang="en-US" sz="2400" dirty="0" err="1" smtClean="0"/>
              <a:t>Considere</a:t>
            </a:r>
            <a:r>
              <a:rPr lang="en-US" sz="2400" dirty="0" smtClean="0"/>
              <a:t>:</a:t>
            </a: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1800" dirty="0" err="1">
                <a:solidFill>
                  <a:srgbClr val="7F0054"/>
                </a:solidFill>
                <a:latin typeface="SFTT1095"/>
              </a:rPr>
              <a:t>ul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&gt; </a:t>
            </a:r>
            <a:endParaRPr lang="en-US" sz="18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&lt;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li&gt;</a:t>
            </a:r>
            <a:r>
              <a:rPr lang="en-US" sz="1800" dirty="0" err="1">
                <a:latin typeface="SFTT1095"/>
              </a:rPr>
              <a:t>Primeiro</a:t>
            </a:r>
            <a:r>
              <a:rPr lang="en-US" sz="1800" dirty="0">
                <a:latin typeface="SFTT1095"/>
              </a:rPr>
              <a:t> item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&lt;/li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&gt;</a:t>
            </a: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 &lt;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li&gt;</a:t>
            </a:r>
            <a:r>
              <a:rPr lang="en-US" sz="1800" dirty="0">
                <a:latin typeface="SFTT1095"/>
              </a:rPr>
              <a:t>Segundo item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&lt;/li&gt; </a:t>
            </a:r>
            <a:endParaRPr lang="en-US" sz="18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&lt;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li&gt;</a:t>
            </a:r>
            <a:r>
              <a:rPr lang="en-US" sz="1800" dirty="0" err="1">
                <a:latin typeface="SFTT1095"/>
              </a:rPr>
              <a:t>Terceiro</a:t>
            </a:r>
            <a:r>
              <a:rPr lang="en-US" sz="1800" dirty="0">
                <a:latin typeface="SFTT1095"/>
              </a:rPr>
              <a:t> item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&lt;/li&gt; </a:t>
            </a:r>
            <a:endParaRPr lang="en-US" sz="18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&lt;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li&gt;</a:t>
            </a:r>
            <a:r>
              <a:rPr lang="en-US" sz="1800" dirty="0">
                <a:latin typeface="SFTT1095"/>
              </a:rPr>
              <a:t>Quarto item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&lt;/li&gt; </a:t>
            </a:r>
            <a:endParaRPr lang="en-US" sz="18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/</a:t>
            </a:r>
            <a:r>
              <a:rPr lang="en-US" sz="1800" dirty="0" err="1">
                <a:solidFill>
                  <a:srgbClr val="7F0054"/>
                </a:solidFill>
                <a:latin typeface="SFTT1095"/>
              </a:rPr>
              <a:t>ul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&gt; </a:t>
            </a:r>
            <a:endParaRPr lang="en-US" sz="1800" dirty="0"/>
          </a:p>
          <a:p>
            <a:pPr lvl="0">
              <a:buClr>
                <a:srgbClr val="006666"/>
              </a:buClr>
            </a:pPr>
            <a:r>
              <a:rPr lang="en-US" sz="2000" dirty="0" smtClean="0">
                <a:solidFill>
                  <a:srgbClr val="000000"/>
                </a:solidFill>
              </a:rPr>
              <a:t>E se </a:t>
            </a:r>
            <a:r>
              <a:rPr lang="en-US" sz="2000" dirty="0" err="1" smtClean="0">
                <a:solidFill>
                  <a:srgbClr val="000000"/>
                </a:solidFill>
              </a:rPr>
              <a:t>quisermos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formatação</a:t>
            </a:r>
            <a:r>
              <a:rPr lang="en-US" sz="2000" dirty="0" smtClean="0">
                <a:solidFill>
                  <a:srgbClr val="000000"/>
                </a:solidFill>
              </a:rPr>
              <a:t> especial no </a:t>
            </a:r>
            <a:r>
              <a:rPr lang="en-US" sz="2000" dirty="0" err="1" smtClean="0">
                <a:solidFill>
                  <a:srgbClr val="000000"/>
                </a:solidFill>
              </a:rPr>
              <a:t>primeiro</a:t>
            </a:r>
            <a:r>
              <a:rPr lang="en-US" sz="2000" dirty="0" smtClean="0">
                <a:solidFill>
                  <a:srgbClr val="000000"/>
                </a:solidFill>
              </a:rPr>
              <a:t> e </a:t>
            </a:r>
            <a:r>
              <a:rPr lang="en-US" sz="2000" dirty="0" err="1" smtClean="0">
                <a:solidFill>
                  <a:srgbClr val="000000"/>
                </a:solidFill>
              </a:rPr>
              <a:t>último</a:t>
            </a:r>
            <a:r>
              <a:rPr lang="en-US" sz="2000" dirty="0" smtClean="0">
                <a:solidFill>
                  <a:srgbClr val="000000"/>
                </a:solidFill>
              </a:rPr>
              <a:t> item???</a:t>
            </a:r>
            <a:endParaRPr lang="en-US" sz="2000" dirty="0">
              <a:solidFill>
                <a:srgbClr val="000000"/>
              </a:solidFill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 err="1">
                <a:solidFill>
                  <a:srgbClr val="7F0054"/>
                </a:solidFill>
                <a:latin typeface="SFTT1095"/>
              </a:rPr>
              <a:t>ul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&gt; </a:t>
            </a:r>
            <a:endParaRPr lang="en-US" sz="20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 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li </a:t>
            </a:r>
            <a:r>
              <a:rPr lang="en-US" sz="2000" dirty="0">
                <a:latin typeface="SFTT1095"/>
              </a:rPr>
              <a:t>class=</a:t>
            </a:r>
            <a:r>
              <a:rPr lang="en-US" sz="2000" dirty="0">
                <a:solidFill>
                  <a:srgbClr val="2800FF"/>
                </a:solidFill>
                <a:latin typeface="SFTT1095"/>
              </a:rPr>
              <a:t>"</a:t>
            </a:r>
            <a:r>
              <a:rPr lang="en-US" sz="2000" dirty="0" err="1">
                <a:solidFill>
                  <a:srgbClr val="2800FF"/>
                </a:solidFill>
                <a:latin typeface="SFTT1095"/>
              </a:rPr>
              <a:t>primeiro</a:t>
            </a:r>
            <a:r>
              <a:rPr lang="en-US" sz="2000" dirty="0">
                <a:solidFill>
                  <a:srgbClr val="2800FF"/>
                </a:solidFill>
                <a:latin typeface="SFTT1095"/>
              </a:rPr>
              <a:t>"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&gt;</a:t>
            </a:r>
            <a:r>
              <a:rPr lang="en-US" sz="2000" dirty="0" err="1">
                <a:latin typeface="SFTT1095"/>
              </a:rPr>
              <a:t>Primeiro</a:t>
            </a:r>
            <a:r>
              <a:rPr lang="en-US" sz="2000" dirty="0">
                <a:latin typeface="SFTT1095"/>
              </a:rPr>
              <a:t> item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&lt;/li&gt; </a:t>
            </a:r>
            <a:endParaRPr lang="en-US" sz="20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li&gt;</a:t>
            </a:r>
            <a:r>
              <a:rPr lang="en-US" sz="2000" dirty="0" smtClean="0">
                <a:latin typeface="SFTT1095"/>
              </a:rPr>
              <a:t>Segundo </a:t>
            </a:r>
            <a:r>
              <a:rPr lang="en-US" sz="2000" dirty="0">
                <a:latin typeface="SFTT1095"/>
              </a:rPr>
              <a:t>item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&lt;/li&gt; </a:t>
            </a:r>
            <a:endParaRPr lang="en-US" sz="2000" dirty="0" smtClean="0">
              <a:solidFill>
                <a:srgbClr val="7F0054"/>
              </a:solidFill>
              <a:latin typeface="SFTT1095"/>
            </a:endParaRP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  &lt;li&gt;</a:t>
            </a:r>
            <a:r>
              <a:rPr lang="en-US" sz="2000" dirty="0" err="1" smtClean="0"/>
              <a:t>Terceiro</a:t>
            </a:r>
            <a:r>
              <a:rPr lang="en-US" sz="2000" dirty="0" smtClean="0"/>
              <a:t> item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&lt;/li&gt;</a:t>
            </a:r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  &lt;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li</a:t>
            </a:r>
            <a:r>
              <a:rPr lang="en-US" sz="2000" dirty="0" smtClean="0"/>
              <a:t> </a:t>
            </a:r>
            <a:r>
              <a:rPr lang="en-US" sz="2000" dirty="0"/>
              <a:t>class="</a:t>
            </a:r>
            <a:r>
              <a:rPr lang="en-US" sz="2000" dirty="0">
                <a:solidFill>
                  <a:srgbClr val="0000FF"/>
                </a:solidFill>
              </a:rPr>
              <a:t>ultimo</a:t>
            </a:r>
            <a:r>
              <a:rPr lang="en-US" sz="2000" dirty="0"/>
              <a:t>"&gt;Quarto item&lt;/li&gt; </a:t>
            </a:r>
            <a:endParaRPr lang="en-US" sz="2000" dirty="0" smtClean="0"/>
          </a:p>
          <a:p>
            <a:pPr marL="2603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&lt;/</a:t>
            </a:r>
            <a:r>
              <a:rPr lang="en-US" sz="2000" dirty="0" err="1" smtClean="0">
                <a:solidFill>
                  <a:srgbClr val="7F0054"/>
                </a:solidFill>
                <a:latin typeface="SFTT1095"/>
              </a:rPr>
              <a:t>ul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3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3038" y="2307862"/>
            <a:ext cx="7239000" cy="1444625"/>
          </a:xfrm>
        </p:spPr>
        <p:txBody>
          <a:bodyPr/>
          <a:lstStyle/>
          <a:p>
            <a:pPr algn="ctr"/>
            <a:r>
              <a:rPr lang="en-US" dirty="0" err="1" smtClean="0"/>
              <a:t>Problemas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SFTT1095"/>
              </a:rPr>
              <a:t>No CSS:</a:t>
            </a:r>
            <a:endParaRPr lang="en-US" sz="3200" dirty="0" smtClean="0">
              <a:solidFill>
                <a:srgbClr val="7F0054"/>
              </a:solidFill>
              <a:latin typeface="SFTT1095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400" dirty="0" err="1" smtClean="0">
                <a:solidFill>
                  <a:srgbClr val="7F0054"/>
                </a:solidFill>
                <a:latin typeface="SFTT1095"/>
              </a:rPr>
              <a:t>li</a:t>
            </a:r>
            <a:r>
              <a:rPr lang="en-US" sz="2400" dirty="0" err="1" smtClean="0">
                <a:solidFill>
                  <a:srgbClr val="636363"/>
                </a:solidFill>
                <a:latin typeface="SFTT1095"/>
              </a:rPr>
              <a:t>:first</a:t>
            </a:r>
            <a:r>
              <a:rPr lang="en-US" sz="2400" dirty="0" err="1">
                <a:solidFill>
                  <a:srgbClr val="636363"/>
                </a:solidFill>
                <a:latin typeface="SFTT1095"/>
              </a:rPr>
              <a:t>-child</a:t>
            </a:r>
            <a:r>
              <a:rPr lang="en-US" sz="2400" dirty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red; </a:t>
            </a:r>
            <a:r>
              <a:rPr lang="en-US" sz="2400" dirty="0" smtClean="0">
                <a:latin typeface="SFTT1095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  </a:t>
            </a:r>
            <a:r>
              <a:rPr lang="en-US" sz="2400" dirty="0" err="1" smtClean="0">
                <a:solidFill>
                  <a:srgbClr val="7F0054"/>
                </a:solidFill>
                <a:latin typeface="SFTT1095"/>
              </a:rPr>
              <a:t>li</a:t>
            </a:r>
            <a:r>
              <a:rPr lang="en-US" sz="2400" dirty="0" err="1" smtClean="0">
                <a:solidFill>
                  <a:srgbClr val="636363"/>
                </a:solidFill>
                <a:latin typeface="SFTT1095"/>
              </a:rPr>
              <a:t>:last</a:t>
            </a:r>
            <a:r>
              <a:rPr lang="en-US" sz="2400" dirty="0" err="1">
                <a:solidFill>
                  <a:srgbClr val="636363"/>
                </a:solidFill>
                <a:latin typeface="SFTT1095"/>
              </a:rPr>
              <a:t>-child</a:t>
            </a:r>
            <a:r>
              <a:rPr lang="en-US" sz="2400" dirty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blue; } 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 smtClean="0">
                <a:latin typeface="SFTT1095"/>
              </a:rPr>
              <a:t>Escolhendo</a:t>
            </a:r>
            <a:r>
              <a:rPr lang="en-US" sz="2800" dirty="0" smtClean="0">
                <a:latin typeface="SFTT1095"/>
              </a:rPr>
              <a:t> </a:t>
            </a:r>
            <a:r>
              <a:rPr lang="en-US" sz="2800" dirty="0" err="1" smtClean="0">
                <a:latin typeface="SFTT1095"/>
              </a:rPr>
              <a:t>pelo</a:t>
            </a:r>
            <a:r>
              <a:rPr lang="en-US" sz="2800" dirty="0" smtClean="0">
                <a:latin typeface="SFTT1095"/>
              </a:rPr>
              <a:t> </a:t>
            </a:r>
            <a:r>
              <a:rPr lang="en-US" sz="2800" dirty="0" err="1" smtClean="0">
                <a:latin typeface="SFTT1095"/>
              </a:rPr>
              <a:t>índice</a:t>
            </a:r>
            <a:r>
              <a:rPr lang="en-US" sz="2800" dirty="0" smtClean="0">
                <a:latin typeface="SFTT1095"/>
              </a:rPr>
              <a:t> do item: </a:t>
            </a:r>
            <a:r>
              <a:rPr lang="en-US" dirty="0" smtClean="0"/>
              <a:t>:</a:t>
            </a:r>
            <a:r>
              <a:rPr lang="en-US" dirty="0"/>
              <a:t>nth-child()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400" dirty="0" err="1" smtClean="0">
                <a:solidFill>
                  <a:srgbClr val="7F0054"/>
                </a:solidFill>
                <a:latin typeface="SFTT1095"/>
              </a:rPr>
              <a:t>li</a:t>
            </a:r>
            <a:r>
              <a:rPr lang="en-US" sz="2400" dirty="0" err="1" smtClean="0">
                <a:solidFill>
                  <a:srgbClr val="636363"/>
                </a:solidFill>
                <a:latin typeface="SFTT1095"/>
              </a:rPr>
              <a:t>:nth-child</a:t>
            </a:r>
            <a:r>
              <a:rPr lang="en-US" sz="2400" dirty="0" smtClean="0">
                <a:solidFill>
                  <a:srgbClr val="636363"/>
                </a:solidFill>
                <a:latin typeface="SFTT1095"/>
              </a:rPr>
              <a:t>(3)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smtClean="0">
                <a:latin typeface="SFTT1095"/>
              </a:rPr>
              <a:t>yellow; </a:t>
            </a:r>
            <a:r>
              <a:rPr lang="en-US" sz="2400" dirty="0">
                <a:latin typeface="SFTT1095"/>
              </a:rPr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</a:t>
            </a:r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estado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502168" cy="4114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F7F5E"/>
                </a:solidFill>
                <a:latin typeface="SFTT1095"/>
              </a:rPr>
              <a:t>/*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seleciona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o link no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exato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momento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em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que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passamos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o mouse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por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cima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dele */ </a:t>
            </a:r>
            <a:endParaRPr lang="en-US" sz="32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7F0054"/>
                </a:solidFill>
                <a:latin typeface="SFTT1095"/>
              </a:rPr>
              <a:t>a</a:t>
            </a:r>
            <a:r>
              <a:rPr lang="en-US" sz="3200" dirty="0" err="1" smtClean="0">
                <a:solidFill>
                  <a:srgbClr val="636363"/>
                </a:solidFill>
                <a:latin typeface="SFTT1095"/>
              </a:rPr>
              <a:t>:hover</a:t>
            </a:r>
            <a:r>
              <a:rPr lang="en-US" sz="3200" dirty="0" smtClean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3200" dirty="0">
                <a:latin typeface="SFTT1095"/>
              </a:rPr>
              <a:t>{ </a:t>
            </a:r>
            <a:r>
              <a:rPr lang="en-US" sz="3200" dirty="0">
                <a:solidFill>
                  <a:srgbClr val="7F0054"/>
                </a:solidFill>
                <a:latin typeface="SFTT1095"/>
              </a:rPr>
              <a:t>background-color</a:t>
            </a:r>
            <a:r>
              <a:rPr lang="en-US" sz="3200" dirty="0">
                <a:latin typeface="SFTT1095"/>
              </a:rPr>
              <a:t>:#FF00FF; } 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seleciona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todas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as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âncoras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que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têm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o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atributo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"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href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",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ou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3200" dirty="0" err="1">
                <a:solidFill>
                  <a:srgbClr val="3F7F5E"/>
                </a:solidFill>
                <a:latin typeface="SFTT1095"/>
              </a:rPr>
              <a:t>seja</a:t>
            </a:r>
            <a:r>
              <a:rPr lang="en-US" sz="3200" dirty="0">
                <a:solidFill>
                  <a:srgbClr val="3F7F5E"/>
                </a:solidFill>
                <a:latin typeface="SFTT1095"/>
              </a:rPr>
              <a:t>, links *</a:t>
            </a:r>
            <a:r>
              <a:rPr lang="en-US" sz="3200" dirty="0" smtClean="0">
                <a:solidFill>
                  <a:srgbClr val="3F7F5E"/>
                </a:solidFill>
                <a:latin typeface="SFTT1095"/>
              </a:rPr>
              <a:t>/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7F0054"/>
                </a:solidFill>
                <a:latin typeface="SFTT1095"/>
              </a:rPr>
              <a:t>a</a:t>
            </a:r>
            <a:r>
              <a:rPr lang="en-US" sz="3200" dirty="0" err="1" smtClean="0">
                <a:solidFill>
                  <a:srgbClr val="636363"/>
                </a:solidFill>
                <a:latin typeface="SFTT1095"/>
              </a:rPr>
              <a:t>:link</a:t>
            </a:r>
            <a:r>
              <a:rPr lang="en-US" sz="3200" dirty="0" smtClean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3200" dirty="0">
                <a:latin typeface="SFTT1095"/>
              </a:rPr>
              <a:t>{ </a:t>
            </a:r>
            <a:r>
              <a:rPr lang="en-US" dirty="0" smtClean="0"/>
              <a:t>background</a:t>
            </a:r>
            <a:r>
              <a:rPr lang="en-US" dirty="0"/>
              <a:t>-color:#FF0000; 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/* </a:t>
            </a:r>
            <a:r>
              <a:rPr lang="en-US" dirty="0" err="1">
                <a:solidFill>
                  <a:schemeClr val="tx2"/>
                </a:solidFill>
              </a:rPr>
              <a:t>seleciona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os</a:t>
            </a:r>
            <a:r>
              <a:rPr lang="en-US" dirty="0">
                <a:solidFill>
                  <a:schemeClr val="tx2"/>
                </a:solidFill>
              </a:rPr>
              <a:t> links </a:t>
            </a:r>
            <a:r>
              <a:rPr lang="en-US" dirty="0" err="1">
                <a:solidFill>
                  <a:schemeClr val="tx2"/>
                </a:solidFill>
              </a:rPr>
              <a:t>cujo</a:t>
            </a:r>
            <a:r>
              <a:rPr lang="en-US" dirty="0">
                <a:solidFill>
                  <a:schemeClr val="tx2"/>
                </a:solidFill>
              </a:rPr>
              <a:t> valor de "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" é um </a:t>
            </a:r>
            <a:r>
              <a:rPr lang="en-US" dirty="0" err="1">
                <a:solidFill>
                  <a:schemeClr val="tx2"/>
                </a:solidFill>
              </a:rPr>
              <a:t>endereço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</a:t>
            </a:r>
            <a:r>
              <a:rPr lang="en-US" dirty="0">
                <a:solidFill>
                  <a:schemeClr val="tx2"/>
                </a:solidFill>
              </a:rPr>
              <a:t>́ </a:t>
            </a:r>
            <a:r>
              <a:rPr lang="en-US" dirty="0" err="1">
                <a:solidFill>
                  <a:schemeClr val="tx2"/>
                </a:solidFill>
              </a:rPr>
              <a:t>visitado</a:t>
            </a:r>
            <a:r>
              <a:rPr lang="en-US" dirty="0">
                <a:solidFill>
                  <a:schemeClr val="tx2"/>
                </a:solidFill>
              </a:rPr>
              <a:t> */ </a:t>
            </a:r>
          </a:p>
          <a:p>
            <a:pPr marL="0" indent="0">
              <a:buNone/>
            </a:pPr>
            <a:r>
              <a:rPr lang="en-US" dirty="0" err="1" smtClean="0"/>
              <a:t>a:visited</a:t>
            </a:r>
            <a:r>
              <a:rPr lang="en-US" dirty="0" smtClean="0"/>
              <a:t> </a:t>
            </a:r>
            <a:r>
              <a:rPr lang="en-US" dirty="0"/>
              <a:t>{ background-color:#00FF00; 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6666"/>
                </a:solidFill>
              </a:rPr>
              <a:t>/* </a:t>
            </a:r>
            <a:r>
              <a:rPr lang="en-US" dirty="0" err="1">
                <a:solidFill>
                  <a:srgbClr val="006666"/>
                </a:solidFill>
              </a:rPr>
              <a:t>seleciona</a:t>
            </a:r>
            <a:r>
              <a:rPr lang="en-US" dirty="0">
                <a:solidFill>
                  <a:srgbClr val="006666"/>
                </a:solidFill>
              </a:rPr>
              <a:t> o link no </a:t>
            </a:r>
            <a:r>
              <a:rPr lang="en-US" dirty="0" err="1">
                <a:solidFill>
                  <a:srgbClr val="006666"/>
                </a:solidFill>
              </a:rPr>
              <a:t>exato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 err="1">
                <a:solidFill>
                  <a:srgbClr val="006666"/>
                </a:solidFill>
              </a:rPr>
              <a:t>momento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 err="1">
                <a:solidFill>
                  <a:srgbClr val="006666"/>
                </a:solidFill>
              </a:rPr>
              <a:t>em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 err="1">
                <a:solidFill>
                  <a:srgbClr val="006666"/>
                </a:solidFill>
              </a:rPr>
              <a:t>que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 err="1">
                <a:solidFill>
                  <a:srgbClr val="006666"/>
                </a:solidFill>
              </a:rPr>
              <a:t>clicamos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 err="1">
                <a:solidFill>
                  <a:srgbClr val="006666"/>
                </a:solidFill>
              </a:rPr>
              <a:t>nele</a:t>
            </a:r>
            <a:r>
              <a:rPr lang="en-US" dirty="0">
                <a:solidFill>
                  <a:srgbClr val="006666"/>
                </a:solidFill>
              </a:rPr>
              <a:t> */ </a:t>
            </a:r>
            <a:endParaRPr lang="en-US" dirty="0" smtClean="0">
              <a:solidFill>
                <a:srgbClr val="006666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a:active</a:t>
            </a:r>
            <a:r>
              <a:rPr lang="en-US" dirty="0" smtClean="0"/>
              <a:t> </a:t>
            </a:r>
            <a:r>
              <a:rPr lang="en-US" dirty="0"/>
              <a:t>{ background-color:#0000FF;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</a:rPr>
              <a:t>&lt;p&gt;&lt;span</a:t>
            </a:r>
            <a:r>
              <a:rPr lang="en-US" sz="2000" dirty="0" smtClean="0">
                <a:solidFill>
                  <a:srgbClr val="800000"/>
                </a:solidFill>
              </a:rPr>
              <a:t>&gt;</a:t>
            </a:r>
            <a:r>
              <a:rPr lang="en-US" sz="2000" dirty="0" smtClean="0"/>
              <a:t>L</a:t>
            </a:r>
            <a:r>
              <a:rPr lang="en-US" sz="2000" dirty="0" smtClean="0">
                <a:solidFill>
                  <a:srgbClr val="800000"/>
                </a:solidFill>
              </a:rPr>
              <a:t>&lt;</a:t>
            </a:r>
            <a:r>
              <a:rPr lang="en-US" sz="2000" dirty="0">
                <a:solidFill>
                  <a:srgbClr val="800000"/>
                </a:solidFill>
              </a:rPr>
              <a:t>/span</a:t>
            </a:r>
            <a:r>
              <a:rPr lang="en-US" sz="2000" dirty="0" smtClean="0">
                <a:solidFill>
                  <a:srgbClr val="800000"/>
                </a:solidFill>
              </a:rPr>
              <a:t>&gt;</a:t>
            </a:r>
            <a:r>
              <a:rPr lang="en-US" sz="2000" dirty="0" err="1" smtClean="0"/>
              <a:t>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et </a:t>
            </a:r>
            <a:r>
              <a:rPr lang="en-US" sz="2000" dirty="0" err="1" smtClean="0"/>
              <a:t>aepctis</a:t>
            </a:r>
            <a:r>
              <a:rPr lang="en-US" sz="2000" dirty="0" smtClean="0"/>
              <a:t> non </a:t>
            </a:r>
            <a:r>
              <a:rPr lang="en-US" sz="2000" dirty="0" err="1" smtClean="0"/>
              <a:t>aest</a:t>
            </a:r>
            <a:r>
              <a:rPr lang="en-US" sz="2000" dirty="0" smtClean="0"/>
              <a:t> </a:t>
            </a:r>
            <a:r>
              <a:rPr lang="en-US" sz="2000" dirty="0" err="1" smtClean="0"/>
              <a:t>setum</a:t>
            </a:r>
            <a:r>
              <a:rPr lang="en-US" sz="2000" dirty="0" smtClean="0"/>
              <a:t>!</a:t>
            </a:r>
            <a:r>
              <a:rPr lang="en-US" sz="2000" dirty="0">
                <a:solidFill>
                  <a:srgbClr val="800000"/>
                </a:solidFill>
              </a:rPr>
              <a:t>&lt;/p&gt; </a:t>
            </a:r>
            <a:endParaRPr lang="en-US" sz="2000" dirty="0" smtClean="0">
              <a:solidFill>
                <a:srgbClr val="800000"/>
              </a:solidFill>
            </a:endParaRPr>
          </a:p>
          <a:p>
            <a:r>
              <a:rPr lang="en-US" sz="2400" dirty="0" err="1" smtClean="0"/>
              <a:t>Capitulando</a:t>
            </a:r>
            <a:r>
              <a:rPr lang="en-US" sz="2400" dirty="0" smtClean="0"/>
              <a:t> a </a:t>
            </a:r>
            <a:r>
              <a:rPr lang="en-US" sz="2400" dirty="0" err="1" smtClean="0"/>
              <a:t>primeira</a:t>
            </a:r>
            <a:r>
              <a:rPr lang="en-US" sz="2400" dirty="0" smtClean="0"/>
              <a:t> </a:t>
            </a:r>
            <a:r>
              <a:rPr lang="en-US" sz="2400" dirty="0" err="1" smtClean="0"/>
              <a:t>letra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p span { font-size: 200%;}</a:t>
            </a:r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6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&lt;</a:t>
            </a:r>
            <a:r>
              <a:rPr lang="en-US" sz="2000" dirty="0">
                <a:solidFill>
                  <a:srgbClr val="800000"/>
                </a:solidFill>
              </a:rPr>
              <a:t>p</a:t>
            </a:r>
            <a:r>
              <a:rPr lang="en-US" sz="2000" dirty="0" smtClean="0">
                <a:solidFill>
                  <a:srgbClr val="800000"/>
                </a:solidFill>
              </a:rPr>
              <a:t>&gt;</a:t>
            </a: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/>
              <a:t>ipsum</a:t>
            </a:r>
            <a:r>
              <a:rPr lang="en-US" sz="2000" dirty="0"/>
              <a:t> et </a:t>
            </a:r>
            <a:r>
              <a:rPr lang="en-US" sz="2000" dirty="0" err="1"/>
              <a:t>aepctis</a:t>
            </a:r>
            <a:r>
              <a:rPr lang="en-US" sz="2000" dirty="0"/>
              <a:t> non </a:t>
            </a:r>
            <a:r>
              <a:rPr lang="en-US" sz="2000" dirty="0" err="1"/>
              <a:t>aest</a:t>
            </a:r>
            <a:r>
              <a:rPr lang="en-US" sz="2000" dirty="0"/>
              <a:t> </a:t>
            </a:r>
            <a:r>
              <a:rPr lang="en-US" sz="2000" dirty="0" err="1"/>
              <a:t>setum</a:t>
            </a:r>
            <a:r>
              <a:rPr lang="en-US" sz="2000" dirty="0"/>
              <a:t>!</a:t>
            </a:r>
            <a:r>
              <a:rPr lang="en-US" sz="2000" dirty="0">
                <a:solidFill>
                  <a:srgbClr val="800000"/>
                </a:solidFill>
              </a:rPr>
              <a:t>&lt;/p&gt; </a:t>
            </a:r>
            <a:endParaRPr lang="en-US" sz="2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p:first-letter</a:t>
            </a:r>
            <a:r>
              <a:rPr lang="en-US" sz="2000" dirty="0" smtClean="0">
                <a:solidFill>
                  <a:srgbClr val="000000"/>
                </a:solidFill>
              </a:rPr>
              <a:t>{font-size: 200%;}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1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3200" dirty="0" err="1">
                <a:solidFill>
                  <a:srgbClr val="636363"/>
                </a:solidFill>
                <a:latin typeface="SFTT1095"/>
              </a:rPr>
              <a:t>:first-line</a:t>
            </a:r>
            <a:r>
              <a:rPr lang="en-US" sz="3200" dirty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3200" dirty="0">
                <a:latin typeface="SFTT1095"/>
              </a:rPr>
              <a:t>{ </a:t>
            </a:r>
            <a:r>
              <a:rPr lang="en-US" sz="3200" dirty="0">
                <a:solidFill>
                  <a:srgbClr val="7F0054"/>
                </a:solidFill>
                <a:latin typeface="SFTT1095"/>
              </a:rPr>
              <a:t>font-style</a:t>
            </a:r>
            <a:r>
              <a:rPr lang="en-US" sz="3200" dirty="0">
                <a:latin typeface="SFTT1095"/>
              </a:rPr>
              <a:t>: </a:t>
            </a:r>
            <a:r>
              <a:rPr lang="en-US" sz="3200" dirty="0">
                <a:solidFill>
                  <a:srgbClr val="7F0054"/>
                </a:solidFill>
                <a:latin typeface="SFTT1095"/>
              </a:rPr>
              <a:t>italic</a:t>
            </a:r>
            <a:r>
              <a:rPr lang="en-US" sz="3200" dirty="0">
                <a:latin typeface="SFTT1095"/>
              </a:rPr>
              <a:t>; } 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>
                <a:latin typeface="SFTT1095"/>
              </a:rPr>
              <a:t>[ Link 1 ] [ Link 2 ] [ Link 3 ] </a:t>
            </a:r>
            <a:endParaRPr lang="en-US" sz="24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>
                <a:latin typeface="SFTT1095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74421"/>
              </p:ext>
            </p:extLst>
          </p:nvPr>
        </p:nvGraphicFramePr>
        <p:xfrm>
          <a:off x="922011" y="3461616"/>
          <a:ext cx="7987768" cy="229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3884"/>
                <a:gridCol w="3993884"/>
              </a:tblGrid>
              <a:tr h="229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inionPro"/>
                        </a:rPr>
                        <a:t>HTML </a:t>
                      </a:r>
                      <a:r>
                        <a:rPr lang="en-US" sz="2400" dirty="0" err="1" smtClean="0">
                          <a:latin typeface="MinionPro"/>
                        </a:rPr>
                        <a:t>seria</a:t>
                      </a:r>
                      <a:r>
                        <a:rPr lang="en-US" sz="2400" dirty="0" smtClean="0">
                          <a:latin typeface="MinionPro"/>
                        </a:rPr>
                        <a:t> simples: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MinionPro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&lt;a </a:t>
                      </a:r>
                      <a:r>
                        <a:rPr lang="en-US" sz="1800" dirty="0" err="1" smtClean="0">
                          <a:latin typeface="SFTT1095"/>
                        </a:rPr>
                        <a:t>href</a:t>
                      </a:r>
                      <a:r>
                        <a:rPr lang="en-US" sz="1800" dirty="0" smtClean="0">
                          <a:latin typeface="SFTT1095"/>
                        </a:rPr>
                        <a:t>=</a:t>
                      </a:r>
                      <a:r>
                        <a:rPr lang="en-US" sz="1800" dirty="0" smtClean="0">
                          <a:solidFill>
                            <a:srgbClr val="2800FF"/>
                          </a:solidFill>
                          <a:latin typeface="SFTT1095"/>
                        </a:rPr>
                        <a:t>"..."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&gt;</a:t>
                      </a:r>
                      <a:r>
                        <a:rPr lang="en-US" sz="1800" dirty="0" smtClean="0">
                          <a:latin typeface="SFTT1095"/>
                        </a:rPr>
                        <a:t>Link1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&lt;/a&gt;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&lt;a </a:t>
                      </a:r>
                      <a:r>
                        <a:rPr lang="en-US" sz="1800" dirty="0" err="1" smtClean="0">
                          <a:latin typeface="SFTT1095"/>
                        </a:rPr>
                        <a:t>href</a:t>
                      </a:r>
                      <a:r>
                        <a:rPr lang="en-US" sz="1800" dirty="0" smtClean="0">
                          <a:latin typeface="SFTT1095"/>
                        </a:rPr>
                        <a:t>=</a:t>
                      </a:r>
                      <a:r>
                        <a:rPr lang="en-US" sz="1800" dirty="0" smtClean="0">
                          <a:solidFill>
                            <a:srgbClr val="2800FF"/>
                          </a:solidFill>
                          <a:latin typeface="SFTT1095"/>
                        </a:rPr>
                        <a:t>"..."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&gt;</a:t>
                      </a:r>
                      <a:r>
                        <a:rPr lang="en-US" sz="1800" dirty="0" smtClean="0">
                          <a:latin typeface="SFTT1095"/>
                        </a:rPr>
                        <a:t>Link2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&lt;/a&gt;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&lt;a </a:t>
                      </a:r>
                      <a:r>
                        <a:rPr lang="en-US" sz="1800" dirty="0" err="1" smtClean="0">
                          <a:latin typeface="SFTT1095"/>
                        </a:rPr>
                        <a:t>href</a:t>
                      </a:r>
                      <a:r>
                        <a:rPr lang="en-US" sz="1800" dirty="0" smtClean="0">
                          <a:latin typeface="SFTT1095"/>
                        </a:rPr>
                        <a:t>=</a:t>
                      </a:r>
                      <a:r>
                        <a:rPr lang="en-US" sz="1800" dirty="0" smtClean="0">
                          <a:solidFill>
                            <a:srgbClr val="2800FF"/>
                          </a:solidFill>
                          <a:latin typeface="SFTT1095"/>
                        </a:rPr>
                        <a:t>"..."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&gt;</a:t>
                      </a:r>
                      <a:r>
                        <a:rPr lang="en-US" sz="1800" dirty="0" smtClean="0">
                          <a:latin typeface="SFTT1095"/>
                        </a:rPr>
                        <a:t>Link3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&lt;/a&gt;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>
                          <a:latin typeface="MinionPro"/>
                        </a:rPr>
                        <a:t>E no CSS: </a:t>
                      </a:r>
                    </a:p>
                    <a:p>
                      <a:pPr marL="0" indent="0">
                        <a:buNone/>
                      </a:pPr>
                      <a:endParaRPr lang="en-US" sz="120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>
                          <a:solidFill>
                            <a:srgbClr val="7F0054"/>
                          </a:solidFill>
                          <a:latin typeface="SFTT1095"/>
                        </a:rPr>
                        <a:t>a</a:t>
                      </a:r>
                      <a:r>
                        <a:rPr lang="en-US" sz="1800" dirty="0" err="1" smtClean="0">
                          <a:solidFill>
                            <a:srgbClr val="636363"/>
                          </a:solidFill>
                          <a:latin typeface="SFTT1095"/>
                        </a:rPr>
                        <a:t>:before</a:t>
                      </a:r>
                      <a:r>
                        <a:rPr lang="en-US" sz="1800" dirty="0" smtClean="0">
                          <a:solidFill>
                            <a:srgbClr val="636363"/>
                          </a:solidFill>
                          <a:latin typeface="SFTT1095"/>
                        </a:rPr>
                        <a:t> </a:t>
                      </a:r>
                      <a:r>
                        <a:rPr lang="en-US" sz="1800" dirty="0" smtClean="0">
                          <a:latin typeface="SFTT1095"/>
                        </a:rPr>
                        <a:t>{ </a:t>
                      </a: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content</a:t>
                      </a:r>
                      <a:r>
                        <a:rPr lang="en-US" sz="1800" dirty="0" smtClean="0">
                          <a:latin typeface="SFTT1095"/>
                        </a:rPr>
                        <a:t>: </a:t>
                      </a:r>
                      <a:r>
                        <a:rPr lang="en-US" sz="1800" dirty="0" smtClean="0">
                          <a:solidFill>
                            <a:srgbClr val="2800FF"/>
                          </a:solidFill>
                          <a:latin typeface="SFTT1095"/>
                        </a:rPr>
                        <a:t>'[ '</a:t>
                      </a:r>
                      <a:r>
                        <a:rPr lang="en-US" sz="1800" dirty="0" smtClean="0">
                          <a:latin typeface="SFTT1095"/>
                        </a:rPr>
                        <a:t>; 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err="1" smtClean="0">
                          <a:solidFill>
                            <a:srgbClr val="7F0054"/>
                          </a:solidFill>
                          <a:latin typeface="SFTT1095"/>
                        </a:rPr>
                        <a:t>a</a:t>
                      </a:r>
                      <a:r>
                        <a:rPr lang="en-US" sz="1800" dirty="0" err="1" smtClean="0">
                          <a:solidFill>
                            <a:srgbClr val="636363"/>
                          </a:solidFill>
                          <a:latin typeface="SFTT1095"/>
                        </a:rPr>
                        <a:t>:after</a:t>
                      </a:r>
                      <a:r>
                        <a:rPr lang="en-US" sz="1800" dirty="0" smtClean="0">
                          <a:solidFill>
                            <a:srgbClr val="636363"/>
                          </a:solidFill>
                          <a:latin typeface="SFTT1095"/>
                        </a:rPr>
                        <a:t> </a:t>
                      </a:r>
                      <a:r>
                        <a:rPr lang="en-US" sz="1800" dirty="0" smtClean="0">
                          <a:latin typeface="SFTT1095"/>
                        </a:rPr>
                        <a:t>{ 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rgbClr val="7F0054"/>
                          </a:solidFill>
                          <a:latin typeface="SFTT1095"/>
                        </a:rPr>
                        <a:t>content</a:t>
                      </a:r>
                      <a:r>
                        <a:rPr lang="en-US" sz="1800" dirty="0" smtClean="0">
                          <a:latin typeface="SFTT1095"/>
                        </a:rPr>
                        <a:t>: </a:t>
                      </a:r>
                      <a:r>
                        <a:rPr lang="en-US" sz="1800" dirty="0" smtClean="0">
                          <a:solidFill>
                            <a:srgbClr val="2800FF"/>
                          </a:solidFill>
                          <a:latin typeface="SFTT1095"/>
                        </a:rPr>
                        <a:t>' ]'</a:t>
                      </a:r>
                      <a:r>
                        <a:rPr lang="en-US" sz="1800" dirty="0" smtClean="0">
                          <a:latin typeface="SFTT1095"/>
                        </a:rPr>
                        <a:t>;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Capítulo</a:t>
            </a:r>
            <a:r>
              <a:rPr lang="en-US" dirty="0" smtClean="0"/>
              <a:t> </a:t>
            </a:r>
            <a:r>
              <a:rPr lang="en-US" dirty="0"/>
              <a:t>6 da </a:t>
            </a:r>
            <a:r>
              <a:rPr lang="en-US" dirty="0" err="1"/>
              <a:t>apostila</a:t>
            </a:r>
            <a:r>
              <a:rPr lang="en-US" dirty="0"/>
              <a:t> da </a:t>
            </a:r>
            <a:r>
              <a:rPr lang="en-US" dirty="0" err="1"/>
              <a:t>caelum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Bordas</a:t>
            </a:r>
            <a:r>
              <a:rPr lang="en-US" dirty="0" smtClean="0"/>
              <a:t> </a:t>
            </a:r>
            <a:r>
              <a:rPr lang="en-US" dirty="0" err="1" smtClean="0"/>
              <a:t>arredondadas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502168" cy="4748117"/>
          </a:xfrm>
        </p:spPr>
        <p:txBody>
          <a:bodyPr/>
          <a:lstStyle/>
          <a:p>
            <a:r>
              <a:rPr lang="en-US" sz="2400" dirty="0" smtClean="0"/>
              <a:t>border-radius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div </a:t>
            </a:r>
            <a:r>
              <a:rPr lang="en-US" sz="1800" dirty="0" smtClean="0">
                <a:latin typeface="SFTT1095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     /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*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todas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as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bordas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arredondadas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um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raio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de 5px*/ </a:t>
            </a:r>
            <a:endParaRPr lang="en-US" sz="16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   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1800" dirty="0">
                <a:latin typeface="SFTT1095"/>
              </a:rPr>
              <a:t>-radius: 5px;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.</a:t>
            </a:r>
            <a:r>
              <a:rPr lang="en-US" sz="1800" dirty="0">
                <a:latin typeface="SFTT1095"/>
              </a:rPr>
              <a:t>b</a:t>
            </a:r>
            <a:r>
              <a:rPr lang="en-US" sz="1800" dirty="0" smtClean="0">
                <a:latin typeface="SFTT1095"/>
              </a:rPr>
              <a:t>{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*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e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5px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e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    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20px*/ </a:t>
            </a:r>
            <a:endParaRPr lang="en-US" sz="16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  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1800" dirty="0">
                <a:latin typeface="SFTT1095"/>
              </a:rPr>
              <a:t>-radius: 5px 20px;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.</a:t>
            </a:r>
            <a:r>
              <a:rPr lang="en-US" sz="1800" dirty="0">
                <a:latin typeface="SFTT1095"/>
              </a:rPr>
              <a:t>c{ 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/*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 smtClean="0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com 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5px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e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endParaRPr lang="en-US" sz="16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     com 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20px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50px */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endParaRPr lang="en-US" sz="18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    border</a:t>
            </a:r>
            <a:r>
              <a:rPr lang="en-US" sz="1800" dirty="0">
                <a:latin typeface="SFTT1095"/>
              </a:rPr>
              <a:t>-radius: 5px 20px 50px;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.</a:t>
            </a:r>
            <a:r>
              <a:rPr lang="en-US" sz="1800" dirty="0">
                <a:latin typeface="SFTT1095"/>
              </a:rPr>
              <a:t>d{ 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/*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5px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superior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20px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endParaRPr lang="en-US" sz="16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     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direita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50px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bordar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inferior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com 100px */ </a:t>
            </a:r>
            <a:endParaRPr lang="en-US" sz="16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    border</a:t>
            </a:r>
            <a:r>
              <a:rPr lang="en-US" sz="1800" dirty="0">
                <a:latin typeface="SFTT1095"/>
              </a:rPr>
              <a:t>-radius: 5px 20px 50px 100px;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5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CSS</a:t>
            </a:r>
          </a:p>
        </p:txBody>
      </p:sp>
      <p:sp>
        <p:nvSpPr>
          <p:cNvPr id="24473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400" dirty="0">
                <a:latin typeface="Verdana" charset="0"/>
              </a:rPr>
              <a:t>A separação da formatação permite: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Melhorar o conteúdo de acessibilidade (para portadores de deficiência);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Prover mais flexibilidade e controle sobre a apresentação do documento;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Permitir o compartilhamento de formatação entre diversas páginas;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Reduzir a complexidade e a repetição;</a:t>
            </a:r>
          </a:p>
          <a:p>
            <a:pPr lvl="1">
              <a:lnSpc>
                <a:spcPct val="110000"/>
              </a:lnSpc>
            </a:pPr>
            <a:r>
              <a:rPr lang="pt-BR" sz="2000" dirty="0">
                <a:latin typeface="Verdana" charset="0"/>
                <a:cs typeface="Arial" charset="0"/>
              </a:rPr>
              <a:t>Configurar a apresentação da página para diferentes formas (tela, impressão, narração por software, etc.);</a:t>
            </a:r>
          </a:p>
        </p:txBody>
      </p:sp>
    </p:spTree>
    <p:extLst>
      <p:ext uri="{BB962C8B-B14F-4D97-AF65-F5344CB8AC3E}">
        <p14:creationId xmlns:p14="http://schemas.microsoft.com/office/powerpoint/2010/main" val="34486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Sombreamento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text-shadow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p </a:t>
            </a:r>
            <a:r>
              <a:rPr lang="en-US" sz="1800" dirty="0" smtClean="0">
                <a:latin typeface="SFTT1095"/>
              </a:rPr>
              <a:t>{</a:t>
            </a:r>
            <a:r>
              <a:rPr lang="en-US" sz="1800" dirty="0">
                <a:latin typeface="SFTT1095"/>
              </a:rPr>
              <a:t/>
            </a:r>
            <a:br>
              <a:rPr lang="en-US" sz="1800" dirty="0">
                <a:latin typeface="SFTT1095"/>
              </a:rPr>
            </a:br>
            <a:r>
              <a:rPr lang="en-US" sz="1800" dirty="0" smtClean="0">
                <a:latin typeface="SFTT1095"/>
              </a:rPr>
              <a:t> 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*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deslocamento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à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de 5px e </a:t>
            </a:r>
            <a:r>
              <a:rPr lang="en-US" sz="1800" dirty="0" err="1" smtClean="0">
                <a:solidFill>
                  <a:srgbClr val="3F7F5E"/>
                </a:solidFill>
                <a:latin typeface="SFTT1095"/>
              </a:rPr>
              <a:t>abaixo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de 10px*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/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  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text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-shadow</a:t>
            </a:r>
            <a:r>
              <a:rPr lang="en-US" sz="1800" dirty="0">
                <a:latin typeface="SFTT1095"/>
              </a:rPr>
              <a:t>: 5</a:t>
            </a:r>
            <a:r>
              <a:rPr lang="en-US" sz="1800" dirty="0" smtClean="0">
                <a:latin typeface="SFTT1095"/>
              </a:rPr>
              <a:t>px </a:t>
            </a:r>
            <a:r>
              <a:rPr lang="en-US" sz="1800" dirty="0">
                <a:latin typeface="SFTT1095"/>
              </a:rPr>
              <a:t>10px red; </a:t>
            </a:r>
            <a:r>
              <a:rPr lang="en-US" sz="1800" dirty="0" smtClean="0">
                <a:latin typeface="SFTT1095"/>
              </a:rPr>
              <a:t>//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</a:t>
            </a:r>
          </a:p>
          <a:p>
            <a:pPr marL="360363" lvl="1"/>
            <a:r>
              <a:rPr lang="en-US" sz="2000" dirty="0" smtClean="0"/>
              <a:t>Com blur: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1800" dirty="0" smtClean="0">
                <a:latin typeface="SFTT1095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7F5E"/>
                </a:solidFill>
                <a:latin typeface="SFTT1095"/>
              </a:rPr>
              <a:t> /*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deslocamento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à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esquerda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de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15px 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e </a:t>
            </a:r>
            <a:r>
              <a:rPr lang="en-US" sz="1600" dirty="0" err="1">
                <a:solidFill>
                  <a:srgbClr val="3F7F5E"/>
                </a:solidFill>
                <a:latin typeface="SFTT1095"/>
              </a:rPr>
              <a:t>abaixo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 de </a:t>
            </a:r>
            <a:r>
              <a:rPr lang="en-US" sz="1600" dirty="0" smtClean="0">
                <a:solidFill>
                  <a:srgbClr val="3F7F5E"/>
                </a:solidFill>
                <a:latin typeface="SFTT1095"/>
              </a:rPr>
              <a:t>10px e blur de 5px*</a:t>
            </a:r>
            <a:r>
              <a:rPr lang="en-US" sz="1600" dirty="0">
                <a:solidFill>
                  <a:srgbClr val="3F7F5E"/>
                </a:solidFill>
                <a:latin typeface="SFTT1095"/>
              </a:rPr>
              <a:t>/ </a:t>
            </a:r>
            <a:r>
              <a:rPr lang="en-US" sz="1600" dirty="0">
                <a:latin typeface="SFTT1095"/>
              </a:rPr>
              <a:t/>
            </a:r>
            <a:br>
              <a:rPr lang="en-US" sz="1600" dirty="0">
                <a:latin typeface="SFTT1095"/>
              </a:rPr>
            </a:br>
            <a:r>
              <a:rPr lang="en-US" sz="1800" dirty="0" smtClean="0">
                <a:latin typeface="SFTT1095"/>
              </a:rPr>
              <a:t>  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text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-shadow</a:t>
            </a:r>
            <a:r>
              <a:rPr lang="en-US" sz="1800" dirty="0">
                <a:latin typeface="SFTT1095"/>
              </a:rPr>
              <a:t>: </a:t>
            </a:r>
            <a:r>
              <a:rPr lang="en-US" sz="1800" dirty="0" smtClean="0">
                <a:latin typeface="SFTT1095"/>
              </a:rPr>
              <a:t>15px </a:t>
            </a:r>
            <a:r>
              <a:rPr lang="en-US" sz="1800" dirty="0">
                <a:latin typeface="SFTT1095"/>
              </a:rPr>
              <a:t>10px 5px red; 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FTT1095"/>
              </a:rPr>
              <a:t>} </a:t>
            </a:r>
            <a:endParaRPr lang="en-US" sz="1800" dirty="0"/>
          </a:p>
          <a:p>
            <a:pPr marL="360363" lvl="1">
              <a:tabLst>
                <a:tab pos="260350" algn="l"/>
              </a:tabLst>
            </a:pP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/>
              <a:t>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sombra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smtClean="0"/>
              <a:t>tempo: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1800" dirty="0">
                <a:latin typeface="SFTT1095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text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-shadow</a:t>
            </a:r>
            <a:r>
              <a:rPr lang="en-US" sz="1800" dirty="0">
                <a:latin typeface="SFTT1095"/>
              </a:rPr>
              <a:t>: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10px 10px 5px red</a:t>
            </a:r>
            <a:r>
              <a:rPr lang="en-US" sz="1800" dirty="0">
                <a:latin typeface="SFTT1095"/>
              </a:rPr>
              <a:t>,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-5px -5px 4px red</a:t>
            </a:r>
            <a:r>
              <a:rPr lang="en-US" sz="1800" dirty="0">
                <a:latin typeface="SFTT1095"/>
              </a:rPr>
              <a:t>; </a:t>
            </a:r>
            <a:endParaRPr lang="en-US" sz="1800" dirty="0" smtClean="0">
              <a:latin typeface="SFTT1095"/>
            </a:endParaRPr>
          </a:p>
          <a:p>
            <a:pPr marL="0" indent="0">
              <a:buNone/>
            </a:pPr>
            <a:r>
              <a:rPr lang="en-US" sz="1800" dirty="0" smtClean="0">
                <a:latin typeface="SFTT1095"/>
              </a:rPr>
              <a:t>}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dirty="0" smtClean="0">
                <a:latin typeface="SFTT1095"/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Sombreamento</a:t>
            </a:r>
            <a:r>
              <a:rPr lang="en-US" dirty="0" smtClean="0"/>
              <a:t> de </a:t>
            </a:r>
            <a:r>
              <a:rPr lang="en-US" dirty="0" err="1" smtClean="0"/>
              <a:t>borda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box-shadow: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box-shadow</a:t>
            </a:r>
            <a:r>
              <a:rPr lang="en-US" sz="2000" dirty="0">
                <a:latin typeface="SFTT1095"/>
              </a:rPr>
              <a:t>: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20px 20px black</a:t>
            </a:r>
            <a:r>
              <a:rPr lang="en-US" sz="2000" dirty="0">
                <a:latin typeface="SFTT1095"/>
              </a:rPr>
              <a:t>; </a:t>
            </a:r>
            <a:endParaRPr lang="en-US" sz="2000" dirty="0"/>
          </a:p>
          <a:p>
            <a:pPr marL="534988" lvl="1"/>
            <a:r>
              <a:rPr lang="en-US" sz="2000" dirty="0" smtClean="0"/>
              <a:t>com blur: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box-shadow</a:t>
            </a:r>
            <a:r>
              <a:rPr lang="en-US" sz="2000" dirty="0">
                <a:latin typeface="SFTT1095"/>
              </a:rPr>
              <a:t>: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20px 20px 20px black</a:t>
            </a:r>
            <a:r>
              <a:rPr lang="en-US" sz="2000" dirty="0">
                <a:latin typeface="SFTT1095"/>
              </a:rPr>
              <a:t>; </a:t>
            </a:r>
            <a:endParaRPr lang="en-US" sz="2000" dirty="0"/>
          </a:p>
          <a:p>
            <a:pPr marL="534988" lvl="1"/>
            <a:r>
              <a:rPr lang="en-US" sz="2000" dirty="0" err="1" smtClean="0"/>
              <a:t>aumentando</a:t>
            </a:r>
            <a:r>
              <a:rPr lang="en-US" sz="2000" dirty="0" smtClean="0"/>
              <a:t> o </a:t>
            </a:r>
            <a:r>
              <a:rPr lang="en-US" sz="2000" dirty="0" err="1" smtClean="0"/>
              <a:t>tamanho</a:t>
            </a:r>
            <a:r>
              <a:rPr lang="en-US" sz="2000" dirty="0" smtClean="0"/>
              <a:t> da </a:t>
            </a:r>
            <a:r>
              <a:rPr lang="en-US" sz="2000" dirty="0" err="1" smtClean="0"/>
              <a:t>sombra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box-shadow</a:t>
            </a:r>
            <a:r>
              <a:rPr lang="en-US" sz="2000" dirty="0">
                <a:latin typeface="SFTT1095"/>
              </a:rPr>
              <a:t>: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20px 20px 20px 30px black</a:t>
            </a:r>
            <a:r>
              <a:rPr lang="en-US" sz="2000" dirty="0">
                <a:latin typeface="SFTT1095"/>
              </a:rPr>
              <a:t>; </a:t>
            </a:r>
            <a:endParaRPr lang="en-US" sz="2000" dirty="0"/>
          </a:p>
          <a:p>
            <a:pPr marL="534988" lvl="1"/>
            <a:r>
              <a:rPr lang="en-US" dirty="0" smtClean="0"/>
              <a:t>inset (</a:t>
            </a:r>
            <a:r>
              <a:rPr lang="en-US" dirty="0" err="1" smtClean="0"/>
              <a:t>borda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box-shadow</a:t>
            </a:r>
            <a:r>
              <a:rPr lang="en-US" sz="2000" dirty="0">
                <a:latin typeface="SFTT1095"/>
              </a:rPr>
              <a:t>: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inset 0 0 40px black</a:t>
            </a:r>
            <a:r>
              <a:rPr lang="en-US" sz="2000" dirty="0">
                <a:latin typeface="SFTT1095"/>
              </a:rPr>
              <a:t>; </a:t>
            </a:r>
            <a:endParaRPr lang="en-US" sz="2000" dirty="0"/>
          </a:p>
          <a:p>
            <a:pPr marL="2492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Opacidade</a:t>
            </a:r>
            <a:endParaRPr lang="en-US" dirty="0"/>
          </a:p>
        </p:txBody>
      </p:sp>
      <p:pic>
        <p:nvPicPr>
          <p:cNvPr id="4" name="Content Placeholder 3" descr="Captura de Tela 2016-04-28 às 09.20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" b="189"/>
          <a:stretch>
            <a:fillRect/>
          </a:stretch>
        </p:blipFill>
        <p:spPr>
          <a:xfrm>
            <a:off x="291434" y="1646145"/>
            <a:ext cx="4631756" cy="2605928"/>
          </a:xfrm>
        </p:spPr>
      </p:pic>
      <p:pic>
        <p:nvPicPr>
          <p:cNvPr id="6" name="Picture 5" descr="Captura de Tela 2016-04-28 às 09.2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44" y="4252073"/>
            <a:ext cx="4631756" cy="2605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461" y="4905405"/>
            <a:ext cx="212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7F0054"/>
                </a:solidFill>
                <a:latin typeface="SFTT1095"/>
              </a:rPr>
              <a:t>p</a:t>
            </a:r>
            <a:r>
              <a:rPr lang="sk-SK" dirty="0">
                <a:latin typeface="SFTT1095"/>
              </a:rPr>
              <a:t>{</a:t>
            </a:r>
            <a:br>
              <a:rPr lang="sk-SK" dirty="0">
                <a:latin typeface="SFTT1095"/>
              </a:rPr>
            </a:br>
            <a:r>
              <a:rPr lang="sk-SK" dirty="0" smtClean="0">
                <a:latin typeface="SFTT1095"/>
              </a:rPr>
              <a:t>    </a:t>
            </a:r>
            <a:r>
              <a:rPr lang="sk-SK" dirty="0" smtClean="0">
                <a:solidFill>
                  <a:srgbClr val="7F0054"/>
                </a:solidFill>
                <a:latin typeface="SFTT1095"/>
              </a:rPr>
              <a:t>opacity</a:t>
            </a:r>
            <a:r>
              <a:rPr lang="sk-SK" dirty="0">
                <a:latin typeface="SFTT1095"/>
              </a:rPr>
              <a:t>: 0.3; </a:t>
            </a:r>
            <a:endParaRPr lang="sk-SK" dirty="0"/>
          </a:p>
          <a:p>
            <a:r>
              <a:rPr lang="sk-SK" dirty="0">
                <a:latin typeface="SFTT1095"/>
              </a:rPr>
              <a:t>} 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definição</a:t>
            </a:r>
            <a:r>
              <a:rPr lang="en-US" dirty="0" smtClean="0"/>
              <a:t> de cores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todos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equivalentes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#FFFFFF;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white</a:t>
            </a:r>
            <a:r>
              <a:rPr lang="en-US" sz="2400" dirty="0">
                <a:latin typeface="SFTT1095"/>
              </a:rPr>
              <a:t>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F0054"/>
                </a:solidFill>
                <a:latin typeface="SFTT1095"/>
              </a:rPr>
              <a:t>color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err="1">
                <a:solidFill>
                  <a:srgbClr val="7F0054"/>
                </a:solidFill>
                <a:latin typeface="SFTT1095"/>
              </a:rPr>
              <a:t>rgb</a:t>
            </a:r>
            <a:r>
              <a:rPr lang="en-US" sz="2400" dirty="0">
                <a:latin typeface="SFTT1095"/>
              </a:rPr>
              <a:t>(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en-US" sz="2400" dirty="0">
                <a:latin typeface="SFTT1095"/>
              </a:rPr>
              <a:t>,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en-US" sz="2400" dirty="0">
                <a:latin typeface="SFTT1095"/>
              </a:rPr>
              <a:t>,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en-US" sz="2400" dirty="0">
                <a:latin typeface="SFTT1095"/>
              </a:rPr>
              <a:t>); </a:t>
            </a:r>
            <a:endParaRPr lang="en-US" sz="2400" dirty="0"/>
          </a:p>
          <a:p>
            <a:pPr lvl="0">
              <a:buClr>
                <a:srgbClr val="006666"/>
              </a:buClr>
            </a:pPr>
            <a:r>
              <a:rPr lang="en-US" dirty="0" smtClean="0">
                <a:solidFill>
                  <a:srgbClr val="000000"/>
                </a:solidFill>
              </a:rPr>
              <a:t>A de Alpha – </a:t>
            </a:r>
            <a:r>
              <a:rPr lang="en-US" dirty="0" err="1" smtClean="0">
                <a:solidFill>
                  <a:srgbClr val="000000"/>
                </a:solidFill>
              </a:rPr>
              <a:t>transparência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solidFill>
                  <a:srgbClr val="3F7F5E"/>
                </a:solidFill>
                <a:latin typeface="SFTT1095"/>
              </a:rPr>
              <a:t>/* branco com 80% de opacidade */ </a:t>
            </a:r>
            <a:r>
              <a:rPr lang="pt-BR" sz="2400" dirty="0">
                <a:solidFill>
                  <a:srgbClr val="7F0054"/>
                </a:solidFill>
                <a:latin typeface="SFTT1095"/>
              </a:rPr>
              <a:t>color</a:t>
            </a:r>
            <a:r>
              <a:rPr lang="pt-BR" sz="2400" dirty="0">
                <a:latin typeface="SFTT1095"/>
              </a:rPr>
              <a:t>: </a:t>
            </a:r>
            <a:r>
              <a:rPr lang="pt-BR" sz="2400" dirty="0" err="1">
                <a:solidFill>
                  <a:srgbClr val="7F0054"/>
                </a:solidFill>
                <a:latin typeface="SFTT1095"/>
              </a:rPr>
              <a:t>rgba</a:t>
            </a:r>
            <a:r>
              <a:rPr lang="pt-BR" sz="2400" dirty="0">
                <a:latin typeface="SFTT1095"/>
              </a:rPr>
              <a:t>(</a:t>
            </a:r>
            <a:r>
              <a:rPr lang="pt-BR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pt-BR" sz="2400" dirty="0">
                <a:latin typeface="SFTT1095"/>
              </a:rPr>
              <a:t>,</a:t>
            </a:r>
            <a:r>
              <a:rPr lang="pt-BR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pt-BR" sz="2400" dirty="0">
                <a:latin typeface="SFTT1095"/>
              </a:rPr>
              <a:t>,</a:t>
            </a:r>
            <a:r>
              <a:rPr lang="pt-BR" sz="2400" dirty="0">
                <a:solidFill>
                  <a:srgbClr val="7F0054"/>
                </a:solidFill>
                <a:latin typeface="SFTT1095"/>
              </a:rPr>
              <a:t>255</a:t>
            </a:r>
            <a:r>
              <a:rPr lang="pt-BR" sz="2400" dirty="0">
                <a:latin typeface="SFTT1095"/>
              </a:rPr>
              <a:t>, </a:t>
            </a:r>
            <a:r>
              <a:rPr lang="pt-BR" sz="2400" dirty="0">
                <a:solidFill>
                  <a:srgbClr val="7F0054"/>
                </a:solidFill>
                <a:latin typeface="SFTT1095"/>
              </a:rPr>
              <a:t>0</a:t>
            </a:r>
            <a:r>
              <a:rPr lang="pt-BR" sz="2400" dirty="0">
                <a:latin typeface="SFTT1095"/>
              </a:rPr>
              <a:t>.8); </a:t>
            </a:r>
            <a:endParaRPr lang="pt-BR" sz="2400" dirty="0"/>
          </a:p>
          <a:p>
            <a:pPr lvl="0">
              <a:buClr>
                <a:srgbClr val="006666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453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93" y="1827213"/>
            <a:ext cx="7674632" cy="47307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>
                <a:latin typeface="MinionPro"/>
              </a:rPr>
              <a:t>Os</a:t>
            </a:r>
            <a:r>
              <a:rPr lang="en-US" sz="2400" dirty="0">
                <a:latin typeface="MinionPro"/>
              </a:rPr>
              <a:t> </a:t>
            </a:r>
            <a:r>
              <a:rPr lang="en-US" sz="2400" dirty="0" err="1" smtClean="0">
                <a:latin typeface="MinionPro"/>
              </a:rPr>
              <a:t>prefixos</a:t>
            </a:r>
            <a:r>
              <a:rPr lang="en-US" sz="2400" dirty="0" smtClean="0">
                <a:latin typeface="MinionPro"/>
              </a:rPr>
              <a:t> </a:t>
            </a:r>
            <a:r>
              <a:rPr lang="en-US" sz="2400" dirty="0">
                <a:latin typeface="MinionPro"/>
              </a:rPr>
              <a:t>dos </a:t>
            </a:r>
            <a:r>
              <a:rPr lang="en-US" sz="2400" dirty="0" err="1">
                <a:latin typeface="MinionPro"/>
              </a:rPr>
              <a:t>fabricantes</a:t>
            </a:r>
            <a:r>
              <a:rPr lang="en-US" sz="2400" dirty="0">
                <a:latin typeface="MinionPro"/>
              </a:rPr>
              <a:t> </a:t>
            </a:r>
            <a:r>
              <a:rPr lang="en-US" sz="2400" dirty="0" err="1">
                <a:latin typeface="MinionPro"/>
              </a:rPr>
              <a:t>mais</a:t>
            </a:r>
            <a:r>
              <a:rPr lang="en-US" sz="2400" dirty="0">
                <a:latin typeface="MinionPro"/>
              </a:rPr>
              <a:t> </a:t>
            </a:r>
            <a:r>
              <a:rPr lang="en-US" sz="2400" dirty="0" err="1">
                <a:latin typeface="MinionPro"/>
              </a:rPr>
              <a:t>famosos</a:t>
            </a:r>
            <a:r>
              <a:rPr lang="en-US" sz="2400" dirty="0">
                <a:latin typeface="MinionPro"/>
              </a:rPr>
              <a:t> </a:t>
            </a:r>
            <a:r>
              <a:rPr lang="en-US" sz="2400" dirty="0" err="1">
                <a:latin typeface="MinionPro"/>
              </a:rPr>
              <a:t>são</a:t>
            </a:r>
            <a:r>
              <a:rPr lang="en-US" sz="2400" dirty="0">
                <a:latin typeface="MinionPro"/>
              </a:rPr>
              <a:t>:</a:t>
            </a:r>
            <a:br>
              <a:rPr lang="en-US" sz="2400" dirty="0">
                <a:latin typeface="MinionPro"/>
              </a:rPr>
            </a:br>
            <a:r>
              <a:rPr lang="en-US" sz="2000" dirty="0">
                <a:latin typeface="MinionPro"/>
              </a:rPr>
              <a:t>• 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b="1" dirty="0" err="1">
                <a:latin typeface="MinionPro"/>
              </a:rPr>
              <a:t>webkit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dirty="0">
                <a:latin typeface="MinionPro"/>
              </a:rPr>
              <a:t>: </a:t>
            </a:r>
            <a:r>
              <a:rPr lang="en-US" sz="2000" dirty="0" err="1">
                <a:latin typeface="MinionPro"/>
              </a:rPr>
              <a:t>navegadores</a:t>
            </a:r>
            <a:r>
              <a:rPr lang="en-US" sz="2000" dirty="0">
                <a:latin typeface="MinionPro"/>
              </a:rPr>
              <a:t> </a:t>
            </a:r>
            <a:r>
              <a:rPr lang="en-US" sz="2000" dirty="0" err="1">
                <a:latin typeface="MinionPro"/>
              </a:rPr>
              <a:t>Webkit</a:t>
            </a:r>
            <a:r>
              <a:rPr lang="en-US" sz="2000" dirty="0">
                <a:latin typeface="MinionPro"/>
              </a:rPr>
              <a:t> (Chrome, Safari, </a:t>
            </a:r>
            <a:r>
              <a:rPr lang="en-US" sz="2000" dirty="0" err="1">
                <a:latin typeface="MinionPro"/>
              </a:rPr>
              <a:t>iOS</a:t>
            </a:r>
            <a:r>
              <a:rPr lang="en-US" sz="2000" dirty="0">
                <a:latin typeface="MinionPro"/>
              </a:rPr>
              <a:t>, Android) </a:t>
            </a:r>
            <a:endParaRPr lang="en-US" sz="2000" dirty="0" smtClean="0">
              <a:latin typeface="MinionPro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MinionPro"/>
              </a:rPr>
              <a:t>• 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b="1" dirty="0" err="1">
                <a:latin typeface="MinionPro"/>
              </a:rPr>
              <a:t>moz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dirty="0">
                <a:latin typeface="MinionPro"/>
              </a:rPr>
              <a:t>: Firefox (Mozilla)</a:t>
            </a:r>
            <a:br>
              <a:rPr lang="en-US" sz="2000" dirty="0">
                <a:latin typeface="MinionPro"/>
              </a:rPr>
            </a:br>
            <a:r>
              <a:rPr lang="en-US" sz="2000" dirty="0">
                <a:latin typeface="MinionPro"/>
              </a:rPr>
              <a:t>• 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b="1" dirty="0" err="1">
                <a:latin typeface="MinionPro"/>
              </a:rPr>
              <a:t>ms</a:t>
            </a:r>
            <a:r>
              <a:rPr lang="en-US" sz="2000" b="1" dirty="0">
                <a:latin typeface="MinionPro"/>
              </a:rPr>
              <a:t>-</a:t>
            </a:r>
            <a:r>
              <a:rPr lang="en-US" sz="2000" dirty="0">
                <a:latin typeface="MinionPro"/>
              </a:rPr>
              <a:t>: Internet Explorer (</a:t>
            </a:r>
            <a:r>
              <a:rPr lang="en-US" sz="2000" dirty="0" err="1">
                <a:latin typeface="MinionPro"/>
              </a:rPr>
              <a:t>Microso</a:t>
            </a:r>
            <a:r>
              <a:rPr lang="en-US" sz="2000" dirty="0">
                <a:latin typeface="MinionPro"/>
              </a:rPr>
              <a:t> )</a:t>
            </a:r>
            <a:br>
              <a:rPr lang="en-US" sz="2000" dirty="0">
                <a:latin typeface="MinionPro"/>
              </a:rPr>
            </a:br>
            <a:r>
              <a:rPr lang="en-US" sz="2000" dirty="0">
                <a:latin typeface="MinionPro"/>
              </a:rPr>
              <a:t>• </a:t>
            </a:r>
            <a:r>
              <a:rPr lang="en-US" sz="2000" b="1" dirty="0">
                <a:latin typeface="MinionPro"/>
              </a:rPr>
              <a:t>-o-</a:t>
            </a:r>
            <a:r>
              <a:rPr lang="en-US" sz="2000" dirty="0">
                <a:latin typeface="MinionPro"/>
              </a:rPr>
              <a:t>: Opera </a:t>
            </a:r>
            <a:endParaRPr lang="en-US" sz="2000" dirty="0"/>
          </a:p>
          <a:p>
            <a:r>
              <a:rPr lang="en-US" sz="2400" dirty="0" err="1" smtClean="0">
                <a:latin typeface="SFTT1095"/>
              </a:rPr>
              <a:t>Exemplo</a:t>
            </a:r>
            <a:r>
              <a:rPr lang="en-US" sz="2400" dirty="0" smtClean="0">
                <a:latin typeface="SFTT1095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p</a:t>
            </a:r>
            <a:r>
              <a:rPr lang="en-US" sz="1800" dirty="0">
                <a:latin typeface="SFTT1095"/>
              </a:rPr>
              <a:t>{</a:t>
            </a:r>
            <a:br>
              <a:rPr lang="en-US" sz="1800" dirty="0">
                <a:latin typeface="SFTT1095"/>
              </a:rPr>
            </a:br>
            <a:r>
              <a:rPr lang="en-US" sz="1800" dirty="0" smtClean="0">
                <a:latin typeface="SFTT1095"/>
              </a:rPr>
              <a:t> 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* Chrome até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versão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3, Safari até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versão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4 */ </a:t>
            </a:r>
            <a:endParaRPr lang="en-US" sz="18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  -</a:t>
            </a:r>
            <a:r>
              <a:rPr lang="en-US" sz="1800" dirty="0" err="1">
                <a:latin typeface="SFTT1095"/>
              </a:rPr>
              <a:t>webkit</a:t>
            </a:r>
            <a:r>
              <a:rPr lang="en-US" sz="1800" dirty="0">
                <a:latin typeface="SFTT1095"/>
              </a:rPr>
              <a:t>-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1800" dirty="0">
                <a:latin typeface="SFTT1095"/>
              </a:rPr>
              <a:t>-radius: 5px; 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 /* 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Firefox até 3.6 */ </a:t>
            </a:r>
            <a:endParaRPr lang="en-US" sz="18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latin typeface="SFTT1095"/>
              </a:rPr>
              <a:t>-</a:t>
            </a:r>
            <a:r>
              <a:rPr lang="en-US" sz="1800" dirty="0" err="1">
                <a:latin typeface="SFTT1095"/>
              </a:rPr>
              <a:t>moz</a:t>
            </a:r>
            <a:r>
              <a:rPr lang="en-US" sz="1800" dirty="0">
                <a:latin typeface="SFTT1095"/>
              </a:rPr>
              <a:t>-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1800" dirty="0">
                <a:latin typeface="SFTT1095"/>
              </a:rPr>
              <a:t>-radius: 5px;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/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Todas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as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versões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modernas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dos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navegadores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,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incluindo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IE e Opera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que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nunca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precisaram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de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prefixo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pra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err="1">
                <a:solidFill>
                  <a:srgbClr val="3F7F5E"/>
                </a:solidFill>
                <a:latin typeface="SFTT1095"/>
              </a:rPr>
              <a:t>isso</a:t>
            </a:r>
            <a:r>
              <a:rPr lang="en-US" sz="1800" dirty="0">
                <a:solidFill>
                  <a:srgbClr val="3F7F5E"/>
                </a:solidFill>
                <a:latin typeface="SFTT1095"/>
              </a:rPr>
              <a:t> */ </a:t>
            </a:r>
            <a:endParaRPr lang="en-US" sz="18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border</a:t>
            </a:r>
            <a:r>
              <a:rPr lang="en-US" sz="1800" dirty="0">
                <a:latin typeface="SFTT1095"/>
              </a:rPr>
              <a:t>-radius: 5px; </a:t>
            </a:r>
            <a:endParaRPr lang="en-US" sz="18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</a:t>
            </a:r>
            <a:r>
              <a:rPr lang="en-US" sz="2000" dirty="0" smtClean="0">
                <a:latin typeface="SFTT1095"/>
              </a:rPr>
              <a:t> 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</a:p>
          <a:p>
            <a:pPr marL="0" indent="0">
              <a:buNone/>
            </a:pPr>
            <a:r>
              <a:rPr lang="en-US" sz="2000" dirty="0">
                <a:latin typeface="SFTT1095"/>
              </a:rPr>
              <a:t>.linear {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background</a:t>
            </a:r>
            <a:r>
              <a:rPr lang="en-US" sz="2000" dirty="0">
                <a:latin typeface="SFTT1095"/>
              </a:rPr>
              <a:t>: linear-gradient(white, blue); } </a:t>
            </a:r>
            <a:endParaRPr lang="en-US" sz="2000" dirty="0"/>
          </a:p>
          <a:p>
            <a:r>
              <a:rPr lang="en-US" dirty="0" smtClean="0"/>
              <a:t>Radial</a:t>
            </a:r>
          </a:p>
          <a:p>
            <a:pPr marL="0" indent="0">
              <a:buNone/>
            </a:pPr>
            <a:r>
              <a:rPr lang="en-US" sz="2000" dirty="0">
                <a:latin typeface="SFTT1095"/>
              </a:rPr>
              <a:t>.radial { </a:t>
            </a:r>
            <a:r>
              <a:rPr lang="en-US" sz="2000" dirty="0">
                <a:solidFill>
                  <a:srgbClr val="7F0054"/>
                </a:solidFill>
                <a:latin typeface="SFTT1095"/>
              </a:rPr>
              <a:t>background</a:t>
            </a:r>
            <a:r>
              <a:rPr lang="en-US" sz="2000" dirty="0">
                <a:latin typeface="SFTT1095"/>
              </a:rPr>
              <a:t>: radial-gradient(white, blue); } </a:t>
            </a:r>
            <a:endParaRPr lang="en-US" sz="2000" dirty="0"/>
          </a:p>
          <a:p>
            <a:r>
              <a:rPr lang="en-US" dirty="0" smtClean="0"/>
              <a:t>Outros</a:t>
            </a:r>
          </a:p>
          <a:p>
            <a:pPr marL="0" indent="0">
              <a:buNone/>
            </a:pPr>
            <a:r>
              <a:rPr lang="en-US" sz="2000" dirty="0">
                <a:latin typeface="SFTT1095"/>
              </a:rPr>
              <a:t>.</a:t>
            </a:r>
            <a:r>
              <a:rPr lang="en-US" sz="2000" dirty="0" err="1">
                <a:latin typeface="SFTT1095"/>
              </a:rPr>
              <a:t>gradiente</a:t>
            </a:r>
            <a:r>
              <a:rPr lang="en-US" sz="2000" dirty="0">
                <a:latin typeface="SFTT1095"/>
              </a:rPr>
              <a:t> { </a:t>
            </a:r>
            <a:endParaRPr lang="en-US" sz="2000" dirty="0" smtClean="0">
              <a:latin typeface="SFTT1095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2000" dirty="0" smtClean="0">
                <a:solidFill>
                  <a:srgbClr val="7F0054"/>
                </a:solidFill>
                <a:latin typeface="SFTT1095"/>
              </a:rPr>
              <a:t> background</a:t>
            </a:r>
            <a:r>
              <a:rPr lang="en-US" sz="2000" dirty="0">
                <a:latin typeface="SFTT1095"/>
              </a:rPr>
              <a:t>: linear-gradient(45deg, #f0f9ff 0%, #</a:t>
            </a:r>
            <a:r>
              <a:rPr lang="en-US" sz="2000" dirty="0" err="1">
                <a:latin typeface="SFTT1095"/>
              </a:rPr>
              <a:t>cbebff</a:t>
            </a:r>
            <a:r>
              <a:rPr lang="en-US" sz="2000" dirty="0">
                <a:latin typeface="SFTT1095"/>
              </a:rPr>
              <a:t> 47%, #a1dbff 100%); </a:t>
            </a:r>
            <a:endParaRPr lang="en-US" sz="2000" dirty="0" smtClean="0">
              <a:latin typeface="SFTT1095"/>
            </a:endParaRPr>
          </a:p>
          <a:p>
            <a:pPr marL="0" indent="0">
              <a:buNone/>
            </a:pPr>
            <a:r>
              <a:rPr lang="en-US" sz="2000" dirty="0" smtClean="0">
                <a:latin typeface="SFTT1095"/>
              </a:rPr>
              <a:t>}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26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444625"/>
            <a:ext cx="7313612" cy="5224062"/>
          </a:xfrm>
        </p:spPr>
        <p:txBody>
          <a:bodyPr/>
          <a:lstStyle/>
          <a:p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criar</a:t>
            </a:r>
            <a:r>
              <a:rPr lang="en-US" sz="2000" dirty="0" smtClean="0"/>
              <a:t> </a:t>
            </a:r>
            <a:r>
              <a:rPr lang="en-US" sz="2000" dirty="0" err="1" smtClean="0"/>
              <a:t>animações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mudanças</a:t>
            </a:r>
            <a:r>
              <a:rPr lang="en-US" sz="2000" dirty="0" smtClean="0"/>
              <a:t> de </a:t>
            </a:r>
            <a:r>
              <a:rPr lang="en-US" sz="2000" dirty="0" err="1" smtClean="0"/>
              <a:t>algum</a:t>
            </a:r>
            <a:r>
              <a:rPr lang="en-US" sz="2000" dirty="0" smtClean="0"/>
              <a:t> valor de CSS</a:t>
            </a:r>
          </a:p>
          <a:p>
            <a:r>
              <a:rPr lang="en-US" sz="2000" dirty="0" err="1" smtClean="0"/>
              <a:t>Exemplo</a:t>
            </a:r>
            <a:endParaRPr lang="en-US" sz="2000" dirty="0" smtClean="0"/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>
                <a:latin typeface="SFTT1095"/>
              </a:rPr>
              <a:t>#</a:t>
            </a:r>
            <a:r>
              <a:rPr lang="en-US" sz="1800" dirty="0" err="1">
                <a:latin typeface="SFTT1095"/>
              </a:rPr>
              <a:t>teste</a:t>
            </a:r>
            <a:r>
              <a:rPr lang="en-US" sz="1800" dirty="0">
                <a:latin typeface="SFTT1095"/>
              </a:rPr>
              <a:t> </a:t>
            </a:r>
            <a:r>
              <a:rPr lang="en-US" sz="1800" dirty="0" smtClean="0">
                <a:latin typeface="SFTT1095"/>
              </a:rPr>
              <a:t>{</a:t>
            </a: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>
                <a:latin typeface="SFTT1095"/>
              </a:rPr>
              <a:t> </a:t>
            </a:r>
            <a:r>
              <a:rPr lang="en-US" sz="1800" dirty="0" smtClean="0">
                <a:latin typeface="SFTT1095"/>
              </a:rPr>
              <a:t>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position</a:t>
            </a:r>
            <a:r>
              <a:rPr lang="en-US" sz="1800" dirty="0">
                <a:latin typeface="SFTT1095"/>
              </a:rPr>
              <a:t>: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relative</a:t>
            </a:r>
            <a:r>
              <a:rPr lang="en-US" sz="1800" dirty="0">
                <a:latin typeface="SFTT1095"/>
              </a:rPr>
              <a:t>; </a:t>
            </a:r>
            <a:endParaRPr lang="en-US" sz="1800" dirty="0" smtClean="0">
              <a:latin typeface="SFTT1095"/>
            </a:endParaRP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 top</a:t>
            </a:r>
            <a:r>
              <a:rPr lang="en-US" sz="1800" dirty="0">
                <a:latin typeface="SFTT1095"/>
              </a:rPr>
              <a:t>: 0; </a:t>
            </a:r>
            <a:endParaRPr lang="en-US" sz="1800" dirty="0" smtClean="0">
              <a:latin typeface="SFTT1095"/>
            </a:endParaRP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 </a:t>
            </a: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#</a:t>
            </a:r>
            <a:r>
              <a:rPr lang="en-US" sz="1800" dirty="0" err="1">
                <a:latin typeface="SFTT1095"/>
              </a:rPr>
              <a:t>teste</a:t>
            </a:r>
            <a:r>
              <a:rPr lang="en-US" sz="1800" dirty="0" err="1">
                <a:solidFill>
                  <a:srgbClr val="636363"/>
                </a:solidFill>
                <a:latin typeface="SFTT1095"/>
              </a:rPr>
              <a:t>:hover</a:t>
            </a:r>
            <a:r>
              <a:rPr lang="en-US" sz="1800" dirty="0">
                <a:solidFill>
                  <a:srgbClr val="636363"/>
                </a:solidFill>
                <a:latin typeface="SFTT1095"/>
              </a:rPr>
              <a:t> </a:t>
            </a:r>
            <a:r>
              <a:rPr lang="en-US" sz="1800" dirty="0">
                <a:latin typeface="SFTT1095"/>
              </a:rPr>
              <a:t>{ </a:t>
            </a:r>
            <a:endParaRPr lang="en-US" sz="1800" dirty="0" smtClean="0">
              <a:latin typeface="SFTT1095"/>
            </a:endParaRP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7F0054"/>
                </a:solidFill>
                <a:latin typeface="SFTT1095"/>
              </a:rPr>
              <a:t> </a:t>
            </a:r>
            <a:r>
              <a:rPr lang="en-US" sz="1800" dirty="0" smtClean="0">
                <a:solidFill>
                  <a:srgbClr val="7F0054"/>
                </a:solidFill>
                <a:latin typeface="SFTT1095"/>
              </a:rPr>
              <a:t> top</a:t>
            </a:r>
            <a:r>
              <a:rPr lang="en-US" sz="1800" dirty="0">
                <a:latin typeface="SFTT1095"/>
              </a:rPr>
              <a:t>: 30px; </a:t>
            </a:r>
            <a:endParaRPr lang="en-US" sz="1800" dirty="0" smtClean="0">
              <a:latin typeface="SFTT1095"/>
            </a:endParaRP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  transition</a:t>
            </a:r>
            <a:r>
              <a:rPr lang="en-US" sz="1800" dirty="0">
                <a:latin typeface="SFTT1095"/>
              </a:rPr>
              <a:t>: </a:t>
            </a:r>
            <a:r>
              <a:rPr lang="en-US" sz="1800" dirty="0">
                <a:solidFill>
                  <a:srgbClr val="7F0054"/>
                </a:solidFill>
                <a:latin typeface="SFTT1095"/>
              </a:rPr>
              <a:t>top </a:t>
            </a:r>
            <a:r>
              <a:rPr lang="en-US" sz="1800" dirty="0">
                <a:latin typeface="SFTT1095"/>
              </a:rPr>
              <a:t>2s; </a:t>
            </a:r>
            <a:r>
              <a:rPr lang="en-US" sz="1800" dirty="0" smtClean="0">
                <a:latin typeface="SFTT1095"/>
              </a:rPr>
              <a:t>	</a:t>
            </a:r>
          </a:p>
          <a:p>
            <a:pPr marL="366713" indent="0">
              <a:spcBef>
                <a:spcPts val="0"/>
              </a:spcBef>
              <a:buNone/>
            </a:pPr>
            <a:r>
              <a:rPr lang="en-US" sz="1800" dirty="0" smtClean="0">
                <a:latin typeface="SFTT1095"/>
              </a:rPr>
              <a:t>}</a:t>
            </a:r>
            <a:r>
              <a:rPr lang="en-US" sz="2800" dirty="0" smtClean="0">
                <a:latin typeface="SFTT1095"/>
              </a:rPr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400" dirty="0"/>
              <a:t>Se </a:t>
            </a:r>
            <a:r>
              <a:rPr lang="en-US" sz="2400" dirty="0" err="1" smtClean="0"/>
              <a:t>tiver</a:t>
            </a:r>
            <a:r>
              <a:rPr lang="en-US" sz="2400" dirty="0" smtClean="0"/>
              <a:t> </a:t>
            </a:r>
            <a:r>
              <a:rPr lang="en-US" sz="2400" dirty="0" err="1" smtClean="0"/>
              <a:t>várias</a:t>
            </a:r>
            <a:r>
              <a:rPr lang="en-US" sz="2400" dirty="0" smtClean="0"/>
              <a:t> </a:t>
            </a:r>
            <a:r>
              <a:rPr lang="en-US" sz="2400" dirty="0" err="1" smtClean="0"/>
              <a:t>animaçaões</a:t>
            </a:r>
            <a:r>
              <a:rPr lang="en-US" sz="2400" dirty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/>
              <a:t>mesmo</a:t>
            </a:r>
            <a:r>
              <a:rPr lang="en-US" sz="2400" dirty="0"/>
              <a:t> tempo,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/>
              <a:t>usar</a:t>
            </a:r>
            <a:r>
              <a:rPr lang="en-US" sz="2400" dirty="0"/>
              <a:t> o </a:t>
            </a:r>
            <a:r>
              <a:rPr lang="en-US" sz="2400" dirty="0" err="1"/>
              <a:t>atalho</a:t>
            </a:r>
            <a:r>
              <a:rPr lang="en-US" sz="2400" dirty="0"/>
              <a:t> </a:t>
            </a:r>
            <a:r>
              <a:rPr lang="en-US" sz="2400" b="1" dirty="0"/>
              <a:t>all </a:t>
            </a:r>
            <a:r>
              <a:rPr lang="en-US" sz="2400" dirty="0"/>
              <a:t>(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ja</a:t>
            </a:r>
            <a:r>
              <a:rPr lang="en-US" sz="2400" dirty="0"/>
              <a:t>́ é o valor </a:t>
            </a:r>
            <a:r>
              <a:rPr lang="en-US" sz="2400" dirty="0" err="1"/>
              <a:t>padrão</a:t>
            </a:r>
            <a:r>
              <a:rPr lang="en-US" sz="2400" dirty="0"/>
              <a:t>, inclusive):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6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animação</a:t>
            </a:r>
            <a:r>
              <a:rPr lang="en-US" dirty="0" smtClean="0"/>
              <a:t> com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520581" cy="4792620"/>
          </a:xfrm>
        </p:spPr>
        <p:txBody>
          <a:bodyPr/>
          <a:lstStyle/>
          <a:p>
            <a:r>
              <a:rPr lang="en-US" sz="2400" dirty="0"/>
              <a:t>linear - </a:t>
            </a:r>
            <a:r>
              <a:rPr lang="en-US" sz="2400" dirty="0" err="1"/>
              <a:t>velocidade</a:t>
            </a:r>
            <a:r>
              <a:rPr lang="en-US" sz="2400" dirty="0"/>
              <a:t> </a:t>
            </a:r>
            <a:r>
              <a:rPr lang="en-US" sz="2400" dirty="0" err="1"/>
              <a:t>constante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animação</a:t>
            </a:r>
            <a:r>
              <a:rPr lang="en-US" sz="2400" dirty="0" smtClean="0"/>
              <a:t>; (</a:t>
            </a:r>
            <a:r>
              <a:rPr lang="en-US" sz="2400" dirty="0" err="1" smtClean="0"/>
              <a:t>padrão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ease </a:t>
            </a:r>
            <a:r>
              <a:rPr lang="en-US" sz="2400" dirty="0"/>
              <a:t>- </a:t>
            </a:r>
            <a:r>
              <a:rPr lang="en-US" sz="2400" dirty="0" err="1"/>
              <a:t>redução</a:t>
            </a:r>
            <a:r>
              <a:rPr lang="en-US" sz="2400" dirty="0"/>
              <a:t> gradual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velocidade</a:t>
            </a:r>
            <a:r>
              <a:rPr lang="en-US" sz="2400" dirty="0"/>
              <a:t> da </a:t>
            </a:r>
            <a:r>
              <a:rPr lang="en-US" sz="2400" dirty="0" err="1"/>
              <a:t>animação</a:t>
            </a:r>
            <a:r>
              <a:rPr lang="en-US" sz="2400" dirty="0"/>
              <a:t>; </a:t>
            </a:r>
          </a:p>
          <a:p>
            <a:r>
              <a:rPr lang="en-US" sz="2400" dirty="0" smtClean="0"/>
              <a:t>ease</a:t>
            </a:r>
            <a:r>
              <a:rPr lang="en-US" sz="2400" dirty="0"/>
              <a:t>-in - </a:t>
            </a:r>
            <a:r>
              <a:rPr lang="en-US" sz="2400" dirty="0" err="1"/>
              <a:t>aumento</a:t>
            </a:r>
            <a:r>
              <a:rPr lang="en-US" sz="2400" dirty="0"/>
              <a:t> gradual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velocidade</a:t>
            </a:r>
            <a:r>
              <a:rPr lang="en-US" sz="2400" dirty="0"/>
              <a:t> da </a:t>
            </a:r>
            <a:r>
              <a:rPr lang="en-US" sz="2400" dirty="0" err="1"/>
              <a:t>animação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ease</a:t>
            </a:r>
            <a:r>
              <a:rPr lang="en-US" sz="2400" dirty="0"/>
              <a:t>-in-out - </a:t>
            </a:r>
            <a:r>
              <a:rPr lang="en-US" sz="2400" dirty="0" err="1"/>
              <a:t>aumento</a:t>
            </a:r>
            <a:r>
              <a:rPr lang="en-US" sz="2400" dirty="0"/>
              <a:t> gradual, </a:t>
            </a:r>
            <a:r>
              <a:rPr lang="en-US" sz="2400" dirty="0" err="1"/>
              <a:t>depois</a:t>
            </a:r>
            <a:r>
              <a:rPr lang="en-US" sz="2400" dirty="0"/>
              <a:t> </a:t>
            </a:r>
            <a:r>
              <a:rPr lang="en-US" sz="2400" dirty="0" err="1"/>
              <a:t>redução</a:t>
            </a:r>
            <a:r>
              <a:rPr lang="en-US" sz="2400" dirty="0"/>
              <a:t> gradual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velocidade</a:t>
            </a:r>
            <a:r>
              <a:rPr lang="en-US" sz="2400" dirty="0"/>
              <a:t> da </a:t>
            </a:r>
            <a:r>
              <a:rPr lang="en-US" sz="2400" dirty="0" err="1"/>
              <a:t>animação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cubic</a:t>
            </a:r>
            <a:r>
              <a:rPr lang="en-US" sz="2400" dirty="0"/>
              <a:t>-</a:t>
            </a:r>
            <a:r>
              <a:rPr lang="en-US" sz="2400" dirty="0" err="1"/>
              <a:t>bezier</a:t>
            </a:r>
            <a:r>
              <a:rPr lang="en-US" sz="2400" dirty="0"/>
              <a:t>(x1,y1,x2,y2) - </a:t>
            </a:r>
            <a:r>
              <a:rPr lang="en-US" sz="2400" dirty="0" err="1"/>
              <a:t>curva</a:t>
            </a:r>
            <a:r>
              <a:rPr lang="en-US" sz="2400" dirty="0"/>
              <a:t> de </a:t>
            </a:r>
            <a:r>
              <a:rPr lang="en-US" sz="2400" dirty="0" err="1"/>
              <a:t>velocidade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animação</a:t>
            </a:r>
            <a:r>
              <a:rPr lang="en-US" sz="2400" dirty="0"/>
              <a:t> </a:t>
            </a:r>
            <a:r>
              <a:rPr lang="en-US" sz="2400" dirty="0" err="1"/>
              <a:t>customizada</a:t>
            </a:r>
            <a:r>
              <a:rPr lang="en-US" sz="2400" dirty="0"/>
              <a:t> (</a:t>
            </a:r>
            <a:r>
              <a:rPr lang="en-US" sz="2400" dirty="0" err="1"/>
              <a:t>avançado</a:t>
            </a:r>
            <a:r>
              <a:rPr 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043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Transforms </a:t>
            </a:r>
            <a:r>
              <a:rPr lang="en-US" sz="2800" dirty="0" smtClean="0"/>
              <a:t>–</a:t>
            </a:r>
            <a:r>
              <a:rPr lang="en-US" sz="3200" dirty="0" smtClean="0"/>
              <a:t>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621629"/>
          </a:xfrm>
        </p:spPr>
        <p:txBody>
          <a:bodyPr/>
          <a:lstStyle/>
          <a:p>
            <a:r>
              <a:rPr lang="en-US" dirty="0" smtClean="0"/>
              <a:t>Translate</a:t>
            </a:r>
          </a:p>
          <a:p>
            <a:pPr lvl="1"/>
            <a:r>
              <a:rPr lang="en-US" dirty="0" smtClean="0"/>
              <a:t>move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FTT1095"/>
              </a:rPr>
              <a:t>.header { 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/* Move 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no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eixo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horizontal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   transform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err="1">
                <a:latin typeface="SFTT1095"/>
              </a:rPr>
              <a:t>translateX</a:t>
            </a:r>
            <a:r>
              <a:rPr lang="en-US" sz="2400" dirty="0">
                <a:latin typeface="SFTT1095"/>
              </a:rPr>
              <a:t>(50px);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FTT1095"/>
              </a:rPr>
              <a:t>#main { 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/* Move 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no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eixo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vertical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   transform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err="1">
                <a:latin typeface="SFTT1095"/>
              </a:rPr>
              <a:t>translateY</a:t>
            </a:r>
            <a:r>
              <a:rPr lang="en-US" sz="2400" dirty="0">
                <a:latin typeface="SFTT1095"/>
              </a:rPr>
              <a:t>(-20px);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F0054"/>
                </a:solidFill>
                <a:latin typeface="SFTT1095"/>
              </a:rPr>
              <a:t>footer </a:t>
            </a:r>
            <a:r>
              <a:rPr lang="en-US" sz="2400" dirty="0">
                <a:latin typeface="SFTT1095"/>
              </a:rPr>
              <a:t>{ 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/* Move 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nos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dois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eixos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(X, Y)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 </a:t>
            </a:r>
            <a:r>
              <a:rPr lang="en-US" sz="2400" dirty="0" smtClean="0">
                <a:latin typeface="SFTT1095"/>
              </a:rPr>
              <a:t>transform</a:t>
            </a:r>
            <a:r>
              <a:rPr lang="en-US" sz="2400" dirty="0">
                <a:latin typeface="SFTT1095"/>
              </a:rPr>
              <a:t>: translate(40px, -20px);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}</a:t>
            </a:r>
            <a:r>
              <a:rPr lang="en-US" sz="2800" dirty="0" smtClean="0">
                <a:latin typeface="SFTT1095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5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Transforms </a:t>
            </a:r>
            <a:r>
              <a:rPr lang="en-US" sz="3200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Rotaciona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SFTT1095"/>
              </a:rPr>
              <a:t>#menu-</a:t>
            </a:r>
            <a:r>
              <a:rPr lang="en-US" sz="2400" dirty="0" err="1">
                <a:latin typeface="SFTT1095"/>
              </a:rPr>
              <a:t>departamentos</a:t>
            </a:r>
            <a:r>
              <a:rPr lang="en-US" sz="2400" dirty="0">
                <a:latin typeface="SFTT1095"/>
              </a:rPr>
              <a:t> {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>
                <a:latin typeface="SFTT1095"/>
              </a:rPr>
              <a:t> </a:t>
            </a:r>
            <a:r>
              <a:rPr lang="en-US" sz="2400" dirty="0" smtClean="0">
                <a:latin typeface="SFTT1095"/>
              </a:rPr>
              <a:t>  transform</a:t>
            </a:r>
            <a:r>
              <a:rPr lang="en-US" sz="2400" dirty="0">
                <a:latin typeface="SFTT1095"/>
              </a:rPr>
              <a:t>: rotate(-10deg);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avançado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ID</a:t>
            </a:r>
          </a:p>
          <a:p>
            <a:r>
              <a:rPr lang="en-US" dirty="0" err="1" smtClean="0"/>
              <a:t>Estilizando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2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Transform -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496156" cy="4114800"/>
          </a:xfrm>
        </p:spPr>
        <p:txBody>
          <a:bodyPr/>
          <a:lstStyle/>
          <a:p>
            <a:r>
              <a:rPr lang="en-US" sz="3200" dirty="0" smtClean="0">
                <a:latin typeface="SFTT1095"/>
              </a:rPr>
              <a:t>Altera a </a:t>
            </a:r>
            <a:r>
              <a:rPr lang="en-US" sz="3200" dirty="0" err="1" smtClean="0">
                <a:latin typeface="SFTT1095"/>
              </a:rPr>
              <a:t>escala</a:t>
            </a:r>
            <a:r>
              <a:rPr lang="en-US" sz="3200" dirty="0" smtClean="0">
                <a:latin typeface="SFTT1095"/>
              </a:rPr>
              <a:t> do </a:t>
            </a:r>
            <a:r>
              <a:rPr lang="en-US" sz="3200" dirty="0" err="1" smtClean="0">
                <a:latin typeface="SFTT1095"/>
              </a:rPr>
              <a:t>objeto</a:t>
            </a:r>
            <a:endParaRPr lang="en-US" sz="32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#</a:t>
            </a:r>
            <a:r>
              <a:rPr lang="en-US" sz="2400" dirty="0" err="1">
                <a:latin typeface="SFTT1095"/>
              </a:rPr>
              <a:t>novidades</a:t>
            </a:r>
            <a:r>
              <a:rPr lang="en-US" sz="2400" dirty="0">
                <a:latin typeface="SFTT1095"/>
              </a:rPr>
              <a:t>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li </a:t>
            </a:r>
            <a:r>
              <a:rPr lang="en-US" sz="2400" dirty="0" smtClean="0">
                <a:latin typeface="SFTT1095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 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/*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Alterar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a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escala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total do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*/ </a:t>
            </a: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  </a:t>
            </a:r>
            <a:r>
              <a:rPr lang="en-US" sz="2400" dirty="0" smtClean="0">
                <a:latin typeface="SFTT1095"/>
              </a:rPr>
              <a:t>transform</a:t>
            </a:r>
            <a:r>
              <a:rPr lang="en-US" sz="2400" dirty="0">
                <a:latin typeface="SFTT1095"/>
              </a:rPr>
              <a:t>: scale(1.2);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FTT1095"/>
              </a:rPr>
              <a:t>#</a:t>
            </a:r>
            <a:r>
              <a:rPr lang="en-US" sz="2400" dirty="0" err="1">
                <a:latin typeface="SFTT1095"/>
              </a:rPr>
              <a:t>mais-vendidos</a:t>
            </a:r>
            <a:r>
              <a:rPr lang="en-US" sz="2400" dirty="0">
                <a:latin typeface="SFTT1095"/>
              </a:rPr>
              <a:t> </a:t>
            </a:r>
            <a:r>
              <a:rPr lang="en-US" sz="2400" dirty="0">
                <a:solidFill>
                  <a:srgbClr val="7F0054"/>
                </a:solidFill>
                <a:latin typeface="SFTT1095"/>
              </a:rPr>
              <a:t>li </a:t>
            </a:r>
            <a:r>
              <a:rPr lang="en-US" sz="2400" dirty="0" smtClean="0">
                <a:latin typeface="SFTT1095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 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/*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Alterar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a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escala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vertical e horizontal do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transform</a:t>
            </a:r>
            <a:r>
              <a:rPr lang="en-US" sz="2400" dirty="0">
                <a:latin typeface="SFTT1095"/>
              </a:rPr>
              <a:t>: scale(1, 0.6); </a:t>
            </a:r>
            <a:endParaRPr lang="en-US" sz="2400" dirty="0" smtClean="0">
              <a:latin typeface="SFTT109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6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Transform -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Distorce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7F0054"/>
                </a:solidFill>
                <a:latin typeface="SFTT1095"/>
              </a:rPr>
              <a:t>footer </a:t>
            </a:r>
            <a:r>
              <a:rPr lang="en-US" sz="2400" dirty="0">
                <a:latin typeface="SFTT1095"/>
              </a:rPr>
              <a:t>{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Distorcer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no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eixo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horizontal */ </a:t>
            </a: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</a:t>
            </a:r>
            <a:r>
              <a:rPr lang="en-US" sz="2400" dirty="0" smtClean="0">
                <a:latin typeface="SFTT1095"/>
              </a:rPr>
              <a:t>transform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err="1">
                <a:latin typeface="SFTT1095"/>
              </a:rPr>
              <a:t>skewX</a:t>
            </a:r>
            <a:r>
              <a:rPr lang="en-US" sz="2400" dirty="0">
                <a:latin typeface="SFTT1095"/>
              </a:rPr>
              <a:t>(10deg);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SFTT1095"/>
              </a:rPr>
              <a:t>#social {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/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*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Distorcer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elemento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no </a:t>
            </a:r>
            <a:r>
              <a:rPr lang="en-US" sz="2400" dirty="0" err="1">
                <a:solidFill>
                  <a:srgbClr val="3F7F5E"/>
                </a:solidFill>
                <a:latin typeface="SFTT1095"/>
              </a:rPr>
              <a:t>eixo</a:t>
            </a:r>
            <a:r>
              <a:rPr lang="en-US" sz="2400" dirty="0">
                <a:solidFill>
                  <a:srgbClr val="3F7F5E"/>
                </a:solidFill>
                <a:latin typeface="SFTT1095"/>
              </a:rPr>
              <a:t> vertical */ </a:t>
            </a:r>
            <a:endParaRPr lang="en-US" sz="2400" dirty="0" smtClean="0">
              <a:solidFill>
                <a:srgbClr val="3F7F5E"/>
              </a:solidFill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F7F5E"/>
                </a:solidFill>
                <a:latin typeface="SFTT1095"/>
              </a:rPr>
              <a:t>  </a:t>
            </a:r>
            <a:r>
              <a:rPr lang="en-US" sz="2400" dirty="0" smtClean="0">
                <a:latin typeface="SFTT1095"/>
              </a:rPr>
              <a:t>transform</a:t>
            </a:r>
            <a:r>
              <a:rPr lang="en-US" sz="2400" dirty="0">
                <a:latin typeface="SFTT1095"/>
              </a:rPr>
              <a:t>: </a:t>
            </a:r>
            <a:r>
              <a:rPr lang="en-US" sz="2400" dirty="0" err="1">
                <a:latin typeface="SFTT1095"/>
              </a:rPr>
              <a:t>skewY</a:t>
            </a:r>
            <a:r>
              <a:rPr lang="en-US" sz="2400" dirty="0">
                <a:latin typeface="SFTT1095"/>
              </a:rPr>
              <a:t>(10deg); </a:t>
            </a:r>
            <a:endParaRPr lang="en-US" sz="2400" dirty="0" smtClean="0">
              <a:latin typeface="SFTT1095"/>
            </a:endParaRPr>
          </a:p>
          <a:p>
            <a:pPr marL="0" indent="0">
              <a:buNone/>
            </a:pPr>
            <a:r>
              <a:rPr lang="en-US" sz="2400" dirty="0" smtClean="0">
                <a:latin typeface="SFTT1095"/>
              </a:rPr>
              <a:t>}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propriedade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7F0054"/>
                </a:solidFill>
                <a:latin typeface="SFTT1095"/>
              </a:rPr>
              <a:t>html </a:t>
            </a:r>
            <a:r>
              <a:rPr lang="en-US" sz="3200" dirty="0">
                <a:latin typeface="SFTT1095"/>
              </a:rPr>
              <a:t>{ </a:t>
            </a:r>
            <a:endParaRPr lang="en-US" sz="3200" dirty="0" smtClean="0">
              <a:latin typeface="SFTT1095"/>
            </a:endParaRPr>
          </a:p>
          <a:p>
            <a:pPr marL="0" indent="0">
              <a:buNone/>
            </a:pPr>
            <a:r>
              <a:rPr lang="en-US" sz="3200" dirty="0" smtClean="0">
                <a:latin typeface="SFTT1095"/>
              </a:rPr>
              <a:t>  transform</a:t>
            </a:r>
            <a:r>
              <a:rPr lang="en-US" sz="3200" dirty="0">
                <a:latin typeface="SFTT1095"/>
              </a:rPr>
              <a:t>: rotate(-30deg) scale(0.4); </a:t>
            </a:r>
            <a:endParaRPr lang="en-US" sz="3200" dirty="0" smtClean="0">
              <a:latin typeface="SFTT1095"/>
            </a:endParaRPr>
          </a:p>
          <a:p>
            <a:pPr marL="0" indent="0">
              <a:buNone/>
            </a:pPr>
            <a:r>
              <a:rPr lang="en-US" sz="3200" dirty="0" smtClean="0">
                <a:latin typeface="SFTT1095"/>
              </a:rPr>
              <a:t>}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Seletores</a:t>
            </a:r>
          </a:p>
        </p:txBody>
      </p:sp>
      <p:sp>
        <p:nvSpPr>
          <p:cNvPr id="253954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02162"/>
          </a:xfrm>
        </p:spPr>
        <p:txBody>
          <a:bodyPr/>
          <a:lstStyle/>
          <a:p>
            <a:r>
              <a:rPr lang="pt-BR">
                <a:latin typeface="Verdana" charset="0"/>
              </a:rPr>
              <a:t>Seletores são usados para declarar quais elementos de marcação o estilo se aplica.</a:t>
            </a:r>
          </a:p>
          <a:p>
            <a:endParaRPr lang="pt-BR">
              <a:latin typeface="Verdana" charset="0"/>
            </a:endParaRPr>
          </a:p>
          <a:p>
            <a:r>
              <a:rPr lang="pt-BR">
                <a:latin typeface="Verdana" charset="0"/>
              </a:rPr>
              <a:t>O estilo poderá ser aplicado: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todos os elementos de um certo tipo;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elementos com certo atributo;</a:t>
            </a:r>
          </a:p>
          <a:p>
            <a:pPr lvl="1"/>
            <a:r>
              <a:rPr lang="pt-BR">
                <a:latin typeface="Verdana" charset="0"/>
                <a:cs typeface="Arial" charset="0"/>
              </a:rPr>
              <a:t>A elementos com certa encadeamento/aninhamento dentro das marcações;</a:t>
            </a:r>
          </a:p>
          <a:p>
            <a:endParaRPr lang="pt-BR">
              <a:latin typeface="Verdana" charset="0"/>
            </a:endParaRPr>
          </a:p>
          <a:p>
            <a:endParaRPr lang="pt-BR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>
                <a:latin typeface="Arial" charset="0"/>
              </a:rPr>
              <a:t>Pseudo-classes e pseudo-elementos</a:t>
            </a:r>
          </a:p>
        </p:txBody>
      </p:sp>
      <p:sp>
        <p:nvSpPr>
          <p:cNvPr id="254978" name="Espaço Reservado para Conteúdo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673600"/>
          </a:xfrm>
        </p:spPr>
        <p:txBody>
          <a:bodyPr/>
          <a:lstStyle/>
          <a:p>
            <a:r>
              <a:rPr lang="pt-BR" sz="2800">
                <a:latin typeface="Verdana" charset="0"/>
              </a:rPr>
              <a:t>Pseudo-classes e pseudo-elementos são usados para identificar elementos de marcação e ações específicas do usuário ao qual um bloco de declaração se aplica.</a:t>
            </a:r>
          </a:p>
          <a:p>
            <a:endParaRPr lang="pt-BR" sz="1800">
              <a:latin typeface="Verdana" charset="0"/>
            </a:endParaRPr>
          </a:p>
          <a:p>
            <a:r>
              <a:rPr lang="pt-BR" sz="2800">
                <a:solidFill>
                  <a:srgbClr val="002060"/>
                </a:solidFill>
                <a:latin typeface="Verdana" charset="0"/>
              </a:rPr>
              <a:t>Pseudo-classes</a:t>
            </a:r>
            <a:r>
              <a:rPr lang="pt-BR" sz="2800">
                <a:latin typeface="Verdana" charset="0"/>
              </a:rPr>
              <a:t> selecionam elementos inteiros</a:t>
            </a:r>
          </a:p>
          <a:p>
            <a:endParaRPr lang="pt-BR" sz="1800">
              <a:latin typeface="Verdana" charset="0"/>
            </a:endParaRPr>
          </a:p>
          <a:p>
            <a:r>
              <a:rPr lang="pt-BR" sz="2800">
                <a:solidFill>
                  <a:srgbClr val="002060"/>
                </a:solidFill>
                <a:latin typeface="Verdana" charset="0"/>
              </a:rPr>
              <a:t>Pseudo-elementos</a:t>
            </a:r>
            <a:r>
              <a:rPr lang="pt-BR" sz="2800">
                <a:latin typeface="Verdana" charset="0"/>
              </a:rPr>
              <a:t> selecionam elementos parciais</a:t>
            </a:r>
          </a:p>
        </p:txBody>
      </p:sp>
    </p:spTree>
    <p:extLst>
      <p:ext uri="{BB962C8B-B14F-4D97-AF65-F5344CB8AC3E}">
        <p14:creationId xmlns:p14="http://schemas.microsoft.com/office/powerpoint/2010/main" val="40345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, ID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–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endParaRPr lang="en-US" dirty="0" smtClean="0"/>
          </a:p>
          <a:p>
            <a:pPr lvl="1"/>
            <a:r>
              <a:rPr lang="en-US" dirty="0" err="1" smtClean="0"/>
              <a:t>Atribui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visuais</a:t>
            </a:r>
            <a:r>
              <a:rPr lang="en-US" dirty="0" smtClean="0"/>
              <a:t> a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endParaRPr lang="en-US" dirty="0" smtClean="0"/>
          </a:p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facilita</a:t>
            </a:r>
            <a:r>
              <a:rPr lang="en-US" dirty="0" smtClean="0"/>
              <a:t> o </a:t>
            </a:r>
            <a:r>
              <a:rPr lang="en-US" dirty="0" err="1" smtClean="0"/>
              <a:t>reúso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flexibilidade</a:t>
            </a:r>
            <a:endParaRPr lang="en-US" dirty="0" smtClean="0"/>
          </a:p>
          <a:p>
            <a:pPr lvl="1"/>
            <a:r>
              <a:rPr lang="en-US" b="1" dirty="0" err="1" smtClean="0"/>
              <a:t>É</a:t>
            </a:r>
            <a:r>
              <a:rPr lang="en-US" b="1" dirty="0" smtClean="0"/>
              <a:t> </a:t>
            </a:r>
            <a:r>
              <a:rPr lang="en-US" b="1" dirty="0" err="1" smtClean="0"/>
              <a:t>possível</a:t>
            </a:r>
            <a:r>
              <a:rPr lang="en-US" b="1" dirty="0" smtClean="0"/>
              <a:t> </a:t>
            </a:r>
            <a:r>
              <a:rPr lang="en-US" b="1" dirty="0" err="1" smtClean="0"/>
              <a:t>atribuir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de </a:t>
            </a:r>
            <a:r>
              <a:rPr lang="en-US" b="1" dirty="0" err="1" smtClean="0"/>
              <a:t>uma</a:t>
            </a:r>
            <a:r>
              <a:rPr lang="en-US" b="1" dirty="0" smtClean="0"/>
              <a:t> </a:t>
            </a:r>
            <a:r>
              <a:rPr lang="en-US" b="1" dirty="0" err="1" smtClean="0"/>
              <a:t>classe</a:t>
            </a:r>
            <a:r>
              <a:rPr lang="en-US" b="1" dirty="0" smtClean="0"/>
              <a:t> a um </a:t>
            </a:r>
            <a:r>
              <a:rPr lang="en-US" b="1" dirty="0" err="1" smtClean="0"/>
              <a:t>elemento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9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charset="0"/>
              </a:rPr>
              <a:t>Cascata</a:t>
            </a:r>
          </a:p>
        </p:txBody>
      </p:sp>
      <p:sp>
        <p:nvSpPr>
          <p:cNvPr id="2467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pt-BR" sz="2000">
                <a:latin typeface="Verdana" charset="0"/>
              </a:rPr>
              <a:t>A prioridade para o efeito cascata em ordem crescente: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padrão do navegador do usuário;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usuário;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folha de estilo do desenvolvedor;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externo (importado ou ligado).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incorporado (definido na seção head do documento);</a:t>
            </a:r>
          </a:p>
          <a:p>
            <a:pPr marL="800100" lvl="1" indent="-342900">
              <a:buClr>
                <a:srgbClr val="004D4D"/>
              </a:buClr>
              <a:buFont typeface="Arial" charset="0"/>
              <a:buAutoNum type="alphaLcPeriod"/>
            </a:pPr>
            <a:r>
              <a:rPr lang="pt-BR" sz="1800">
                <a:latin typeface="Verdana" charset="0"/>
                <a:cs typeface="Arial" charset="0"/>
              </a:rPr>
              <a:t>estilo </a:t>
            </a:r>
            <a:r>
              <a:rPr lang="pt-BR" sz="1800" i="1">
                <a:latin typeface="Verdana" charset="0"/>
                <a:cs typeface="Arial" charset="0"/>
              </a:rPr>
              <a:t>inline</a:t>
            </a:r>
            <a:r>
              <a:rPr lang="pt-BR" sz="1800">
                <a:latin typeface="Verdana" charset="0"/>
                <a:cs typeface="Arial" charset="0"/>
              </a:rPr>
              <a:t> (dentro de um elemento HTML);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desenvolvedor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pPr>
              <a:buFont typeface="Arial" charset="0"/>
              <a:buAutoNum type="arabicPeriod"/>
            </a:pPr>
            <a:r>
              <a:rPr lang="pt-BR" sz="2000">
                <a:latin typeface="Verdana" charset="0"/>
              </a:rPr>
              <a:t>declarações do usuário com </a:t>
            </a:r>
            <a:r>
              <a:rPr lang="pt-BR" sz="2000" i="1">
                <a:solidFill>
                  <a:srgbClr val="002060"/>
                </a:solidFill>
                <a:latin typeface="Verdana" charset="0"/>
              </a:rPr>
              <a:t>!important</a:t>
            </a:r>
            <a:r>
              <a:rPr lang="pt-BR" sz="2000">
                <a:latin typeface="Verdana" charset="0"/>
              </a:rPr>
              <a:t>;</a:t>
            </a:r>
          </a:p>
          <a:p>
            <a:endParaRPr lang="pt-BR" sz="20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Cascata</a:t>
            </a:r>
            <a:r>
              <a:rPr lang="en-US" dirty="0" smtClean="0"/>
              <a:t> e </a:t>
            </a:r>
            <a:r>
              <a:rPr lang="en-US" dirty="0" err="1" smtClean="0"/>
              <a:t>Herança</a:t>
            </a:r>
            <a:r>
              <a:rPr lang="en-US" dirty="0" smtClean="0"/>
              <a:t> no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pt-BR" sz="1600" dirty="0" err="1">
                <a:solidFill>
                  <a:srgbClr val="7F0054"/>
                </a:solidFill>
                <a:latin typeface="Courier"/>
                <a:cs typeface="Courier"/>
              </a:rPr>
              <a:t>div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>
                <a:latin typeface="Courier"/>
                <a:cs typeface="Courier"/>
              </a:rPr>
              <a:t>id=</a:t>
            </a:r>
            <a:r>
              <a:rPr lang="pt-BR" sz="1600" dirty="0">
                <a:solidFill>
                  <a:srgbClr val="2800FF"/>
                </a:solidFill>
                <a:latin typeface="Courier"/>
                <a:cs typeface="Courier"/>
              </a:rPr>
              <a:t>"pai"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 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h1&gt;</a:t>
            </a:r>
            <a:r>
              <a:rPr lang="pt-BR" sz="1600" dirty="0">
                <a:latin typeface="Courier"/>
                <a:cs typeface="Courier"/>
              </a:rPr>
              <a:t>Sou um </a:t>
            </a:r>
            <a:r>
              <a:rPr lang="pt-BR" sz="1600" dirty="0" err="1">
                <a:latin typeface="Courier"/>
                <a:cs typeface="Courier"/>
              </a:rPr>
              <a:t>título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&lt;/h1&gt;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 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h2&gt;</a:t>
            </a:r>
            <a:r>
              <a:rPr lang="pt-BR" sz="1600" dirty="0">
                <a:latin typeface="Courier"/>
                <a:cs typeface="Courier"/>
              </a:rPr>
              <a:t>Sou um </a:t>
            </a:r>
            <a:r>
              <a:rPr lang="pt-BR" sz="1600" dirty="0" err="1">
                <a:latin typeface="Courier"/>
                <a:cs typeface="Courier"/>
              </a:rPr>
              <a:t>subtítulo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&lt;/h2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&lt;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/</a:t>
            </a:r>
            <a:r>
              <a:rPr lang="pt-BR" sz="1600" dirty="0" err="1">
                <a:solidFill>
                  <a:srgbClr val="7F0054"/>
                </a:solidFill>
                <a:latin typeface="Courier"/>
                <a:cs typeface="Courier"/>
              </a:rPr>
              <a:t>div</a:t>
            </a:r>
            <a:r>
              <a:rPr lang="pt-BR" sz="1600" dirty="0">
                <a:solidFill>
                  <a:srgbClr val="7F0054"/>
                </a:solidFill>
                <a:latin typeface="Courier"/>
                <a:cs typeface="Courier"/>
              </a:rPr>
              <a:t>&gt; </a:t>
            </a:r>
            <a:endParaRPr lang="pt-BR" sz="1600" dirty="0" smtClean="0">
              <a:solidFill>
                <a:srgbClr val="7F0054"/>
              </a:solidFill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"/>
                <a:cs typeface="Courier"/>
              </a:rPr>
              <a:t>#pai </a:t>
            </a:r>
            <a:r>
              <a:rPr lang="pt-BR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"/>
                <a:cs typeface="Courier"/>
              </a:rPr>
              <a:t>  </a:t>
            </a:r>
            <a:r>
              <a:rPr lang="pt-BR" sz="1600" dirty="0" smtClean="0">
                <a:solidFill>
                  <a:srgbClr val="7F0054"/>
                </a:solidFill>
                <a:latin typeface="Courier"/>
                <a:cs typeface="Courier"/>
              </a:rPr>
              <a:t>color</a:t>
            </a:r>
            <a:r>
              <a:rPr lang="pt-BR" sz="1600" dirty="0">
                <a:latin typeface="Courier"/>
                <a:cs typeface="Courier"/>
              </a:rPr>
              <a:t>: blue; </a:t>
            </a:r>
            <a:endParaRPr lang="pt-BR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"/>
                <a:cs typeface="Courier"/>
              </a:rPr>
              <a:t>} </a:t>
            </a:r>
            <a:endParaRPr lang="pt-BR" sz="1600" dirty="0">
              <a:latin typeface="Courier"/>
              <a:cs typeface="Courier"/>
            </a:endParaRPr>
          </a:p>
          <a:p>
            <a:r>
              <a:rPr lang="pt-BR" sz="2400" dirty="0" smtClean="0">
                <a:latin typeface="MinionPro"/>
              </a:rPr>
              <a:t>As </a:t>
            </a:r>
            <a:r>
              <a:rPr lang="pt-BR" sz="2400" dirty="0" err="1" smtClean="0">
                <a:latin typeface="MinionPro"/>
              </a:rPr>
              <a:t>tags</a:t>
            </a:r>
            <a:r>
              <a:rPr lang="pt-BR" sz="2400" dirty="0" smtClean="0">
                <a:latin typeface="MinionPro"/>
              </a:rPr>
              <a:t> filhas herdam a cor da </a:t>
            </a:r>
            <a:r>
              <a:rPr lang="pt-BR" sz="2400" dirty="0" err="1" smtClean="0">
                <a:latin typeface="MinionPro"/>
              </a:rPr>
              <a:t>tag</a:t>
            </a:r>
            <a:r>
              <a:rPr lang="pt-BR" sz="2400" dirty="0" smtClean="0">
                <a:latin typeface="MinionPro"/>
              </a:rPr>
              <a:t> pai</a:t>
            </a:r>
          </a:p>
          <a:p>
            <a:r>
              <a:rPr lang="pt-BR" sz="2400" dirty="0" smtClean="0">
                <a:latin typeface="MinionPro"/>
              </a:rPr>
              <a:t>As propriedades que afetam a </a:t>
            </a:r>
            <a:r>
              <a:rPr lang="pt-BR" sz="2400" dirty="0">
                <a:latin typeface="MinionPro"/>
              </a:rPr>
              <a:t>caixa do elemento (tamanho, </a:t>
            </a:r>
            <a:r>
              <a:rPr lang="pt-BR" sz="2400" dirty="0" err="1">
                <a:latin typeface="MinionPro"/>
              </a:rPr>
              <a:t>margin</a:t>
            </a:r>
            <a:r>
              <a:rPr lang="pt-BR" sz="2400" dirty="0">
                <a:latin typeface="MinionPro"/>
              </a:rPr>
              <a:t> e </a:t>
            </a:r>
            <a:r>
              <a:rPr lang="pt-BR" sz="2400" dirty="0" err="1">
                <a:latin typeface="MinionPro"/>
              </a:rPr>
              <a:t>padding</a:t>
            </a:r>
            <a:r>
              <a:rPr lang="pt-BR" sz="2400" dirty="0" smtClean="0">
                <a:latin typeface="MinionPro"/>
              </a:rPr>
              <a:t>) </a:t>
            </a:r>
            <a:r>
              <a:rPr lang="pt-BR" sz="2400" b="1" dirty="0" smtClean="0">
                <a:solidFill>
                  <a:srgbClr val="800000"/>
                </a:solidFill>
                <a:latin typeface="MinionPro"/>
              </a:rPr>
              <a:t>não são aplicadas em cascata em elementos filhos</a:t>
            </a:r>
          </a:p>
          <a:p>
            <a:pPr lvl="1"/>
            <a:r>
              <a:rPr lang="pt-BR" b="1" dirty="0" smtClean="0">
                <a:solidFill>
                  <a:srgbClr val="800000"/>
                </a:solidFill>
                <a:latin typeface="MinionPro"/>
              </a:rPr>
              <a:t>E se quisermos aplicar???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8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16910</TotalTime>
  <Words>2284</Words>
  <Application>Microsoft Macintosh PowerPoint</Application>
  <PresentationFormat>On-screen Show (4:3)</PresentationFormat>
  <Paragraphs>378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Eclipse</vt:lpstr>
      <vt:lpstr>Desenvolvimento de páginas</vt:lpstr>
      <vt:lpstr>CSS</vt:lpstr>
      <vt:lpstr>CSS</vt:lpstr>
      <vt:lpstr>CSS avançado</vt:lpstr>
      <vt:lpstr>Seletores</vt:lpstr>
      <vt:lpstr>Pseudo-classes e pseudo-elementos</vt:lpstr>
      <vt:lpstr>O que usar, ID ou Classe?</vt:lpstr>
      <vt:lpstr>Cascata</vt:lpstr>
      <vt:lpstr>Cascata e Herança no CSS</vt:lpstr>
      <vt:lpstr>Exemplo</vt:lpstr>
      <vt:lpstr>CSS Reset</vt:lpstr>
      <vt:lpstr>Display – Block vs Inline</vt:lpstr>
      <vt:lpstr>Position – Static, Relative, Absolute</vt:lpstr>
      <vt:lpstr>Posicionamento - float e clear</vt:lpstr>
      <vt:lpstr>Exemplo – sem clear</vt:lpstr>
      <vt:lpstr>Exemplo – com clear:left</vt:lpstr>
      <vt:lpstr>Seletores de atributo do CSS3</vt:lpstr>
      <vt:lpstr>Seletores avançados</vt:lpstr>
      <vt:lpstr>PowerPoint Presentation</vt:lpstr>
      <vt:lpstr>Seletores Avançados</vt:lpstr>
      <vt:lpstr>Seletor de negação</vt:lpstr>
      <vt:lpstr>Pseudo-classes</vt:lpstr>
      <vt:lpstr>Problemas???</vt:lpstr>
      <vt:lpstr>Solução</vt:lpstr>
      <vt:lpstr>Pseudo-classe de estado</vt:lpstr>
      <vt:lpstr>Pseudo-elementos</vt:lpstr>
      <vt:lpstr>Outros</vt:lpstr>
      <vt:lpstr>Exercícios</vt:lpstr>
      <vt:lpstr>Bordas arredondadas</vt:lpstr>
      <vt:lpstr>Sombreamento de texto</vt:lpstr>
      <vt:lpstr>Sombreamento de borda</vt:lpstr>
      <vt:lpstr>Opacidade</vt:lpstr>
      <vt:lpstr>RGBA</vt:lpstr>
      <vt:lpstr>Prefixos</vt:lpstr>
      <vt:lpstr>Gradientes</vt:lpstr>
      <vt:lpstr>CSS3 Transitions</vt:lpstr>
      <vt:lpstr>Tipos de animação com Transition</vt:lpstr>
      <vt:lpstr>CSS Transforms – translate</vt:lpstr>
      <vt:lpstr>CSS Transforms – rotate</vt:lpstr>
      <vt:lpstr>CSS Transform - Scale</vt:lpstr>
      <vt:lpstr>CSS Transform - Skew</vt:lpstr>
      <vt:lpstr>CSS Transform</vt:lpstr>
    </vt:vector>
  </TitlesOfParts>
  <Company>Acme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de Marcação</dc:title>
  <dc:creator>Rafael Escalfoni</dc:creator>
  <cp:lastModifiedBy>Rafael Escalfoni</cp:lastModifiedBy>
  <cp:revision>76</cp:revision>
  <dcterms:created xsi:type="dcterms:W3CDTF">2015-11-30T18:09:32Z</dcterms:created>
  <dcterms:modified xsi:type="dcterms:W3CDTF">2016-05-12T18:23:27Z</dcterms:modified>
</cp:coreProperties>
</file>