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29"/>
  </p:notes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6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A70B7-D220-CA4D-A760-C6431C5ABBD3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7B3B-91B6-5347-98CD-AB4157EA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7B3B-91B6-5347-98CD-AB4157EA0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FCE6529-7472-F34D-82F6-EA70ED87A834}" type="datetimeFigureOut">
              <a:rPr lang="en-US" smtClean="0"/>
              <a:t>03/05/16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03FD544-9728-A044-B920-ABCAB94175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  <p:sldLayoutId id="2147483872" r:id="rId18"/>
    <p:sldLayoutId id="2147483873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firebug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6982" y="4142081"/>
            <a:ext cx="5789042" cy="104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para</a:t>
            </a:r>
            <a:r>
              <a:rPr lang="en-US" dirty="0" smtClean="0"/>
              <a:t> fortes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00400" y="5424919"/>
            <a:ext cx="5458968" cy="975601"/>
          </a:xfrm>
        </p:spPr>
        <p:txBody>
          <a:bodyPr>
            <a:normAutofit fontScale="40000" lnSpcReduction="20000"/>
          </a:bodyPr>
          <a:lstStyle/>
          <a:p>
            <a:r>
              <a:rPr lang="en-US" sz="7000" dirty="0" err="1" smtClean="0"/>
              <a:t>Segredos</a:t>
            </a:r>
            <a:r>
              <a:rPr lang="en-US" sz="7000" dirty="0" smtClean="0"/>
              <a:t> do Ninja JavaScript</a:t>
            </a:r>
            <a:r>
              <a:rPr lang="en-US" sz="3500" dirty="0" smtClean="0"/>
              <a:t> </a:t>
            </a:r>
          </a:p>
          <a:p>
            <a:endParaRPr lang="en-US" sz="3400" dirty="0" smtClean="0"/>
          </a:p>
          <a:p>
            <a:r>
              <a:rPr lang="en-US" sz="3400" dirty="0" err="1" smtClean="0"/>
              <a:t>Resig</a:t>
            </a:r>
            <a:r>
              <a:rPr lang="en-US" sz="3400" dirty="0" smtClean="0"/>
              <a:t> &amp; </a:t>
            </a:r>
            <a:r>
              <a:rPr lang="en-US" sz="3400" dirty="0" err="1" smtClean="0"/>
              <a:t>Bibeault</a:t>
            </a:r>
            <a:endParaRPr lang="en-US" dirty="0"/>
          </a:p>
        </p:txBody>
      </p:sp>
      <p:pic>
        <p:nvPicPr>
          <p:cNvPr id="4" name="Picture 3" descr="Captura de Tela 2016-05-03 às 21.0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" y="269361"/>
            <a:ext cx="23876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9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6600"/>
            <a:ext cx="6508377" cy="1143000"/>
          </a:xfrm>
        </p:spPr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evento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38808"/>
            <a:ext cx="8415280" cy="451211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Eventos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navegador</a:t>
            </a:r>
            <a:endParaRPr lang="en-US" sz="2400" dirty="0" smtClean="0"/>
          </a:p>
          <a:p>
            <a:pPr lvl="1"/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</a:t>
            </a:r>
            <a:r>
              <a:rPr lang="en-US" sz="2000" dirty="0" smtClean="0"/>
              <a:t> o </a:t>
            </a:r>
            <a:r>
              <a:rPr lang="en-US" sz="2000" dirty="0" err="1" smtClean="0"/>
              <a:t>carregamento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p</a:t>
            </a:r>
            <a:r>
              <a:rPr lang="en-US" sz="2000" dirty="0" err="1" smtClean="0"/>
              <a:t>ágina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ela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descarregada</a:t>
            </a:r>
            <a:endParaRPr lang="en-US" sz="2000" dirty="0" smtClean="0"/>
          </a:p>
          <a:p>
            <a:r>
              <a:rPr lang="en-US" sz="2400" dirty="0" err="1" smtClean="0"/>
              <a:t>Eventos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rede</a:t>
            </a:r>
            <a:endParaRPr lang="en-US" sz="2400" dirty="0" smtClean="0"/>
          </a:p>
          <a:p>
            <a:pPr lvl="1"/>
            <a:r>
              <a:rPr lang="en-US" sz="2000" dirty="0" err="1" smtClean="0"/>
              <a:t>Respostas</a:t>
            </a:r>
            <a:r>
              <a:rPr lang="en-US" sz="2000" dirty="0" smtClean="0"/>
              <a:t> a </a:t>
            </a:r>
            <a:r>
              <a:rPr lang="en-US" sz="2000" dirty="0" err="1" smtClean="0"/>
              <a:t>solicita</a:t>
            </a:r>
            <a:r>
              <a:rPr lang="en-US" sz="2000" dirty="0" err="1" smtClean="0"/>
              <a:t>ções</a:t>
            </a:r>
            <a:r>
              <a:rPr lang="en-US" sz="2000" dirty="0" smtClean="0"/>
              <a:t> AJAX</a:t>
            </a:r>
            <a:endParaRPr lang="en-US" sz="2000" dirty="0" smtClean="0"/>
          </a:p>
          <a:p>
            <a:r>
              <a:rPr lang="en-US" sz="2400" dirty="0" err="1" smtClean="0"/>
              <a:t>Eventos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usu</a:t>
            </a:r>
            <a:r>
              <a:rPr lang="en-US" sz="2400" dirty="0" err="1" smtClean="0"/>
              <a:t>ários</a:t>
            </a:r>
            <a:endParaRPr lang="en-US" sz="2400" dirty="0" smtClean="0"/>
          </a:p>
          <a:p>
            <a:pPr lvl="1"/>
            <a:r>
              <a:rPr lang="en-US" sz="2000" dirty="0" smtClean="0"/>
              <a:t>Cliques e </a:t>
            </a:r>
            <a:r>
              <a:rPr lang="en-US" sz="2000" dirty="0" err="1" smtClean="0"/>
              <a:t>movimentos</a:t>
            </a:r>
            <a:r>
              <a:rPr lang="en-US" sz="2000" dirty="0" smtClean="0"/>
              <a:t> de mouse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pressionamento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teclas</a:t>
            </a:r>
            <a:endParaRPr lang="en-US" sz="2000" dirty="0" smtClean="0"/>
          </a:p>
          <a:p>
            <a:r>
              <a:rPr lang="en-US" sz="2400" dirty="0" err="1" smtClean="0"/>
              <a:t>Eventos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temporizador</a:t>
            </a:r>
            <a:endParaRPr lang="en-US" sz="2400" dirty="0" smtClean="0"/>
          </a:p>
          <a:p>
            <a:pPr lvl="1"/>
            <a:r>
              <a:rPr lang="en-US" sz="2000" dirty="0" err="1" smtClean="0"/>
              <a:t>Quando</a:t>
            </a:r>
            <a:r>
              <a:rPr lang="en-US" sz="2000" dirty="0" smtClean="0"/>
              <a:t> um tempo </a:t>
            </a:r>
            <a:r>
              <a:rPr lang="en-US" sz="2000" dirty="0" err="1" smtClean="0"/>
              <a:t>limite</a:t>
            </a:r>
            <a:r>
              <a:rPr lang="en-US" sz="2000" dirty="0" smtClean="0"/>
              <a:t> </a:t>
            </a:r>
            <a:r>
              <a:rPr lang="en-US" sz="2000" dirty="0" err="1" smtClean="0"/>
              <a:t>expira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um </a:t>
            </a:r>
            <a:r>
              <a:rPr lang="en-US" sz="2000" dirty="0" err="1" smtClean="0"/>
              <a:t>intervalo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disparado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38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46464"/>
            <a:ext cx="6508377" cy="1143000"/>
          </a:xfrm>
        </p:spPr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0880"/>
            <a:ext cx="850882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function startup()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/* </a:t>
            </a:r>
            <a:r>
              <a:rPr lang="en-US" sz="2000" dirty="0" err="1" smtClean="0">
                <a:latin typeface="Courier New"/>
                <a:cs typeface="Courier New"/>
              </a:rPr>
              <a:t>faz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algo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maravilhoso</a:t>
            </a:r>
            <a:r>
              <a:rPr lang="en-US" sz="2000" dirty="0" smtClean="0">
                <a:latin typeface="Courier New"/>
                <a:cs typeface="Courier New"/>
              </a:rPr>
              <a:t>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window.onload</a:t>
            </a:r>
            <a:r>
              <a:rPr lang="en-US" sz="2000" dirty="0" smtClean="0">
                <a:latin typeface="Courier New"/>
                <a:cs typeface="Courier New"/>
              </a:rPr>
              <a:t> = startup;</a:t>
            </a:r>
          </a:p>
          <a:p>
            <a:pPr marL="0" indent="0">
              <a:buNone/>
            </a:pPr>
            <a:endParaRPr lang="en-US" sz="600" dirty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Courier New"/>
              </a:rPr>
              <a:t>Se </a:t>
            </a:r>
            <a:r>
              <a:rPr lang="en-US" sz="2800" dirty="0" err="1" smtClean="0">
                <a:latin typeface="+mj-lt"/>
                <a:cs typeface="Courier New"/>
              </a:rPr>
              <a:t>quiser</a:t>
            </a:r>
            <a:r>
              <a:rPr lang="en-US" sz="2800" dirty="0" smtClean="0">
                <a:latin typeface="+mj-lt"/>
                <a:cs typeface="Courier New"/>
              </a:rPr>
              <a:t> </a:t>
            </a:r>
            <a:r>
              <a:rPr lang="en-US" sz="2800" dirty="0" err="1" smtClean="0">
                <a:latin typeface="+mj-lt"/>
                <a:cs typeface="Courier New"/>
              </a:rPr>
              <a:t>simplificar</a:t>
            </a:r>
            <a:r>
              <a:rPr lang="en-US" sz="2800" dirty="0" smtClean="0">
                <a:latin typeface="+mj-lt"/>
                <a:cs typeface="Courier New"/>
              </a:rPr>
              <a:t>:</a:t>
            </a:r>
            <a:endParaRPr lang="en-US" sz="2800" dirty="0">
              <a:latin typeface="+mj-lt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window.onload</a:t>
            </a:r>
            <a:r>
              <a:rPr lang="en-US" sz="2000" dirty="0" smtClean="0">
                <a:latin typeface="Courier New"/>
                <a:cs typeface="Courier New"/>
              </a:rPr>
              <a:t> = function(){ /*</a:t>
            </a:r>
            <a:r>
              <a:rPr lang="en-US" sz="2000" dirty="0" err="1" smtClean="0">
                <a:latin typeface="Courier New"/>
                <a:cs typeface="Courier New"/>
              </a:rPr>
              <a:t>faz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algo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maravilhoso</a:t>
            </a:r>
            <a:r>
              <a:rPr lang="en-US" sz="2000" dirty="0" smtClean="0">
                <a:latin typeface="Courier New"/>
                <a:cs typeface="Courier New"/>
              </a:rPr>
              <a:t>*/};</a:t>
            </a:r>
          </a:p>
          <a:p>
            <a:pPr marL="0" indent="0">
              <a:buNone/>
            </a:pPr>
            <a:endParaRPr lang="en-US" sz="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+mj-lt"/>
                <a:cs typeface="Courier New"/>
              </a:rPr>
              <a:t>ou</a:t>
            </a:r>
            <a:r>
              <a:rPr lang="en-US" sz="2800" dirty="0" smtClean="0">
                <a:latin typeface="+mj-lt"/>
                <a:cs typeface="Courier New"/>
              </a:rPr>
              <a:t> </a:t>
            </a:r>
            <a:r>
              <a:rPr lang="en-US" sz="2800" dirty="0" err="1" smtClean="0">
                <a:latin typeface="+mj-lt"/>
                <a:cs typeface="Courier New"/>
              </a:rPr>
              <a:t>ainda</a:t>
            </a:r>
            <a:r>
              <a:rPr lang="en-US" sz="2800" dirty="0" smtClean="0">
                <a:latin typeface="+mj-lt"/>
                <a:cs typeface="Courier New"/>
              </a:rPr>
              <a:t> (</a:t>
            </a:r>
            <a:r>
              <a:rPr lang="en-US" sz="2800" dirty="0" err="1" smtClean="0">
                <a:latin typeface="+mj-lt"/>
                <a:cs typeface="Courier New"/>
              </a:rPr>
              <a:t>n</a:t>
            </a:r>
            <a:r>
              <a:rPr lang="en-US" sz="2800" dirty="0" err="1" smtClean="0">
                <a:latin typeface="+mj-lt"/>
                <a:cs typeface="Courier New"/>
              </a:rPr>
              <a:t>ão</a:t>
            </a:r>
            <a:r>
              <a:rPr lang="en-US" sz="2800" dirty="0" smtClean="0">
                <a:latin typeface="+mj-lt"/>
                <a:cs typeface="Courier New"/>
              </a:rPr>
              <a:t> </a:t>
            </a:r>
            <a:r>
              <a:rPr lang="en-US" sz="2800" dirty="0" err="1" smtClean="0">
                <a:latin typeface="+mj-lt"/>
                <a:cs typeface="Courier New"/>
              </a:rPr>
              <a:t>recomendado</a:t>
            </a:r>
            <a:r>
              <a:rPr lang="en-US" sz="2800" dirty="0" smtClean="0">
                <a:latin typeface="+mj-lt"/>
                <a:cs typeface="Courier New"/>
              </a:rPr>
              <a:t>):</a:t>
            </a:r>
            <a:endParaRPr lang="en-US" sz="2800" dirty="0" smtClean="0">
              <a:latin typeface="+mj-lt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&lt;body </a:t>
            </a:r>
            <a:r>
              <a:rPr lang="en-US" sz="2000" dirty="0" err="1" smtClean="0">
                <a:latin typeface="Courier New"/>
                <a:cs typeface="Courier New"/>
              </a:rPr>
              <a:t>onload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  <a:r>
              <a:rPr lang="en-US" sz="2000" dirty="0" smtClean="0">
                <a:latin typeface="Courier New"/>
                <a:cs typeface="Courier New"/>
              </a:rPr>
              <a:t>“startup();”&gt;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s-IS" sz="2000" dirty="0" smtClean="0">
                <a:latin typeface="Courier New"/>
                <a:cs typeface="Courier New"/>
              </a:rPr>
              <a:t>…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&lt;/body&gt;</a:t>
            </a:r>
            <a:endParaRPr lang="en-US" sz="2000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521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46464"/>
            <a:ext cx="6508377" cy="1143000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conceito</a:t>
            </a:r>
            <a:r>
              <a:rPr lang="en-US" dirty="0" smtClean="0"/>
              <a:t> de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5386"/>
            <a:ext cx="8348444" cy="4120778"/>
          </a:xfrm>
        </p:spPr>
        <p:txBody>
          <a:bodyPr/>
          <a:lstStyle/>
          <a:p>
            <a:r>
              <a:rPr lang="en-US" sz="2400" dirty="0" err="1" smtClean="0"/>
              <a:t>Fun</a:t>
            </a:r>
            <a:r>
              <a:rPr lang="en-US" sz="2400" dirty="0" err="1" smtClean="0"/>
              <a:t>ção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dirty="0" err="1" smtClean="0"/>
              <a:t>futuramente</a:t>
            </a:r>
            <a:endParaRPr lang="en-US" sz="2400" dirty="0" smtClean="0"/>
          </a:p>
          <a:p>
            <a:r>
              <a:rPr lang="en-US" sz="2400" dirty="0" smtClean="0"/>
              <a:t>Callbacks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amplamente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utilizados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manipuladores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eventos</a:t>
            </a:r>
            <a:endParaRPr lang="en-US" sz="2400" dirty="0"/>
          </a:p>
          <a:p>
            <a:r>
              <a:rPr lang="en-US" sz="2400" dirty="0" err="1" smtClean="0"/>
              <a:t>Exemplo</a:t>
            </a:r>
            <a:r>
              <a:rPr lang="en-US" sz="2400" dirty="0" smtClean="0"/>
              <a:t> </a:t>
            </a:r>
            <a:r>
              <a:rPr lang="en-US" sz="2400" dirty="0" err="1" smtClean="0"/>
              <a:t>tosco</a:t>
            </a:r>
            <a:r>
              <a:rPr lang="en-US" sz="2400" dirty="0" smtClean="0"/>
              <a:t>: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function useless(callback)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		return callback();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	}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86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13312"/>
            <a:ext cx="6508377" cy="1143000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de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8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6600"/>
            <a:ext cx="6508377" cy="1143000"/>
          </a:xfrm>
        </p:spPr>
        <p:txBody>
          <a:bodyPr/>
          <a:lstStyle/>
          <a:p>
            <a:r>
              <a:rPr lang="en-US" dirty="0" err="1" smtClean="0"/>
              <a:t>Declara</a:t>
            </a:r>
            <a:r>
              <a:rPr lang="en-US" dirty="0" err="1" smtClean="0"/>
              <a:t>ções</a:t>
            </a:r>
            <a:r>
              <a:rPr lang="en-US" dirty="0" smtClean="0"/>
              <a:t>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5251"/>
            <a:ext cx="8348444" cy="46290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/>
              <a:t>Fun</a:t>
            </a:r>
            <a:r>
              <a:rPr lang="en-US" sz="2400" dirty="0" err="1" smtClean="0"/>
              <a:t>ções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declaradas</a:t>
            </a:r>
            <a:r>
              <a:rPr lang="en-US" sz="2400" dirty="0"/>
              <a:t>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</a:t>
            </a:r>
            <a:r>
              <a:rPr lang="en-US" sz="2400" i="1" dirty="0" smtClean="0"/>
              <a:t>literal de </a:t>
            </a:r>
            <a:r>
              <a:rPr lang="en-US" sz="2400" i="1" dirty="0" err="1" smtClean="0"/>
              <a:t>função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cria</a:t>
            </a:r>
            <a:r>
              <a:rPr lang="en-US" sz="2400" dirty="0" smtClean="0"/>
              <a:t> um valor de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da </a:t>
            </a:r>
            <a:r>
              <a:rPr lang="en-US" sz="2400" dirty="0" err="1" smtClean="0"/>
              <a:t>mesma</a:t>
            </a:r>
            <a:r>
              <a:rPr lang="en-US" sz="2400" dirty="0" smtClean="0"/>
              <a:t> forma </a:t>
            </a:r>
            <a:r>
              <a:rPr lang="en-US" sz="2400" dirty="0" err="1" smtClean="0"/>
              <a:t>que</a:t>
            </a:r>
            <a:r>
              <a:rPr lang="en-US" sz="2400" dirty="0" smtClean="0"/>
              <a:t> um literal </a:t>
            </a:r>
            <a:r>
              <a:rPr lang="en-US" sz="2400" dirty="0" err="1" smtClean="0"/>
              <a:t>cria</a:t>
            </a:r>
            <a:r>
              <a:rPr lang="en-US" sz="2400" dirty="0" smtClean="0"/>
              <a:t> um valor </a:t>
            </a:r>
            <a:r>
              <a:rPr lang="en-US" sz="2400" dirty="0" err="1" smtClean="0"/>
              <a:t>numérico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Literais</a:t>
            </a:r>
            <a:r>
              <a:rPr lang="en-US" sz="2400" dirty="0" smtClean="0"/>
              <a:t> de </a:t>
            </a:r>
            <a:r>
              <a:rPr lang="en-US" sz="2400" dirty="0" err="1" smtClean="0"/>
              <a:t>fun</a:t>
            </a:r>
            <a:r>
              <a:rPr lang="en-US" sz="2400" dirty="0" err="1" smtClean="0"/>
              <a:t>ção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compostos</a:t>
            </a:r>
            <a:r>
              <a:rPr lang="en-US" sz="2400" dirty="0" smtClean="0"/>
              <a:t> de </a:t>
            </a:r>
            <a:r>
              <a:rPr lang="en-US" sz="2400" dirty="0" err="1" smtClean="0"/>
              <a:t>quatro</a:t>
            </a:r>
            <a:r>
              <a:rPr lang="en-US" sz="2400" dirty="0" smtClean="0"/>
              <a:t> </a:t>
            </a:r>
            <a:r>
              <a:rPr lang="en-US" sz="2400" dirty="0" err="1" smtClean="0"/>
              <a:t>partes</a:t>
            </a:r>
            <a:r>
              <a:rPr lang="en-US" sz="2400" dirty="0" smtClean="0"/>
              <a:t>:</a:t>
            </a:r>
          </a:p>
          <a:p>
            <a:pPr marL="6858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palavra-chave</a:t>
            </a:r>
            <a:r>
              <a:rPr lang="en-US" dirty="0" smtClean="0"/>
              <a:t> </a:t>
            </a:r>
            <a:r>
              <a:rPr lang="en-US" b="1" dirty="0" smtClean="0"/>
              <a:t>function</a:t>
            </a:r>
            <a:endParaRPr lang="en-US" dirty="0" smtClean="0"/>
          </a:p>
          <a:p>
            <a:pPr marL="6858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Um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i="1" dirty="0" err="1" smtClean="0"/>
              <a:t>opcional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se </a:t>
            </a:r>
            <a:r>
              <a:rPr lang="en-US" dirty="0" err="1" smtClean="0"/>
              <a:t>especificado</a:t>
            </a:r>
            <a:r>
              <a:rPr lang="en-US" dirty="0" smtClean="0"/>
              <a:t>,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um </a:t>
            </a:r>
            <a:r>
              <a:rPr lang="en-US" dirty="0" err="1" smtClean="0"/>
              <a:t>identificador</a:t>
            </a:r>
            <a:r>
              <a:rPr lang="en-US" dirty="0" smtClean="0"/>
              <a:t> JavaScript </a:t>
            </a:r>
            <a:r>
              <a:rPr lang="en-US" dirty="0" err="1" smtClean="0"/>
              <a:t>válido</a:t>
            </a:r>
            <a:endParaRPr lang="en-US" dirty="0" smtClean="0"/>
          </a:p>
          <a:p>
            <a:pPr marL="6858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Uma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separada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vírgulas</a:t>
            </a:r>
            <a:r>
              <a:rPr lang="en-US" dirty="0" smtClean="0"/>
              <a:t> de </a:t>
            </a:r>
            <a:r>
              <a:rPr lang="en-US" dirty="0" err="1" smtClean="0"/>
              <a:t>nomes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 entre </a:t>
            </a:r>
            <a:r>
              <a:rPr lang="en-US" dirty="0" err="1" smtClean="0"/>
              <a:t>parênteses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identificadores</a:t>
            </a:r>
            <a:r>
              <a:rPr lang="en-US" dirty="0" smtClean="0"/>
              <a:t> e 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vazia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parênteses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, </a:t>
            </a:r>
            <a:r>
              <a:rPr lang="en-US" dirty="0" err="1" smtClean="0"/>
              <a:t>mesmo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vazia</a:t>
            </a:r>
            <a:r>
              <a:rPr lang="en-US" dirty="0" smtClean="0"/>
              <a:t>.</a:t>
            </a:r>
          </a:p>
          <a:p>
            <a:pPr marL="6858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O </a:t>
            </a:r>
            <a:r>
              <a:rPr lang="en-US" dirty="0" err="1" smtClean="0"/>
              <a:t>corpo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série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JavaScript entre </a:t>
            </a:r>
            <a:r>
              <a:rPr lang="en-US" dirty="0" err="1" smtClean="0"/>
              <a:t>chaves</a:t>
            </a:r>
            <a:r>
              <a:rPr lang="en-US" dirty="0" smtClean="0"/>
              <a:t>. O </a:t>
            </a:r>
            <a:r>
              <a:rPr lang="en-US" dirty="0" err="1" smtClean="0"/>
              <a:t>corpo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vazio</a:t>
            </a:r>
            <a:r>
              <a:rPr lang="en-US" dirty="0" smtClean="0"/>
              <a:t>, mas as </a:t>
            </a:r>
            <a:r>
              <a:rPr lang="en-US" dirty="0" err="1" smtClean="0"/>
              <a:t>chaves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1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6600"/>
            <a:ext cx="6508377" cy="1143000"/>
          </a:xfrm>
        </p:spPr>
        <p:txBody>
          <a:bodyPr/>
          <a:lstStyle/>
          <a:p>
            <a:r>
              <a:rPr lang="en-US" dirty="0" err="1" smtClean="0"/>
              <a:t>Declara</a:t>
            </a:r>
            <a:r>
              <a:rPr lang="en-US" dirty="0" err="1" smtClean="0"/>
              <a:t>ções</a:t>
            </a:r>
            <a:r>
              <a:rPr lang="en-US" dirty="0" smtClean="0"/>
              <a:t>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38808"/>
            <a:ext cx="8398571" cy="4087355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fun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r>
              <a:rPr lang="en-US" dirty="0" smtClean="0"/>
              <a:t> (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anônima</a:t>
            </a:r>
            <a:r>
              <a:rPr lang="en-US" dirty="0" smtClean="0"/>
              <a:t>)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houver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</a:t>
            </a:r>
            <a:r>
              <a:rPr lang="en-US" dirty="0" err="1" smtClean="0"/>
              <a:t>dq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referenciada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 smtClean="0"/>
              <a:t>por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dar</a:t>
            </a:r>
            <a:r>
              <a:rPr lang="en-US" i="1" dirty="0" smtClean="0"/>
              <a:t> </a:t>
            </a:r>
            <a:r>
              <a:rPr lang="en-US" i="1" dirty="0" err="1" smtClean="0"/>
              <a:t>nome</a:t>
            </a:r>
            <a:r>
              <a:rPr lang="en-US" i="1" dirty="0" smtClean="0"/>
              <a:t> a um </a:t>
            </a:r>
            <a:r>
              <a:rPr lang="en-US" i="1" dirty="0" err="1" smtClean="0"/>
              <a:t>gato</a:t>
            </a:r>
            <a:r>
              <a:rPr lang="en-US" i="1" dirty="0" smtClean="0"/>
              <a:t> se </a:t>
            </a:r>
            <a:r>
              <a:rPr lang="en-US" i="1" dirty="0" err="1" smtClean="0"/>
              <a:t>ele</a:t>
            </a:r>
            <a:r>
              <a:rPr lang="en-US" i="1" dirty="0" smtClean="0"/>
              <a:t> </a:t>
            </a:r>
            <a:r>
              <a:rPr lang="en-US" i="1" dirty="0" err="1" smtClean="0"/>
              <a:t>não</a:t>
            </a:r>
            <a:r>
              <a:rPr lang="en-US" i="1" dirty="0" smtClean="0"/>
              <a:t> </a:t>
            </a:r>
            <a:r>
              <a:rPr lang="en-US" i="1" dirty="0" err="1" smtClean="0"/>
              <a:t>vai</a:t>
            </a:r>
            <a:r>
              <a:rPr lang="en-US" i="1" dirty="0" smtClean="0"/>
              <a:t> responder </a:t>
            </a:r>
            <a:r>
              <a:rPr lang="en-US" i="1" dirty="0" err="1" smtClean="0"/>
              <a:t>quando</a:t>
            </a:r>
            <a:r>
              <a:rPr lang="en-US" i="1" dirty="0" smtClean="0"/>
              <a:t> </a:t>
            </a:r>
            <a:r>
              <a:rPr lang="en-US" i="1" dirty="0" err="1" smtClean="0"/>
              <a:t>chamado</a:t>
            </a:r>
            <a:r>
              <a:rPr lang="en-US" i="1" dirty="0" smtClean="0"/>
              <a:t>?</a:t>
            </a:r>
          </a:p>
          <a:p>
            <a:pPr lvl="1"/>
            <a:endParaRPr lang="en-US" i="1" dirty="0"/>
          </a:p>
          <a:p>
            <a:pPr marL="228600" lvl="1" indent="0">
              <a:buNone/>
            </a:pPr>
            <a:endParaRPr lang="en-US" i="1" dirty="0" smtClean="0"/>
          </a:p>
          <a:p>
            <a:pPr marL="228600" lvl="1" indent="0">
              <a:buNone/>
            </a:pPr>
            <a:endParaRPr lang="en-US" i="1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nomeada</a:t>
            </a:r>
            <a:r>
              <a:rPr lang="en-US" dirty="0" smtClean="0"/>
              <a:t>,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válido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 for </a:t>
            </a:r>
            <a:r>
              <a:rPr lang="en-US" dirty="0" err="1" smtClean="0"/>
              <a:t>declarada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propriedade</a:t>
            </a:r>
            <a:r>
              <a:rPr lang="en-US" dirty="0" smtClean="0"/>
              <a:t> name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armazena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3448"/>
            <a:ext cx="6508377" cy="1143000"/>
          </a:xfrm>
        </p:spPr>
        <p:txBody>
          <a:bodyPr/>
          <a:lstStyle/>
          <a:p>
            <a:r>
              <a:rPr lang="en-US" dirty="0" err="1" smtClean="0"/>
              <a:t>Escopos</a:t>
            </a:r>
            <a:r>
              <a:rPr lang="en-US" dirty="0" smtClean="0"/>
              <a:t> e </a:t>
            </a:r>
            <a:r>
              <a:rPr lang="en-US" dirty="0" err="1" smtClean="0"/>
              <a:t>fun</a:t>
            </a:r>
            <a:r>
              <a:rPr lang="en-US" dirty="0" err="1" smtClean="0"/>
              <a:t>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1962"/>
            <a:ext cx="8398571" cy="4729367"/>
          </a:xfrm>
        </p:spPr>
        <p:txBody>
          <a:bodyPr/>
          <a:lstStyle/>
          <a:p>
            <a:r>
              <a:rPr lang="en-US" dirty="0" err="1" smtClean="0"/>
              <a:t>Escopos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JavaScript</a:t>
            </a:r>
          </a:p>
          <a:p>
            <a:pPr lvl="1"/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o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delimitado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comandos</a:t>
            </a:r>
            <a:r>
              <a:rPr lang="en-US" dirty="0" smtClean="0"/>
              <a:t> ( { } ), </a:t>
            </a:r>
            <a:r>
              <a:rPr lang="en-US" dirty="0" err="1" smtClean="0"/>
              <a:t>em</a:t>
            </a:r>
            <a:r>
              <a:rPr lang="en-US" dirty="0" smtClean="0"/>
              <a:t> JavaScript o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b="1" dirty="0" err="1" smtClean="0"/>
              <a:t>delimitado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dirty="0" smtClean="0"/>
              <a:t> </a:t>
            </a:r>
            <a:r>
              <a:rPr lang="en-US" b="1" dirty="0" err="1" smtClean="0"/>
              <a:t>funções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b="1" dirty="0" err="1" smtClean="0"/>
              <a:t>blocos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350838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if(window) {</a:t>
            </a:r>
          </a:p>
          <a:p>
            <a:pPr marL="350838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x = 213;</a:t>
            </a:r>
          </a:p>
          <a:p>
            <a:pPr marL="350838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350838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alert(x); //</a:t>
            </a:r>
            <a:r>
              <a:rPr lang="en-US" dirty="0" err="1" smtClean="0">
                <a:latin typeface="Courier New"/>
                <a:cs typeface="Courier New"/>
              </a:rPr>
              <a:t>funciona</a:t>
            </a:r>
            <a:r>
              <a:rPr lang="en-US" dirty="0" smtClean="0">
                <a:latin typeface="Courier New"/>
                <a:cs typeface="Courier New"/>
              </a:rPr>
              <a:t>!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029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85483"/>
              </p:ext>
            </p:extLst>
          </p:nvPr>
        </p:nvGraphicFramePr>
        <p:xfrm>
          <a:off x="457200" y="2209799"/>
          <a:ext cx="8364538" cy="368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489"/>
                <a:gridCol w="5129049"/>
              </a:tblGrid>
              <a:tr h="3689375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function outer(){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a = 1;</a:t>
                      </a:r>
                    </a:p>
                    <a:p>
                      <a:r>
                        <a:rPr lang="en-US" b="0" baseline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function inner() { }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b = 2;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 if (a == 1) 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   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c = 3;</a:t>
                      </a:r>
                    </a:p>
                    <a:p>
                      <a:r>
                        <a:rPr lang="en-US" b="0" baseline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}	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bloco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de testes */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assert((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typeof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outer==='function'), "outer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está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no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escopo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");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assert((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typeof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inner==='function'), "inner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está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no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escopo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");		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assert((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typeof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a==='number'), "a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está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no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escopo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");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assert((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typeof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b==='number'), "b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está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no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escopo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");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assert((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typeof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c==='number'), "c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está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no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escopo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");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99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a de Tela 2016-05-04 às 12.29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41" r="-88741"/>
          <a:stretch>
            <a:fillRect/>
          </a:stretch>
        </p:blipFill>
        <p:spPr>
          <a:xfrm>
            <a:off x="-1971662" y="0"/>
            <a:ext cx="11512501" cy="6858000"/>
          </a:xfrm>
        </p:spPr>
      </p:pic>
    </p:spTree>
    <p:extLst>
      <p:ext uri="{BB962C8B-B14F-4D97-AF65-F5344CB8AC3E}">
        <p14:creationId xmlns:p14="http://schemas.microsoft.com/office/powerpoint/2010/main" val="318843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6872"/>
            <a:ext cx="6508377" cy="1143000"/>
          </a:xfrm>
        </p:spPr>
        <p:txBody>
          <a:bodyPr/>
          <a:lstStyle/>
          <a:p>
            <a:r>
              <a:rPr lang="en-US" dirty="0" err="1" smtClean="0"/>
              <a:t>Invoca</a:t>
            </a:r>
            <a:r>
              <a:rPr lang="en-US" dirty="0" err="1" smtClean="0"/>
              <a:t>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2680"/>
            <a:ext cx="8398571" cy="4625226"/>
          </a:xfrm>
        </p:spPr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as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JavaScript?</a:t>
            </a:r>
          </a:p>
          <a:p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invocar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invocada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direto</a:t>
            </a:r>
            <a:endParaRPr lang="en-US" dirty="0" smtClean="0"/>
          </a:p>
          <a:p>
            <a:pPr marL="685800" lvl="1" indent="-457200">
              <a:buFont typeface="+mj-lt"/>
              <a:buAutoNum type="arabicPeriod"/>
            </a:pP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associa</a:t>
            </a:r>
            <a:r>
              <a:rPr lang="en-US" dirty="0" smtClean="0"/>
              <a:t> a </a:t>
            </a:r>
            <a:r>
              <a:rPr lang="en-US" dirty="0" err="1" smtClean="0"/>
              <a:t>invocação</a:t>
            </a:r>
            <a:r>
              <a:rPr lang="en-US" dirty="0" smtClean="0"/>
              <a:t> a um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habilitando</a:t>
            </a:r>
            <a:r>
              <a:rPr lang="en-US" dirty="0" smtClean="0"/>
              <a:t> a </a:t>
            </a:r>
            <a:r>
              <a:rPr lang="en-US" dirty="0" err="1" smtClean="0"/>
              <a:t>programação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marL="685800" lvl="1" indent="-457200">
              <a:buFont typeface="+mj-lt"/>
              <a:buAutoNum type="arabicPeriod"/>
            </a:pP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, no </a:t>
            </a:r>
            <a:r>
              <a:rPr lang="en-US" dirty="0" err="1" smtClean="0"/>
              <a:t>qual</a:t>
            </a:r>
            <a:r>
              <a:rPr lang="en-US" dirty="0" smtClean="0"/>
              <a:t> um novo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trazido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existência</a:t>
            </a:r>
            <a:endParaRPr lang="en-US" dirty="0" smtClean="0"/>
          </a:p>
          <a:p>
            <a:pPr marL="685800" lvl="1" indent="-457200">
              <a:buFont typeface="+mj-lt"/>
              <a:buAutoNum type="arabicPeriod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 smtClean="0"/>
              <a:t>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apply() </a:t>
            </a:r>
            <a:r>
              <a:rPr lang="en-US" dirty="0" err="1" smtClean="0"/>
              <a:t>ou</a:t>
            </a:r>
            <a:r>
              <a:rPr lang="en-US" dirty="0" smtClean="0"/>
              <a:t> call(),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r>
              <a:rPr lang="is-IS" dirty="0" smtClean="0"/>
              <a:t>… chegaremos lá.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9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63176"/>
            <a:ext cx="6508377" cy="1143000"/>
          </a:xfrm>
        </p:spPr>
        <p:txBody>
          <a:bodyPr/>
          <a:lstStyle/>
          <a:p>
            <a:r>
              <a:rPr lang="en-US" dirty="0" smtClean="0"/>
              <a:t>Testes e </a:t>
            </a:r>
            <a:r>
              <a:rPr lang="en-US" dirty="0" err="1" smtClean="0"/>
              <a:t>depura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5968"/>
            <a:ext cx="8381862" cy="4625227"/>
          </a:xfrm>
        </p:spPr>
        <p:txBody>
          <a:bodyPr/>
          <a:lstStyle/>
          <a:p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depura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JavaScript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acompanhar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popups com alert()!!!</a:t>
            </a:r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Firebug – </a:t>
            </a:r>
            <a:r>
              <a:rPr lang="en-US" dirty="0" err="1" smtClean="0"/>
              <a:t>extensão</a:t>
            </a:r>
            <a:r>
              <a:rPr lang="en-US" dirty="0" smtClean="0"/>
              <a:t> do Firefox (</a:t>
            </a:r>
            <a:r>
              <a:rPr lang="en-US" dirty="0" smtClean="0">
                <a:hlinkClick r:id="rId2"/>
              </a:rPr>
              <a:t>http://getfirebug.org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IE Developer Tools – no comments</a:t>
            </a:r>
          </a:p>
          <a:p>
            <a:pPr lvl="1"/>
            <a:r>
              <a:rPr lang="en-US" dirty="0" smtClean="0"/>
              <a:t>Opera Dragonfly –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10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diferentões</a:t>
            </a:r>
            <a:r>
              <a:rPr lang="en-US" dirty="0" smtClean="0"/>
              <a:t> do </a:t>
            </a:r>
            <a:r>
              <a:rPr lang="en-US" dirty="0" err="1" smtClean="0"/>
              <a:t>Ópera</a:t>
            </a:r>
            <a:r>
              <a:rPr lang="en-US" dirty="0" smtClean="0"/>
              <a:t> </a:t>
            </a:r>
            <a:r>
              <a:rPr lang="en-US" dirty="0" err="1" smtClean="0"/>
              <a:t>rsrsrs</a:t>
            </a:r>
            <a:endParaRPr lang="en-US" dirty="0" smtClean="0"/>
          </a:p>
          <a:p>
            <a:pPr lvl="1"/>
            <a:r>
              <a:rPr lang="en-US" dirty="0" err="1" smtClean="0"/>
              <a:t>WebKit</a:t>
            </a:r>
            <a:r>
              <a:rPr lang="en-US" dirty="0" smtClean="0"/>
              <a:t> Developer Tools – Safari e Chrome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1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30296"/>
            <a:ext cx="6508377" cy="1143000"/>
          </a:xfrm>
        </p:spPr>
        <p:txBody>
          <a:bodyPr/>
          <a:lstStyle/>
          <a:p>
            <a:r>
              <a:rPr lang="en-US" dirty="0" err="1" smtClean="0"/>
              <a:t>Passando</a:t>
            </a:r>
            <a:r>
              <a:rPr lang="en-US" dirty="0" smtClean="0"/>
              <a:t> </a:t>
            </a:r>
            <a:r>
              <a:rPr lang="en-US" dirty="0" err="1" smtClean="0"/>
              <a:t>par</a:t>
            </a:r>
            <a:r>
              <a:rPr lang="en-US" dirty="0" err="1" smtClean="0"/>
              <a:t>âmetros</a:t>
            </a:r>
            <a:r>
              <a:rPr lang="en-US" dirty="0" smtClean="0"/>
              <a:t> a </a:t>
            </a:r>
            <a:r>
              <a:rPr lang="en-US" dirty="0" err="1" smtClean="0"/>
              <a:t>funções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5386"/>
            <a:ext cx="8415280" cy="4578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fornecida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invocação</a:t>
            </a:r>
            <a:r>
              <a:rPr lang="en-US" dirty="0" smtClean="0"/>
              <a:t> de </a:t>
            </a:r>
            <a:r>
              <a:rPr lang="en-US" dirty="0" err="1" smtClean="0"/>
              <a:t>função</a:t>
            </a:r>
            <a:r>
              <a:rPr lang="en-US" dirty="0" smtClean="0"/>
              <a:t>,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fornecidos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especificados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endParaRPr lang="en-US" dirty="0" smtClean="0"/>
          </a:p>
          <a:p>
            <a:r>
              <a:rPr lang="en-US" b="1" dirty="0" err="1"/>
              <a:t>Exemplo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function </a:t>
            </a:r>
            <a:r>
              <a:rPr lang="en-US" b="1" dirty="0" err="1">
                <a:latin typeface="Courier New"/>
                <a:cs typeface="Courier New"/>
              </a:rPr>
              <a:t>teste</a:t>
            </a:r>
            <a:r>
              <a:rPr lang="en-US" b="1" dirty="0">
                <a:latin typeface="Courier New"/>
                <a:cs typeface="Courier New"/>
              </a:rPr>
              <a:t>(a, b, c, d)</a:t>
            </a:r>
            <a:r>
              <a:rPr lang="en-US" b="1" dirty="0" smtClean="0">
                <a:latin typeface="Courier New"/>
                <a:cs typeface="Courier New"/>
              </a:rPr>
              <a:t>{ /* </a:t>
            </a:r>
            <a:r>
              <a:rPr lang="en-US" b="1" dirty="0" err="1" smtClean="0">
                <a:latin typeface="Courier New"/>
                <a:cs typeface="Courier New"/>
              </a:rPr>
              <a:t>alguma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coisa</a:t>
            </a:r>
            <a:r>
              <a:rPr lang="en-US" b="1" dirty="0" smtClean="0">
                <a:latin typeface="Courier New"/>
                <a:cs typeface="Courier New"/>
              </a:rPr>
              <a:t>*/}</a:t>
            </a:r>
            <a:endParaRPr lang="en-US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O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erro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passados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incorreto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fornecidos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desprezados</a:t>
            </a:r>
            <a:endParaRPr lang="en-US" dirty="0"/>
          </a:p>
          <a:p>
            <a:pPr marL="22860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teste</a:t>
            </a:r>
            <a:r>
              <a:rPr lang="en-US" b="1" dirty="0" smtClean="0">
                <a:latin typeface="Courier New"/>
                <a:cs typeface="Courier New"/>
              </a:rPr>
              <a:t>(1, 2, 3, 4, 5, 6); // 5 e 6 </a:t>
            </a:r>
            <a:r>
              <a:rPr lang="en-US" b="1" dirty="0" err="1" smtClean="0">
                <a:latin typeface="Courier New"/>
                <a:cs typeface="Courier New"/>
              </a:rPr>
              <a:t>ser</a:t>
            </a:r>
            <a:r>
              <a:rPr lang="en-US" b="1" dirty="0" err="1" smtClean="0">
                <a:latin typeface="Courier New"/>
                <a:cs typeface="Courier New"/>
              </a:rPr>
              <a:t>ão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desprezados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fornecidos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a </a:t>
            </a:r>
            <a:r>
              <a:rPr lang="en-US" dirty="0" err="1" smtClean="0"/>
              <a:t>mais</a:t>
            </a:r>
            <a:r>
              <a:rPr lang="en-US" dirty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b="1" dirty="0" smtClean="0"/>
              <a:t>undefined</a:t>
            </a:r>
          </a:p>
          <a:p>
            <a:pPr marL="22860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teste</a:t>
            </a:r>
            <a:r>
              <a:rPr lang="en-US" b="1" dirty="0" smtClean="0">
                <a:latin typeface="Courier New"/>
                <a:cs typeface="Courier New"/>
              </a:rPr>
              <a:t>(1, 2); // c = undefined e d = undefined</a:t>
            </a:r>
            <a:endParaRPr lang="en-US" b="1" dirty="0">
              <a:latin typeface="Courier New"/>
              <a:cs typeface="Courier New"/>
            </a:endParaRPr>
          </a:p>
          <a:p>
            <a:pPr marL="2286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210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7008"/>
            <a:ext cx="6508377" cy="1143000"/>
          </a:xfrm>
        </p:spPr>
        <p:txBody>
          <a:bodyPr/>
          <a:lstStyle/>
          <a:p>
            <a:r>
              <a:rPr lang="en-US" dirty="0" err="1" smtClean="0"/>
              <a:t>Par</a:t>
            </a:r>
            <a:r>
              <a:rPr lang="en-US" dirty="0" err="1" smtClean="0"/>
              <a:t>âmetros</a:t>
            </a:r>
            <a:r>
              <a:rPr lang="en-US" dirty="0" smtClean="0"/>
              <a:t> </a:t>
            </a:r>
            <a:r>
              <a:rPr lang="en-US" dirty="0" err="1" smtClean="0"/>
              <a:t>implícitos</a:t>
            </a:r>
            <a:r>
              <a:rPr lang="en-US" dirty="0" smtClean="0"/>
              <a:t> – </a:t>
            </a:r>
            <a:r>
              <a:rPr lang="en-US" b="1" dirty="0" smtClean="0"/>
              <a:t>arguments</a:t>
            </a:r>
            <a:r>
              <a:rPr lang="en-US" dirty="0" smtClean="0"/>
              <a:t> e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5386"/>
            <a:ext cx="8381862" cy="4578962"/>
          </a:xfrm>
        </p:spPr>
        <p:txBody>
          <a:bodyPr/>
          <a:lstStyle/>
          <a:p>
            <a:r>
              <a:rPr lang="en-US" dirty="0" err="1" smtClean="0"/>
              <a:t>Impl</a:t>
            </a:r>
            <a:r>
              <a:rPr lang="en-US" dirty="0" err="1" smtClean="0"/>
              <a:t>ícito</a:t>
            </a:r>
            <a:r>
              <a:rPr lang="en-US" dirty="0" smtClean="0"/>
              <a:t>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listados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assinatura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explicitamente</a:t>
            </a:r>
            <a:r>
              <a:rPr lang="en-US" dirty="0" smtClean="0"/>
              <a:t> mas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transmitidos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 e </a:t>
            </a:r>
            <a:r>
              <a:rPr lang="en-US" dirty="0" err="1" smtClean="0"/>
              <a:t>estão</a:t>
            </a:r>
            <a:r>
              <a:rPr lang="en-US" dirty="0" smtClean="0"/>
              <a:t> no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Parâmetro</a:t>
            </a:r>
            <a:r>
              <a:rPr lang="en-US" dirty="0"/>
              <a:t> </a:t>
            </a:r>
            <a:r>
              <a:rPr lang="en-US" i="1" dirty="0" smtClean="0"/>
              <a:t>arguments</a:t>
            </a:r>
            <a:r>
              <a:rPr lang="en-US" dirty="0" smtClean="0"/>
              <a:t>: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transmitidos</a:t>
            </a:r>
            <a:r>
              <a:rPr lang="en-US" dirty="0" smtClean="0"/>
              <a:t>.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arguments[2] </a:t>
            </a:r>
            <a:r>
              <a:rPr lang="en-US" sz="1600" dirty="0" err="1" smtClean="0"/>
              <a:t>retornará</a:t>
            </a:r>
            <a:r>
              <a:rPr lang="en-US" sz="1600" dirty="0" smtClean="0"/>
              <a:t> o valor do 3</a:t>
            </a:r>
            <a:r>
              <a:rPr lang="en-US" sz="1600" baseline="30000" dirty="0" smtClean="0"/>
              <a:t>0 </a:t>
            </a:r>
            <a:r>
              <a:rPr lang="en-US" sz="1600" dirty="0" err="1" smtClean="0"/>
              <a:t>argumento</a:t>
            </a:r>
            <a:r>
              <a:rPr lang="en-US" sz="1600" dirty="0" smtClean="0"/>
              <a:t> </a:t>
            </a:r>
            <a:r>
              <a:rPr lang="en-US" sz="1600" dirty="0" err="1" smtClean="0"/>
              <a:t>passado</a:t>
            </a:r>
            <a:r>
              <a:rPr lang="en-US" sz="1600" dirty="0" smtClean="0"/>
              <a:t> </a:t>
            </a:r>
            <a:r>
              <a:rPr lang="en-US" sz="1600" dirty="0" err="1" smtClean="0"/>
              <a:t>como</a:t>
            </a:r>
            <a:r>
              <a:rPr lang="en-US" sz="1600" dirty="0" smtClean="0"/>
              <a:t> </a:t>
            </a:r>
            <a:r>
              <a:rPr lang="en-US" sz="1600" dirty="0" err="1" smtClean="0"/>
              <a:t>parâmetro</a:t>
            </a:r>
            <a:endParaRPr lang="en-US" sz="1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arguments.length</a:t>
            </a:r>
            <a:r>
              <a:rPr lang="en-US" sz="1600" dirty="0" smtClean="0"/>
              <a:t> </a:t>
            </a:r>
            <a:r>
              <a:rPr lang="en-US" sz="1600" dirty="0" err="1" smtClean="0"/>
              <a:t>retorna</a:t>
            </a:r>
            <a:r>
              <a:rPr lang="en-US" sz="1600" dirty="0" smtClean="0"/>
              <a:t> a </a:t>
            </a:r>
            <a:r>
              <a:rPr lang="en-US" sz="1600" dirty="0" err="1" smtClean="0"/>
              <a:t>contagem</a:t>
            </a:r>
            <a:r>
              <a:rPr lang="en-US" sz="1600" dirty="0" smtClean="0"/>
              <a:t> de </a:t>
            </a:r>
            <a:r>
              <a:rPr lang="en-US" sz="1600" dirty="0" err="1" smtClean="0"/>
              <a:t>elementos</a:t>
            </a:r>
            <a:r>
              <a:rPr lang="en-US" sz="1600" dirty="0" smtClean="0"/>
              <a:t> </a:t>
            </a:r>
            <a:r>
              <a:rPr lang="en-US" sz="1600" dirty="0" err="1" smtClean="0"/>
              <a:t>passados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i="1" dirty="0" smtClean="0"/>
              <a:t>this</a:t>
            </a:r>
            <a:r>
              <a:rPr lang="en-US" dirty="0" smtClean="0"/>
              <a:t>: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i="1" dirty="0" err="1" smtClean="0"/>
              <a:t>contexto</a:t>
            </a:r>
            <a:r>
              <a:rPr lang="en-US" i="1" dirty="0" smtClean="0"/>
              <a:t> da </a:t>
            </a:r>
            <a:r>
              <a:rPr lang="en-US" i="1" dirty="0" err="1" smtClean="0"/>
              <a:t>função</a:t>
            </a:r>
            <a:r>
              <a:rPr lang="en-US" dirty="0" smtClean="0"/>
              <a:t> –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associado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invocação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(</a:t>
            </a:r>
            <a:r>
              <a:rPr lang="en-US" dirty="0" err="1" smtClean="0"/>
              <a:t>contexto</a:t>
            </a:r>
            <a:r>
              <a:rPr lang="en-US" dirty="0" smtClean="0"/>
              <a:t> de </a:t>
            </a:r>
            <a:r>
              <a:rPr lang="en-US" dirty="0" err="1" smtClean="0"/>
              <a:t>invocação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2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891822"/>
          </a:xfrm>
        </p:spPr>
        <p:txBody>
          <a:bodyPr/>
          <a:lstStyle/>
          <a:p>
            <a:r>
              <a:rPr lang="en-US" dirty="0" err="1" smtClean="0"/>
              <a:t>Invoca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function ninja() {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ninja();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samurai = function() {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samurai();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338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877711"/>
          </a:xfrm>
        </p:spPr>
        <p:txBody>
          <a:bodyPr/>
          <a:lstStyle/>
          <a:p>
            <a:r>
              <a:rPr lang="en-US" dirty="0" err="1" smtClean="0"/>
              <a:t>Invoca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18690" cy="4281311"/>
          </a:xfrm>
        </p:spPr>
        <p:txBody>
          <a:bodyPr/>
          <a:lstStyle/>
          <a:p>
            <a:r>
              <a:rPr lang="en-US" dirty="0" err="1" smtClean="0"/>
              <a:t>Exemplo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o = { }; //</a:t>
            </a:r>
            <a:r>
              <a:rPr lang="en-US" sz="1600" dirty="0" err="1" smtClean="0">
                <a:latin typeface="Courier New"/>
                <a:cs typeface="Courier New"/>
              </a:rPr>
              <a:t>criando</a:t>
            </a:r>
            <a:r>
              <a:rPr lang="en-US" sz="1600" dirty="0" smtClean="0">
                <a:latin typeface="Courier New"/>
                <a:cs typeface="Courier New"/>
              </a:rPr>
              <a:t> o </a:t>
            </a:r>
            <a:r>
              <a:rPr lang="en-US" sz="1600" dirty="0" err="1" smtClean="0">
                <a:latin typeface="Courier New"/>
                <a:cs typeface="Courier New"/>
              </a:rPr>
              <a:t>objeto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o.qualquerCoisa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function() { } //</a:t>
            </a:r>
            <a:r>
              <a:rPr lang="en-US" sz="1600" dirty="0" err="1" smtClean="0">
                <a:latin typeface="Courier New"/>
                <a:cs typeface="Courier New"/>
              </a:rPr>
              <a:t>criando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uma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fun</a:t>
            </a:r>
            <a:r>
              <a:rPr lang="en-US" sz="1600" dirty="0" err="1" smtClean="0">
                <a:latin typeface="Courier New"/>
                <a:cs typeface="Courier New"/>
              </a:rPr>
              <a:t>ção</a:t>
            </a:r>
            <a:r>
              <a:rPr lang="en-US" sz="1600" dirty="0" smtClean="0">
                <a:latin typeface="Courier New"/>
                <a:cs typeface="Courier New"/>
              </a:rPr>
              <a:t> no </a:t>
            </a:r>
            <a:r>
              <a:rPr lang="en-US" sz="1600" dirty="0" err="1" smtClean="0">
                <a:latin typeface="Courier New"/>
                <a:cs typeface="Courier New"/>
              </a:rPr>
              <a:t>objeto</a:t>
            </a:r>
            <a:r>
              <a:rPr lang="en-US" sz="1600" dirty="0" smtClean="0">
                <a:latin typeface="Courier New"/>
                <a:cs typeface="Courier New"/>
              </a:rPr>
              <a:t> 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o.qualquerCoisa</a:t>
            </a:r>
            <a:r>
              <a:rPr lang="en-US" sz="1600" dirty="0" smtClean="0">
                <a:latin typeface="Courier New"/>
                <a:cs typeface="Courier New"/>
              </a:rPr>
              <a:t>(); //</a:t>
            </a:r>
            <a:r>
              <a:rPr lang="en-US" sz="1600" dirty="0" err="1" smtClean="0">
                <a:latin typeface="Courier New"/>
                <a:cs typeface="Courier New"/>
              </a:rPr>
              <a:t>invocando</a:t>
            </a:r>
            <a:r>
              <a:rPr lang="en-US" sz="1600" dirty="0" smtClean="0">
                <a:latin typeface="Courier New"/>
                <a:cs typeface="Courier New"/>
              </a:rPr>
              <a:t> a </a:t>
            </a:r>
            <a:r>
              <a:rPr lang="en-US" sz="1600" dirty="0" err="1" smtClean="0">
                <a:latin typeface="Courier New"/>
                <a:cs typeface="Courier New"/>
              </a:rPr>
              <a:t>função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como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método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915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905933"/>
          </a:xfrm>
        </p:spPr>
        <p:txBody>
          <a:bodyPr/>
          <a:lstStyle/>
          <a:p>
            <a:r>
              <a:rPr lang="en-US" dirty="0" err="1" smtClean="0"/>
              <a:t>Invoca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construtor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04579" cy="44083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invocar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contrutor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Um novo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vazio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endParaRPr lang="en-US" dirty="0" smtClean="0"/>
          </a:p>
          <a:p>
            <a:pPr lvl="1"/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transmitido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e, </a:t>
            </a:r>
            <a:r>
              <a:rPr lang="en-US" dirty="0" err="1" smtClean="0"/>
              <a:t>portanto</a:t>
            </a:r>
            <a:r>
              <a:rPr lang="en-US" dirty="0" smtClean="0"/>
              <a:t> se </a:t>
            </a:r>
            <a:r>
              <a:rPr lang="en-US" dirty="0" err="1" smtClean="0"/>
              <a:t>torna</a:t>
            </a:r>
            <a:r>
              <a:rPr lang="en-US" dirty="0" smtClean="0"/>
              <a:t> o </a:t>
            </a:r>
            <a:r>
              <a:rPr lang="en-US" dirty="0" err="1" smtClean="0"/>
              <a:t>contexto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do </a:t>
            </a:r>
            <a:r>
              <a:rPr lang="en-US" dirty="0" err="1" smtClean="0"/>
              <a:t>construtor</a:t>
            </a:r>
            <a:endParaRPr lang="en-US" dirty="0" smtClean="0"/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ausência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valor de </a:t>
            </a:r>
            <a:r>
              <a:rPr lang="en-US" dirty="0" err="1" smtClean="0"/>
              <a:t>retorno</a:t>
            </a:r>
            <a:r>
              <a:rPr lang="en-US" dirty="0" smtClean="0"/>
              <a:t> </a:t>
            </a:r>
            <a:r>
              <a:rPr lang="en-US" dirty="0" err="1" smtClean="0"/>
              <a:t>explícito</a:t>
            </a:r>
            <a:r>
              <a:rPr lang="en-US" dirty="0" smtClean="0"/>
              <a:t>, o novo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retornado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valor do </a:t>
            </a:r>
            <a:r>
              <a:rPr lang="en-US" dirty="0" err="1" smtClean="0"/>
              <a:t>construtor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Testando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function Ninja()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this.skulk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function() { return this;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ninja1 = new Ninja();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ninja2 = new Ninja();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(ninja1.skulk() === ninja1, "The first ninja is skulking");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(ninja2.skulk() === ninja2, "The second ninja is skulking");</a:t>
            </a:r>
          </a:p>
        </p:txBody>
      </p:sp>
    </p:spTree>
    <p:extLst>
      <p:ext uri="{BB962C8B-B14F-4D97-AF65-F5344CB8AC3E}">
        <p14:creationId xmlns:p14="http://schemas.microsoft.com/office/powerpoint/2010/main" val="75471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Invoca</a:t>
            </a:r>
            <a:r>
              <a:rPr lang="en-US" dirty="0" err="1" smtClean="0"/>
              <a:t>ção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apply() e call()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04579" cy="440831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explicitar</a:t>
            </a:r>
            <a:r>
              <a:rPr lang="en-US" dirty="0" smtClean="0"/>
              <a:t> o </a:t>
            </a:r>
            <a:r>
              <a:rPr lang="en-US" dirty="0" err="1" smtClean="0"/>
              <a:t>contexto</a:t>
            </a:r>
            <a:r>
              <a:rPr lang="en-US" dirty="0" smtClean="0"/>
              <a:t> da </a:t>
            </a:r>
            <a:r>
              <a:rPr lang="en-US" dirty="0" err="1" smtClean="0"/>
              <a:t>fun</a:t>
            </a:r>
            <a:r>
              <a:rPr lang="en-US" dirty="0" err="1" smtClean="0"/>
              <a:t>ção</a:t>
            </a:r>
            <a:endParaRPr lang="en-US" dirty="0" smtClean="0"/>
          </a:p>
          <a:p>
            <a:r>
              <a:rPr lang="en-US" dirty="0" err="1" smtClean="0"/>
              <a:t>Método</a:t>
            </a:r>
            <a:r>
              <a:rPr lang="en-US" dirty="0" smtClean="0"/>
              <a:t> apply() –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: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err="1" smtClean="0"/>
              <a:t>objeto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array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de </a:t>
            </a:r>
            <a:r>
              <a:rPr lang="en-US" dirty="0" err="1" smtClean="0"/>
              <a:t>invocação</a:t>
            </a:r>
            <a:endParaRPr lang="en-US" dirty="0" smtClean="0"/>
          </a:p>
          <a:p>
            <a:r>
              <a:rPr lang="en-US" dirty="0" err="1" smtClean="0"/>
              <a:t>Método</a:t>
            </a:r>
            <a:r>
              <a:rPr lang="en-US" dirty="0" smtClean="0"/>
              <a:t> call() –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passados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, </a:t>
            </a:r>
            <a:r>
              <a:rPr lang="en-US" dirty="0" err="1" smtClean="0"/>
              <a:t>imediatamente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>
                <a:latin typeface="Courier New"/>
                <a:cs typeface="Courier New"/>
              </a:rPr>
              <a:t>var</a:t>
            </a:r>
            <a:r>
              <a:rPr lang="en-US" sz="1700" dirty="0">
                <a:latin typeface="Courier New"/>
                <a:cs typeface="Courier New"/>
              </a:rPr>
              <a:t> ninja1 =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>
                <a:latin typeface="Courier New"/>
                <a:cs typeface="Courier New"/>
              </a:rPr>
              <a:t>var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ninja2 = {};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>
                <a:latin typeface="Courier New"/>
                <a:cs typeface="Courier New"/>
              </a:rPr>
              <a:t>juggle.apply</a:t>
            </a:r>
            <a:r>
              <a:rPr lang="en-US" sz="1700" dirty="0">
                <a:latin typeface="Courier New"/>
                <a:cs typeface="Courier New"/>
              </a:rPr>
              <a:t>(ninja1, [1,2,3,4]);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>
                <a:latin typeface="Courier New"/>
                <a:cs typeface="Courier New"/>
              </a:rPr>
              <a:t>juggle.call</a:t>
            </a:r>
            <a:r>
              <a:rPr lang="en-US" sz="1700" dirty="0">
                <a:latin typeface="Courier New"/>
                <a:cs typeface="Courier New"/>
              </a:rPr>
              <a:t>(ninja2, 5, 6, 7, 8);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urier New"/>
                <a:cs typeface="Courier New"/>
              </a:rPr>
              <a:t>assert</a:t>
            </a:r>
            <a:r>
              <a:rPr lang="en-US" sz="1700" dirty="0">
                <a:latin typeface="Courier New"/>
                <a:cs typeface="Courier New"/>
              </a:rPr>
              <a:t>(ninja1.result === 10, "juggle via apply");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urier New"/>
                <a:cs typeface="Courier New"/>
              </a:rPr>
              <a:t>assert</a:t>
            </a:r>
            <a:r>
              <a:rPr lang="en-US" sz="1700" dirty="0">
                <a:latin typeface="Courier New"/>
                <a:cs typeface="Courier New"/>
              </a:rPr>
              <a:t>(ninja2.result === 26, "juggle via call");</a:t>
            </a:r>
          </a:p>
        </p:txBody>
      </p:sp>
    </p:spTree>
    <p:extLst>
      <p:ext uri="{BB962C8B-B14F-4D97-AF65-F5344CB8AC3E}">
        <p14:creationId xmlns:p14="http://schemas.microsoft.com/office/powerpoint/2010/main" val="105627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04579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Uma closure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e </a:t>
            </a:r>
            <a:r>
              <a:rPr lang="en-US" dirty="0" err="1" smtClean="0"/>
              <a:t>manipular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externas</a:t>
            </a:r>
            <a:r>
              <a:rPr lang="en-US" dirty="0" smtClean="0"/>
              <a:t> a </a:t>
            </a:r>
            <a:r>
              <a:rPr lang="en-US" dirty="0" err="1" smtClean="0"/>
              <a:t>ela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outerValue</a:t>
            </a:r>
            <a:r>
              <a:rPr lang="en-US" sz="1600" dirty="0">
                <a:latin typeface="Courier New"/>
                <a:cs typeface="Courier New"/>
              </a:rPr>
              <a:t> = "ninja";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function </a:t>
            </a:r>
            <a:r>
              <a:rPr lang="en-US" sz="1600" dirty="0" err="1">
                <a:latin typeface="Courier New"/>
                <a:cs typeface="Courier New"/>
              </a:rPr>
              <a:t>outerFunction</a:t>
            </a:r>
            <a:r>
              <a:rPr lang="en-US" sz="1600" dirty="0">
                <a:latin typeface="Courier New"/>
                <a:cs typeface="Courier New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    assert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outerValue</a:t>
            </a:r>
            <a:r>
              <a:rPr lang="en-US" sz="1600" dirty="0">
                <a:latin typeface="Courier New"/>
                <a:cs typeface="Courier New"/>
              </a:rPr>
              <a:t> == "ninja", "I can see the ninja");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outerFunction</a:t>
            </a:r>
            <a:r>
              <a:rPr lang="en-US" sz="1600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6284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920044"/>
          </a:xfrm>
        </p:spPr>
        <p:txBody>
          <a:bodyPr/>
          <a:lstStyle/>
          <a:p>
            <a:r>
              <a:rPr lang="en-US" dirty="0" smtClean="0"/>
              <a:t>Closure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simples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90468" cy="3916363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outerValue</a:t>
            </a:r>
            <a:r>
              <a:rPr lang="en-US" dirty="0">
                <a:latin typeface="Courier New"/>
                <a:cs typeface="Courier New"/>
              </a:rPr>
              <a:t> = "ninja";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later;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function </a:t>
            </a:r>
            <a:r>
              <a:rPr lang="en-US" dirty="0" err="1">
                <a:latin typeface="Courier New"/>
                <a:cs typeface="Courier New"/>
              </a:rPr>
              <a:t>outerFunction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innerValue</a:t>
            </a:r>
            <a:r>
              <a:rPr lang="en-US" dirty="0">
                <a:latin typeface="Courier New"/>
                <a:cs typeface="Courier New"/>
              </a:rPr>
              <a:t> = "samurai";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function </a:t>
            </a:r>
            <a:r>
              <a:rPr lang="en-US" dirty="0" err="1">
                <a:latin typeface="Courier New"/>
                <a:cs typeface="Courier New"/>
              </a:rPr>
              <a:t>innerFunction</a:t>
            </a:r>
            <a:r>
              <a:rPr lang="en-US" dirty="0">
                <a:latin typeface="Courier New"/>
                <a:cs typeface="Courier New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 assert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outerValue</a:t>
            </a:r>
            <a:r>
              <a:rPr lang="en-US" dirty="0">
                <a:latin typeface="Courier New"/>
                <a:cs typeface="Courier New"/>
              </a:rPr>
              <a:t> == "ninja", "I can see the ninja");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 assert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innerValue</a:t>
            </a:r>
            <a:r>
              <a:rPr lang="en-US" dirty="0">
                <a:latin typeface="Courier New"/>
                <a:cs typeface="Courier New"/>
              </a:rPr>
              <a:t>, "I can see the samurai");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later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innerFunction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outerFunction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later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3159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890447"/>
          </a:xfrm>
        </p:spPr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5968"/>
            <a:ext cx="8365153" cy="4625227"/>
          </a:xfrm>
        </p:spPr>
        <p:txBody>
          <a:bodyPr/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acompanhar</a:t>
            </a:r>
            <a:r>
              <a:rPr lang="en-US" dirty="0" smtClean="0"/>
              <a:t> a </a:t>
            </a:r>
            <a:r>
              <a:rPr lang="en-US" dirty="0" err="1" smtClean="0"/>
              <a:t>execu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registrando</a:t>
            </a:r>
            <a:r>
              <a:rPr lang="en-US" dirty="0" smtClean="0"/>
              <a:t> no console. </a:t>
            </a:r>
            <a:r>
              <a:rPr lang="en-US" dirty="0" err="1" smtClean="0"/>
              <a:t>Também</a:t>
            </a:r>
            <a:r>
              <a:rPr lang="en-US" dirty="0" smtClean="0"/>
              <a:t> se </a:t>
            </a:r>
            <a:r>
              <a:rPr lang="en-US" dirty="0" err="1" smtClean="0"/>
              <a:t>beneficia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um </a:t>
            </a:r>
            <a:r>
              <a:rPr lang="en-US" dirty="0" err="1" smtClean="0"/>
              <a:t>mecanismo</a:t>
            </a:r>
            <a:r>
              <a:rPr lang="en-US" dirty="0" smtClean="0"/>
              <a:t> cross-browser</a:t>
            </a:r>
          </a:p>
          <a:p>
            <a:pPr lvl="1"/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marL="457200" lvl="2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x = 213;</a:t>
            </a:r>
          </a:p>
          <a:p>
            <a:pPr marL="457200" lvl="2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(x);</a:t>
            </a:r>
          </a:p>
          <a:p>
            <a:pPr lvl="0">
              <a:buClr>
                <a:srgbClr val="990000"/>
              </a:buClr>
            </a:pPr>
            <a:r>
              <a:rPr lang="en-US" dirty="0" smtClean="0">
                <a:solidFill>
                  <a:srgbClr val="333333"/>
                </a:solidFill>
              </a:rPr>
              <a:t>O </a:t>
            </a:r>
            <a:r>
              <a:rPr lang="en-US" dirty="0" err="1" smtClean="0">
                <a:solidFill>
                  <a:srgbClr val="333333"/>
                </a:solidFill>
              </a:rPr>
              <a:t>resultado</a:t>
            </a:r>
            <a:r>
              <a:rPr lang="en-US" dirty="0" smtClean="0">
                <a:solidFill>
                  <a:srgbClr val="333333"/>
                </a:solidFill>
              </a:rPr>
              <a:t> da </a:t>
            </a:r>
            <a:r>
              <a:rPr lang="en-US" dirty="0" err="1" smtClean="0">
                <a:solidFill>
                  <a:srgbClr val="333333"/>
                </a:solidFill>
              </a:rPr>
              <a:t>opera</a:t>
            </a:r>
            <a:r>
              <a:rPr lang="en-US" dirty="0" err="1" smtClean="0">
                <a:solidFill>
                  <a:srgbClr val="333333"/>
                </a:solidFill>
              </a:rPr>
              <a:t>ção</a:t>
            </a:r>
            <a:r>
              <a:rPr lang="en-US" dirty="0" smtClean="0">
                <a:solidFill>
                  <a:srgbClr val="333333"/>
                </a:solidFill>
              </a:rPr>
              <a:t> com o console JavaScript </a:t>
            </a:r>
            <a:r>
              <a:rPr lang="en-US" dirty="0" err="1" smtClean="0">
                <a:solidFill>
                  <a:srgbClr val="333333"/>
                </a:solidFill>
              </a:rPr>
              <a:t>habilitado</a:t>
            </a:r>
            <a:r>
              <a:rPr lang="en-US" dirty="0" smtClean="0">
                <a:solidFill>
                  <a:srgbClr val="333333"/>
                </a:solidFill>
              </a:rPr>
              <a:t>: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tura de Tela 2016-05-04 às 11.1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5202309"/>
            <a:ext cx="8705389" cy="14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790178"/>
          </a:xfrm>
        </p:spPr>
        <p:txBody>
          <a:bodyPr/>
          <a:lstStyle/>
          <a:p>
            <a:r>
              <a:rPr lang="en-US" dirty="0" err="1" smtClean="0"/>
              <a:t>Pontos</a:t>
            </a:r>
            <a:r>
              <a:rPr lang="en-US" dirty="0" smtClean="0"/>
              <a:t> de </a:t>
            </a:r>
            <a:r>
              <a:rPr lang="en-US" dirty="0" err="1" smtClean="0"/>
              <a:t>interrup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5386"/>
            <a:ext cx="8365153" cy="459567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Interrompem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r>
              <a:rPr lang="en-US" dirty="0" smtClean="0"/>
              <a:t> (breakpoint), </a:t>
            </a:r>
            <a:r>
              <a:rPr lang="en-US" dirty="0" err="1" smtClean="0"/>
              <a:t>permitindo</a:t>
            </a:r>
            <a:r>
              <a:rPr lang="en-US" dirty="0" smtClean="0"/>
              <a:t> </a:t>
            </a:r>
            <a:r>
              <a:rPr lang="en-US" dirty="0" err="1" smtClean="0"/>
              <a:t>investigar</a:t>
            </a:r>
            <a:r>
              <a:rPr lang="en-US" dirty="0" smtClean="0"/>
              <a:t> </a:t>
            </a:r>
            <a:r>
              <a:rPr lang="en-US" dirty="0" err="1" smtClean="0"/>
              <a:t>calmamente</a:t>
            </a:r>
            <a:r>
              <a:rPr lang="en-US" dirty="0" smtClean="0"/>
              <a:t> a </a:t>
            </a:r>
            <a:r>
              <a:rPr lang="en-US" dirty="0" err="1" smtClean="0"/>
              <a:t>situação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        &lt;title&gt;</a:t>
            </a:r>
            <a:r>
              <a:rPr lang="en-US" sz="1500" dirty="0" err="1" smtClean="0">
                <a:latin typeface="Courier New"/>
                <a:cs typeface="Courier New"/>
              </a:rPr>
              <a:t>Exemplo</a:t>
            </a:r>
            <a:r>
              <a:rPr lang="en-US" sz="1500" dirty="0" smtClean="0">
                <a:latin typeface="Courier New"/>
                <a:cs typeface="Courier New"/>
              </a:rPr>
              <a:t> de </a:t>
            </a:r>
            <a:r>
              <a:rPr lang="en-US" sz="1500" dirty="0" err="1" smtClean="0">
                <a:latin typeface="Courier New"/>
                <a:cs typeface="Courier New"/>
              </a:rPr>
              <a:t>ponto</a:t>
            </a:r>
            <a:r>
              <a:rPr lang="en-US" sz="1500" dirty="0" smtClean="0">
                <a:latin typeface="Courier New"/>
                <a:cs typeface="Courier New"/>
              </a:rPr>
              <a:t> de </a:t>
            </a:r>
            <a:r>
              <a:rPr lang="en-US" sz="1500" dirty="0" err="1" smtClean="0">
                <a:latin typeface="Courier New"/>
                <a:cs typeface="Courier New"/>
              </a:rPr>
              <a:t>interrup</a:t>
            </a:r>
            <a:r>
              <a:rPr lang="en-US" sz="1500" dirty="0" err="1" smtClean="0">
                <a:latin typeface="Courier New"/>
                <a:cs typeface="Courier New"/>
              </a:rPr>
              <a:t>ção</a:t>
            </a:r>
            <a:r>
              <a:rPr lang="en-US" sz="1500" dirty="0" smtClean="0">
                <a:latin typeface="Courier New"/>
                <a:cs typeface="Courier New"/>
              </a:rPr>
              <a:t>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        &lt;script type=“text/</a:t>
            </a:r>
            <a:r>
              <a:rPr lang="en-US" sz="1500" dirty="0" err="1" smtClean="0">
                <a:latin typeface="Courier New"/>
                <a:cs typeface="Courier New"/>
              </a:rPr>
              <a:t>javascript</a:t>
            </a:r>
            <a:r>
              <a:rPr lang="en-US" sz="1500" dirty="0" smtClean="0">
                <a:latin typeface="Courier New"/>
                <a:cs typeface="Courier New"/>
              </a:rPr>
              <a:t>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            </a:t>
            </a: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x = 213;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            log(x);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    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    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  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    &lt;/body&gt;&gt;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/>
                <a:cs typeface="Courier New"/>
              </a:rPr>
              <a:t>&lt;/html&gt;</a:t>
            </a:r>
            <a:endParaRPr lang="en-US" sz="15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921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a de Tela 2016-05-04 às 11.34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76" b="-18076"/>
          <a:stretch>
            <a:fillRect/>
          </a:stretch>
        </p:blipFill>
        <p:spPr>
          <a:xfrm>
            <a:off x="0" y="167380"/>
            <a:ext cx="9144000" cy="5848775"/>
          </a:xfrm>
        </p:spPr>
      </p:pic>
    </p:spTree>
    <p:extLst>
      <p:ext uri="{BB962C8B-B14F-4D97-AF65-F5344CB8AC3E}">
        <p14:creationId xmlns:p14="http://schemas.microsoft.com/office/powerpoint/2010/main" val="10966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806889"/>
          </a:xfrm>
        </p:spPr>
        <p:txBody>
          <a:bodyPr/>
          <a:lstStyle/>
          <a:p>
            <a:r>
              <a:rPr lang="en-US" sz="3400" dirty="0" smtClean="0"/>
              <a:t>O </a:t>
            </a:r>
            <a:r>
              <a:rPr lang="en-US" sz="3400" dirty="0" err="1" smtClean="0"/>
              <a:t>que</a:t>
            </a:r>
            <a:r>
              <a:rPr lang="en-US" sz="3400" dirty="0" smtClean="0"/>
              <a:t> </a:t>
            </a:r>
            <a:r>
              <a:rPr lang="en-US" sz="3400" dirty="0" err="1" smtClean="0"/>
              <a:t>considerar</a:t>
            </a:r>
            <a:r>
              <a:rPr lang="en-US" sz="3400" dirty="0" smtClean="0"/>
              <a:t> </a:t>
            </a:r>
            <a:r>
              <a:rPr lang="en-US" sz="3400" dirty="0" err="1" smtClean="0"/>
              <a:t>em</a:t>
            </a:r>
            <a:r>
              <a:rPr lang="en-US" sz="3400" dirty="0" smtClean="0"/>
              <a:t> testes?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2098"/>
            <a:ext cx="8381862" cy="4595674"/>
          </a:xfrm>
        </p:spPr>
        <p:txBody>
          <a:bodyPr/>
          <a:lstStyle/>
          <a:p>
            <a:r>
              <a:rPr lang="en-US" dirty="0" err="1" smtClean="0"/>
              <a:t>Repetitibilidade</a:t>
            </a:r>
            <a:r>
              <a:rPr lang="en-US" dirty="0" smtClean="0"/>
              <a:t> – </a:t>
            </a: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de testes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reprodut</a:t>
            </a:r>
            <a:r>
              <a:rPr lang="en-US" dirty="0" err="1" smtClean="0"/>
              <a:t>íveis</a:t>
            </a:r>
            <a:endParaRPr lang="en-US" dirty="0" smtClean="0"/>
          </a:p>
          <a:p>
            <a:r>
              <a:rPr lang="en-US" dirty="0" err="1" smtClean="0"/>
              <a:t>Simplicidade</a:t>
            </a:r>
            <a:r>
              <a:rPr lang="en-US" dirty="0" smtClean="0"/>
              <a:t> –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focar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elemento</a:t>
            </a:r>
            <a:endParaRPr lang="en-US" dirty="0" smtClean="0"/>
          </a:p>
          <a:p>
            <a:r>
              <a:rPr lang="en-US" dirty="0" err="1" smtClean="0"/>
              <a:t>Independência</a:t>
            </a:r>
            <a:r>
              <a:rPr lang="en-US" dirty="0" smtClean="0"/>
              <a:t> –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 de forma </a:t>
            </a:r>
            <a:r>
              <a:rPr lang="en-US" dirty="0" err="1" smtClean="0"/>
              <a:t>isolada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14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66" y="274638"/>
            <a:ext cx="6932213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Fun</a:t>
            </a:r>
            <a:r>
              <a:rPr lang="en-US" sz="3600" dirty="0" err="1" smtClean="0"/>
              <a:t>ções</a:t>
            </a:r>
            <a:r>
              <a:rPr lang="en-US" sz="3600" dirty="0" smtClean="0"/>
              <a:t> </a:t>
            </a:r>
            <a:r>
              <a:rPr lang="en-US" sz="3600" dirty="0" err="1" smtClean="0"/>
              <a:t>são</a:t>
            </a:r>
            <a:r>
              <a:rPr lang="en-US" sz="3600" dirty="0" smtClean="0"/>
              <a:t> </a:t>
            </a:r>
            <a:r>
              <a:rPr lang="en-US" sz="3600" dirty="0" err="1" smtClean="0"/>
              <a:t>objetos</a:t>
            </a:r>
            <a:r>
              <a:rPr lang="en-US" sz="3600" dirty="0" smtClean="0"/>
              <a:t> de </a:t>
            </a:r>
            <a:r>
              <a:rPr lang="en-US" sz="3600" dirty="0" err="1" smtClean="0"/>
              <a:t>primeira</a:t>
            </a:r>
            <a:r>
              <a:rPr lang="en-US" sz="3600" dirty="0" smtClean="0"/>
              <a:t> </a:t>
            </a:r>
            <a:r>
              <a:rPr lang="en-US" sz="3600" dirty="0" err="1" smtClean="0"/>
              <a:t>ordem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444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Fun</a:t>
            </a:r>
            <a:r>
              <a:rPr lang="en-US" sz="2400" dirty="0" err="1" smtClean="0"/>
              <a:t>ções</a:t>
            </a:r>
            <a:r>
              <a:rPr lang="en-US" sz="2400" dirty="0" smtClean="0"/>
              <a:t> </a:t>
            </a:r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tratadas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qualquer</a:t>
            </a:r>
            <a:r>
              <a:rPr lang="en-US" sz="2400" dirty="0" smtClean="0"/>
              <a:t> outro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JavaScript </a:t>
            </a:r>
          </a:p>
          <a:p>
            <a:r>
              <a:rPr lang="en-US" sz="2400" dirty="0" err="1" smtClean="0"/>
              <a:t>Assegura</a:t>
            </a:r>
            <a:r>
              <a:rPr lang="en-US" sz="2400" dirty="0" smtClean="0"/>
              <a:t> </a:t>
            </a:r>
            <a:r>
              <a:rPr lang="en-US" sz="2400" dirty="0" err="1" smtClean="0"/>
              <a:t>concisão</a:t>
            </a:r>
            <a:r>
              <a:rPr lang="en-US" sz="2400" dirty="0" smtClean="0"/>
              <a:t> do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imperativo</a:t>
            </a:r>
            <a:r>
              <a:rPr lang="en-US" dirty="0" smtClean="0"/>
              <a:t>:</a:t>
            </a:r>
          </a:p>
          <a:p>
            <a:pPr marL="450850" indent="0">
              <a:spcBef>
                <a:spcPts val="60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Arrays.sort</a:t>
            </a:r>
            <a:r>
              <a:rPr lang="en-US" sz="1600" dirty="0" smtClean="0">
                <a:latin typeface="Courier New"/>
                <a:cs typeface="Courier New"/>
              </a:rPr>
              <a:t>( values, new Comparator&lt;Integer&gt;(){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	public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compare(Integer value1, Integer value2)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		return value2 - value1;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	}</a:t>
            </a:r>
          </a:p>
          <a:p>
            <a:pPr marL="45085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});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funcional</a:t>
            </a:r>
            <a:r>
              <a:rPr lang="en-US" dirty="0" smtClean="0"/>
              <a:t>:</a:t>
            </a:r>
          </a:p>
          <a:p>
            <a:pPr marL="450850" indent="0">
              <a:spcBef>
                <a:spcPts val="60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values.sort</a:t>
            </a:r>
            <a:r>
              <a:rPr lang="en-US" sz="1600" dirty="0" smtClean="0">
                <a:latin typeface="Courier New"/>
                <a:cs typeface="Courier New"/>
              </a:rPr>
              <a:t>(function(value1, value2){ return value2 – value1; });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723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366" y="274638"/>
            <a:ext cx="6948922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Fun</a:t>
            </a:r>
            <a:r>
              <a:rPr lang="en-US" sz="3600" dirty="0" err="1" smtClean="0"/>
              <a:t>ções</a:t>
            </a:r>
            <a:r>
              <a:rPr lang="en-US" sz="3600" dirty="0" smtClean="0"/>
              <a:t> </a:t>
            </a:r>
            <a:r>
              <a:rPr lang="en-US" sz="3600" dirty="0" err="1" smtClean="0"/>
              <a:t>são</a:t>
            </a:r>
            <a:r>
              <a:rPr lang="en-US" sz="3600" dirty="0" smtClean="0"/>
              <a:t> </a:t>
            </a:r>
            <a:r>
              <a:rPr lang="en-US" sz="3600" dirty="0" err="1" smtClean="0"/>
              <a:t>objetos</a:t>
            </a:r>
            <a:r>
              <a:rPr lang="en-US" sz="3600" dirty="0" smtClean="0"/>
              <a:t> de </a:t>
            </a:r>
            <a:r>
              <a:rPr lang="en-US" sz="3600" dirty="0" err="1" smtClean="0"/>
              <a:t>primeira</a:t>
            </a:r>
            <a:r>
              <a:rPr lang="en-US" sz="3600" dirty="0" smtClean="0"/>
              <a:t> </a:t>
            </a:r>
            <a:r>
              <a:rPr lang="en-US" sz="3600" dirty="0" err="1" smtClean="0"/>
              <a:t>ordem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5251"/>
            <a:ext cx="8315026" cy="461238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Objetos</a:t>
            </a:r>
            <a:r>
              <a:rPr lang="en-US" sz="2800" dirty="0" smtClean="0"/>
              <a:t> </a:t>
            </a:r>
            <a:r>
              <a:rPr lang="en-US" sz="2800" dirty="0" err="1" smtClean="0"/>
              <a:t>desfrutam</a:t>
            </a:r>
            <a:r>
              <a:rPr lang="en-US" sz="2800" dirty="0" smtClean="0"/>
              <a:t> de </a:t>
            </a:r>
            <a:r>
              <a:rPr lang="en-US" sz="2800" dirty="0" err="1" smtClean="0"/>
              <a:t>certas</a:t>
            </a:r>
            <a:r>
              <a:rPr lang="en-US" sz="2800" dirty="0" smtClean="0"/>
              <a:t> </a:t>
            </a:r>
            <a:r>
              <a:rPr lang="en-US" sz="2800" dirty="0" err="1" smtClean="0"/>
              <a:t>capacidades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criados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meio</a:t>
            </a:r>
            <a:r>
              <a:rPr lang="en-US" sz="2400" dirty="0" smtClean="0"/>
              <a:t> de </a:t>
            </a:r>
            <a:r>
              <a:rPr lang="en-US" sz="2400" dirty="0" err="1" smtClean="0"/>
              <a:t>literais</a:t>
            </a:r>
            <a:endParaRPr lang="en-US" sz="2400" dirty="0" smtClean="0"/>
          </a:p>
          <a:p>
            <a:pPr lvl="1"/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atribu</a:t>
            </a:r>
            <a:r>
              <a:rPr lang="en-US" sz="2400" dirty="0" err="1" smtClean="0"/>
              <a:t>ídos</a:t>
            </a:r>
            <a:r>
              <a:rPr lang="en-US" sz="2400" dirty="0" smtClean="0"/>
              <a:t> a </a:t>
            </a:r>
            <a:r>
              <a:rPr lang="en-US" sz="2400" dirty="0" err="1" smtClean="0"/>
              <a:t>variáveis</a:t>
            </a:r>
            <a:r>
              <a:rPr lang="en-US" sz="2400" dirty="0" smtClean="0"/>
              <a:t>, </a:t>
            </a:r>
            <a:r>
              <a:rPr lang="en-US" sz="2400" dirty="0" err="1" smtClean="0"/>
              <a:t>entradas</a:t>
            </a:r>
            <a:r>
              <a:rPr lang="en-US" sz="2400" dirty="0" smtClean="0"/>
              <a:t> de arrays e </a:t>
            </a:r>
            <a:r>
              <a:rPr lang="en-US" sz="2400" dirty="0" err="1" smtClean="0"/>
              <a:t>propriedades</a:t>
            </a:r>
            <a:r>
              <a:rPr lang="en-US" sz="2400" dirty="0" smtClean="0"/>
              <a:t> de outros </a:t>
            </a:r>
            <a:r>
              <a:rPr lang="en-US" sz="2400" dirty="0" err="1" smtClean="0"/>
              <a:t>objetos</a:t>
            </a:r>
            <a:endParaRPr lang="en-US" sz="2400" dirty="0" smtClean="0"/>
          </a:p>
          <a:p>
            <a:pPr lvl="1"/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transmitidos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argumentos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funções</a:t>
            </a:r>
            <a:endParaRPr lang="en-US" sz="2400" dirty="0" smtClean="0"/>
          </a:p>
          <a:p>
            <a:pPr lvl="1"/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retornados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a </a:t>
            </a:r>
            <a:r>
              <a:rPr lang="en-US" sz="2400" dirty="0" err="1" smtClean="0"/>
              <a:t>partir</a:t>
            </a:r>
            <a:r>
              <a:rPr lang="en-US" sz="2400" dirty="0" smtClean="0"/>
              <a:t> de </a:t>
            </a:r>
            <a:r>
              <a:rPr lang="en-US" sz="2400" dirty="0" err="1" smtClean="0"/>
              <a:t>funções</a:t>
            </a:r>
            <a:endParaRPr lang="en-US" sz="2400" dirty="0" smtClean="0"/>
          </a:p>
          <a:p>
            <a:pPr lvl="1"/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contar</a:t>
            </a:r>
            <a:r>
              <a:rPr lang="en-US" sz="2400" dirty="0" smtClean="0"/>
              <a:t> com </a:t>
            </a:r>
            <a:r>
              <a:rPr lang="en-US" sz="2400" dirty="0" err="1" smtClean="0"/>
              <a:t>propriedades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criadas</a:t>
            </a:r>
            <a:r>
              <a:rPr lang="en-US" sz="2400" dirty="0" smtClean="0"/>
              <a:t> e </a:t>
            </a:r>
            <a:r>
              <a:rPr lang="en-US" sz="2400" dirty="0" err="1" smtClean="0"/>
              <a:t>atribuídas</a:t>
            </a:r>
            <a:r>
              <a:rPr lang="en-US" sz="2400" dirty="0" smtClean="0"/>
              <a:t> </a:t>
            </a:r>
            <a:r>
              <a:rPr lang="en-US" sz="2400" dirty="0" err="1" smtClean="0"/>
              <a:t>dinamicamente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90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3040"/>
            <a:ext cx="65083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 de </a:t>
            </a:r>
            <a:r>
              <a:rPr lang="en-US" dirty="0" err="1" smtClean="0"/>
              <a:t>eventos</a:t>
            </a:r>
            <a:r>
              <a:rPr lang="en-US" dirty="0" smtClean="0"/>
              <a:t> do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38807"/>
            <a:ext cx="8331735" cy="4662521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Funcionamento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aplica</a:t>
            </a:r>
            <a:r>
              <a:rPr lang="en-US" sz="2400" dirty="0" err="1" smtClean="0"/>
              <a:t>ções</a:t>
            </a:r>
            <a:endParaRPr lang="en-US" sz="2400" dirty="0" smtClean="0"/>
          </a:p>
          <a:p>
            <a:pPr lvl="1"/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aplica</a:t>
            </a:r>
            <a:r>
              <a:rPr lang="en-US" sz="2000" dirty="0" err="1" smtClean="0"/>
              <a:t>ções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desktop:</a:t>
            </a:r>
          </a:p>
          <a:p>
            <a:pPr lvl="2"/>
            <a:r>
              <a:rPr lang="en-US" sz="2000" dirty="0" smtClean="0"/>
              <a:t>Configure a interface de </a:t>
            </a:r>
            <a:r>
              <a:rPr lang="en-US" sz="2000" dirty="0" err="1" smtClean="0"/>
              <a:t>usuário</a:t>
            </a:r>
            <a:endParaRPr lang="en-US" sz="2000" dirty="0" smtClean="0"/>
          </a:p>
          <a:p>
            <a:pPr lvl="2"/>
            <a:r>
              <a:rPr lang="en-US" sz="2000" dirty="0" smtClean="0"/>
              <a:t>entre </a:t>
            </a:r>
            <a:r>
              <a:rPr lang="en-US" sz="2000" dirty="0" err="1" smtClean="0"/>
              <a:t>em</a:t>
            </a:r>
            <a:r>
              <a:rPr lang="en-US" sz="2000" dirty="0" smtClean="0"/>
              <a:t> um loop </a:t>
            </a:r>
            <a:r>
              <a:rPr lang="en-US" sz="2000" dirty="0" err="1" smtClean="0"/>
              <a:t>aguardando</a:t>
            </a:r>
            <a:r>
              <a:rPr lang="en-US" sz="2000" dirty="0" smtClean="0"/>
              <a:t> a </a:t>
            </a:r>
            <a:r>
              <a:rPr lang="en-US" sz="2000" dirty="0" err="1" smtClean="0"/>
              <a:t>execução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eventos</a:t>
            </a:r>
            <a:endParaRPr lang="en-US" sz="2000" dirty="0" smtClean="0"/>
          </a:p>
          <a:p>
            <a:pPr lvl="2"/>
            <a:r>
              <a:rPr lang="en-US" sz="2000" dirty="0" err="1" smtClean="0"/>
              <a:t>invoque</a:t>
            </a:r>
            <a:r>
              <a:rPr lang="en-US" sz="2000" dirty="0" smtClean="0"/>
              <a:t> </a:t>
            </a:r>
            <a:r>
              <a:rPr lang="en-US" sz="2000" dirty="0" err="1" smtClean="0"/>
              <a:t>manipuladores</a:t>
            </a:r>
            <a:r>
              <a:rPr lang="en-US" sz="2000" dirty="0" smtClean="0"/>
              <a:t> (listeners)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eventos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aplicações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browsers,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precisamos</a:t>
            </a:r>
            <a:r>
              <a:rPr lang="en-US" sz="2000" dirty="0" smtClean="0"/>
              <a:t> </a:t>
            </a:r>
            <a:r>
              <a:rPr lang="en-US" sz="2000" dirty="0" err="1" smtClean="0"/>
              <a:t>entrar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loop; o </a:t>
            </a:r>
            <a:r>
              <a:rPr lang="en-US" sz="2000" dirty="0" err="1" smtClean="0"/>
              <a:t>navegador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responsável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aguardar</a:t>
            </a:r>
            <a:r>
              <a:rPr lang="en-US" sz="2000" dirty="0" smtClean="0"/>
              <a:t> a </a:t>
            </a:r>
            <a:r>
              <a:rPr lang="en-US" sz="2000" dirty="0" err="1" smtClean="0"/>
              <a:t>execução</a:t>
            </a:r>
            <a:r>
              <a:rPr lang="en-US" sz="2000" dirty="0" smtClean="0"/>
              <a:t> dos </a:t>
            </a:r>
            <a:r>
              <a:rPr lang="en-US" sz="2000" dirty="0" err="1" smtClean="0"/>
              <a:t>eventos</a:t>
            </a:r>
            <a:endParaRPr lang="en-US" sz="2000" dirty="0" smtClean="0"/>
          </a:p>
          <a:p>
            <a:pPr lvl="2"/>
            <a:r>
              <a:rPr lang="en-US" sz="2000" dirty="0" err="1" smtClean="0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nossa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responsabilidade</a:t>
            </a:r>
            <a:r>
              <a:rPr lang="en-US" sz="2000" dirty="0" smtClean="0"/>
              <a:t> </a:t>
            </a:r>
            <a:r>
              <a:rPr lang="en-US" sz="2000" dirty="0" err="1" smtClean="0"/>
              <a:t>configurar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manipuladores</a:t>
            </a:r>
            <a:r>
              <a:rPr lang="en-US" sz="2000" dirty="0" smtClean="0"/>
              <a:t> (listeners)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eventos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irão</a:t>
            </a:r>
            <a:r>
              <a:rPr lang="en-US" sz="2000" dirty="0" smtClean="0"/>
              <a:t> </a:t>
            </a:r>
            <a:r>
              <a:rPr lang="en-US" sz="2000" dirty="0" err="1" smtClean="0"/>
              <a:t>ocorrer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556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2835</TotalTime>
  <Words>1575</Words>
  <Application>Microsoft Macintosh PowerPoint</Application>
  <PresentationFormat>On-screen Show (4:3)</PresentationFormat>
  <Paragraphs>220</Paragraphs>
  <Slides>27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Plaza</vt:lpstr>
      <vt:lpstr>JavaScript para fortes</vt:lpstr>
      <vt:lpstr>Testes e depuração</vt:lpstr>
      <vt:lpstr>Uso de registros em log</vt:lpstr>
      <vt:lpstr>Pontos de interrupção</vt:lpstr>
      <vt:lpstr>PowerPoint Presentation</vt:lpstr>
      <vt:lpstr>O que considerar em testes?</vt:lpstr>
      <vt:lpstr>Funções são objetos de primeira ordem</vt:lpstr>
      <vt:lpstr>Funções são objetos de primeira ordem</vt:lpstr>
      <vt:lpstr>Loop de eventos do navegador</vt:lpstr>
      <vt:lpstr>Tipos de evento</vt:lpstr>
      <vt:lpstr>Exemplo</vt:lpstr>
      <vt:lpstr>O conceito de callback</vt:lpstr>
      <vt:lpstr>Exemplo de Callbacks</vt:lpstr>
      <vt:lpstr>Declarações [1/2]</vt:lpstr>
      <vt:lpstr>Declarações [2/2]</vt:lpstr>
      <vt:lpstr>Escopos e funções</vt:lpstr>
      <vt:lpstr>PowerPoint Presentation</vt:lpstr>
      <vt:lpstr>PowerPoint Presentation</vt:lpstr>
      <vt:lpstr>Invocações</vt:lpstr>
      <vt:lpstr>Passando parâmetros a funções</vt:lpstr>
      <vt:lpstr>Parâmetros implícitos – arguments e this</vt:lpstr>
      <vt:lpstr>Invocação como função</vt:lpstr>
      <vt:lpstr>Invocação como método</vt:lpstr>
      <vt:lpstr>Invocação como construtor</vt:lpstr>
      <vt:lpstr>Invocação com os métodos apply() e call()</vt:lpstr>
      <vt:lpstr>Closures</vt:lpstr>
      <vt:lpstr>Closure não tão simples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para fortes</dc:title>
  <dc:creator>Rafael Escalfoni</dc:creator>
  <cp:lastModifiedBy>Rafael Escalfoni</cp:lastModifiedBy>
  <cp:revision>24</cp:revision>
  <dcterms:created xsi:type="dcterms:W3CDTF">2016-05-03T23:27:09Z</dcterms:created>
  <dcterms:modified xsi:type="dcterms:W3CDTF">2016-05-05T22:42:45Z</dcterms:modified>
</cp:coreProperties>
</file>