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8"/>
  </p:notesMasterIdLst>
  <p:sldIdLst>
    <p:sldId id="257" r:id="rId2"/>
    <p:sldId id="258" r:id="rId3"/>
    <p:sldId id="263" r:id="rId4"/>
    <p:sldId id="264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308" r:id="rId25"/>
    <p:sldId id="294" r:id="rId26"/>
    <p:sldId id="295" r:id="rId27"/>
    <p:sldId id="296" r:id="rId28"/>
    <p:sldId id="297" r:id="rId29"/>
    <p:sldId id="301" r:id="rId30"/>
    <p:sldId id="310" r:id="rId31"/>
    <p:sldId id="311" r:id="rId32"/>
    <p:sldId id="312" r:id="rId33"/>
    <p:sldId id="309" r:id="rId34"/>
    <p:sldId id="302" r:id="rId35"/>
    <p:sldId id="292" r:id="rId36"/>
    <p:sldId id="280" r:id="rId37"/>
    <p:sldId id="282" r:id="rId38"/>
    <p:sldId id="281" r:id="rId39"/>
    <p:sldId id="284" r:id="rId40"/>
    <p:sldId id="285" r:id="rId41"/>
    <p:sldId id="287" r:id="rId42"/>
    <p:sldId id="288" r:id="rId43"/>
    <p:sldId id="289" r:id="rId44"/>
    <p:sldId id="290" r:id="rId45"/>
    <p:sldId id="291" r:id="rId46"/>
    <p:sldId id="293" r:id="rId47"/>
    <p:sldId id="286" r:id="rId48"/>
    <p:sldId id="298" r:id="rId49"/>
    <p:sldId id="299" r:id="rId50"/>
    <p:sldId id="300" r:id="rId51"/>
    <p:sldId id="303" r:id="rId52"/>
    <p:sldId id="304" r:id="rId53"/>
    <p:sldId id="305" r:id="rId54"/>
    <p:sldId id="306" r:id="rId55"/>
    <p:sldId id="307" r:id="rId56"/>
    <p:sldId id="283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20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E5414-1227-FE4C-853D-31914D386FD8}" type="datetimeFigureOut">
              <a:rPr lang="en-US" smtClean="0"/>
              <a:t>08/12/15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2360A-F664-854F-A060-C82CC65BA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37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73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573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7357F83-0C88-AC49-A22A-1BA9819EE74D}" type="slidenum">
              <a:rPr lang="pt-BR">
                <a:solidFill>
                  <a:prstClr val="black"/>
                </a:solidFill>
              </a:rPr>
              <a:pPr eaLnBrk="1" hangingPunct="1"/>
              <a:t>1</a:t>
            </a:fld>
            <a:endParaRPr lang="pt-B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000" dirty="0" smtClean="0"/>
              <a:t>Charset: </a:t>
            </a:r>
            <a:r>
              <a:rPr lang="en-US" sz="2000" dirty="0" err="1" smtClean="0"/>
              <a:t>indica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tabela</a:t>
            </a:r>
            <a:r>
              <a:rPr lang="en-US" sz="2000" dirty="0" smtClean="0"/>
              <a:t> de </a:t>
            </a:r>
            <a:r>
              <a:rPr lang="en-US" sz="2000" dirty="0" err="1" smtClean="0"/>
              <a:t>caracteres</a:t>
            </a:r>
            <a:r>
              <a:rPr lang="en-US" sz="2000" dirty="0" smtClean="0"/>
              <a:t> </a:t>
            </a:r>
            <a:r>
              <a:rPr lang="en-US" sz="2000" dirty="0" err="1" smtClean="0"/>
              <a:t>deve</a:t>
            </a:r>
            <a:r>
              <a:rPr lang="en-US" sz="2000" dirty="0" smtClean="0"/>
              <a:t> </a:t>
            </a:r>
            <a:r>
              <a:rPr lang="en-US" sz="2000" dirty="0" err="1" smtClean="0"/>
              <a:t>ser</a:t>
            </a:r>
            <a:r>
              <a:rPr lang="en-US" sz="2000" dirty="0" smtClean="0"/>
              <a:t> </a:t>
            </a:r>
            <a:r>
              <a:rPr lang="en-US" sz="2000" dirty="0" err="1" smtClean="0"/>
              <a:t>utilizada</a:t>
            </a:r>
            <a:endParaRPr lang="en-US" sz="2000" dirty="0" smtClean="0"/>
          </a:p>
          <a:p>
            <a:pPr lvl="2"/>
            <a:r>
              <a:rPr lang="en-US" sz="1600" dirty="0" smtClean="0"/>
              <a:t>HTML5: </a:t>
            </a:r>
            <a:r>
              <a:rPr lang="en-US" sz="1400" dirty="0" smtClean="0"/>
              <a:t>&lt;meta charset=”utf-8”&gt; </a:t>
            </a:r>
          </a:p>
          <a:p>
            <a:pPr lvl="2"/>
            <a:r>
              <a:rPr lang="en-US" sz="1600" dirty="0" smtClean="0"/>
              <a:t>HTML4.01 -: </a:t>
            </a:r>
            <a:r>
              <a:rPr lang="en-US" sz="1400" dirty="0" smtClean="0"/>
              <a:t>&lt;meta http-</a:t>
            </a:r>
            <a:r>
              <a:rPr lang="en-US" sz="1400" dirty="0" err="1" smtClean="0"/>
              <a:t>equiv</a:t>
            </a:r>
            <a:r>
              <a:rPr lang="en-US" sz="1400" dirty="0" smtClean="0"/>
              <a:t>=”Content-Type” content=”text/html; charset=utf-8”&gt;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2360A-F664-854F-A060-C82CC65BA2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76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76131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CC980E65-45FD-1E42-9F9A-5317ED355351}" type="slidenum">
              <a:rPr lang="pt-BR" sz="1200"/>
              <a:pPr eaLnBrk="1" hangingPunct="1"/>
              <a:t>31</a:t>
            </a:fld>
            <a:endParaRPr lang="pt-BR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pt-BR">
                <a:solidFill>
                  <a:srgbClr val="000000"/>
                </a:solidFill>
                <a:latin typeface="Verdana" pitchFamily="34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57 w 64000"/>
                <a:gd name="T1" fmla="*/ 3 h 64000"/>
                <a:gd name="T2" fmla="*/ 83 w 64000"/>
                <a:gd name="T3" fmla="*/ 41 h 64000"/>
                <a:gd name="T4" fmla="*/ 57 w 64000"/>
                <a:gd name="T5" fmla="*/ 80 h 64000"/>
                <a:gd name="T6" fmla="*/ 57 w 64000"/>
                <a:gd name="T7" fmla="*/ 80 h 64000"/>
                <a:gd name="T8" fmla="*/ 57 w 64000"/>
                <a:gd name="T9" fmla="*/ 80 h 64000"/>
                <a:gd name="T10" fmla="*/ 57 w 64000"/>
                <a:gd name="T11" fmla="*/ 80 h 64000"/>
                <a:gd name="T12" fmla="*/ 57 w 64000"/>
                <a:gd name="T13" fmla="*/ 3 h 64000"/>
                <a:gd name="T14" fmla="*/ 57 w 64000"/>
                <a:gd name="T15" fmla="*/ 3 h 64000"/>
                <a:gd name="T16" fmla="*/ 57 w 64000"/>
                <a:gd name="T17" fmla="*/ 3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pt-BR">
                <a:solidFill>
                  <a:srgbClr val="000000"/>
                </a:solidFill>
                <a:latin typeface="Verdana" pitchFamily="34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81 w 64000"/>
                <a:gd name="T1" fmla="*/ 10 h 64000"/>
                <a:gd name="T2" fmla="*/ 101 w 64000"/>
                <a:gd name="T3" fmla="*/ 51 h 64000"/>
                <a:gd name="T4" fmla="*/ 81 w 64000"/>
                <a:gd name="T5" fmla="*/ 91 h 64000"/>
                <a:gd name="T6" fmla="*/ 81 w 64000"/>
                <a:gd name="T7" fmla="*/ 91 h 64000"/>
                <a:gd name="T8" fmla="*/ 81 w 64000"/>
                <a:gd name="T9" fmla="*/ 91 h 64000"/>
                <a:gd name="T10" fmla="*/ 81 w 64000"/>
                <a:gd name="T11" fmla="*/ 91 h 64000"/>
                <a:gd name="T12" fmla="*/ 81 w 64000"/>
                <a:gd name="T13" fmla="*/ 10 h 64000"/>
                <a:gd name="T14" fmla="*/ 81 w 64000"/>
                <a:gd name="T15" fmla="*/ 10 h 64000"/>
                <a:gd name="T16" fmla="*/ 81 w 64000"/>
                <a:gd name="T17" fmla="*/ 1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pt-BR">
                <a:solidFill>
                  <a:srgbClr val="000000"/>
                </a:solidFill>
                <a:latin typeface="Verdana" pitchFamily="34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112C2-55FF-BA4D-AB63-4B2ACDE92997}" type="slidenum">
              <a:rPr lang="pt-BR">
                <a:solidFill>
                  <a:srgbClr val="000000"/>
                </a:solidFill>
                <a:latin typeface="Verdana"/>
                <a:cs typeface="Arial"/>
              </a:rPr>
              <a:pPr/>
              <a:t>‹#›</a:t>
            </a:fld>
            <a:endParaRPr lang="pt-BR">
              <a:solidFill>
                <a:srgbClr val="000000"/>
              </a:solidFill>
              <a:latin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62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5D9A79-63A5-7449-8727-6031A821869C}" type="slidenum">
              <a:rPr lang="pt-BR">
                <a:solidFill>
                  <a:srgbClr val="000000"/>
                </a:solidFill>
                <a:latin typeface="Verdana"/>
                <a:cs typeface="Arial"/>
              </a:rPr>
              <a:pPr/>
              <a:t>‹#›</a:t>
            </a:fld>
            <a:endParaRPr lang="pt-BR">
              <a:solidFill>
                <a:srgbClr val="000000"/>
              </a:solidFill>
              <a:latin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488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4B13F-1A69-6D4D-A1DE-9E5F822EA940}" type="slidenum">
              <a:rPr lang="pt-BR">
                <a:solidFill>
                  <a:srgbClr val="000000"/>
                </a:solidFill>
                <a:latin typeface="Verdana"/>
                <a:cs typeface="Arial"/>
              </a:rPr>
              <a:pPr/>
              <a:t>‹#›</a:t>
            </a:fld>
            <a:endParaRPr lang="pt-BR">
              <a:solidFill>
                <a:srgbClr val="000000"/>
              </a:solidFill>
              <a:latin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037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2963C1-9A99-C346-8AF6-C351752574CC}" type="slidenum">
              <a:rPr lang="pt-BR">
                <a:solidFill>
                  <a:srgbClr val="000000"/>
                </a:solidFill>
                <a:latin typeface="Verdana"/>
                <a:cs typeface="Arial"/>
              </a:rPr>
              <a:pPr/>
              <a:t>‹#›</a:t>
            </a:fld>
            <a:endParaRPr lang="pt-BR">
              <a:solidFill>
                <a:srgbClr val="000000"/>
              </a:solidFill>
              <a:latin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278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2C9339-DA5D-A74D-8D99-5EF7E43A513F}" type="slidenum">
              <a:rPr lang="pt-BR">
                <a:solidFill>
                  <a:srgbClr val="000000"/>
                </a:solidFill>
                <a:latin typeface="Verdana"/>
                <a:cs typeface="Arial"/>
              </a:rPr>
              <a:pPr/>
              <a:t>‹#›</a:t>
            </a:fld>
            <a:endParaRPr lang="pt-BR">
              <a:solidFill>
                <a:srgbClr val="000000"/>
              </a:solidFill>
              <a:latin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995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72B14-F394-9340-AF21-022C6A0A5F75}" type="slidenum">
              <a:rPr lang="pt-BR">
                <a:solidFill>
                  <a:srgbClr val="000000"/>
                </a:solidFill>
                <a:latin typeface="Verdana"/>
                <a:cs typeface="Arial"/>
              </a:rPr>
              <a:pPr/>
              <a:t>‹#›</a:t>
            </a:fld>
            <a:endParaRPr lang="pt-BR">
              <a:solidFill>
                <a:srgbClr val="000000"/>
              </a:solidFill>
              <a:latin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785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B9C8A0-96ED-2745-B035-30FD5F8A5CA1}" type="slidenum">
              <a:rPr lang="pt-BR">
                <a:solidFill>
                  <a:srgbClr val="000000"/>
                </a:solidFill>
                <a:latin typeface="Verdana"/>
                <a:cs typeface="Arial"/>
              </a:rPr>
              <a:pPr/>
              <a:t>‹#›</a:t>
            </a:fld>
            <a:endParaRPr lang="pt-BR">
              <a:solidFill>
                <a:srgbClr val="000000"/>
              </a:solidFill>
              <a:latin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620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0FAB55-6BE0-2C49-8D6F-B422151D97FF}" type="slidenum">
              <a:rPr lang="pt-BR">
                <a:solidFill>
                  <a:srgbClr val="000000"/>
                </a:solidFill>
                <a:latin typeface="Verdana"/>
                <a:cs typeface="Arial"/>
              </a:rPr>
              <a:pPr/>
              <a:t>‹#›</a:t>
            </a:fld>
            <a:endParaRPr lang="pt-BR">
              <a:solidFill>
                <a:srgbClr val="000000"/>
              </a:solidFill>
              <a:latin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117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DA31EE-F1D3-D944-8951-56240F3D26DF}" type="slidenum">
              <a:rPr lang="pt-BR">
                <a:solidFill>
                  <a:srgbClr val="000000"/>
                </a:solidFill>
                <a:latin typeface="Verdana"/>
                <a:cs typeface="Arial"/>
              </a:rPr>
              <a:pPr/>
              <a:t>‹#›</a:t>
            </a:fld>
            <a:endParaRPr lang="pt-BR">
              <a:solidFill>
                <a:srgbClr val="000000"/>
              </a:solidFill>
              <a:latin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375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05B133-A7E0-4B4C-BDD0-BB8284058961}" type="slidenum">
              <a:rPr lang="pt-BR">
                <a:solidFill>
                  <a:srgbClr val="000000"/>
                </a:solidFill>
                <a:latin typeface="Verdana"/>
                <a:cs typeface="Arial"/>
              </a:rPr>
              <a:pPr/>
              <a:t>‹#›</a:t>
            </a:fld>
            <a:endParaRPr lang="pt-BR">
              <a:solidFill>
                <a:srgbClr val="000000"/>
              </a:solidFill>
              <a:latin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08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9052BC-C654-1C4D-9C47-6D890040AC75}" type="slidenum">
              <a:rPr lang="pt-BR">
                <a:solidFill>
                  <a:srgbClr val="000000"/>
                </a:solidFill>
                <a:latin typeface="Verdana"/>
                <a:cs typeface="Arial"/>
              </a:rPr>
              <a:pPr/>
              <a:t>‹#›</a:t>
            </a:fld>
            <a:endParaRPr lang="pt-BR">
              <a:solidFill>
                <a:srgbClr val="000000"/>
              </a:solidFill>
              <a:latin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420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82 w 64000"/>
                <a:gd name="T1" fmla="*/ 5 h 64000"/>
                <a:gd name="T2" fmla="*/ 105 w 64000"/>
                <a:gd name="T3" fmla="*/ 30 h 64000"/>
                <a:gd name="T4" fmla="*/ 82 w 64000"/>
                <a:gd name="T5" fmla="*/ 55 h 64000"/>
                <a:gd name="T6" fmla="*/ 82 w 64000"/>
                <a:gd name="T7" fmla="*/ 55 h 64000"/>
                <a:gd name="T8" fmla="*/ 82 w 64000"/>
                <a:gd name="T9" fmla="*/ 55 h 64000"/>
                <a:gd name="T10" fmla="*/ 82 w 64000"/>
                <a:gd name="T11" fmla="*/ 55 h 64000"/>
                <a:gd name="T12" fmla="*/ 82 w 64000"/>
                <a:gd name="T13" fmla="*/ 5 h 64000"/>
                <a:gd name="T14" fmla="*/ 82 w 64000"/>
                <a:gd name="T15" fmla="*/ 5 h 64000"/>
                <a:gd name="T16" fmla="*/ 82 w 64000"/>
                <a:gd name="T17" fmla="*/ 5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pt-BR">
                <a:solidFill>
                  <a:srgbClr val="000000"/>
                </a:solidFill>
                <a:latin typeface="Verdana" pitchFamily="34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46 w 64000"/>
                <a:gd name="T1" fmla="*/ 5 h 64000"/>
                <a:gd name="T2" fmla="*/ 59 w 64000"/>
                <a:gd name="T3" fmla="*/ 31 h 64000"/>
                <a:gd name="T4" fmla="*/ 46 w 64000"/>
                <a:gd name="T5" fmla="*/ 56 h 64000"/>
                <a:gd name="T6" fmla="*/ 46 w 64000"/>
                <a:gd name="T7" fmla="*/ 56 h 64000"/>
                <a:gd name="T8" fmla="*/ 46 w 64000"/>
                <a:gd name="T9" fmla="*/ 56 h 64000"/>
                <a:gd name="T10" fmla="*/ 46 w 64000"/>
                <a:gd name="T11" fmla="*/ 56 h 64000"/>
                <a:gd name="T12" fmla="*/ 46 w 64000"/>
                <a:gd name="T13" fmla="*/ 5 h 64000"/>
                <a:gd name="T14" fmla="*/ 46 w 64000"/>
                <a:gd name="T15" fmla="*/ 5 h 64000"/>
                <a:gd name="T16" fmla="*/ 46 w 64000"/>
                <a:gd name="T17" fmla="*/ 5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pt-BR">
                <a:solidFill>
                  <a:srgbClr val="000000"/>
                </a:solidFill>
                <a:latin typeface="Verdana" pitchFamily="34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pt-BR">
                <a:solidFill>
                  <a:srgbClr val="000000"/>
                </a:solidFill>
                <a:latin typeface="Verdana" pitchFamily="34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  <a:ea typeface="+mn-ea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Verdana" pitchFamily="34" charset="0"/>
                <a:ea typeface="+mn-ea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A21A902D-B92C-464F-8588-2B294AF21ADD}" type="slidenum">
              <a:rPr lang="pt-BR">
                <a:solidFill>
                  <a:srgbClr val="000000"/>
                </a:solidFill>
                <a:latin typeface="Verdana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pt-BR">
              <a:solidFill>
                <a:srgbClr val="000000"/>
              </a:solidFill>
              <a:latin typeface="Verdana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¡"/>
        <a:defRPr sz="29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5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0"/>
        <a:buChar char="¡"/>
        <a:defRPr sz="22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19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charset="0"/>
        <a:buChar char="¡"/>
        <a:defRPr sz="19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alidator.w3.org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jpeg"/><Relationship Id="rId12" Type="http://schemas.openxmlformats.org/officeDocument/2006/relationships/image" Target="../media/image13.jpeg"/><Relationship Id="rId13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image" Target="../media/image9.jpeg"/><Relationship Id="rId9" Type="http://schemas.openxmlformats.org/officeDocument/2006/relationships/image" Target="../media/image10.jpeg"/><Relationship Id="rId10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2500" dirty="0" smtClean="0">
                <a:latin typeface="Verdana" charset="0"/>
                <a:cs typeface="Arial" charset="0"/>
              </a:rPr>
              <a:t>Informática – </a:t>
            </a:r>
            <a:r>
              <a:rPr lang="pt-BR" sz="2500" dirty="0">
                <a:latin typeface="Verdana" charset="0"/>
                <a:cs typeface="Arial" charset="0"/>
              </a:rPr>
              <a:t>CEFET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pt-BR" sz="2500" dirty="0">
              <a:latin typeface="Verdana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2500" dirty="0">
                <a:latin typeface="Verdana" charset="0"/>
                <a:cs typeface="Arial" charset="0"/>
              </a:rPr>
              <a:t>Prof. </a:t>
            </a:r>
            <a:r>
              <a:rPr lang="pt-BR" sz="2500" dirty="0" err="1">
                <a:latin typeface="Verdana" charset="0"/>
                <a:cs typeface="Arial" charset="0"/>
              </a:rPr>
              <a:t>Dacy</a:t>
            </a:r>
            <a:r>
              <a:rPr lang="pt-BR" sz="2500" dirty="0">
                <a:latin typeface="Verdana" charset="0"/>
                <a:cs typeface="Arial" charset="0"/>
              </a:rPr>
              <a:t> Câmara </a:t>
            </a:r>
            <a:r>
              <a:rPr lang="pt-BR" sz="2500" dirty="0" err="1" smtClean="0">
                <a:latin typeface="Verdana" charset="0"/>
                <a:cs typeface="Arial" charset="0"/>
              </a:rPr>
              <a:t>Lobosco</a:t>
            </a:r>
            <a:endParaRPr lang="pt-BR" sz="2500" dirty="0" smtClean="0">
              <a:latin typeface="Verdana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sz="2500" dirty="0">
                <a:latin typeface="Verdana" charset="0"/>
                <a:cs typeface="Arial" charset="0"/>
              </a:rPr>
              <a:t>Prof. Thiago Delgado Pinto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2500" dirty="0" smtClean="0">
                <a:latin typeface="Verdana" charset="0"/>
                <a:cs typeface="Arial" charset="0"/>
              </a:rPr>
              <a:t>Prof. Rafael Escalfoni</a:t>
            </a:r>
            <a:endParaRPr lang="pt-BR" sz="2500" dirty="0">
              <a:latin typeface="Verdana" charset="0"/>
              <a:cs typeface="Arial" charset="0"/>
            </a:endParaRPr>
          </a:p>
        </p:txBody>
      </p:sp>
      <p:sp>
        <p:nvSpPr>
          <p:cNvPr id="37891" name="CaixaDeTexto 5"/>
          <p:cNvSpPr txBox="1">
            <a:spLocks noChangeArrowheads="1"/>
          </p:cNvSpPr>
          <p:nvPr/>
        </p:nvSpPr>
        <p:spPr bwMode="auto">
          <a:xfrm>
            <a:off x="1428750" y="2571750"/>
            <a:ext cx="29546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pt-BR" sz="2800" dirty="0">
                <a:solidFill>
                  <a:srgbClr val="C00000"/>
                </a:solidFill>
              </a:rPr>
              <a:t>Parte </a:t>
            </a:r>
            <a:r>
              <a:rPr lang="pt-BR" sz="2800" dirty="0" smtClean="0">
                <a:solidFill>
                  <a:srgbClr val="C00000"/>
                </a:solidFill>
              </a:rPr>
              <a:t>3 </a:t>
            </a:r>
            <a:r>
              <a:rPr lang="pt-BR" sz="2800" dirty="0">
                <a:solidFill>
                  <a:srgbClr val="C00000"/>
                </a:solidFill>
              </a:rPr>
              <a:t>– </a:t>
            </a:r>
            <a:r>
              <a:rPr lang="pt-BR" sz="2800" dirty="0" smtClean="0">
                <a:solidFill>
                  <a:srgbClr val="C00000"/>
                </a:solidFill>
              </a:rPr>
              <a:t>HTML</a:t>
            </a:r>
            <a:endParaRPr lang="pt-BR" sz="2800" dirty="0">
              <a:solidFill>
                <a:srgbClr val="C00000"/>
              </a:solidFill>
            </a:endParaRPr>
          </a:p>
        </p:txBody>
      </p:sp>
      <p:sp>
        <p:nvSpPr>
          <p:cNvPr id="37892" name="CaixaDeTexto 4"/>
          <p:cNvSpPr txBox="1">
            <a:spLocks noChangeArrowheads="1"/>
          </p:cNvSpPr>
          <p:nvPr/>
        </p:nvSpPr>
        <p:spPr bwMode="auto">
          <a:xfrm>
            <a:off x="214313" y="6540500"/>
            <a:ext cx="191227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000000"/>
                </a:solidFill>
              </a:rPr>
              <a:t>Atualizado em </a:t>
            </a:r>
            <a:r>
              <a:rPr lang="pt-BR" sz="1000" dirty="0" smtClean="0">
                <a:solidFill>
                  <a:srgbClr val="000000"/>
                </a:solidFill>
              </a:rPr>
              <a:t>30/</a:t>
            </a:r>
            <a:r>
              <a:rPr lang="pt-BR" sz="1000" dirty="0">
                <a:solidFill>
                  <a:srgbClr val="000000"/>
                </a:solidFill>
              </a:rPr>
              <a:t>11/2015</a:t>
            </a:r>
          </a:p>
        </p:txBody>
      </p:sp>
      <p:sp>
        <p:nvSpPr>
          <p:cNvPr id="37893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Linguagens</a:t>
            </a:r>
            <a:r>
              <a:rPr lang="en-US" dirty="0" smtClean="0">
                <a:latin typeface="Arial" charset="0"/>
                <a:cs typeface="Arial" charset="0"/>
              </a:rPr>
              <a:t> de </a:t>
            </a:r>
            <a:r>
              <a:rPr lang="en-US" dirty="0" err="1" smtClean="0">
                <a:latin typeface="Arial" charset="0"/>
                <a:cs typeface="Arial" charset="0"/>
              </a:rPr>
              <a:t>Marcação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855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index.html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 smtClean="0"/>
              <a:t>Loja X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err="1" smtClean="0"/>
              <a:t>Bem-vindo</a:t>
            </a:r>
            <a:r>
              <a:rPr lang="en-US" sz="1800" dirty="0" smtClean="0"/>
              <a:t> à Loja X, a </a:t>
            </a:r>
            <a:r>
              <a:rPr lang="en-US" sz="1800" dirty="0" err="1" smtClean="0"/>
              <a:t>sua</a:t>
            </a:r>
            <a:r>
              <a:rPr lang="en-US" sz="1800" dirty="0" smtClean="0"/>
              <a:t> </a:t>
            </a:r>
            <a:r>
              <a:rPr lang="en-US" sz="1800" dirty="0" err="1" smtClean="0"/>
              <a:t>loja</a:t>
            </a:r>
            <a:r>
              <a:rPr lang="en-US" sz="1800" dirty="0" smtClean="0"/>
              <a:t> de </a:t>
            </a:r>
            <a:r>
              <a:rPr lang="en-US" sz="1800" dirty="0" err="1" smtClean="0"/>
              <a:t>eletro</a:t>
            </a:r>
            <a:r>
              <a:rPr lang="en-US" sz="1800" dirty="0" err="1"/>
              <a:t>-</a:t>
            </a:r>
            <a:r>
              <a:rPr lang="en-US" sz="1800" dirty="0" err="1" smtClean="0"/>
              <a:t>eletrônicos</a:t>
            </a:r>
            <a:r>
              <a:rPr lang="en-US" sz="1800" dirty="0"/>
              <a:t>!</a:t>
            </a:r>
            <a:endParaRPr lang="en-US" sz="1800" dirty="0" smtClean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err="1" smtClean="0"/>
              <a:t>Confira</a:t>
            </a:r>
            <a:r>
              <a:rPr lang="en-US" sz="1800" dirty="0" smtClean="0"/>
              <a:t> </a:t>
            </a:r>
            <a:r>
              <a:rPr lang="en-US" sz="1800" dirty="0" err="1" smtClean="0"/>
              <a:t>nossas</a:t>
            </a:r>
            <a:r>
              <a:rPr lang="en-US" sz="1800" dirty="0" smtClean="0"/>
              <a:t> </a:t>
            </a:r>
            <a:r>
              <a:rPr lang="en-US" sz="1800" dirty="0" err="1" smtClean="0"/>
              <a:t>promoções</a:t>
            </a:r>
            <a:r>
              <a:rPr lang="en-US" sz="1800" dirty="0" smtClean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err="1" smtClean="0"/>
              <a:t>Fique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</a:t>
            </a:r>
            <a:r>
              <a:rPr lang="en-US" sz="1800" dirty="0" err="1" smtClean="0"/>
              <a:t>dentro</a:t>
            </a:r>
            <a:r>
              <a:rPr lang="en-US" sz="1800" dirty="0" smtClean="0"/>
              <a:t> de </a:t>
            </a:r>
            <a:r>
              <a:rPr lang="en-US" sz="1800" dirty="0" err="1" smtClean="0"/>
              <a:t>nossos</a:t>
            </a:r>
            <a:r>
              <a:rPr lang="en-US" sz="1800" dirty="0" smtClean="0"/>
              <a:t> </a:t>
            </a:r>
            <a:r>
              <a:rPr lang="en-US" sz="1800" dirty="0" err="1" smtClean="0"/>
              <a:t>lançamentos</a:t>
            </a:r>
            <a:endParaRPr lang="en-US" sz="1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err="1" smtClean="0"/>
              <a:t>Veja</a:t>
            </a:r>
            <a:r>
              <a:rPr lang="en-US" sz="1800" dirty="0" smtClean="0"/>
              <a:t> </a:t>
            </a:r>
            <a:r>
              <a:rPr lang="en-US" sz="1800" dirty="0" err="1" smtClean="0"/>
              <a:t>nosso</a:t>
            </a:r>
            <a:r>
              <a:rPr lang="en-US" sz="1800" dirty="0" smtClean="0"/>
              <a:t> </a:t>
            </a:r>
            <a:r>
              <a:rPr lang="en-US" sz="1800" dirty="0" err="1" smtClean="0"/>
              <a:t>catálogo</a:t>
            </a:r>
            <a:endParaRPr lang="en-US" sz="1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err="1" smtClean="0"/>
              <a:t>Faça</a:t>
            </a:r>
            <a:r>
              <a:rPr lang="en-US" sz="1800" dirty="0" smtClean="0"/>
              <a:t> logo a </a:t>
            </a:r>
            <a:r>
              <a:rPr lang="en-US" sz="1800" dirty="0" err="1" smtClean="0"/>
              <a:t>sua</a:t>
            </a:r>
            <a:r>
              <a:rPr lang="en-US" sz="1800" dirty="0" smtClean="0"/>
              <a:t> </a:t>
            </a:r>
            <a:r>
              <a:rPr lang="en-US" sz="1800" dirty="0" err="1" smtClean="0"/>
              <a:t>lista</a:t>
            </a:r>
            <a:r>
              <a:rPr lang="en-US" sz="1800" dirty="0" smtClean="0"/>
              <a:t> de </a:t>
            </a:r>
            <a:r>
              <a:rPr lang="en-US" sz="1800" dirty="0" err="1" smtClean="0"/>
              <a:t>compras</a:t>
            </a:r>
            <a:endParaRPr lang="en-US" sz="1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28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produzido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" name="Picture 4" descr="Captura de Tela 2015-12-01 às 01.06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667" y="1657988"/>
            <a:ext cx="5958383" cy="503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33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O </a:t>
            </a:r>
            <a:r>
              <a:rPr lang="en-US" sz="2400" dirty="0" err="1" smtClean="0"/>
              <a:t>navegador</a:t>
            </a:r>
            <a:r>
              <a:rPr lang="en-US" sz="2400" dirty="0" smtClean="0"/>
              <a:t> </a:t>
            </a:r>
            <a:r>
              <a:rPr lang="en-US" sz="2400" dirty="0" err="1" smtClean="0"/>
              <a:t>não</a:t>
            </a:r>
            <a:r>
              <a:rPr lang="en-US" sz="2400" dirty="0" smtClean="0"/>
              <a:t> </a:t>
            </a:r>
            <a:r>
              <a:rPr lang="en-US" sz="2400" dirty="0" err="1" smtClean="0"/>
              <a:t>pode</a:t>
            </a:r>
            <a:r>
              <a:rPr lang="en-US" sz="2400" dirty="0" smtClean="0"/>
              <a:t> </a:t>
            </a:r>
            <a:r>
              <a:rPr lang="en-US" sz="2400" dirty="0" err="1" smtClean="0"/>
              <a:t>exibir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caracteres</a:t>
            </a:r>
            <a:r>
              <a:rPr lang="en-US" sz="2400" dirty="0" smtClean="0"/>
              <a:t> </a:t>
            </a:r>
            <a:r>
              <a:rPr lang="en-US" sz="2400" dirty="0" err="1" smtClean="0"/>
              <a:t>acentuados</a:t>
            </a:r>
            <a:r>
              <a:rPr lang="en-US" sz="2400" dirty="0" smtClean="0"/>
              <a:t> </a:t>
            </a:r>
            <a:r>
              <a:rPr lang="en-US" sz="2400" dirty="0" err="1" smtClean="0"/>
              <a:t>corretamente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err="1" smtClean="0"/>
              <a:t>Não</a:t>
            </a:r>
            <a:r>
              <a:rPr lang="en-US" sz="2400" dirty="0" smtClean="0"/>
              <a:t> </a:t>
            </a:r>
            <a:r>
              <a:rPr lang="en-US" sz="2400" dirty="0" err="1" smtClean="0"/>
              <a:t>está</a:t>
            </a:r>
            <a:r>
              <a:rPr lang="en-US" sz="2400" dirty="0" smtClean="0"/>
              <a:t> </a:t>
            </a:r>
            <a:r>
              <a:rPr lang="en-US" sz="2400" dirty="0" err="1" smtClean="0"/>
              <a:t>pulando</a:t>
            </a:r>
            <a:r>
              <a:rPr lang="en-US" sz="2400" dirty="0" smtClean="0"/>
              <a:t> </a:t>
            </a:r>
            <a:r>
              <a:rPr lang="en-US" sz="2400" dirty="0" err="1" smtClean="0"/>
              <a:t>linhas</a:t>
            </a:r>
            <a:endParaRPr lang="en-US" sz="2400" dirty="0" smtClean="0"/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 err="1" smtClean="0"/>
              <a:t>Estão</a:t>
            </a:r>
            <a:r>
              <a:rPr lang="en-US" sz="2400" dirty="0" smtClean="0"/>
              <a:t> </a:t>
            </a:r>
            <a:r>
              <a:rPr lang="en-US" sz="2400" dirty="0" err="1" smtClean="0"/>
              <a:t>faltando</a:t>
            </a:r>
            <a:r>
              <a:rPr lang="en-US" sz="2400" dirty="0" smtClean="0"/>
              <a:t> </a:t>
            </a:r>
            <a:r>
              <a:rPr lang="en-US" sz="2400" dirty="0" err="1" smtClean="0"/>
              <a:t>marcações</a:t>
            </a:r>
            <a:r>
              <a:rPr lang="en-US" sz="2400" dirty="0" smtClean="0"/>
              <a:t> </a:t>
            </a:r>
            <a:r>
              <a:rPr lang="en-US" sz="2400" dirty="0" err="1" smtClean="0"/>
              <a:t>adequadas</a:t>
            </a:r>
            <a:r>
              <a:rPr lang="en-US" sz="2400" dirty="0" smtClean="0"/>
              <a:t>. Mas antes disso, </a:t>
            </a:r>
            <a:r>
              <a:rPr lang="en-US" sz="2400" dirty="0" err="1" smtClean="0"/>
              <a:t>vamos</a:t>
            </a:r>
            <a:r>
              <a:rPr lang="en-US" sz="2400" dirty="0" smtClean="0"/>
              <a:t> </a:t>
            </a:r>
            <a:r>
              <a:rPr lang="en-US" sz="2400" dirty="0" err="1" smtClean="0"/>
              <a:t>lembrar</a:t>
            </a:r>
            <a:r>
              <a:rPr lang="en-US" sz="2400" dirty="0" smtClean="0"/>
              <a:t> </a:t>
            </a:r>
            <a:r>
              <a:rPr lang="en-US" sz="2400" dirty="0" err="1" smtClean="0"/>
              <a:t>umas</a:t>
            </a:r>
            <a:r>
              <a:rPr lang="en-US" sz="2400" dirty="0" smtClean="0"/>
              <a:t> </a:t>
            </a:r>
            <a:r>
              <a:rPr lang="en-US" sz="2400" dirty="0" err="1" smtClean="0"/>
              <a:t>coisas</a:t>
            </a:r>
            <a:r>
              <a:rPr lang="en-US" sz="2400" dirty="0" smtClean="0"/>
              <a:t> </a:t>
            </a:r>
            <a:r>
              <a:rPr lang="en-US" sz="2400" dirty="0" err="1" smtClean="0"/>
              <a:t>sobre</a:t>
            </a:r>
            <a:r>
              <a:rPr lang="en-US" sz="2400" dirty="0" smtClean="0"/>
              <a:t> </a:t>
            </a:r>
            <a:r>
              <a:rPr lang="en-US" sz="2400" dirty="0" err="1" smtClean="0"/>
              <a:t>linguagens</a:t>
            </a:r>
            <a:r>
              <a:rPr lang="en-US" sz="2400" dirty="0" smtClean="0"/>
              <a:t> de </a:t>
            </a:r>
            <a:r>
              <a:rPr lang="en-US" sz="2400" dirty="0" err="1" smtClean="0"/>
              <a:t>marcação</a:t>
            </a:r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8341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formado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um XML!</a:t>
            </a:r>
          </a:p>
          <a:p>
            <a:pPr lvl="1"/>
            <a:r>
              <a:rPr lang="en-US" dirty="0" err="1" smtClean="0"/>
              <a:t>Formato</a:t>
            </a:r>
            <a:r>
              <a:rPr lang="en-US" dirty="0" smtClean="0"/>
              <a:t> de </a:t>
            </a:r>
            <a:r>
              <a:rPr lang="en-US" dirty="0" err="1" smtClean="0"/>
              <a:t>árvore</a:t>
            </a:r>
            <a:r>
              <a:rPr lang="en-US" dirty="0" smtClean="0"/>
              <a:t> –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marcação</a:t>
            </a:r>
            <a:r>
              <a:rPr lang="en-US" dirty="0" smtClean="0"/>
              <a:t> </a:t>
            </a:r>
            <a:r>
              <a:rPr lang="en-US" dirty="0" err="1" smtClean="0"/>
              <a:t>raiz</a:t>
            </a:r>
            <a:endParaRPr lang="en-US" dirty="0" smtClean="0"/>
          </a:p>
          <a:p>
            <a:pPr lvl="1"/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marcações</a:t>
            </a:r>
            <a:r>
              <a:rPr lang="en-US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fechadas</a:t>
            </a:r>
            <a:endParaRPr lang="en-US" dirty="0" smtClean="0"/>
          </a:p>
          <a:p>
            <a:pPr lvl="2"/>
            <a:r>
              <a:rPr lang="en-US" dirty="0" err="1" smtClean="0"/>
              <a:t>Respeite</a:t>
            </a:r>
            <a:r>
              <a:rPr lang="en-US" dirty="0" smtClean="0"/>
              <a:t> a </a:t>
            </a:r>
            <a:r>
              <a:rPr lang="en-US" dirty="0" err="1" smtClean="0"/>
              <a:t>ordem</a:t>
            </a:r>
            <a:r>
              <a:rPr lang="en-US" dirty="0" smtClean="0"/>
              <a:t> das </a:t>
            </a:r>
            <a:r>
              <a:rPr lang="en-US" dirty="0" err="1" smtClean="0"/>
              <a:t>marcações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fechá-las</a:t>
            </a:r>
            <a:endParaRPr lang="en-US" dirty="0" smtClean="0"/>
          </a:p>
          <a:p>
            <a:pPr lvl="1"/>
            <a:r>
              <a:rPr lang="en-US" dirty="0" err="1" smtClean="0"/>
              <a:t>Respeite</a:t>
            </a:r>
            <a:r>
              <a:rPr lang="en-US" dirty="0" smtClean="0"/>
              <a:t> o </a:t>
            </a:r>
            <a:r>
              <a:rPr lang="en-US" dirty="0" err="1" smtClean="0"/>
              <a:t>esquema</a:t>
            </a:r>
            <a:r>
              <a:rPr lang="en-US" dirty="0" smtClean="0"/>
              <a:t> da </a:t>
            </a:r>
            <a:r>
              <a:rPr lang="en-US" dirty="0" err="1" smtClean="0"/>
              <a:t>versão</a:t>
            </a:r>
            <a:r>
              <a:rPr lang="en-US" dirty="0" smtClean="0"/>
              <a:t> do HTML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estiver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75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Agora </a:t>
            </a:r>
            <a:r>
              <a:rPr lang="en-US" dirty="0" err="1" smtClean="0"/>
              <a:t>vai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54443"/>
            <a:ext cx="9144000" cy="5203557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606060"/>
                </a:solidFill>
                <a:effectLst/>
                <a:latin typeface="Courier"/>
                <a:cs typeface="Courier"/>
              </a:rPr>
              <a:t>&lt;!DOCTYPE html&gt;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&lt;html </a:t>
            </a:r>
            <a:r>
              <a:rPr lang="en-US" sz="1600" dirty="0" err="1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lang</a:t>
            </a: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="</a:t>
            </a:r>
            <a:r>
              <a:rPr lang="en-US" sz="1600" dirty="0" err="1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pt-br</a:t>
            </a: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"&gt; </a:t>
            </a:r>
          </a:p>
          <a:p>
            <a:pPr marL="266700" indent="0">
              <a:buNone/>
            </a:pP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&lt;head&gt; </a:t>
            </a:r>
          </a:p>
          <a:p>
            <a:pPr marL="534988" indent="0">
              <a:buNone/>
            </a:pP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&lt;meta </a:t>
            </a:r>
            <a:r>
              <a:rPr lang="en-US" sz="1600" dirty="0" smtClean="0">
                <a:effectLst/>
                <a:latin typeface="Courier"/>
                <a:cs typeface="Courier"/>
              </a:rPr>
              <a:t>charset=</a:t>
            </a:r>
            <a:r>
              <a:rPr lang="en-US" sz="1600" dirty="0" smtClean="0">
                <a:solidFill>
                  <a:srgbClr val="2800FF"/>
                </a:solidFill>
                <a:effectLst/>
                <a:latin typeface="Courier"/>
                <a:cs typeface="Courier"/>
              </a:rPr>
              <a:t>"utf-8"</a:t>
            </a: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&gt;</a:t>
            </a:r>
          </a:p>
          <a:p>
            <a:pPr marL="534988" indent="0">
              <a:buNone/>
            </a:pP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&lt;title&gt;</a:t>
            </a:r>
            <a:r>
              <a:rPr lang="en-US" sz="1600" dirty="0" err="1">
                <a:latin typeface="Courier"/>
                <a:cs typeface="Courier"/>
              </a:rPr>
              <a:t>L</a:t>
            </a:r>
            <a:r>
              <a:rPr lang="en-US" sz="1600" dirty="0" err="1" smtClean="0">
                <a:effectLst/>
                <a:latin typeface="Courier"/>
                <a:cs typeface="Courier"/>
              </a:rPr>
              <a:t>ojas</a:t>
            </a:r>
            <a:r>
              <a:rPr lang="en-US" sz="1600" dirty="0" smtClean="0">
                <a:effectLst/>
                <a:latin typeface="Courier"/>
                <a:cs typeface="Courier"/>
              </a:rPr>
              <a:t> X - </a:t>
            </a:r>
            <a:r>
              <a:rPr lang="en-US" sz="1600" dirty="0" err="1" smtClean="0">
                <a:effectLst/>
                <a:latin typeface="Courier"/>
                <a:cs typeface="Courier"/>
              </a:rPr>
              <a:t>Sobre</a:t>
            </a: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&lt;/title&gt; </a:t>
            </a:r>
          </a:p>
          <a:p>
            <a:pPr marL="266700" indent="0">
              <a:buNone/>
            </a:pP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&lt;/head&gt; </a:t>
            </a:r>
          </a:p>
          <a:p>
            <a:pPr marL="266700" indent="0">
              <a:buNone/>
            </a:pP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&lt;body&gt; </a:t>
            </a:r>
          </a:p>
          <a:p>
            <a:pPr marL="534988" indent="0">
              <a:buNone/>
            </a:pP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&lt;h1&gt;</a:t>
            </a:r>
            <a:r>
              <a:rPr lang="en-US" sz="1600" dirty="0" smtClean="0">
                <a:effectLst/>
                <a:latin typeface="Courier"/>
                <a:cs typeface="Courier"/>
              </a:rPr>
              <a:t>Loja X</a:t>
            </a: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&lt;/h1&gt; </a:t>
            </a:r>
          </a:p>
          <a:p>
            <a:pPr marL="534988" indent="0">
              <a:buNone/>
            </a:pP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&lt;h2&gt;</a:t>
            </a:r>
            <a:r>
              <a:rPr lang="en-US" sz="1600" dirty="0" err="1" smtClean="0">
                <a:effectLst/>
                <a:latin typeface="Courier"/>
                <a:cs typeface="Courier"/>
              </a:rPr>
              <a:t>Bem-vindo</a:t>
            </a:r>
            <a:r>
              <a:rPr lang="en-US" sz="1600" dirty="0" smtClean="0">
                <a:effectLst/>
                <a:latin typeface="Courier"/>
                <a:cs typeface="Courier"/>
              </a:rPr>
              <a:t> à Loja X, o </a:t>
            </a:r>
            <a:r>
              <a:rPr lang="en-US" sz="1600" dirty="0" err="1" smtClean="0">
                <a:effectLst/>
                <a:latin typeface="Courier"/>
                <a:cs typeface="Courier"/>
              </a:rPr>
              <a:t>seu</a:t>
            </a:r>
            <a:r>
              <a:rPr lang="en-US" sz="1600" dirty="0" smtClean="0">
                <a:effectLst/>
                <a:latin typeface="Courier"/>
                <a:cs typeface="Courier"/>
              </a:rPr>
              <a:t> </a:t>
            </a:r>
            <a:r>
              <a:rPr lang="en-US" sz="1600" dirty="0" err="1" smtClean="0">
                <a:effectLst/>
                <a:latin typeface="Courier"/>
                <a:cs typeface="Courier"/>
              </a:rPr>
              <a:t>varejo</a:t>
            </a:r>
            <a:r>
              <a:rPr lang="en-US" sz="1600" dirty="0" smtClean="0">
                <a:effectLst/>
                <a:latin typeface="Courier"/>
                <a:cs typeface="Courier"/>
              </a:rPr>
              <a:t> de </a:t>
            </a:r>
            <a:r>
              <a:rPr lang="en-US" sz="1600" dirty="0" err="1" smtClean="0">
                <a:effectLst/>
                <a:latin typeface="Courier"/>
                <a:cs typeface="Courier"/>
              </a:rPr>
              <a:t>eletro</a:t>
            </a:r>
            <a:r>
              <a:rPr lang="en-US" sz="1600" dirty="0" err="1">
                <a:latin typeface="Courier"/>
                <a:cs typeface="Courier"/>
              </a:rPr>
              <a:t>-</a:t>
            </a:r>
            <a:r>
              <a:rPr lang="en-US" sz="1600" dirty="0" err="1" smtClean="0">
                <a:effectLst/>
                <a:latin typeface="Courier"/>
                <a:cs typeface="Courier"/>
              </a:rPr>
              <a:t>eletrônicos</a:t>
            </a:r>
            <a:r>
              <a:rPr lang="en-US" sz="1600" dirty="0" smtClean="0">
                <a:effectLst/>
                <a:latin typeface="Courier"/>
                <a:cs typeface="Courier"/>
              </a:rPr>
              <a:t>!</a:t>
            </a: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&lt;/h2&gt; </a:t>
            </a:r>
            <a:endParaRPr lang="en-US" sz="1600" dirty="0" smtClean="0">
              <a:latin typeface="Courier"/>
              <a:cs typeface="Courier"/>
            </a:endParaRPr>
          </a:p>
          <a:p>
            <a:pPr marL="534988" indent="0">
              <a:buNone/>
            </a:pPr>
            <a:r>
              <a:rPr lang="en-US" sz="1600" dirty="0">
                <a:solidFill>
                  <a:srgbClr val="800000"/>
                </a:solidFill>
                <a:latin typeface="Courier"/>
                <a:cs typeface="Courier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urier"/>
                <a:cs typeface="Courier"/>
              </a:rPr>
              <a:t>ul</a:t>
            </a:r>
            <a:r>
              <a:rPr lang="en-US" sz="1600" dirty="0">
                <a:solidFill>
                  <a:srgbClr val="800000"/>
                </a:solidFill>
                <a:latin typeface="Courier"/>
                <a:cs typeface="Courier"/>
              </a:rPr>
              <a:t>&gt;</a:t>
            </a:r>
            <a:r>
              <a:rPr lang="en-US" sz="1600" dirty="0">
                <a:latin typeface="Courier"/>
                <a:cs typeface="Courier"/>
              </a:rPr>
              <a:t> </a:t>
            </a:r>
            <a:endParaRPr lang="en-US" sz="1600" dirty="0" smtClean="0">
              <a:latin typeface="Courier"/>
              <a:cs typeface="Courier"/>
            </a:endParaRPr>
          </a:p>
          <a:p>
            <a:pPr marL="901700" indent="0">
              <a:buNone/>
            </a:pPr>
            <a:r>
              <a:rPr lang="en-US" sz="1600" dirty="0" smtClean="0">
                <a:solidFill>
                  <a:srgbClr val="800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urier"/>
                <a:cs typeface="Courier"/>
              </a:rPr>
              <a:t>li&gt;</a:t>
            </a:r>
            <a:r>
              <a:rPr lang="en-US" sz="1600" dirty="0" err="1">
                <a:latin typeface="Courier"/>
                <a:cs typeface="Courier"/>
              </a:rPr>
              <a:t>Confira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nossas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promoções</a:t>
            </a:r>
            <a:r>
              <a:rPr lang="en-US" sz="1600" dirty="0" smtClean="0">
                <a:latin typeface="Courier"/>
                <a:cs typeface="Courier"/>
              </a:rPr>
              <a:t>.</a:t>
            </a:r>
            <a:r>
              <a:rPr lang="en-US" sz="1600" dirty="0" smtClean="0">
                <a:solidFill>
                  <a:srgbClr val="800000"/>
                </a:solidFill>
                <a:latin typeface="Courier"/>
                <a:cs typeface="Courier"/>
              </a:rPr>
              <a:t> &lt;/li&gt;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</a:p>
          <a:p>
            <a:pPr marL="901700" indent="0">
              <a:buNone/>
            </a:pPr>
            <a:r>
              <a:rPr lang="en-US" sz="1600" dirty="0" smtClean="0">
                <a:solidFill>
                  <a:srgbClr val="800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urier"/>
                <a:cs typeface="Courier"/>
              </a:rPr>
              <a:t>li</a:t>
            </a:r>
            <a:r>
              <a:rPr lang="en-US" sz="1600" dirty="0" smtClean="0">
                <a:solidFill>
                  <a:srgbClr val="800000"/>
                </a:solidFill>
                <a:latin typeface="Courier"/>
                <a:cs typeface="Courier"/>
              </a:rPr>
              <a:t>&gt;</a:t>
            </a:r>
            <a:r>
              <a:rPr lang="en-US" sz="1600" dirty="0" err="1">
                <a:latin typeface="Courier"/>
                <a:cs typeface="Courier"/>
              </a:rPr>
              <a:t>F</a:t>
            </a:r>
            <a:r>
              <a:rPr lang="en-US" sz="1600" dirty="0" err="1" smtClean="0">
                <a:latin typeface="Courier"/>
                <a:cs typeface="Courier"/>
              </a:rPr>
              <a:t>ique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por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dentro</a:t>
            </a:r>
            <a:r>
              <a:rPr lang="en-US" sz="1600" dirty="0" smtClean="0">
                <a:latin typeface="Courier"/>
                <a:cs typeface="Courier"/>
              </a:rPr>
              <a:t> de </a:t>
            </a:r>
            <a:r>
              <a:rPr lang="en-US" sz="1600" dirty="0" err="1" smtClean="0">
                <a:latin typeface="Courier"/>
                <a:cs typeface="Courier"/>
              </a:rPr>
              <a:t>nossos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lançamentos</a:t>
            </a:r>
            <a:r>
              <a:rPr lang="en-US" sz="1600" dirty="0" smtClean="0">
                <a:latin typeface="Courier"/>
                <a:cs typeface="Courier"/>
              </a:rPr>
              <a:t>.</a:t>
            </a:r>
            <a:r>
              <a:rPr lang="en-US" sz="1600" dirty="0" smtClean="0">
                <a:solidFill>
                  <a:srgbClr val="800000"/>
                </a:solidFill>
                <a:latin typeface="Courier"/>
                <a:cs typeface="Courier"/>
              </a:rPr>
              <a:t>&lt;/li&gt;</a:t>
            </a:r>
            <a:endParaRPr lang="en-US" sz="1600" dirty="0" smtClean="0">
              <a:latin typeface="Courier"/>
              <a:cs typeface="Courier"/>
            </a:endParaRPr>
          </a:p>
          <a:p>
            <a:pPr marL="901700" indent="0">
              <a:buNone/>
            </a:pPr>
            <a:r>
              <a:rPr lang="en-US" sz="1600" dirty="0" smtClean="0">
                <a:solidFill>
                  <a:srgbClr val="800000"/>
                </a:solidFill>
                <a:latin typeface="Courier"/>
                <a:cs typeface="Courier"/>
              </a:rPr>
              <a:t>&lt;li&gt;</a:t>
            </a:r>
            <a:r>
              <a:rPr lang="en-US" sz="1600" dirty="0" err="1">
                <a:latin typeface="Courier"/>
                <a:cs typeface="Courier"/>
              </a:rPr>
              <a:t>V</a:t>
            </a:r>
            <a:r>
              <a:rPr lang="en-US" sz="1600" dirty="0" err="1" smtClean="0">
                <a:latin typeface="Courier"/>
                <a:cs typeface="Courier"/>
              </a:rPr>
              <a:t>eja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nosso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catálogo</a:t>
            </a:r>
            <a:r>
              <a:rPr lang="en-US" sz="1600" dirty="0" smtClean="0">
                <a:latin typeface="Courier"/>
                <a:cs typeface="Courier"/>
              </a:rPr>
              <a:t>.</a:t>
            </a:r>
            <a:r>
              <a:rPr lang="en-US" sz="1600" dirty="0" smtClean="0">
                <a:solidFill>
                  <a:srgbClr val="800000"/>
                </a:solidFill>
                <a:latin typeface="Courier"/>
                <a:cs typeface="Courier"/>
              </a:rPr>
              <a:t> &lt;/li&gt;</a:t>
            </a:r>
            <a:endParaRPr lang="en-US" sz="1600" dirty="0" smtClean="0">
              <a:latin typeface="Courier"/>
              <a:cs typeface="Courier"/>
            </a:endParaRPr>
          </a:p>
          <a:p>
            <a:pPr marL="901700" indent="0">
              <a:buNone/>
            </a:pPr>
            <a:r>
              <a:rPr lang="en-US" sz="1600" dirty="0" smtClean="0">
                <a:solidFill>
                  <a:srgbClr val="800000"/>
                </a:solidFill>
                <a:latin typeface="Courier"/>
                <a:cs typeface="Courier"/>
              </a:rPr>
              <a:t>&lt;li&gt;</a:t>
            </a:r>
            <a:r>
              <a:rPr lang="en-US" sz="1600" dirty="0" err="1">
                <a:latin typeface="Courier"/>
                <a:cs typeface="Courier"/>
              </a:rPr>
              <a:t>F</a:t>
            </a:r>
            <a:r>
              <a:rPr lang="en-US" sz="1600" dirty="0" err="1" smtClean="0">
                <a:latin typeface="Courier"/>
                <a:cs typeface="Courier"/>
              </a:rPr>
              <a:t>aça</a:t>
            </a:r>
            <a:r>
              <a:rPr lang="en-US" sz="1600" dirty="0" smtClean="0">
                <a:latin typeface="Courier"/>
                <a:cs typeface="Courier"/>
              </a:rPr>
              <a:t> logo a </a:t>
            </a:r>
            <a:r>
              <a:rPr lang="en-US" sz="1600" dirty="0" err="1" smtClean="0">
                <a:latin typeface="Courier"/>
                <a:cs typeface="Courier"/>
              </a:rPr>
              <a:t>sua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lista</a:t>
            </a:r>
            <a:r>
              <a:rPr lang="en-US" sz="1600" dirty="0" smtClean="0">
                <a:latin typeface="Courier"/>
                <a:cs typeface="Courier"/>
              </a:rPr>
              <a:t> de </a:t>
            </a:r>
            <a:r>
              <a:rPr lang="en-US" sz="1600" dirty="0" err="1" smtClean="0">
                <a:latin typeface="Courier"/>
                <a:cs typeface="Courier"/>
              </a:rPr>
              <a:t>compras</a:t>
            </a:r>
            <a:r>
              <a:rPr lang="en-US" sz="1600" dirty="0" smtClean="0">
                <a:latin typeface="Courier"/>
                <a:cs typeface="Courier"/>
              </a:rPr>
              <a:t>.</a:t>
            </a:r>
            <a:r>
              <a:rPr lang="en-US" sz="1600" dirty="0" smtClean="0">
                <a:solidFill>
                  <a:srgbClr val="800000"/>
                </a:solidFill>
                <a:latin typeface="Courier"/>
                <a:cs typeface="Courier"/>
              </a:rPr>
              <a:t> &lt;/li&gt;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</a:p>
          <a:p>
            <a:pPr marL="534988" indent="0">
              <a:buNone/>
            </a:pPr>
            <a:r>
              <a:rPr lang="en-US" sz="1600" dirty="0" smtClean="0">
                <a:solidFill>
                  <a:srgbClr val="800000"/>
                </a:solidFill>
                <a:latin typeface="Courier"/>
                <a:cs typeface="Courier"/>
              </a:rPr>
              <a:t>&lt;/</a:t>
            </a:r>
            <a:r>
              <a:rPr lang="en-US" sz="1600" dirty="0" err="1" smtClean="0">
                <a:solidFill>
                  <a:srgbClr val="800000"/>
                </a:solidFill>
                <a:latin typeface="Courier"/>
                <a:cs typeface="Courier"/>
              </a:rPr>
              <a:t>ul</a:t>
            </a:r>
            <a:r>
              <a:rPr lang="en-US" sz="1600" dirty="0" smtClean="0">
                <a:solidFill>
                  <a:srgbClr val="800000"/>
                </a:solidFill>
                <a:latin typeface="Courier"/>
                <a:cs typeface="Courier"/>
              </a:rPr>
              <a:t>&gt;</a:t>
            </a:r>
            <a:endParaRPr lang="en-US" sz="1600" dirty="0" smtClean="0">
              <a:latin typeface="Courier"/>
              <a:cs typeface="Courier"/>
            </a:endParaRPr>
          </a:p>
          <a:p>
            <a:pPr marL="266700" indent="0">
              <a:buNone/>
            </a:pPr>
            <a:r>
              <a:rPr lang="en-US" sz="1600" dirty="0" smtClean="0">
                <a:solidFill>
                  <a:srgbClr val="800000"/>
                </a:solidFill>
                <a:latin typeface="Courier"/>
                <a:cs typeface="Courier"/>
              </a:rPr>
              <a:t>&lt;/body&gt;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800000"/>
                </a:solidFill>
                <a:latin typeface="Courier"/>
                <a:cs typeface="Courier"/>
              </a:rPr>
              <a:t>&lt;/html&gt;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2140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Voilà!</a:t>
            </a:r>
            <a:endParaRPr lang="en-US" dirty="0"/>
          </a:p>
        </p:txBody>
      </p:sp>
      <p:pic>
        <p:nvPicPr>
          <p:cNvPr id="5" name="Picture 4" descr="Captura de Tela 2015-12-01 às 01.05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3" y="1569842"/>
            <a:ext cx="6217035" cy="528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18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- &lt;!DOCTYPE&gt; e &lt;html&gt;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656866"/>
          </a:xfrm>
        </p:spPr>
        <p:txBody>
          <a:bodyPr/>
          <a:lstStyle/>
          <a:p>
            <a:r>
              <a:rPr lang="en-US" sz="2000" dirty="0" smtClean="0"/>
              <a:t>A </a:t>
            </a:r>
            <a:r>
              <a:rPr lang="en-US" sz="2000" dirty="0" err="1" smtClean="0"/>
              <a:t>instrução</a:t>
            </a:r>
            <a:r>
              <a:rPr lang="en-US" sz="2000" dirty="0" smtClean="0"/>
              <a:t> &lt;!DOCTYPE html&gt;</a:t>
            </a:r>
          </a:p>
          <a:p>
            <a:pPr lvl="1"/>
            <a:r>
              <a:rPr lang="en-US" sz="1800" dirty="0" err="1"/>
              <a:t>indica</a:t>
            </a:r>
            <a:r>
              <a:rPr lang="en-US" sz="1800" dirty="0"/>
              <a:t> </a:t>
            </a:r>
            <a:r>
              <a:rPr lang="en-US" sz="1800" dirty="0" err="1"/>
              <a:t>para</a:t>
            </a:r>
            <a:r>
              <a:rPr lang="en-US" sz="1800" dirty="0"/>
              <a:t> o </a:t>
            </a:r>
            <a:r>
              <a:rPr lang="en-US" sz="1800" dirty="0" err="1"/>
              <a:t>navegador</a:t>
            </a:r>
            <a:r>
              <a:rPr lang="en-US" sz="1800" dirty="0"/>
              <a:t> e </a:t>
            </a:r>
            <a:r>
              <a:rPr lang="en-US" sz="1800" dirty="0" err="1"/>
              <a:t>para</a:t>
            </a:r>
            <a:r>
              <a:rPr lang="en-US" sz="1800" dirty="0"/>
              <a:t> outros </a:t>
            </a:r>
            <a:r>
              <a:rPr lang="en-US" sz="1800" dirty="0" err="1"/>
              <a:t>meios</a:t>
            </a:r>
            <a:r>
              <a:rPr lang="en-US" sz="1800" dirty="0"/>
              <a:t> </a:t>
            </a:r>
            <a:r>
              <a:rPr lang="en-US" sz="1800" dirty="0" err="1"/>
              <a:t>qual</a:t>
            </a:r>
            <a:r>
              <a:rPr lang="en-US" sz="1800" dirty="0"/>
              <a:t> a </a:t>
            </a:r>
            <a:r>
              <a:rPr lang="en-US" sz="1800" dirty="0" err="1"/>
              <a:t>especificação</a:t>
            </a:r>
            <a:r>
              <a:rPr lang="en-US" sz="1800" dirty="0"/>
              <a:t> de </a:t>
            </a:r>
            <a:r>
              <a:rPr lang="en-US" sz="1800" dirty="0" err="1"/>
              <a:t>código</a:t>
            </a:r>
            <a:r>
              <a:rPr lang="en-US" sz="1800" dirty="0"/>
              <a:t> </a:t>
            </a:r>
            <a:r>
              <a:rPr lang="en-US" sz="1800" dirty="0" err="1" smtClean="0"/>
              <a:t>utilizar</a:t>
            </a:r>
            <a:r>
              <a:rPr lang="en-US" sz="1800" dirty="0" smtClean="0"/>
              <a:t>. </a:t>
            </a:r>
          </a:p>
          <a:p>
            <a:pPr lvl="1"/>
            <a:r>
              <a:rPr lang="en-US" sz="1800" dirty="0" err="1" smtClean="0"/>
              <a:t>Em</a:t>
            </a:r>
            <a:r>
              <a:rPr lang="en-US" sz="1800" dirty="0" smtClean="0"/>
              <a:t> </a:t>
            </a:r>
            <a:r>
              <a:rPr lang="en-US" sz="1800" dirty="0" err="1" smtClean="0"/>
              <a:t>versões</a:t>
            </a:r>
            <a:r>
              <a:rPr lang="en-US" sz="1800" dirty="0" smtClean="0"/>
              <a:t> </a:t>
            </a:r>
            <a:r>
              <a:rPr lang="en-US" sz="1800" dirty="0" err="1" smtClean="0"/>
              <a:t>anteriores</a:t>
            </a:r>
            <a:r>
              <a:rPr lang="en-US" sz="1800" dirty="0" smtClean="0"/>
              <a:t>, era </a:t>
            </a:r>
            <a:r>
              <a:rPr lang="en-US" sz="1800" dirty="0" err="1" smtClean="0"/>
              <a:t>preciso</a:t>
            </a:r>
            <a:r>
              <a:rPr lang="en-US" sz="1800" dirty="0" smtClean="0"/>
              <a:t> </a:t>
            </a:r>
            <a:r>
              <a:rPr lang="en-US" sz="1800" dirty="0" err="1" smtClean="0"/>
              <a:t>referenciar</a:t>
            </a:r>
            <a:r>
              <a:rPr lang="en-US" sz="1800" dirty="0" smtClean="0"/>
              <a:t> o DTD a </a:t>
            </a:r>
            <a:r>
              <a:rPr lang="en-US" sz="1800" dirty="0" err="1" smtClean="0"/>
              <a:t>utilizar</a:t>
            </a:r>
            <a:r>
              <a:rPr lang="en-US" sz="1800" dirty="0" smtClean="0"/>
              <a:t>. (Strict, Transitional, frameset)</a:t>
            </a:r>
          </a:p>
          <a:p>
            <a:r>
              <a:rPr lang="en-US" sz="2000" dirty="0" smtClean="0"/>
              <a:t>A tag &lt;html </a:t>
            </a:r>
            <a:r>
              <a:rPr lang="en-US" sz="2000" dirty="0" err="1"/>
              <a:t>lang</a:t>
            </a:r>
            <a:r>
              <a:rPr lang="en-US" sz="2000" dirty="0"/>
              <a:t>=”</a:t>
            </a:r>
            <a:r>
              <a:rPr lang="en-US" sz="2000" dirty="0" err="1"/>
              <a:t>pt-br</a:t>
            </a:r>
            <a:r>
              <a:rPr lang="en-US" sz="2000" dirty="0" smtClean="0"/>
              <a:t>”&gt;</a:t>
            </a:r>
          </a:p>
          <a:p>
            <a:pPr lvl="1"/>
            <a:r>
              <a:rPr lang="en-US" sz="1800" dirty="0" smtClean="0"/>
              <a:t>Tag </a:t>
            </a:r>
            <a:r>
              <a:rPr lang="en-US" sz="1800" dirty="0" err="1" smtClean="0"/>
              <a:t>raiz</a:t>
            </a:r>
            <a:r>
              <a:rPr lang="en-US" sz="1800" dirty="0" smtClean="0"/>
              <a:t> de um </a:t>
            </a:r>
            <a:r>
              <a:rPr lang="en-US" sz="1800" dirty="0" err="1" smtClean="0"/>
              <a:t>documento</a:t>
            </a:r>
            <a:r>
              <a:rPr lang="en-US" sz="1800" dirty="0" smtClean="0"/>
              <a:t> HTML. </a:t>
            </a:r>
          </a:p>
          <a:p>
            <a:pPr lvl="2"/>
            <a:r>
              <a:rPr lang="en-US" sz="1600" dirty="0" err="1" smtClean="0"/>
              <a:t>Atributo</a:t>
            </a:r>
            <a:r>
              <a:rPr lang="en-US" sz="1600" dirty="0" smtClean="0"/>
              <a:t> </a:t>
            </a:r>
            <a:r>
              <a:rPr lang="en-US" sz="1600" dirty="0" err="1" smtClean="0"/>
              <a:t>lang</a:t>
            </a:r>
            <a:r>
              <a:rPr lang="en-US" sz="1600" dirty="0" smtClean="0"/>
              <a:t>: </a:t>
            </a:r>
            <a:r>
              <a:rPr lang="en-US" sz="1600" dirty="0" err="1" smtClean="0"/>
              <a:t>para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user-agents </a:t>
            </a:r>
            <a:r>
              <a:rPr lang="en-US" sz="1600" dirty="0" err="1" smtClean="0"/>
              <a:t>saibam</a:t>
            </a:r>
            <a:r>
              <a:rPr lang="en-US" sz="1600" dirty="0" smtClean="0"/>
              <a:t> o </a:t>
            </a:r>
            <a:r>
              <a:rPr lang="en-US" sz="1600" dirty="0" err="1" smtClean="0"/>
              <a:t>idioma</a:t>
            </a:r>
            <a:r>
              <a:rPr lang="en-US" sz="1600" dirty="0" smtClean="0"/>
              <a:t> principal do site </a:t>
            </a:r>
            <a:r>
              <a:rPr lang="en-US" sz="1400" b="1" dirty="0" smtClean="0"/>
              <a:t>http</a:t>
            </a:r>
            <a:r>
              <a:rPr lang="en-US" sz="1400" b="1" dirty="0"/>
              <a:t>://www.w3.org/International/questions/</a:t>
            </a:r>
            <a:r>
              <a:rPr lang="en-US" sz="1400" b="1" dirty="0" err="1"/>
              <a:t>qa</a:t>
            </a:r>
            <a:r>
              <a:rPr lang="en-US" sz="1400" b="1" dirty="0"/>
              <a:t>-choosing-language-</a:t>
            </a:r>
            <a:r>
              <a:rPr lang="en-US" sz="1400" b="1" dirty="0" smtClean="0"/>
              <a:t>tags</a:t>
            </a:r>
            <a:endParaRPr lang="en-US" sz="1600" dirty="0" smtClean="0"/>
          </a:p>
          <a:p>
            <a:pPr lvl="1"/>
            <a:r>
              <a:rPr lang="en-US" sz="1800" dirty="0" err="1" smtClean="0"/>
              <a:t>Dentro</a:t>
            </a:r>
            <a:r>
              <a:rPr lang="en-US" sz="1800" dirty="0" smtClean="0"/>
              <a:t> </a:t>
            </a:r>
            <a:r>
              <a:rPr lang="en-US" sz="1800" dirty="0" err="1" smtClean="0"/>
              <a:t>dela</a:t>
            </a:r>
            <a:r>
              <a:rPr lang="en-US" sz="1800" dirty="0" smtClean="0"/>
              <a:t>, </a:t>
            </a:r>
            <a:r>
              <a:rPr lang="en-US" sz="1800" dirty="0" err="1" smtClean="0"/>
              <a:t>são</a:t>
            </a:r>
            <a:r>
              <a:rPr lang="en-US" sz="1800" dirty="0" smtClean="0"/>
              <a:t> </a:t>
            </a:r>
            <a:r>
              <a:rPr lang="en-US" sz="1800" dirty="0" err="1" smtClean="0"/>
              <a:t>declaradas</a:t>
            </a:r>
            <a:r>
              <a:rPr lang="en-US" sz="1800" dirty="0" smtClean="0"/>
              <a:t> </a:t>
            </a:r>
            <a:r>
              <a:rPr lang="en-US" sz="1800" dirty="0" err="1" smtClean="0"/>
              <a:t>outras</a:t>
            </a:r>
            <a:r>
              <a:rPr lang="en-US" sz="1800" dirty="0" smtClean="0"/>
              <a:t> </a:t>
            </a:r>
            <a:r>
              <a:rPr lang="en-US" sz="1800" dirty="0" err="1" smtClean="0"/>
              <a:t>duas</a:t>
            </a:r>
            <a:r>
              <a:rPr lang="en-US" sz="1800" dirty="0" smtClean="0"/>
              <a:t> tags: &lt;head&gt; e &lt;body&gt; (tags </a:t>
            </a:r>
            <a:r>
              <a:rPr lang="en-US" sz="1800" dirty="0" err="1" smtClean="0"/>
              <a:t>irmãs</a:t>
            </a:r>
            <a:r>
              <a:rPr lang="en-US" sz="1800" dirty="0" smtClean="0"/>
              <a:t>)</a:t>
            </a:r>
          </a:p>
          <a:p>
            <a:pPr marL="450850" indent="0">
              <a:buNone/>
            </a:pPr>
            <a:r>
              <a:rPr lang="en-US" sz="1400" dirty="0" smtClean="0">
                <a:solidFill>
                  <a:srgbClr val="7F0054"/>
                </a:solidFill>
                <a:effectLst/>
                <a:latin typeface="SFTT1095"/>
              </a:rPr>
              <a:t>&lt;html&gt; </a:t>
            </a:r>
          </a:p>
          <a:p>
            <a:pPr marL="801688" indent="0">
              <a:buNone/>
            </a:pPr>
            <a:r>
              <a:rPr lang="en-US" sz="1400" dirty="0" smtClean="0">
                <a:solidFill>
                  <a:srgbClr val="7F0054"/>
                </a:solidFill>
                <a:effectLst/>
                <a:latin typeface="SFTT1095"/>
              </a:rPr>
              <a:t>&lt;head&gt;&lt;/head&gt; </a:t>
            </a:r>
          </a:p>
          <a:p>
            <a:pPr marL="801688" indent="0">
              <a:buNone/>
            </a:pPr>
            <a:r>
              <a:rPr lang="en-US" sz="1400" dirty="0" smtClean="0">
                <a:solidFill>
                  <a:srgbClr val="7F0054"/>
                </a:solidFill>
                <a:effectLst/>
                <a:latin typeface="SFTT1095"/>
              </a:rPr>
              <a:t>&lt;body&gt;&lt;/body&gt; </a:t>
            </a:r>
          </a:p>
          <a:p>
            <a:pPr marL="450850" indent="0">
              <a:buNone/>
            </a:pPr>
            <a:r>
              <a:rPr lang="en-US" sz="1400" dirty="0" smtClean="0">
                <a:solidFill>
                  <a:srgbClr val="7F0054"/>
                </a:solidFill>
                <a:effectLst/>
                <a:latin typeface="SFTT1095"/>
              </a:rPr>
              <a:t>&lt;/html&gt; </a:t>
            </a:r>
            <a:endParaRPr lang="en-US" sz="1400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944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- &lt;head&gt;</a:t>
            </a:r>
            <a:br>
              <a:rPr lang="en-US" dirty="0" smtClean="0"/>
            </a:br>
            <a:r>
              <a:rPr lang="en-US" dirty="0" err="1" smtClean="0"/>
              <a:t>Metatags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A tag head </a:t>
            </a:r>
            <a:r>
              <a:rPr lang="en-US" sz="2200" dirty="0" err="1" smtClean="0"/>
              <a:t>é</a:t>
            </a:r>
            <a:r>
              <a:rPr lang="en-US" sz="2200" dirty="0" smtClean="0"/>
              <a:t> </a:t>
            </a:r>
            <a:r>
              <a:rPr lang="en-US" sz="2200" dirty="0" err="1" smtClean="0"/>
              <a:t>onde</a:t>
            </a:r>
            <a:r>
              <a:rPr lang="en-US" sz="2200" dirty="0" smtClean="0"/>
              <a:t> </a:t>
            </a:r>
            <a:r>
              <a:rPr lang="en-US" sz="2200" dirty="0" err="1" smtClean="0"/>
              <a:t>ficam</a:t>
            </a:r>
            <a:r>
              <a:rPr lang="en-US" sz="2200" dirty="0" smtClean="0"/>
              <a:t> </a:t>
            </a:r>
            <a:r>
              <a:rPr lang="en-US" sz="2200" dirty="0" err="1" smtClean="0"/>
              <a:t>os</a:t>
            </a:r>
            <a:r>
              <a:rPr lang="en-US" sz="2200" dirty="0" smtClean="0"/>
              <a:t> </a:t>
            </a:r>
            <a:r>
              <a:rPr lang="en-US" sz="2200" dirty="0" err="1" smtClean="0"/>
              <a:t>metadados</a:t>
            </a:r>
            <a:r>
              <a:rPr lang="en-US" sz="2200" dirty="0" smtClean="0"/>
              <a:t> </a:t>
            </a:r>
            <a:r>
              <a:rPr lang="en-US" sz="1800" dirty="0" smtClean="0"/>
              <a:t>(</a:t>
            </a:r>
            <a:r>
              <a:rPr lang="en-US" sz="1800" dirty="0" err="1" smtClean="0"/>
              <a:t>informações</a:t>
            </a:r>
            <a:r>
              <a:rPr lang="en-US" sz="1800" dirty="0" smtClean="0"/>
              <a:t> </a:t>
            </a:r>
            <a:r>
              <a:rPr lang="en-US" sz="1800" dirty="0" err="1" smtClean="0"/>
              <a:t>sobre</a:t>
            </a:r>
            <a:r>
              <a:rPr lang="en-US" sz="1800" dirty="0" smtClean="0"/>
              <a:t> a </a:t>
            </a:r>
            <a:r>
              <a:rPr lang="en-US" sz="1800" dirty="0" err="1" smtClean="0"/>
              <a:t>página</a:t>
            </a:r>
            <a:r>
              <a:rPr lang="en-US" sz="1800" dirty="0" smtClean="0"/>
              <a:t> e o </a:t>
            </a:r>
            <a:r>
              <a:rPr lang="en-US" sz="1800" dirty="0" err="1" smtClean="0"/>
              <a:t>conteúdo</a:t>
            </a:r>
            <a:r>
              <a:rPr lang="en-US" sz="1800" dirty="0" smtClean="0"/>
              <a:t> </a:t>
            </a:r>
            <a:r>
              <a:rPr lang="en-US" sz="1800" dirty="0" err="1" smtClean="0"/>
              <a:t>publicado</a:t>
            </a:r>
            <a:r>
              <a:rPr lang="en-US" sz="1800" dirty="0" smtClean="0"/>
              <a:t>)</a:t>
            </a:r>
          </a:p>
          <a:p>
            <a:r>
              <a:rPr lang="en-US" sz="2200" dirty="0" err="1" smtClean="0"/>
              <a:t>Metatags</a:t>
            </a:r>
            <a:r>
              <a:rPr lang="en-US" sz="2200" dirty="0" smtClean="0"/>
              <a:t>: </a:t>
            </a:r>
            <a:r>
              <a:rPr lang="en-US" sz="2200" dirty="0" err="1" smtClean="0"/>
              <a:t>descritores</a:t>
            </a:r>
            <a:r>
              <a:rPr lang="en-US" sz="2200" dirty="0" smtClean="0"/>
              <a:t> de </a:t>
            </a:r>
            <a:r>
              <a:rPr lang="en-US" sz="2200" dirty="0" err="1" smtClean="0"/>
              <a:t>página</a:t>
            </a:r>
            <a:endParaRPr lang="en-US" sz="2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360534"/>
              </p:ext>
            </p:extLst>
          </p:nvPr>
        </p:nvGraphicFramePr>
        <p:xfrm>
          <a:off x="300762" y="2991593"/>
          <a:ext cx="8671971" cy="3637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9884"/>
                <a:gridCol w="1821281"/>
                <a:gridCol w="55808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Atributo</a:t>
                      </a:r>
                      <a:endParaRPr lang="en-US" sz="1400" b="1" dirty="0"/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Valor</a:t>
                      </a:r>
                      <a:endParaRPr lang="en-US" sz="1400" b="1" dirty="0"/>
                    </a:p>
                  </a:txBody>
                  <a:tcP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Descrição</a:t>
                      </a:r>
                      <a:endParaRPr lang="en-US" sz="1400" b="1" dirty="0"/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charset</a:t>
                      </a:r>
                      <a:endParaRPr lang="en-US" sz="1400" dirty="0"/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character_set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Especifica</a:t>
                      </a:r>
                      <a:r>
                        <a:rPr lang="en-US" sz="1400" baseline="0" dirty="0" smtClean="0"/>
                        <a:t> a </a:t>
                      </a:r>
                      <a:r>
                        <a:rPr lang="en-US" sz="1400" baseline="0" dirty="0" err="1" smtClean="0"/>
                        <a:t>tabela</a:t>
                      </a:r>
                      <a:r>
                        <a:rPr lang="en-US" sz="1400" baseline="0" dirty="0" smtClean="0"/>
                        <a:t> de </a:t>
                      </a:r>
                      <a:r>
                        <a:rPr lang="en-US" sz="1400" baseline="0" dirty="0" err="1" smtClean="0"/>
                        <a:t>caracteres</a:t>
                      </a:r>
                      <a:r>
                        <a:rPr lang="en-US" sz="1400" baseline="0" dirty="0" smtClean="0"/>
                        <a:t> a </a:t>
                      </a:r>
                      <a:r>
                        <a:rPr lang="en-US" sz="1400" baseline="0" dirty="0" err="1" smtClean="0"/>
                        <a:t>ser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usada</a:t>
                      </a:r>
                      <a:r>
                        <a:rPr lang="en-US" sz="1400" baseline="0" dirty="0" smtClean="0"/>
                        <a:t> no </a:t>
                      </a:r>
                      <a:r>
                        <a:rPr lang="en-US" sz="1400" baseline="0" dirty="0" err="1" smtClean="0"/>
                        <a:t>documento</a:t>
                      </a:r>
                      <a:endParaRPr lang="en-US" sz="1400" dirty="0"/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content</a:t>
                      </a:r>
                      <a:endParaRPr lang="en-US" sz="1400" dirty="0"/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texto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Dá</a:t>
                      </a:r>
                      <a:r>
                        <a:rPr lang="en-US" sz="1400" dirty="0" smtClean="0"/>
                        <a:t> um valor </a:t>
                      </a:r>
                      <a:r>
                        <a:rPr lang="en-US" sz="1400" dirty="0" err="1" smtClean="0"/>
                        <a:t>associado</a:t>
                      </a:r>
                      <a:r>
                        <a:rPr lang="en-US" sz="1400" dirty="0" smtClean="0"/>
                        <a:t> com </a:t>
                      </a:r>
                      <a:r>
                        <a:rPr lang="en-US" sz="1400" baseline="0" dirty="0" smtClean="0"/>
                        <a:t>um </a:t>
                      </a:r>
                      <a:r>
                        <a:rPr lang="en-US" sz="1400" b="1" baseline="0" dirty="0" smtClean="0"/>
                        <a:t>http-</a:t>
                      </a:r>
                      <a:r>
                        <a:rPr lang="en-US" sz="1400" b="1" baseline="0" dirty="0" err="1" smtClean="0"/>
                        <a:t>equiv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ou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atributo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="1" baseline="0" dirty="0" smtClean="0"/>
                        <a:t>name</a:t>
                      </a:r>
                      <a:endParaRPr lang="en-US" sz="1400" b="1" dirty="0"/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http-</a:t>
                      </a:r>
                      <a:r>
                        <a:rPr lang="en-US" sz="1400" dirty="0" err="1" smtClean="0"/>
                        <a:t>equiv</a:t>
                      </a:r>
                      <a:endParaRPr lang="en-US" sz="1400" dirty="0"/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content-type</a:t>
                      </a:r>
                    </a:p>
                    <a:p>
                      <a:r>
                        <a:rPr lang="en-US" sz="1200" dirty="0" smtClean="0"/>
                        <a:t>default-style</a:t>
                      </a:r>
                    </a:p>
                    <a:p>
                      <a:r>
                        <a:rPr lang="en-US" sz="1200" dirty="0" smtClean="0"/>
                        <a:t>refresh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fornece</a:t>
                      </a:r>
                      <a:r>
                        <a:rPr lang="en-US" sz="1400" dirty="0" smtClean="0"/>
                        <a:t> um </a:t>
                      </a:r>
                      <a:r>
                        <a:rPr lang="en-US" sz="1400" dirty="0" err="1" smtClean="0"/>
                        <a:t>cabeçalho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baseline="0" dirty="0" smtClean="0"/>
                        <a:t>HTTP </a:t>
                      </a:r>
                      <a:r>
                        <a:rPr lang="en-US" sz="1400" baseline="0" dirty="0" err="1" smtClean="0"/>
                        <a:t>para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informação</a:t>
                      </a:r>
                      <a:r>
                        <a:rPr lang="en-US" sz="1400" baseline="0" dirty="0" smtClean="0"/>
                        <a:t> do </a:t>
                      </a:r>
                      <a:r>
                        <a:rPr lang="en-US" sz="1400" baseline="0" dirty="0" err="1" smtClean="0"/>
                        <a:t>atributo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="1" baseline="0" dirty="0" smtClean="0"/>
                        <a:t>content</a:t>
                      </a:r>
                      <a:endParaRPr lang="en-US" sz="1400" b="1" dirty="0"/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application-name</a:t>
                      </a:r>
                    </a:p>
                    <a:p>
                      <a:r>
                        <a:rPr lang="en-US" sz="1200" dirty="0" smtClean="0"/>
                        <a:t>author</a:t>
                      </a:r>
                    </a:p>
                    <a:p>
                      <a:r>
                        <a:rPr lang="en-US" sz="1200" dirty="0" smtClean="0"/>
                        <a:t>description</a:t>
                      </a:r>
                    </a:p>
                    <a:p>
                      <a:r>
                        <a:rPr lang="en-US" sz="1200" dirty="0" smtClean="0"/>
                        <a:t>generator</a:t>
                      </a:r>
                    </a:p>
                    <a:p>
                      <a:r>
                        <a:rPr lang="en-US" sz="1200" dirty="0" smtClean="0"/>
                        <a:t>keywords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Especifica</a:t>
                      </a:r>
                      <a:r>
                        <a:rPr lang="en-US" sz="1400" dirty="0" smtClean="0"/>
                        <a:t> um </a:t>
                      </a:r>
                      <a:r>
                        <a:rPr lang="en-US" sz="1400" dirty="0" err="1" smtClean="0"/>
                        <a:t>nome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para</a:t>
                      </a:r>
                      <a:r>
                        <a:rPr lang="en-US" sz="1400" dirty="0" smtClean="0"/>
                        <a:t> um </a:t>
                      </a:r>
                      <a:r>
                        <a:rPr lang="en-US" sz="1400" dirty="0" err="1" smtClean="0"/>
                        <a:t>metadado</a:t>
                      </a:r>
                      <a:endParaRPr lang="en-US" sz="1400" dirty="0"/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scheme</a:t>
                      </a:r>
                      <a:endParaRPr lang="en-US" sz="1400" dirty="0"/>
                    </a:p>
                  </a:txBody>
                  <a:tcPr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formato</a:t>
                      </a:r>
                      <a:r>
                        <a:rPr lang="en-US" sz="1200" dirty="0" smtClean="0"/>
                        <a:t>/URI</a:t>
                      </a:r>
                      <a:endParaRPr lang="en-US" sz="1200" dirty="0"/>
                    </a:p>
                  </a:txBody>
                  <a:tcPr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Não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é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suportado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em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 HTML5!!!</a:t>
                      </a:r>
                    </a:p>
                    <a:p>
                      <a:r>
                        <a:rPr lang="en-US" sz="1400" dirty="0" err="1" smtClean="0"/>
                        <a:t>Especifica</a:t>
                      </a:r>
                      <a:r>
                        <a:rPr lang="en-US" sz="1400" dirty="0" smtClean="0"/>
                        <a:t> um </a:t>
                      </a:r>
                      <a:r>
                        <a:rPr lang="en-US" sz="1400" dirty="0" err="1" smtClean="0"/>
                        <a:t>esquema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para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ser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usado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para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interpretar</a:t>
                      </a:r>
                      <a:r>
                        <a:rPr lang="en-US" sz="1400" dirty="0" smtClean="0"/>
                        <a:t> o </a:t>
                      </a:r>
                      <a:r>
                        <a:rPr lang="en-US" sz="1400" dirty="0" err="1" smtClean="0"/>
                        <a:t>vaor</a:t>
                      </a:r>
                      <a:r>
                        <a:rPr lang="en-US" sz="1400" dirty="0" smtClean="0"/>
                        <a:t> do </a:t>
                      </a:r>
                      <a:r>
                        <a:rPr lang="en-US" sz="1400" dirty="0" err="1" smtClean="0"/>
                        <a:t>atributo</a:t>
                      </a:r>
                      <a:r>
                        <a:rPr lang="en-US" sz="1400" baseline="0" dirty="0" smtClean="0"/>
                        <a:t> content</a:t>
                      </a:r>
                      <a:endParaRPr lang="en-US" sz="1400" dirty="0"/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0762" y="6617766"/>
            <a:ext cx="4694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Tradução</a:t>
            </a:r>
            <a:r>
              <a:rPr lang="en-US" sz="1200" dirty="0" smtClean="0"/>
              <a:t> </a:t>
            </a:r>
            <a:r>
              <a:rPr lang="en-US" sz="1200" dirty="0" err="1" smtClean="0"/>
              <a:t>livre</a:t>
            </a:r>
            <a:r>
              <a:rPr lang="en-US" sz="1200" dirty="0" smtClean="0"/>
              <a:t> de www.w3schools.com/tags/</a:t>
            </a:r>
            <a:r>
              <a:rPr lang="en-US" sz="1200" dirty="0" err="1" smtClean="0"/>
              <a:t>tag_meta.asp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5460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HTML - &lt;head&gt;</a:t>
            </a:r>
            <a:br>
              <a:rPr lang="en-US" dirty="0" smtClean="0"/>
            </a:br>
            <a:r>
              <a:rPr lang="en-US" dirty="0" err="1" smtClean="0"/>
              <a:t>Metatags</a:t>
            </a:r>
            <a:r>
              <a:rPr lang="en-US" dirty="0" smtClean="0"/>
              <a:t> – </a:t>
            </a:r>
            <a:r>
              <a:rPr lang="en-US" dirty="0" err="1" smtClean="0"/>
              <a:t>Exemplos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54" y="1609957"/>
            <a:ext cx="8922606" cy="41148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rgbClr val="800000"/>
                </a:solidFill>
                <a:latin typeface="Courier"/>
                <a:cs typeface="Courier"/>
              </a:rPr>
              <a:t>&lt;head&gt;</a:t>
            </a:r>
          </a:p>
          <a:p>
            <a:pPr marL="350838" indent="0">
              <a:spcBef>
                <a:spcPts val="0"/>
              </a:spcBef>
              <a:buNone/>
              <a:tabLst>
                <a:tab pos="350838" algn="l"/>
              </a:tabLst>
            </a:pPr>
            <a:r>
              <a:rPr lang="en-US" sz="1800" dirty="0" smtClean="0"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800000"/>
                </a:solidFill>
                <a:latin typeface="Courier"/>
                <a:cs typeface="Courier"/>
              </a:rPr>
              <a:t>meta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b="1" dirty="0" smtClean="0">
                <a:latin typeface="Courier"/>
                <a:cs typeface="Courier"/>
              </a:rPr>
              <a:t>charset</a:t>
            </a:r>
            <a:r>
              <a:rPr lang="en-US" sz="1800" dirty="0" smtClean="0">
                <a:latin typeface="Courier"/>
                <a:cs typeface="Courier"/>
              </a:rPr>
              <a:t>=“utf-8” /&gt;</a:t>
            </a:r>
          </a:p>
          <a:p>
            <a:pPr marL="350838" indent="0">
              <a:spcBef>
                <a:spcPts val="0"/>
              </a:spcBef>
              <a:buNone/>
              <a:tabLst>
                <a:tab pos="350838" algn="l"/>
              </a:tabLst>
            </a:pPr>
            <a:r>
              <a:rPr lang="en-US" sz="1800" dirty="0" smtClean="0"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800000"/>
                </a:solidFill>
                <a:latin typeface="Courier"/>
                <a:cs typeface="Courier"/>
              </a:rPr>
              <a:t>meta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b="1" dirty="0" smtClean="0">
                <a:latin typeface="Courier"/>
                <a:cs typeface="Courier"/>
              </a:rPr>
              <a:t>name</a:t>
            </a:r>
            <a:r>
              <a:rPr lang="en-US" sz="1800" dirty="0" smtClean="0">
                <a:latin typeface="Courier"/>
                <a:cs typeface="Courier"/>
              </a:rPr>
              <a:t>=“description” </a:t>
            </a:r>
            <a:r>
              <a:rPr lang="en-US" sz="1800" b="1" dirty="0" smtClean="0">
                <a:latin typeface="Courier"/>
                <a:cs typeface="Courier"/>
              </a:rPr>
              <a:t>content</a:t>
            </a:r>
            <a:r>
              <a:rPr lang="en-US" sz="1800" dirty="0" smtClean="0">
                <a:latin typeface="Courier"/>
                <a:cs typeface="Courier"/>
              </a:rPr>
              <a:t>=“Aula </a:t>
            </a:r>
            <a:r>
              <a:rPr lang="en-US" sz="1800" dirty="0" err="1" smtClean="0">
                <a:latin typeface="Courier"/>
                <a:cs typeface="Courier"/>
              </a:rPr>
              <a:t>sobre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metatags</a:t>
            </a:r>
            <a:r>
              <a:rPr lang="en-US" sz="1800" dirty="0" smtClean="0">
                <a:latin typeface="Courier"/>
                <a:cs typeface="Courier"/>
              </a:rPr>
              <a:t>” /&gt;</a:t>
            </a:r>
          </a:p>
          <a:p>
            <a:pPr marL="350838" indent="0">
              <a:spcBef>
                <a:spcPts val="0"/>
              </a:spcBef>
              <a:buNone/>
              <a:tabLst>
                <a:tab pos="350838" algn="l"/>
              </a:tabLst>
            </a:pPr>
            <a:r>
              <a:rPr lang="en-US" sz="1800" dirty="0" smtClean="0"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800000"/>
                </a:solidFill>
                <a:latin typeface="Courier"/>
                <a:cs typeface="Courier"/>
              </a:rPr>
              <a:t>meta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b="1" dirty="0" smtClean="0">
                <a:latin typeface="Courier"/>
                <a:cs typeface="Courier"/>
              </a:rPr>
              <a:t>name</a:t>
            </a:r>
            <a:r>
              <a:rPr lang="en-US" sz="1800" dirty="0" smtClean="0">
                <a:latin typeface="Courier"/>
                <a:cs typeface="Courier"/>
              </a:rPr>
              <a:t>=“keywords” </a:t>
            </a:r>
            <a:r>
              <a:rPr lang="en-US" sz="1800" b="1" dirty="0" smtClean="0">
                <a:latin typeface="Courier"/>
                <a:cs typeface="Courier"/>
              </a:rPr>
              <a:t>content</a:t>
            </a:r>
            <a:r>
              <a:rPr lang="en-US" sz="1800" dirty="0" smtClean="0">
                <a:latin typeface="Courier"/>
                <a:cs typeface="Courier"/>
              </a:rPr>
              <a:t>=“HTML, CSS, XML, JavaScript” /&gt;</a:t>
            </a:r>
          </a:p>
          <a:p>
            <a:pPr marL="350838" indent="0">
              <a:spcBef>
                <a:spcPts val="0"/>
              </a:spcBef>
              <a:buNone/>
              <a:tabLst>
                <a:tab pos="350838" algn="l"/>
              </a:tabLst>
            </a:pPr>
            <a:r>
              <a:rPr lang="en-US" sz="1800" dirty="0" smtClean="0"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800000"/>
                </a:solidFill>
                <a:latin typeface="Courier"/>
                <a:cs typeface="Courier"/>
              </a:rPr>
              <a:t>meta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b="1" dirty="0" smtClean="0">
                <a:latin typeface="Courier"/>
                <a:cs typeface="Courier"/>
              </a:rPr>
              <a:t>name</a:t>
            </a:r>
            <a:r>
              <a:rPr lang="en-US" sz="1800" dirty="0" smtClean="0">
                <a:latin typeface="Courier"/>
                <a:cs typeface="Courier"/>
              </a:rPr>
              <a:t>=“author” </a:t>
            </a:r>
            <a:r>
              <a:rPr lang="en-US" sz="1800" b="1" dirty="0" smtClean="0">
                <a:latin typeface="Courier"/>
                <a:cs typeface="Courier"/>
              </a:rPr>
              <a:t>content</a:t>
            </a:r>
            <a:r>
              <a:rPr lang="en-US" sz="1800" dirty="0" smtClean="0">
                <a:latin typeface="Courier"/>
                <a:cs typeface="Courier"/>
              </a:rPr>
              <a:t>=“Rafael Escalfoni” /&gt;</a:t>
            </a:r>
          </a:p>
          <a:p>
            <a:pPr marL="350838" indent="0">
              <a:spcBef>
                <a:spcPts val="0"/>
              </a:spcBef>
              <a:buNone/>
              <a:tabLst>
                <a:tab pos="350838" algn="l"/>
              </a:tabLst>
            </a:pPr>
            <a:r>
              <a:rPr lang="en-US" sz="1800" dirty="0" smtClean="0"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800000"/>
                </a:solidFill>
                <a:latin typeface="Courier"/>
                <a:cs typeface="Courier"/>
              </a:rPr>
              <a:t>meta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b="1" dirty="0" smtClean="0">
                <a:latin typeface="Courier"/>
                <a:cs typeface="Courier"/>
              </a:rPr>
              <a:t>http-</a:t>
            </a:r>
            <a:r>
              <a:rPr lang="en-US" sz="1800" b="1" dirty="0" err="1" smtClean="0">
                <a:latin typeface="Courier"/>
                <a:cs typeface="Courier"/>
              </a:rPr>
              <a:t>equiv</a:t>
            </a:r>
            <a:r>
              <a:rPr lang="en-US" sz="1800" dirty="0" smtClean="0">
                <a:latin typeface="Courier"/>
                <a:cs typeface="Courier"/>
              </a:rPr>
              <a:t>=“refresh” </a:t>
            </a:r>
            <a:r>
              <a:rPr lang="en-US" sz="1800" b="1" dirty="0" smtClean="0">
                <a:latin typeface="Courier"/>
                <a:cs typeface="Courier"/>
              </a:rPr>
              <a:t>content</a:t>
            </a:r>
            <a:r>
              <a:rPr lang="en-US" sz="1800" dirty="0" smtClean="0">
                <a:latin typeface="Courier"/>
                <a:cs typeface="Courier"/>
              </a:rPr>
              <a:t>=“30” /&gt;</a:t>
            </a:r>
          </a:p>
          <a:p>
            <a:pPr marL="350838" indent="0">
              <a:spcBef>
                <a:spcPts val="0"/>
              </a:spcBef>
              <a:buNone/>
              <a:tabLst>
                <a:tab pos="350838" algn="l"/>
              </a:tabLst>
            </a:pPr>
            <a:r>
              <a:rPr lang="en-US" sz="1800" dirty="0" smtClean="0"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800000"/>
                </a:solidFill>
                <a:latin typeface="Courier"/>
                <a:cs typeface="Courier"/>
              </a:rPr>
              <a:t>meta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b="1" dirty="0" smtClean="0">
                <a:latin typeface="Courier"/>
                <a:cs typeface="Courier"/>
              </a:rPr>
              <a:t>name</a:t>
            </a:r>
            <a:r>
              <a:rPr lang="en-US" sz="1800" dirty="0" smtClean="0">
                <a:latin typeface="Courier"/>
                <a:cs typeface="Courier"/>
              </a:rPr>
              <a:t>=“date” </a:t>
            </a:r>
            <a:r>
              <a:rPr lang="en-US" sz="1800" b="1" dirty="0" smtClean="0">
                <a:latin typeface="Courier"/>
                <a:cs typeface="Courier"/>
              </a:rPr>
              <a:t>content</a:t>
            </a:r>
            <a:r>
              <a:rPr lang="en-US" sz="1800" dirty="0" smtClean="0">
                <a:latin typeface="Courier"/>
                <a:cs typeface="Courier"/>
              </a:rPr>
              <a:t>=“2015-11-30” </a:t>
            </a:r>
            <a:r>
              <a:rPr lang="en-US" sz="1800" b="1" dirty="0" smtClean="0">
                <a:solidFill>
                  <a:srgbClr val="FF0000"/>
                </a:solidFill>
                <a:latin typeface="Courier"/>
                <a:cs typeface="Courier"/>
              </a:rPr>
              <a:t>scheme</a:t>
            </a:r>
            <a:r>
              <a:rPr lang="en-US" sz="1800" dirty="0" smtClean="0">
                <a:solidFill>
                  <a:srgbClr val="FF0000"/>
                </a:solidFill>
                <a:latin typeface="Courier"/>
                <a:cs typeface="Courier"/>
              </a:rPr>
              <a:t>=“YYYY-mm-</a:t>
            </a:r>
            <a:r>
              <a:rPr lang="en-US" sz="1800" dirty="0" err="1" smtClean="0">
                <a:solidFill>
                  <a:srgbClr val="FF0000"/>
                </a:solidFill>
                <a:latin typeface="Courier"/>
                <a:cs typeface="Courier"/>
              </a:rPr>
              <a:t>dd</a:t>
            </a:r>
            <a:r>
              <a:rPr lang="en-US" sz="1800" dirty="0" smtClean="0">
                <a:solidFill>
                  <a:srgbClr val="FF0000"/>
                </a:solidFill>
                <a:latin typeface="Courier"/>
                <a:cs typeface="Courier"/>
              </a:rPr>
              <a:t>”</a:t>
            </a:r>
            <a:r>
              <a:rPr lang="en-US" sz="1800" dirty="0" smtClean="0">
                <a:latin typeface="Courier"/>
                <a:cs typeface="Courier"/>
              </a:rPr>
              <a:t>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800000"/>
                </a:solidFill>
                <a:latin typeface="Courier"/>
                <a:cs typeface="Courier"/>
              </a:rPr>
              <a:t>&lt;/head&gt;</a:t>
            </a:r>
            <a:endParaRPr lang="en-US" sz="1800" dirty="0">
              <a:solidFill>
                <a:srgbClr val="800000"/>
              </a:solidFill>
              <a:latin typeface="Courier"/>
              <a:cs typeface="Courier"/>
            </a:endParaRPr>
          </a:p>
        </p:txBody>
      </p:sp>
      <p:pic>
        <p:nvPicPr>
          <p:cNvPr id="5" name="Picture 4" descr="Captura de Tela 2015-11-30 às 17.44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4046603"/>
            <a:ext cx="1771279" cy="2913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88540" y="4626593"/>
            <a:ext cx="5533812" cy="1531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200" baseline="30000" dirty="0"/>
              <a:t>O </a:t>
            </a:r>
            <a:r>
              <a:rPr lang="en-US" sz="3200" b="1" baseline="30000" dirty="0"/>
              <a:t>UTF-</a:t>
            </a:r>
            <a:r>
              <a:rPr lang="en-US" sz="3200" b="1" baseline="30000" dirty="0" smtClean="0"/>
              <a:t>8</a:t>
            </a:r>
            <a:r>
              <a:rPr lang="en-US" sz="3200" baseline="30000" dirty="0" smtClean="0"/>
              <a:t> </a:t>
            </a:r>
            <a:r>
              <a:rPr lang="en-US" sz="3200" baseline="30000" dirty="0" err="1"/>
              <a:t>é</a:t>
            </a:r>
            <a:r>
              <a:rPr lang="en-US" sz="3200" baseline="30000" dirty="0"/>
              <a:t> a </a:t>
            </a:r>
            <a:r>
              <a:rPr lang="en-US" sz="3200" baseline="30000" dirty="0" err="1"/>
              <a:t>recomendação</a:t>
            </a:r>
            <a:r>
              <a:rPr lang="en-US" sz="3200" baseline="30000" dirty="0"/>
              <a:t> </a:t>
            </a:r>
            <a:r>
              <a:rPr lang="en-US" sz="3200" baseline="30000" dirty="0" err="1"/>
              <a:t>atual</a:t>
            </a:r>
            <a:r>
              <a:rPr lang="en-US" sz="3200" baseline="30000" dirty="0"/>
              <a:t> </a:t>
            </a:r>
            <a:r>
              <a:rPr lang="en-US" sz="3200" baseline="30000" dirty="0" err="1"/>
              <a:t>para</a:t>
            </a:r>
            <a:r>
              <a:rPr lang="en-US" sz="3200" baseline="30000" dirty="0"/>
              <a:t> encoding </a:t>
            </a:r>
            <a:r>
              <a:rPr lang="en-US" sz="3200" baseline="30000" dirty="0" err="1"/>
              <a:t>na</a:t>
            </a:r>
            <a:r>
              <a:rPr lang="en-US" sz="3200" baseline="30000" dirty="0"/>
              <a:t> Web </a:t>
            </a:r>
            <a:r>
              <a:rPr lang="en-US" sz="3200" baseline="30000" dirty="0" err="1"/>
              <a:t>por</a:t>
            </a:r>
            <a:r>
              <a:rPr lang="en-US" sz="3200" baseline="30000" dirty="0"/>
              <a:t> </a:t>
            </a:r>
            <a:r>
              <a:rPr lang="en-US" sz="3200" baseline="30000" dirty="0" err="1"/>
              <a:t>ser</a:t>
            </a:r>
            <a:r>
              <a:rPr lang="en-US" sz="3200" baseline="30000" dirty="0"/>
              <a:t> </a:t>
            </a:r>
            <a:r>
              <a:rPr lang="en-US" sz="3200" baseline="30000" dirty="0" err="1"/>
              <a:t>amplamente</a:t>
            </a:r>
            <a:r>
              <a:rPr lang="en-US" sz="3200" baseline="30000" dirty="0"/>
              <a:t> </a:t>
            </a:r>
            <a:r>
              <a:rPr lang="en-US" sz="3200" baseline="30000" dirty="0" err="1"/>
              <a:t>suportada</a:t>
            </a:r>
            <a:r>
              <a:rPr lang="en-US" sz="3200" baseline="30000" dirty="0"/>
              <a:t> </a:t>
            </a:r>
            <a:r>
              <a:rPr lang="en-US" sz="3200" baseline="30000" dirty="0" err="1"/>
              <a:t>em</a:t>
            </a:r>
            <a:r>
              <a:rPr lang="en-US" sz="3200" baseline="30000" dirty="0"/>
              <a:t> </a:t>
            </a:r>
            <a:r>
              <a:rPr lang="en-US" sz="3200" baseline="30000" dirty="0" err="1"/>
              <a:t>navegadores</a:t>
            </a:r>
            <a:r>
              <a:rPr lang="en-US" sz="3200" baseline="30000" dirty="0"/>
              <a:t> e </a:t>
            </a:r>
            <a:r>
              <a:rPr lang="en-US" sz="3200" baseline="30000" dirty="0" err="1"/>
              <a:t>editores</a:t>
            </a:r>
            <a:r>
              <a:rPr lang="en-US" sz="3200" baseline="30000" dirty="0"/>
              <a:t> de </a:t>
            </a:r>
            <a:r>
              <a:rPr lang="en-US" sz="3200" baseline="30000" dirty="0" err="1" smtClean="0"/>
              <a:t>código</a:t>
            </a:r>
            <a:r>
              <a:rPr lang="en-US" sz="3200" baseline="300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82137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- &lt;head&gt;</a:t>
            </a:r>
            <a:br>
              <a:rPr lang="en-US" dirty="0" smtClean="0"/>
            </a:br>
            <a:r>
              <a:rPr lang="en-US" dirty="0" err="1" smtClean="0"/>
              <a:t>Outras</a:t>
            </a:r>
            <a:r>
              <a:rPr lang="en-US" dirty="0" smtClean="0"/>
              <a:t>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452" y="1710228"/>
            <a:ext cx="8037154" cy="5147771"/>
          </a:xfrm>
        </p:spPr>
        <p:txBody>
          <a:bodyPr/>
          <a:lstStyle/>
          <a:p>
            <a:r>
              <a:rPr lang="en-US" sz="1800" dirty="0" smtClean="0"/>
              <a:t>Tag LINK: </a:t>
            </a:r>
            <a:r>
              <a:rPr lang="en-US" sz="1800" dirty="0" err="1" smtClean="0"/>
              <a:t>responsáveis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</a:t>
            </a:r>
            <a:r>
              <a:rPr lang="en-US" sz="1800" dirty="0" err="1" smtClean="0"/>
              <a:t>referenciar</a:t>
            </a:r>
            <a:r>
              <a:rPr lang="en-US" sz="1800" dirty="0" smtClean="0"/>
              <a:t> </a:t>
            </a:r>
            <a:r>
              <a:rPr lang="en-US" sz="1800" dirty="0" err="1" smtClean="0"/>
              <a:t>fontes</a:t>
            </a:r>
            <a:r>
              <a:rPr lang="en-US" sz="1800" dirty="0" smtClean="0"/>
              <a:t> </a:t>
            </a:r>
            <a:r>
              <a:rPr lang="en-US" sz="1800" dirty="0" err="1" smtClean="0"/>
              <a:t>externas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</a:t>
            </a:r>
            <a:r>
              <a:rPr lang="en-US" sz="1800" dirty="0" err="1" smtClean="0"/>
              <a:t>serão</a:t>
            </a:r>
            <a:r>
              <a:rPr lang="en-US" sz="1800" dirty="0" smtClean="0"/>
              <a:t> </a:t>
            </a:r>
            <a:r>
              <a:rPr lang="en-US" sz="1800" dirty="0" err="1" smtClean="0"/>
              <a:t>usadas</a:t>
            </a:r>
            <a:r>
              <a:rPr lang="en-US" sz="1800" dirty="0" smtClean="0"/>
              <a:t> no </a:t>
            </a:r>
            <a:r>
              <a:rPr lang="en-US" sz="1800" dirty="0" err="1" smtClean="0"/>
              <a:t>documento</a:t>
            </a:r>
            <a:endParaRPr lang="en-US" sz="1800" dirty="0" smtClean="0"/>
          </a:p>
          <a:p>
            <a:pPr lvl="1"/>
            <a:r>
              <a:rPr lang="en-US" sz="1600" dirty="0" err="1" smtClean="0"/>
              <a:t>Exemplo</a:t>
            </a:r>
            <a:r>
              <a:rPr lang="en-US" sz="1600" dirty="0" smtClean="0"/>
              <a:t>:</a:t>
            </a:r>
          </a:p>
          <a:p>
            <a:pPr lvl="2"/>
            <a:r>
              <a:rPr lang="en-US" sz="1600" dirty="0" smtClean="0"/>
              <a:t>CSS: </a:t>
            </a:r>
            <a:r>
              <a:rPr lang="en-US" sz="1400" dirty="0" smtClean="0"/>
              <a:t>&lt;</a:t>
            </a:r>
            <a:r>
              <a:rPr lang="en-US" sz="1400" dirty="0"/>
              <a:t>link </a:t>
            </a:r>
            <a:r>
              <a:rPr lang="en-US" sz="1400" dirty="0" err="1"/>
              <a:t>rel</a:t>
            </a:r>
            <a:r>
              <a:rPr lang="en-US" sz="1400" dirty="0"/>
              <a:t>=”</a:t>
            </a:r>
            <a:r>
              <a:rPr lang="en-US" sz="1400" dirty="0" err="1"/>
              <a:t>stylesheet</a:t>
            </a:r>
            <a:r>
              <a:rPr lang="en-US" sz="1400" dirty="0"/>
              <a:t>” type=”text/</a:t>
            </a:r>
            <a:r>
              <a:rPr lang="en-US" sz="1400" dirty="0" err="1"/>
              <a:t>css</a:t>
            </a:r>
            <a:r>
              <a:rPr lang="en-US" sz="1400" dirty="0" smtClean="0"/>
              <a:t>” </a:t>
            </a:r>
            <a:r>
              <a:rPr lang="en-US" sz="1400" dirty="0" err="1" smtClean="0"/>
              <a:t>href</a:t>
            </a:r>
            <a:r>
              <a:rPr lang="en-US" sz="1400" dirty="0"/>
              <a:t>=”</a:t>
            </a:r>
            <a:r>
              <a:rPr lang="en-US" sz="1400" dirty="0" err="1"/>
              <a:t>estilo.css</a:t>
            </a:r>
            <a:r>
              <a:rPr lang="en-US" sz="1400" dirty="0" smtClean="0"/>
              <a:t>” /&gt;</a:t>
            </a:r>
          </a:p>
          <a:p>
            <a:pPr lvl="2"/>
            <a:r>
              <a:rPr lang="en-US" sz="1600" dirty="0" err="1" smtClean="0"/>
              <a:t>Conteúdo</a:t>
            </a:r>
            <a:r>
              <a:rPr lang="en-US" sz="1600" dirty="0" smtClean="0"/>
              <a:t> </a:t>
            </a:r>
            <a:r>
              <a:rPr lang="en-US" sz="1600" dirty="0" err="1" smtClean="0"/>
              <a:t>em</a:t>
            </a:r>
            <a:r>
              <a:rPr lang="en-US" sz="1600" dirty="0" smtClean="0"/>
              <a:t> </a:t>
            </a:r>
            <a:r>
              <a:rPr lang="en-US" sz="1600" dirty="0" err="1" smtClean="0"/>
              <a:t>caminho</a:t>
            </a:r>
            <a:r>
              <a:rPr lang="en-US" sz="1600" dirty="0" smtClean="0"/>
              <a:t> </a:t>
            </a:r>
            <a:r>
              <a:rPr lang="en-US" sz="1600" dirty="0" err="1" smtClean="0"/>
              <a:t>alternativo</a:t>
            </a:r>
            <a:r>
              <a:rPr lang="en-US" sz="1600" dirty="0" smtClean="0"/>
              <a:t>:</a:t>
            </a:r>
          </a:p>
          <a:p>
            <a:pPr marL="1431925" lvl="2" indent="-261938">
              <a:buNone/>
            </a:pPr>
            <a:r>
              <a:rPr lang="en-US" sz="1400" dirty="0" smtClean="0"/>
              <a:t>&lt;</a:t>
            </a:r>
            <a:r>
              <a:rPr lang="en-US" sz="1400" dirty="0"/>
              <a:t>link </a:t>
            </a:r>
            <a:r>
              <a:rPr lang="en-US" sz="1400" dirty="0" err="1"/>
              <a:t>rel</a:t>
            </a:r>
            <a:r>
              <a:rPr lang="en-US" sz="1400" dirty="0"/>
              <a:t>=”alternate” type=”application/</a:t>
            </a:r>
            <a:r>
              <a:rPr lang="en-US" sz="1400" dirty="0" err="1"/>
              <a:t>atom+xml</a:t>
            </a:r>
            <a:r>
              <a:rPr lang="en-US" sz="1400" dirty="0"/>
              <a:t>” title=”feed” </a:t>
            </a:r>
            <a:r>
              <a:rPr lang="en-US" sz="1400" dirty="0" err="1"/>
              <a:t>href</a:t>
            </a:r>
            <a:r>
              <a:rPr lang="en-US" sz="1400" dirty="0"/>
              <a:t>=”/feed/</a:t>
            </a:r>
            <a:r>
              <a:rPr lang="en-US" sz="1400" dirty="0" smtClean="0"/>
              <a:t>” /&gt; </a:t>
            </a:r>
          </a:p>
          <a:p>
            <a:r>
              <a:rPr lang="en-US" sz="1800" dirty="0" smtClean="0"/>
              <a:t>Tag TITLE: </a:t>
            </a:r>
            <a:r>
              <a:rPr lang="en-US" sz="1800" dirty="0" err="1" smtClean="0"/>
              <a:t>estabelece</a:t>
            </a:r>
            <a:r>
              <a:rPr lang="en-US" sz="1800" dirty="0" smtClean="0"/>
              <a:t> um </a:t>
            </a:r>
            <a:r>
              <a:rPr lang="en-US" sz="1800" dirty="0" err="1" smtClean="0"/>
              <a:t>cabeçalho</a:t>
            </a:r>
            <a:r>
              <a:rPr lang="en-US" sz="1800" dirty="0" smtClean="0"/>
              <a:t> </a:t>
            </a:r>
            <a:r>
              <a:rPr lang="en-US" sz="1800" dirty="0" err="1" smtClean="0"/>
              <a:t>para</a:t>
            </a:r>
            <a:r>
              <a:rPr lang="en-US" sz="1800" dirty="0" smtClean="0"/>
              <a:t> o site.</a:t>
            </a:r>
          </a:p>
          <a:p>
            <a:pPr lvl="1"/>
            <a:r>
              <a:rPr lang="en-US" sz="1600" dirty="0" err="1" smtClean="0"/>
              <a:t>Exemplo</a:t>
            </a:r>
            <a:r>
              <a:rPr lang="en-US" sz="1600" dirty="0" smtClean="0"/>
              <a:t>: </a:t>
            </a:r>
            <a:r>
              <a:rPr lang="en-US" sz="1400" dirty="0" smtClean="0"/>
              <a:t>&lt;title&gt;Aula de HTML&lt;/title&gt;</a:t>
            </a:r>
          </a:p>
          <a:p>
            <a:r>
              <a:rPr lang="en-US" sz="1800" dirty="0" smtClean="0"/>
              <a:t>Tag SCRIPT: </a:t>
            </a:r>
            <a:r>
              <a:rPr lang="en-US" sz="1800" dirty="0" err="1" smtClean="0"/>
              <a:t>comumente</a:t>
            </a:r>
            <a:r>
              <a:rPr lang="en-US" sz="1800" dirty="0" smtClean="0"/>
              <a:t> </a:t>
            </a:r>
            <a:r>
              <a:rPr lang="en-US" sz="1800" dirty="0" err="1" smtClean="0"/>
              <a:t>declarada</a:t>
            </a:r>
            <a:r>
              <a:rPr lang="en-US" sz="1800" dirty="0" smtClean="0"/>
              <a:t> no head, </a:t>
            </a:r>
            <a:r>
              <a:rPr lang="en-US" sz="1800" dirty="0" err="1" smtClean="0"/>
              <a:t>referencia</a:t>
            </a:r>
            <a:r>
              <a:rPr lang="en-US" sz="1800" dirty="0" smtClean="0"/>
              <a:t> scripts a </a:t>
            </a:r>
            <a:r>
              <a:rPr lang="en-US" sz="1800" dirty="0" err="1" smtClean="0"/>
              <a:t>serem</a:t>
            </a:r>
            <a:r>
              <a:rPr lang="en-US" sz="1800" dirty="0" smtClean="0"/>
              <a:t> </a:t>
            </a:r>
            <a:r>
              <a:rPr lang="en-US" sz="1800" dirty="0" err="1" smtClean="0"/>
              <a:t>rodados</a:t>
            </a:r>
            <a:r>
              <a:rPr lang="en-US" sz="1800" dirty="0" smtClean="0"/>
              <a:t> </a:t>
            </a:r>
            <a:r>
              <a:rPr lang="en-US" sz="1800" dirty="0" err="1" smtClean="0"/>
              <a:t>na</a:t>
            </a:r>
            <a:r>
              <a:rPr lang="en-US" sz="1800" dirty="0" smtClean="0"/>
              <a:t> </a:t>
            </a:r>
            <a:r>
              <a:rPr lang="en-US" sz="1800" dirty="0" err="1" smtClean="0"/>
              <a:t>página</a:t>
            </a:r>
            <a:r>
              <a:rPr lang="en-US" sz="1800" dirty="0" smtClean="0"/>
              <a:t>, </a:t>
            </a:r>
            <a:r>
              <a:rPr lang="en-US" sz="1800" dirty="0" err="1" smtClean="0"/>
              <a:t>ou</a:t>
            </a:r>
            <a:r>
              <a:rPr lang="en-US" sz="1800" dirty="0" smtClean="0"/>
              <a:t> </a:t>
            </a:r>
            <a:r>
              <a:rPr lang="en-US" sz="1800" dirty="0" err="1" smtClean="0"/>
              <a:t>estabelece</a:t>
            </a:r>
            <a:r>
              <a:rPr lang="en-US" sz="1800" dirty="0" smtClean="0"/>
              <a:t> um </a:t>
            </a:r>
            <a:r>
              <a:rPr lang="en-US" sz="1800" dirty="0" err="1" smtClean="0"/>
              <a:t>espaço</a:t>
            </a:r>
            <a:r>
              <a:rPr lang="en-US" sz="1800" dirty="0" smtClean="0"/>
              <a:t> </a:t>
            </a:r>
            <a:r>
              <a:rPr lang="en-US" sz="1800" dirty="0" err="1" smtClean="0"/>
              <a:t>para</a:t>
            </a:r>
            <a:r>
              <a:rPr lang="en-US" sz="1800" dirty="0" smtClean="0"/>
              <a:t> um script loca</a:t>
            </a:r>
            <a:r>
              <a:rPr lang="en-US" sz="1800" dirty="0"/>
              <a:t>l</a:t>
            </a:r>
            <a:endParaRPr lang="en-US" sz="1800" dirty="0" smtClean="0"/>
          </a:p>
          <a:p>
            <a:pPr lvl="1"/>
            <a:r>
              <a:rPr lang="en-US" sz="1600" dirty="0" err="1" smtClean="0"/>
              <a:t>Exemplo</a:t>
            </a:r>
            <a:r>
              <a:rPr lang="en-US" sz="1600" dirty="0" smtClean="0"/>
              <a:t>: </a:t>
            </a:r>
            <a:r>
              <a:rPr lang="en-US" sz="1400" dirty="0" smtClean="0"/>
              <a:t>&lt;script type=“text/</a:t>
            </a:r>
            <a:r>
              <a:rPr lang="en-US" sz="1400" dirty="0" err="1" smtClean="0"/>
              <a:t>javascript</a:t>
            </a:r>
            <a:r>
              <a:rPr lang="en-US" sz="1400" dirty="0" smtClean="0"/>
              <a:t>” </a:t>
            </a:r>
            <a:r>
              <a:rPr lang="en-US" sz="1400" dirty="0" err="1" smtClean="0"/>
              <a:t>src</a:t>
            </a:r>
            <a:r>
              <a:rPr lang="en-US" sz="1400" dirty="0" smtClean="0"/>
              <a:t>=“./</a:t>
            </a:r>
            <a:r>
              <a:rPr lang="en-US" sz="1400" dirty="0" err="1" smtClean="0"/>
              <a:t>jquery.js</a:t>
            </a:r>
            <a:r>
              <a:rPr lang="en-US" sz="1400" dirty="0" smtClean="0"/>
              <a:t>” /&gt;</a:t>
            </a:r>
          </a:p>
          <a:p>
            <a:pPr marL="641350" lvl="1" indent="0">
              <a:buNone/>
            </a:pPr>
            <a:r>
              <a:rPr lang="en-US" sz="1400" dirty="0" smtClean="0"/>
              <a:t>&lt;script type=“text/</a:t>
            </a:r>
            <a:r>
              <a:rPr lang="en-US" sz="1400" dirty="0" err="1" smtClean="0"/>
              <a:t>javascript</a:t>
            </a:r>
            <a:r>
              <a:rPr lang="en-US" sz="1400" dirty="0" smtClean="0"/>
              <a:t>”&gt;</a:t>
            </a:r>
          </a:p>
          <a:p>
            <a:pPr marL="641350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//&lt;![CDATA[</a:t>
            </a:r>
          </a:p>
          <a:p>
            <a:pPr marL="641350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alert(“</a:t>
            </a:r>
            <a:r>
              <a:rPr lang="en-US" sz="1400" dirty="0" err="1" smtClean="0"/>
              <a:t>Alô</a:t>
            </a:r>
            <a:r>
              <a:rPr lang="en-US" sz="1400" dirty="0" smtClean="0"/>
              <a:t> </a:t>
            </a:r>
            <a:r>
              <a:rPr lang="en-US" sz="1400" dirty="0" err="1" smtClean="0"/>
              <a:t>mundo</a:t>
            </a:r>
            <a:r>
              <a:rPr lang="en-US" sz="1400" dirty="0" smtClean="0"/>
              <a:t>!”);</a:t>
            </a:r>
          </a:p>
          <a:p>
            <a:pPr marL="641350" lvl="1" indent="0">
              <a:buNone/>
            </a:pPr>
            <a:r>
              <a:rPr lang="en-US" sz="1400" dirty="0" smtClean="0"/>
              <a:t>	// ]]&gt;</a:t>
            </a:r>
          </a:p>
          <a:p>
            <a:pPr marL="641350" lvl="1" indent="0">
              <a:buNone/>
            </a:pPr>
            <a:r>
              <a:rPr lang="en-US" sz="1400" dirty="0" smtClean="0"/>
              <a:t>&lt;/script&gt;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182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Projeto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O </a:t>
            </a:r>
            <a:r>
              <a:rPr lang="en-US" b="1" dirty="0" smtClean="0"/>
              <a:t>Web Design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pt-PT" dirty="0" smtClean="0"/>
              <a:t>extensão da prática do design gráfico, onde o foco do projeto é a criação de </a:t>
            </a:r>
            <a:r>
              <a:rPr lang="pt-PT" dirty="0" err="1" smtClean="0"/>
              <a:t>web</a:t>
            </a:r>
            <a:r>
              <a:rPr lang="pt-PT" dirty="0" smtClean="0"/>
              <a:t> sites e documentos disponíveis no ambiente da </a:t>
            </a:r>
            <a:r>
              <a:rPr lang="pt-PT" dirty="0" err="1" smtClean="0"/>
              <a:t>World</a:t>
            </a:r>
            <a:r>
              <a:rPr lang="pt-PT" dirty="0" smtClean="0"/>
              <a:t> </a:t>
            </a:r>
            <a:r>
              <a:rPr lang="pt-PT" dirty="0" err="1" smtClean="0"/>
              <a:t>Wide</a:t>
            </a:r>
            <a:r>
              <a:rPr lang="pt-PT" dirty="0" smtClean="0"/>
              <a:t> Web.</a:t>
            </a:r>
          </a:p>
          <a:p>
            <a:pPr>
              <a:lnSpc>
                <a:spcPct val="120000"/>
              </a:lnSpc>
            </a:pPr>
            <a:endParaRPr lang="pt-PT" sz="1600" dirty="0"/>
          </a:p>
          <a:p>
            <a:pPr>
              <a:lnSpc>
                <a:spcPct val="120000"/>
              </a:lnSpc>
            </a:pPr>
            <a:r>
              <a:rPr lang="pt-PT" dirty="0" smtClean="0"/>
              <a:t>O </a:t>
            </a:r>
            <a:r>
              <a:rPr lang="pt-PT" dirty="0" err="1" smtClean="0"/>
              <a:t>web</a:t>
            </a:r>
            <a:r>
              <a:rPr lang="pt-PT" dirty="0" smtClean="0"/>
              <a:t> design tende à </a:t>
            </a:r>
            <a:r>
              <a:rPr lang="pt-PT" b="1" dirty="0" smtClean="0"/>
              <a:t>multidisciplinaridade</a:t>
            </a:r>
            <a:r>
              <a:rPr lang="pt-PT" dirty="0" smtClean="0"/>
              <a:t>, uma vez que a construção de páginas </a:t>
            </a:r>
            <a:r>
              <a:rPr lang="pt-PT" dirty="0" err="1" smtClean="0"/>
              <a:t>web</a:t>
            </a:r>
            <a:r>
              <a:rPr lang="pt-PT" dirty="0" smtClean="0"/>
              <a:t> requer subsídios de diversas áreas técnicas, além do design propriamente dito. Áreas como a arquitetura da informação, programação, ergonomia,</a:t>
            </a:r>
            <a:r>
              <a:rPr lang="pt-PT" baseline="30000" dirty="0" smtClean="0"/>
              <a:t>[1]</a:t>
            </a:r>
            <a:r>
              <a:rPr lang="pt-PT" dirty="0" smtClean="0"/>
              <a:t> usabilidade, acessibilidade entre outros.</a:t>
            </a:r>
          </a:p>
          <a:p>
            <a:pPr>
              <a:lnSpc>
                <a:spcPct val="120000"/>
              </a:lnSpc>
            </a:pPr>
            <a:endParaRPr lang="pt-PT" sz="1800" dirty="0"/>
          </a:p>
          <a:p>
            <a:pPr>
              <a:lnSpc>
                <a:spcPct val="120000"/>
              </a:lnSpc>
            </a:pPr>
            <a:r>
              <a:rPr lang="pt-PT" dirty="0" smtClean="0"/>
              <a:t>A preocupação fundamental do </a:t>
            </a:r>
            <a:r>
              <a:rPr lang="pt-PT" dirty="0" err="1" smtClean="0"/>
              <a:t>web</a:t>
            </a:r>
            <a:r>
              <a:rPr lang="pt-PT" dirty="0" smtClean="0"/>
              <a:t> designer é agregar os conceitos de </a:t>
            </a:r>
            <a:r>
              <a:rPr lang="pt-PT" b="1" dirty="0" smtClean="0"/>
              <a:t>usabilidade</a:t>
            </a:r>
            <a:r>
              <a:rPr lang="pt-PT" dirty="0" smtClean="0"/>
              <a:t> com o </a:t>
            </a:r>
            <a:r>
              <a:rPr lang="pt-PT" dirty="0" err="1" smtClean="0"/>
              <a:t>planejamento</a:t>
            </a:r>
            <a:r>
              <a:rPr lang="pt-PT" dirty="0" smtClean="0"/>
              <a:t> da pessoa em destaque interface, garantindo que o usuário final atinja seus objetivos de forma agradável e intuitiva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42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- &lt;body&gt;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Contém</a:t>
            </a:r>
            <a:r>
              <a:rPr lang="en-US" sz="2400" dirty="0" smtClean="0"/>
              <a:t> o </a:t>
            </a:r>
            <a:r>
              <a:rPr lang="en-US" sz="2400" dirty="0" err="1" smtClean="0"/>
              <a:t>corpo</a:t>
            </a:r>
            <a:r>
              <a:rPr lang="en-US" sz="2400" dirty="0" smtClean="0"/>
              <a:t> do </a:t>
            </a:r>
            <a:r>
              <a:rPr lang="en-US" sz="2400" dirty="0" err="1" smtClean="0"/>
              <a:t>nosso</a:t>
            </a:r>
            <a:r>
              <a:rPr lang="en-US" sz="2400" dirty="0" smtClean="0"/>
              <a:t> </a:t>
            </a:r>
            <a:r>
              <a:rPr lang="en-US" sz="2400" dirty="0" err="1" smtClean="0"/>
              <a:t>documento</a:t>
            </a:r>
            <a:r>
              <a:rPr lang="en-US" sz="2400" dirty="0" smtClean="0"/>
              <a:t>,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é</a:t>
            </a:r>
            <a:r>
              <a:rPr lang="en-US" sz="2400" dirty="0" smtClean="0"/>
              <a:t> </a:t>
            </a:r>
            <a:r>
              <a:rPr lang="en-US" sz="2400" dirty="0" err="1" smtClean="0"/>
              <a:t>exibido</a:t>
            </a:r>
            <a:r>
              <a:rPr lang="en-US" sz="2400" dirty="0" smtClean="0"/>
              <a:t> </a:t>
            </a:r>
            <a:r>
              <a:rPr lang="en-US" sz="2400" dirty="0" err="1" smtClean="0"/>
              <a:t>pelo</a:t>
            </a:r>
            <a:r>
              <a:rPr lang="en-US" sz="2400" dirty="0" smtClean="0"/>
              <a:t> </a:t>
            </a:r>
            <a:r>
              <a:rPr lang="en-US" sz="2400" dirty="0" err="1" smtClean="0"/>
              <a:t>navegador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sua</a:t>
            </a:r>
            <a:r>
              <a:rPr lang="en-US" sz="2400" dirty="0" smtClean="0"/>
              <a:t> </a:t>
            </a:r>
            <a:r>
              <a:rPr lang="en-US" sz="2400" dirty="0" err="1" smtClean="0"/>
              <a:t>janela</a:t>
            </a:r>
            <a:endParaRPr lang="en-US" sz="2400" dirty="0" smtClean="0"/>
          </a:p>
          <a:p>
            <a:r>
              <a:rPr lang="en-US" sz="2400" dirty="0" err="1" smtClean="0"/>
              <a:t>Títulos</a:t>
            </a:r>
            <a:r>
              <a:rPr lang="en-US" sz="2400" dirty="0" smtClean="0"/>
              <a:t>, </a:t>
            </a:r>
            <a:r>
              <a:rPr lang="en-US" sz="2400" dirty="0" err="1" smtClean="0"/>
              <a:t>parágrafos</a:t>
            </a:r>
            <a:r>
              <a:rPr lang="en-US" sz="2400" dirty="0" smtClean="0"/>
              <a:t> e </a:t>
            </a:r>
            <a:r>
              <a:rPr lang="en-US" sz="2400" dirty="0" err="1" smtClean="0"/>
              <a:t>ênfase</a:t>
            </a:r>
            <a:endParaRPr lang="en-US" sz="2400" dirty="0" smtClean="0"/>
          </a:p>
          <a:p>
            <a:pPr lvl="1"/>
            <a:r>
              <a:rPr lang="en-US" sz="2000" dirty="0" smtClean="0"/>
              <a:t>Tags heading: </a:t>
            </a:r>
            <a:r>
              <a:rPr lang="en-US" sz="1800" dirty="0" err="1" smtClean="0"/>
              <a:t>são</a:t>
            </a:r>
            <a:r>
              <a:rPr lang="en-US" sz="1800" dirty="0" smtClean="0"/>
              <a:t> tags de </a:t>
            </a:r>
            <a:r>
              <a:rPr lang="en-US" sz="1800" dirty="0" err="1" smtClean="0"/>
              <a:t>conteúdo</a:t>
            </a:r>
            <a:r>
              <a:rPr lang="en-US" sz="1800" dirty="0" smtClean="0"/>
              <a:t> e </a:t>
            </a:r>
            <a:r>
              <a:rPr lang="en-US" sz="1800" dirty="0" err="1" smtClean="0"/>
              <a:t>vão</a:t>
            </a:r>
            <a:r>
              <a:rPr lang="en-US" sz="1800" dirty="0" smtClean="0"/>
              <a:t> de </a:t>
            </a:r>
            <a:r>
              <a:rPr lang="en-US" sz="1800" b="1" dirty="0" smtClean="0"/>
              <a:t>&lt;h1&gt; </a:t>
            </a:r>
            <a:r>
              <a:rPr lang="en-US" sz="1800" dirty="0" smtClean="0"/>
              <a:t>(</a:t>
            </a:r>
            <a:r>
              <a:rPr lang="en-US" sz="1800" dirty="0" err="1" smtClean="0"/>
              <a:t>maior</a:t>
            </a:r>
            <a:r>
              <a:rPr lang="en-US" sz="1800" dirty="0" smtClean="0"/>
              <a:t> </a:t>
            </a:r>
            <a:r>
              <a:rPr lang="en-US" sz="1800" dirty="0" err="1" smtClean="0"/>
              <a:t>importância</a:t>
            </a:r>
            <a:r>
              <a:rPr lang="en-US" sz="1800" dirty="0" smtClean="0"/>
              <a:t>) a </a:t>
            </a:r>
            <a:r>
              <a:rPr lang="en-US" sz="1800" b="1" dirty="0" smtClean="0"/>
              <a:t>&lt;h6&gt;</a:t>
            </a:r>
            <a:r>
              <a:rPr lang="en-US" sz="1800" dirty="0" smtClean="0"/>
              <a:t> (</a:t>
            </a:r>
            <a:r>
              <a:rPr lang="en-US" sz="1800" dirty="0" err="1" smtClean="0"/>
              <a:t>menor</a:t>
            </a:r>
            <a:r>
              <a:rPr lang="en-US" sz="1800" dirty="0" smtClean="0"/>
              <a:t> </a:t>
            </a:r>
            <a:r>
              <a:rPr lang="en-US" sz="1800" dirty="0" err="1" smtClean="0"/>
              <a:t>importância</a:t>
            </a:r>
            <a:r>
              <a:rPr lang="en-US" sz="1800" dirty="0" smtClean="0"/>
              <a:t>)</a:t>
            </a:r>
          </a:p>
          <a:p>
            <a:pPr lvl="2"/>
            <a:r>
              <a:rPr lang="en-US" sz="1700" dirty="0" err="1" smtClean="0"/>
              <a:t>Ferramentas</a:t>
            </a:r>
            <a:r>
              <a:rPr lang="en-US" sz="1700" dirty="0" smtClean="0"/>
              <a:t> de </a:t>
            </a:r>
            <a:r>
              <a:rPr lang="en-US" sz="1700" dirty="0" err="1" smtClean="0"/>
              <a:t>busca</a:t>
            </a:r>
            <a:r>
              <a:rPr lang="en-US" sz="1700" dirty="0" smtClean="0"/>
              <a:t> </a:t>
            </a:r>
            <a:r>
              <a:rPr lang="en-US" sz="1700" dirty="0" err="1" smtClean="0"/>
              <a:t>consideram</a:t>
            </a:r>
            <a:r>
              <a:rPr lang="en-US" sz="1700" dirty="0" smtClean="0"/>
              <a:t> a </a:t>
            </a:r>
            <a:r>
              <a:rPr lang="en-US" sz="1700" dirty="0" err="1" smtClean="0"/>
              <a:t>ordem</a:t>
            </a:r>
            <a:r>
              <a:rPr lang="en-US" sz="1700" dirty="0" smtClean="0"/>
              <a:t> </a:t>
            </a:r>
            <a:r>
              <a:rPr lang="en-US" sz="1700" dirty="0" err="1" smtClean="0"/>
              <a:t>para</a:t>
            </a:r>
            <a:r>
              <a:rPr lang="en-US" sz="1700" dirty="0" smtClean="0"/>
              <a:t> a </a:t>
            </a:r>
            <a:r>
              <a:rPr lang="en-US" sz="1700" dirty="0" err="1" smtClean="0"/>
              <a:t>indexação</a:t>
            </a:r>
            <a:r>
              <a:rPr lang="en-US" sz="1700" dirty="0" smtClean="0"/>
              <a:t>.</a:t>
            </a:r>
          </a:p>
          <a:p>
            <a:pPr lvl="2"/>
            <a:r>
              <a:rPr lang="en-US" sz="1700" dirty="0" err="1" smtClean="0"/>
              <a:t>Navegadores</a:t>
            </a:r>
            <a:r>
              <a:rPr lang="en-US" sz="1700" dirty="0" smtClean="0"/>
              <a:t> </a:t>
            </a:r>
            <a:r>
              <a:rPr lang="en-US" sz="1700" dirty="0" err="1" smtClean="0"/>
              <a:t>especiais</a:t>
            </a:r>
            <a:r>
              <a:rPr lang="en-US" sz="1700" dirty="0" smtClean="0"/>
              <a:t> </a:t>
            </a:r>
            <a:r>
              <a:rPr lang="en-US" sz="1700" dirty="0" err="1" smtClean="0"/>
              <a:t>para</a:t>
            </a:r>
            <a:r>
              <a:rPr lang="en-US" sz="1700" dirty="0" smtClean="0"/>
              <a:t> </a:t>
            </a:r>
            <a:r>
              <a:rPr lang="en-US" sz="1700" dirty="0" err="1" smtClean="0"/>
              <a:t>acessibilidade</a:t>
            </a:r>
            <a:r>
              <a:rPr lang="en-US" sz="1700" dirty="0" smtClean="0"/>
              <a:t> </a:t>
            </a:r>
            <a:r>
              <a:rPr lang="en-US" sz="1700" dirty="0" err="1" smtClean="0"/>
              <a:t>interpretam</a:t>
            </a:r>
            <a:r>
              <a:rPr lang="en-US" sz="1700" dirty="0" smtClean="0"/>
              <a:t> o </a:t>
            </a:r>
            <a:r>
              <a:rPr lang="en-US" sz="1700" dirty="0" err="1" smtClean="0"/>
              <a:t>conteúdo</a:t>
            </a:r>
            <a:r>
              <a:rPr lang="en-US" sz="1700" dirty="0" smtClean="0"/>
              <a:t> </a:t>
            </a:r>
            <a:r>
              <a:rPr lang="en-US" sz="1700" dirty="0" err="1" smtClean="0"/>
              <a:t>dessas</a:t>
            </a:r>
            <a:r>
              <a:rPr lang="en-US" sz="1700" dirty="0" smtClean="0"/>
              <a:t> tags de forma </a:t>
            </a:r>
            <a:r>
              <a:rPr lang="en-US" sz="1700" dirty="0" err="1" smtClean="0"/>
              <a:t>diferenciada</a:t>
            </a:r>
            <a:r>
              <a:rPr lang="en-US" sz="1700" dirty="0" smtClean="0"/>
              <a:t>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735087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Parágrafos</a:t>
            </a:r>
            <a:r>
              <a:rPr lang="en-US" dirty="0" smtClean="0"/>
              <a:t> e </a:t>
            </a:r>
            <a:r>
              <a:rPr lang="en-US" dirty="0" err="1" smtClean="0"/>
              <a:t>Ênfase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Parágrafos</a:t>
            </a:r>
            <a:endParaRPr lang="en-US" sz="2400" dirty="0" smtClean="0"/>
          </a:p>
          <a:p>
            <a:pPr lvl="1"/>
            <a:r>
              <a:rPr lang="en-US" sz="2000" dirty="0" smtClean="0"/>
              <a:t>&lt;p&gt;</a:t>
            </a:r>
            <a:r>
              <a:rPr lang="en-US" sz="2000" dirty="0" err="1" smtClean="0"/>
              <a:t>Conteúdo</a:t>
            </a:r>
            <a:r>
              <a:rPr lang="en-US" sz="2000" dirty="0" smtClean="0"/>
              <a:t> do </a:t>
            </a:r>
            <a:r>
              <a:rPr lang="en-US" sz="2000" dirty="0" err="1" smtClean="0"/>
              <a:t>seu</a:t>
            </a:r>
            <a:r>
              <a:rPr lang="en-US" sz="2000" dirty="0" smtClean="0"/>
              <a:t> </a:t>
            </a:r>
            <a:r>
              <a:rPr lang="en-US" sz="2000" dirty="0" err="1" smtClean="0"/>
              <a:t>texto</a:t>
            </a:r>
            <a:r>
              <a:rPr lang="en-US" sz="2000" dirty="0" smtClean="0"/>
              <a:t>&lt;/p&gt;</a:t>
            </a:r>
          </a:p>
          <a:p>
            <a:pPr lvl="1"/>
            <a:r>
              <a:rPr lang="en-US" sz="2000" dirty="0" smtClean="0"/>
              <a:t>&lt;</a:t>
            </a:r>
            <a:r>
              <a:rPr lang="en-US" sz="2000" dirty="0" err="1" smtClean="0"/>
              <a:t>br</a:t>
            </a:r>
            <a:r>
              <a:rPr lang="en-US" sz="2000" dirty="0" smtClean="0"/>
              <a:t> /&gt; </a:t>
            </a:r>
            <a:r>
              <a:rPr lang="en-US" sz="2000" dirty="0" err="1" smtClean="0"/>
              <a:t>apenas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quebrar</a:t>
            </a:r>
            <a:r>
              <a:rPr lang="en-US" sz="2000" dirty="0" smtClean="0"/>
              <a:t> </a:t>
            </a:r>
            <a:r>
              <a:rPr lang="en-US" sz="2000" dirty="0" err="1" smtClean="0"/>
              <a:t>linhas</a:t>
            </a:r>
            <a:r>
              <a:rPr lang="en-US" sz="2000" dirty="0" smtClean="0"/>
              <a:t>, </a:t>
            </a:r>
            <a:r>
              <a:rPr lang="en-US" sz="2000" dirty="0" err="1" smtClean="0"/>
              <a:t>não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parágrafos</a:t>
            </a:r>
            <a:r>
              <a:rPr lang="en-US" sz="2000" dirty="0" smtClean="0"/>
              <a:t>.</a:t>
            </a:r>
          </a:p>
          <a:p>
            <a:r>
              <a:rPr lang="en-US" sz="2400" dirty="0" err="1" smtClean="0"/>
              <a:t>Ênfase</a:t>
            </a:r>
            <a:endParaRPr lang="en-US" sz="2400" dirty="0" smtClean="0"/>
          </a:p>
          <a:p>
            <a:pPr lvl="1"/>
            <a:r>
              <a:rPr lang="en-US" sz="2000" dirty="0" err="1" smtClean="0"/>
              <a:t>Negrito</a:t>
            </a:r>
            <a:r>
              <a:rPr lang="en-US" sz="2000" dirty="0" smtClean="0"/>
              <a:t>: &lt;strong&gt;</a:t>
            </a:r>
            <a:r>
              <a:rPr lang="en-US" sz="2000" dirty="0" err="1" smtClean="0"/>
              <a:t>texto</a:t>
            </a:r>
            <a:r>
              <a:rPr lang="en-US" sz="2000" dirty="0" smtClean="0"/>
              <a:t> “</a:t>
            </a:r>
            <a:r>
              <a:rPr lang="en-US" sz="2000" dirty="0" err="1" smtClean="0"/>
              <a:t>mais</a:t>
            </a:r>
            <a:r>
              <a:rPr lang="en-US" sz="2000" dirty="0" smtClean="0"/>
              <a:t> forte”&lt;/strong&gt;</a:t>
            </a:r>
          </a:p>
          <a:p>
            <a:pPr lvl="1"/>
            <a:r>
              <a:rPr lang="en-US" sz="2000" dirty="0" err="1" smtClean="0"/>
              <a:t>Itálico</a:t>
            </a:r>
            <a:r>
              <a:rPr lang="en-US" sz="2000" dirty="0" smtClean="0"/>
              <a:t>: &lt;</a:t>
            </a:r>
            <a:r>
              <a:rPr lang="en-US" sz="2000" dirty="0" err="1" smtClean="0"/>
              <a:t>em</a:t>
            </a:r>
            <a:r>
              <a:rPr lang="en-US" sz="2000" dirty="0" smtClean="0"/>
              <a:t>&gt;</a:t>
            </a:r>
            <a:r>
              <a:rPr lang="en-US" sz="2000" dirty="0" err="1" smtClean="0"/>
              <a:t>ênfase</a:t>
            </a:r>
            <a:r>
              <a:rPr lang="en-US" sz="2000" dirty="0" smtClean="0"/>
              <a:t> </a:t>
            </a:r>
            <a:r>
              <a:rPr lang="en-US" sz="2000" dirty="0" err="1" smtClean="0"/>
              <a:t>acentuada</a:t>
            </a:r>
            <a:r>
              <a:rPr lang="en-US" sz="2000" dirty="0" smtClean="0"/>
              <a:t>&lt;/</a:t>
            </a:r>
            <a:r>
              <a:rPr lang="en-US" sz="2000" dirty="0" err="1" smtClean="0"/>
              <a:t>em</a:t>
            </a:r>
            <a:r>
              <a:rPr lang="en-US" sz="2000" dirty="0" smtClean="0"/>
              <a:t>&gt;</a:t>
            </a:r>
          </a:p>
          <a:p>
            <a:pPr lvl="1"/>
            <a:r>
              <a:rPr lang="en-US" sz="2000" dirty="0" smtClean="0"/>
              <a:t>Span: </a:t>
            </a:r>
            <a:r>
              <a:rPr lang="en-US" sz="2000" dirty="0" err="1" smtClean="0"/>
              <a:t>Deixa</a:t>
            </a:r>
            <a:r>
              <a:rPr lang="en-US" sz="2000" dirty="0" smtClean="0"/>
              <a:t> a </a:t>
            </a:r>
            <a:r>
              <a:rPr lang="en-US" sz="2000" dirty="0" err="1" smtClean="0"/>
              <a:t>formatação</a:t>
            </a:r>
            <a:r>
              <a:rPr lang="en-US" sz="2000" dirty="0" smtClean="0"/>
              <a:t> a cargo do designer -  &lt;span&gt;</a:t>
            </a:r>
            <a:r>
              <a:rPr lang="en-US" sz="2000" dirty="0" err="1" smtClean="0"/>
              <a:t>texto</a:t>
            </a:r>
            <a:r>
              <a:rPr lang="en-US" sz="2000" dirty="0" smtClean="0"/>
              <a:t> </a:t>
            </a:r>
            <a:r>
              <a:rPr lang="en-US" sz="2000" dirty="0" err="1" smtClean="0"/>
              <a:t>marcado</a:t>
            </a:r>
            <a:r>
              <a:rPr lang="en-US" sz="2000" dirty="0" smtClean="0"/>
              <a:t>&lt;/span&gt;</a:t>
            </a:r>
          </a:p>
          <a:p>
            <a:r>
              <a:rPr lang="en-US" sz="2400" dirty="0" smtClean="0"/>
              <a:t>Containers: div</a:t>
            </a:r>
          </a:p>
          <a:p>
            <a:pPr lvl="1"/>
            <a:r>
              <a:rPr lang="en-US" sz="2000" dirty="0" smtClean="0"/>
              <a:t>define </a:t>
            </a:r>
            <a:r>
              <a:rPr lang="en-US" sz="2000" dirty="0" err="1" smtClean="0"/>
              <a:t>espaços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página</a:t>
            </a:r>
            <a:r>
              <a:rPr lang="en-US" sz="2000" dirty="0" smtClean="0"/>
              <a:t>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629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Imagens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503" y="1827213"/>
            <a:ext cx="7564122" cy="4114800"/>
          </a:xfrm>
        </p:spPr>
        <p:txBody>
          <a:bodyPr/>
          <a:lstStyle/>
          <a:p>
            <a:r>
              <a:rPr lang="en-US" sz="2400" dirty="0" smtClean="0"/>
              <a:t>&lt;</a:t>
            </a:r>
            <a:r>
              <a:rPr lang="en-US" sz="2400" dirty="0" err="1" smtClean="0"/>
              <a:t>img</a:t>
            </a:r>
            <a:r>
              <a:rPr lang="en-US" sz="2400" dirty="0" smtClean="0"/>
              <a:t>&gt; define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imagem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página</a:t>
            </a:r>
            <a:r>
              <a:rPr lang="en-US" sz="2400" dirty="0" smtClean="0"/>
              <a:t> HTML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"/>
                <a:cs typeface="Courier"/>
              </a:rPr>
              <a:t>&lt;</a:t>
            </a:r>
            <a:r>
              <a:rPr lang="en-US" sz="1800" dirty="0" err="1" smtClean="0">
                <a:latin typeface="Courier"/>
                <a:cs typeface="Courier"/>
              </a:rPr>
              <a:t>img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src</a:t>
            </a:r>
            <a:r>
              <a:rPr lang="en-US" sz="1800" dirty="0" smtClean="0">
                <a:latin typeface="Courier"/>
                <a:cs typeface="Courier"/>
              </a:rPr>
              <a:t>=“/</a:t>
            </a:r>
            <a:r>
              <a:rPr lang="en-US" sz="1800" dirty="0" err="1" smtClean="0">
                <a:latin typeface="Courier"/>
                <a:cs typeface="Courier"/>
              </a:rPr>
              <a:t>caminho</a:t>
            </a:r>
            <a:r>
              <a:rPr lang="en-US" sz="1800" dirty="0" smtClean="0">
                <a:latin typeface="Courier"/>
                <a:cs typeface="Courier"/>
              </a:rPr>
              <a:t>/</a:t>
            </a:r>
            <a:r>
              <a:rPr lang="en-US" sz="1800" dirty="0" err="1" smtClean="0">
                <a:latin typeface="Courier"/>
                <a:cs typeface="Courier"/>
              </a:rPr>
              <a:t>figura.png</a:t>
            </a:r>
            <a:r>
              <a:rPr lang="en-US" sz="1800" dirty="0" smtClean="0">
                <a:latin typeface="Courier"/>
                <a:cs typeface="Courier"/>
              </a:rPr>
              <a:t>” alt=“</a:t>
            </a:r>
            <a:r>
              <a:rPr lang="en-US" sz="1800" dirty="0" err="1" smtClean="0">
                <a:latin typeface="Courier"/>
                <a:cs typeface="Courier"/>
              </a:rPr>
              <a:t>texto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alternativo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caso</a:t>
            </a:r>
            <a:r>
              <a:rPr lang="en-US" sz="1800" dirty="0" smtClean="0">
                <a:latin typeface="Courier"/>
                <a:cs typeface="Courier"/>
              </a:rPr>
              <a:t> a </a:t>
            </a:r>
            <a:r>
              <a:rPr lang="en-US" sz="1800" dirty="0" err="1" smtClean="0">
                <a:latin typeface="Courier"/>
                <a:cs typeface="Courier"/>
              </a:rPr>
              <a:t>figura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não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carregue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ou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para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navegadores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especiais</a:t>
            </a:r>
            <a:r>
              <a:rPr lang="en-US" sz="1800" dirty="0" smtClean="0">
                <a:latin typeface="Courier"/>
                <a:cs typeface="Courier"/>
              </a:rPr>
              <a:t>” /&gt;</a:t>
            </a:r>
          </a:p>
          <a:p>
            <a:r>
              <a:rPr lang="en-US" sz="2400" dirty="0" smtClean="0"/>
              <a:t>HTML5: figure &amp; </a:t>
            </a:r>
            <a:r>
              <a:rPr lang="en-US" sz="2400" dirty="0" err="1" smtClean="0"/>
              <a:t>figcaption</a:t>
            </a:r>
            <a:r>
              <a:rPr lang="en-US" sz="2400" dirty="0" smtClean="0"/>
              <a:t> – </a:t>
            </a:r>
            <a:r>
              <a:rPr lang="en-US" sz="2400" dirty="0" err="1" smtClean="0"/>
              <a:t>imagem</a:t>
            </a:r>
            <a:r>
              <a:rPr lang="en-US" sz="2400" dirty="0" smtClean="0"/>
              <a:t> com </a:t>
            </a:r>
            <a:r>
              <a:rPr lang="en-US" sz="2400" dirty="0" err="1" smtClean="0"/>
              <a:t>legenda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800000"/>
                </a:solidFill>
                <a:latin typeface="Courier"/>
                <a:cs typeface="Courier"/>
              </a:rPr>
              <a:t>&lt;figure&gt;</a:t>
            </a:r>
          </a:p>
          <a:p>
            <a:pPr marL="350838" indent="0">
              <a:buNone/>
            </a:pPr>
            <a:r>
              <a:rPr lang="en-US" sz="1600" dirty="0" smtClean="0">
                <a:solidFill>
                  <a:srgbClr val="800000"/>
                </a:solidFill>
                <a:latin typeface="Courier"/>
                <a:cs typeface="Courier"/>
              </a:rPr>
              <a:t>&lt;</a:t>
            </a:r>
            <a:r>
              <a:rPr lang="en-US" sz="1600" dirty="0" err="1" smtClean="0">
                <a:solidFill>
                  <a:srgbClr val="800000"/>
                </a:solidFill>
                <a:latin typeface="Courier"/>
                <a:cs typeface="Courier"/>
              </a:rPr>
              <a:t>img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src</a:t>
            </a:r>
            <a:r>
              <a:rPr lang="en-US" sz="1600" dirty="0" smtClean="0">
                <a:latin typeface="Courier"/>
                <a:cs typeface="Courier"/>
              </a:rPr>
              <a:t>=“./</a:t>
            </a:r>
            <a:r>
              <a:rPr lang="en-US" sz="1600" dirty="0" err="1" smtClean="0">
                <a:latin typeface="Courier"/>
                <a:cs typeface="Courier"/>
              </a:rPr>
              <a:t>caminho</a:t>
            </a:r>
            <a:r>
              <a:rPr lang="en-US" sz="1600" dirty="0" smtClean="0">
                <a:latin typeface="Courier"/>
                <a:cs typeface="Courier"/>
              </a:rPr>
              <a:t>/fig1.png” alt=“</a:t>
            </a:r>
            <a:r>
              <a:rPr lang="en-US" sz="1600" dirty="0" err="1" smtClean="0">
                <a:latin typeface="Courier"/>
                <a:cs typeface="Courier"/>
              </a:rPr>
              <a:t>foto</a:t>
            </a:r>
            <a:r>
              <a:rPr lang="en-US" sz="1600" dirty="0" smtClean="0">
                <a:latin typeface="Courier"/>
                <a:cs typeface="Courier"/>
              </a:rPr>
              <a:t> de um </a:t>
            </a:r>
            <a:r>
              <a:rPr lang="en-US" sz="1600" dirty="0" err="1" smtClean="0">
                <a:latin typeface="Courier"/>
                <a:cs typeface="Courier"/>
              </a:rPr>
              <a:t>produto</a:t>
            </a:r>
            <a:r>
              <a:rPr lang="en-US" sz="1600" dirty="0" smtClean="0">
                <a:latin typeface="Courier"/>
                <a:cs typeface="Courier"/>
              </a:rPr>
              <a:t>” /&gt;</a:t>
            </a:r>
          </a:p>
          <a:p>
            <a:pPr marL="350838" indent="0">
              <a:buNone/>
            </a:pPr>
            <a:r>
              <a:rPr lang="en-US" sz="1600" dirty="0" smtClean="0">
                <a:solidFill>
                  <a:srgbClr val="800000"/>
                </a:solidFill>
                <a:latin typeface="Courier"/>
                <a:cs typeface="Courier"/>
              </a:rPr>
              <a:t>&lt;</a:t>
            </a:r>
            <a:r>
              <a:rPr lang="en-US" sz="1600" dirty="0" err="1" smtClean="0">
                <a:solidFill>
                  <a:srgbClr val="800000"/>
                </a:solidFill>
                <a:latin typeface="Courier"/>
                <a:cs typeface="Courier"/>
              </a:rPr>
              <a:t>figcaption</a:t>
            </a:r>
            <a:r>
              <a:rPr lang="en-US" sz="1600" dirty="0" smtClean="0">
                <a:latin typeface="Courier"/>
                <a:cs typeface="Courier"/>
              </a:rPr>
              <a:t>&gt;</a:t>
            </a:r>
            <a:r>
              <a:rPr lang="en-US" sz="1600" dirty="0" err="1" smtClean="0">
                <a:latin typeface="Courier"/>
                <a:cs typeface="Courier"/>
              </a:rPr>
              <a:t>Bíblia</a:t>
            </a:r>
            <a:r>
              <a:rPr lang="en-US" sz="1600" dirty="0" smtClean="0">
                <a:latin typeface="Courier"/>
                <a:cs typeface="Courier"/>
              </a:rPr>
              <a:t> do HTML5 </a:t>
            </a:r>
            <a:r>
              <a:rPr lang="en-US" sz="1600" dirty="0" err="1" smtClean="0">
                <a:latin typeface="Courier"/>
                <a:cs typeface="Courier"/>
              </a:rPr>
              <a:t>por</a:t>
            </a:r>
            <a:r>
              <a:rPr lang="en-US" sz="1600" dirty="0" smtClean="0">
                <a:latin typeface="Courier"/>
                <a:cs typeface="Courier"/>
              </a:rPr>
              <a:t> R$59,99</a:t>
            </a:r>
            <a:r>
              <a:rPr lang="en-US" sz="1600" dirty="0" smtClean="0">
                <a:solidFill>
                  <a:srgbClr val="800000"/>
                </a:solidFill>
                <a:latin typeface="Courier"/>
                <a:cs typeface="Courier"/>
              </a:rPr>
              <a:t>&lt;/</a:t>
            </a:r>
            <a:r>
              <a:rPr lang="en-US" sz="1600" dirty="0" err="1" smtClean="0">
                <a:solidFill>
                  <a:srgbClr val="800000"/>
                </a:solidFill>
                <a:latin typeface="Courier"/>
                <a:cs typeface="Courier"/>
              </a:rPr>
              <a:t>figcaption</a:t>
            </a:r>
            <a:r>
              <a:rPr lang="en-US" sz="1600" dirty="0" smtClean="0">
                <a:solidFill>
                  <a:srgbClr val="800000"/>
                </a:solidFill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800000"/>
                </a:solidFill>
                <a:latin typeface="Courier"/>
                <a:cs typeface="Courier"/>
              </a:rPr>
              <a:t>&lt;/figure&gt;</a:t>
            </a:r>
            <a:endParaRPr lang="en-US" sz="1600" dirty="0">
              <a:solidFill>
                <a:srgbClr val="8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98623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Exercícios</a:t>
            </a:r>
            <a:endParaRPr lang="en-US" dirty="0"/>
          </a:p>
        </p:txBody>
      </p:sp>
      <p:pic>
        <p:nvPicPr>
          <p:cNvPr id="4" name="Picture 3" descr="Captura de Tela 2015-11-30 às 20.11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128" y="0"/>
            <a:ext cx="356687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5958" y="2808378"/>
            <a:ext cx="3261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 </a:t>
            </a:r>
            <a:r>
              <a:rPr lang="en-US" dirty="0" err="1" smtClean="0"/>
              <a:t>Gerador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0635" y="3825266"/>
            <a:ext cx="4945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Exercícios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baseados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na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apostila</a:t>
            </a:r>
            <a:r>
              <a:rPr lang="en-US" sz="1400" b="1" dirty="0" smtClean="0"/>
              <a:t> da Caelum</a:t>
            </a:r>
          </a:p>
          <a:p>
            <a:r>
              <a:rPr lang="en-US" sz="1400" b="1" dirty="0" smtClean="0"/>
              <a:t>WD43 HTML, CSS e JavaScript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49307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Validação do documento</a:t>
            </a:r>
          </a:p>
        </p:txBody>
      </p:sp>
      <p:sp>
        <p:nvSpPr>
          <p:cNvPr id="157698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387850"/>
          </a:xfrm>
        </p:spPr>
        <p:txBody>
          <a:bodyPr/>
          <a:lstStyle/>
          <a:p>
            <a:pPr eaLnBrk="1" hangingPunct="1"/>
            <a:r>
              <a:rPr lang="pt-BR" dirty="0">
                <a:latin typeface="Verdana" charset="0"/>
              </a:rPr>
              <a:t>Um documento </a:t>
            </a:r>
            <a:r>
              <a:rPr lang="pt-BR" dirty="0" smtClean="0">
                <a:latin typeface="Verdana" charset="0"/>
              </a:rPr>
              <a:t>HTML </a:t>
            </a:r>
            <a:r>
              <a:rPr lang="pt-BR" dirty="0">
                <a:latin typeface="Verdana" charset="0"/>
              </a:rPr>
              <a:t>pode (e deve) ser submetido à validação, para que seja verificado se o documento está bem formado.</a:t>
            </a:r>
          </a:p>
          <a:p>
            <a:pPr eaLnBrk="1" hangingPunct="1"/>
            <a:endParaRPr lang="pt-BR" sz="1000" dirty="0">
              <a:latin typeface="Verdana" charset="0"/>
            </a:endParaRPr>
          </a:p>
          <a:p>
            <a:pPr eaLnBrk="1" hangingPunct="1"/>
            <a:r>
              <a:rPr lang="pt-BR" dirty="0">
                <a:latin typeface="Verdana" charset="0"/>
              </a:rPr>
              <a:t>A W3C disponibiliza um validador em: </a:t>
            </a:r>
            <a:r>
              <a:rPr lang="pt-BR" dirty="0">
                <a:latin typeface="Verdana" charset="0"/>
                <a:hlinkClick r:id="rId2"/>
              </a:rPr>
              <a:t>http://validator.w3.org/</a:t>
            </a:r>
            <a:endParaRPr lang="pt-BR" dirty="0">
              <a:latin typeface="Verdana" charset="0"/>
            </a:endParaRPr>
          </a:p>
          <a:p>
            <a:pPr eaLnBrk="1" hangingPunct="1"/>
            <a:endParaRPr lang="pt-BR" sz="1000" dirty="0">
              <a:latin typeface="Verdana" charset="0"/>
            </a:endParaRPr>
          </a:p>
          <a:p>
            <a:pPr eaLnBrk="1" hangingPunct="1"/>
            <a:r>
              <a:rPr lang="pt-BR" dirty="0">
                <a:latin typeface="Verdana" charset="0"/>
              </a:rPr>
              <a:t>Alguns </a:t>
            </a:r>
            <a:r>
              <a:rPr lang="pt-BR" dirty="0" err="1">
                <a:latin typeface="Verdana" charset="0"/>
              </a:rPr>
              <a:t>IDEs</a:t>
            </a:r>
            <a:r>
              <a:rPr lang="pt-BR" dirty="0">
                <a:latin typeface="Verdana" charset="0"/>
              </a:rPr>
              <a:t> também possuem validadores </a:t>
            </a:r>
            <a:r>
              <a:rPr lang="pt-BR" dirty="0" smtClean="0">
                <a:latin typeface="Verdana" charset="0"/>
              </a:rPr>
              <a:t>HTML</a:t>
            </a:r>
            <a:endParaRPr lang="pt-BR" dirty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148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Lista</a:t>
            </a:r>
            <a:r>
              <a:rPr lang="en-US" sz="2000" dirty="0" smtClean="0"/>
              <a:t> </a:t>
            </a:r>
            <a:r>
              <a:rPr lang="en-US" sz="2000" dirty="0" err="1" smtClean="0"/>
              <a:t>Ordenada</a:t>
            </a:r>
            <a:r>
              <a:rPr lang="en-US" sz="2000" dirty="0" smtClean="0"/>
              <a:t> </a:t>
            </a:r>
          </a:p>
          <a:p>
            <a:pPr lvl="1"/>
            <a:r>
              <a:rPr lang="en-US" sz="1800" dirty="0" smtClean="0"/>
              <a:t>&lt;</a:t>
            </a:r>
            <a:r>
              <a:rPr lang="en-US" sz="1800" dirty="0" err="1" smtClean="0"/>
              <a:t>ol</a:t>
            </a:r>
            <a:r>
              <a:rPr lang="en-US" sz="1800" dirty="0" smtClean="0"/>
              <a:t>&gt;&lt;/</a:t>
            </a:r>
            <a:r>
              <a:rPr lang="en-US" sz="1800" dirty="0" err="1" smtClean="0"/>
              <a:t>ol</a:t>
            </a:r>
            <a:r>
              <a:rPr lang="en-US" sz="1800" dirty="0" smtClean="0"/>
              <a:t>&gt;</a:t>
            </a:r>
          </a:p>
          <a:p>
            <a:r>
              <a:rPr lang="en-US" sz="2000" dirty="0" err="1" smtClean="0"/>
              <a:t>Lista</a:t>
            </a:r>
            <a:r>
              <a:rPr lang="en-US" sz="2000" dirty="0" smtClean="0"/>
              <a:t> </a:t>
            </a:r>
            <a:r>
              <a:rPr lang="en-US" sz="2000" dirty="0" err="1" smtClean="0"/>
              <a:t>Não</a:t>
            </a:r>
            <a:r>
              <a:rPr lang="en-US" sz="2000" dirty="0" smtClean="0"/>
              <a:t> </a:t>
            </a:r>
            <a:r>
              <a:rPr lang="en-US" sz="2000" dirty="0" err="1" smtClean="0"/>
              <a:t>Ordenada</a:t>
            </a:r>
            <a:endParaRPr lang="en-US" sz="2000" dirty="0" smtClean="0"/>
          </a:p>
          <a:p>
            <a:pPr lvl="1"/>
            <a:r>
              <a:rPr lang="en-US" sz="1800" dirty="0" smtClean="0"/>
              <a:t>&lt;</a:t>
            </a:r>
            <a:r>
              <a:rPr lang="en-US" sz="1800" dirty="0" err="1" smtClean="0"/>
              <a:t>ul</a:t>
            </a:r>
            <a:r>
              <a:rPr lang="en-US" sz="1800" dirty="0" smtClean="0"/>
              <a:t>&gt;&lt;/</a:t>
            </a:r>
            <a:r>
              <a:rPr lang="en-US" sz="1800" dirty="0" err="1" smtClean="0"/>
              <a:t>ul</a:t>
            </a:r>
            <a:r>
              <a:rPr lang="en-US" sz="1800" dirty="0" smtClean="0"/>
              <a:t>&gt;</a:t>
            </a:r>
          </a:p>
          <a:p>
            <a:r>
              <a:rPr lang="en-US" sz="2000" dirty="0" err="1" smtClean="0"/>
              <a:t>Em</a:t>
            </a:r>
            <a:r>
              <a:rPr lang="en-US" sz="2000" dirty="0" smtClean="0"/>
              <a:t> ambos </a:t>
            </a:r>
            <a:r>
              <a:rPr lang="en-US" sz="2000" dirty="0" err="1" smtClean="0"/>
              <a:t>os</a:t>
            </a:r>
            <a:r>
              <a:rPr lang="en-US" sz="2000" dirty="0" smtClean="0"/>
              <a:t> </a:t>
            </a:r>
            <a:r>
              <a:rPr lang="en-US" sz="2000" dirty="0" err="1" smtClean="0"/>
              <a:t>casos</a:t>
            </a:r>
            <a:r>
              <a:rPr lang="en-US" sz="2000" dirty="0" smtClean="0"/>
              <a:t>, </a:t>
            </a:r>
            <a:r>
              <a:rPr lang="en-US" sz="2000" dirty="0" err="1" smtClean="0"/>
              <a:t>os</a:t>
            </a:r>
            <a:r>
              <a:rPr lang="en-US" sz="2000" dirty="0" smtClean="0"/>
              <a:t> </a:t>
            </a:r>
            <a:r>
              <a:rPr lang="en-US" sz="2000" dirty="0" err="1" smtClean="0"/>
              <a:t>itens</a:t>
            </a:r>
            <a:r>
              <a:rPr lang="en-US" sz="2000" dirty="0" smtClean="0"/>
              <a:t> da </a:t>
            </a:r>
            <a:r>
              <a:rPr lang="en-US" sz="2000" dirty="0" err="1" smtClean="0"/>
              <a:t>lista</a:t>
            </a:r>
            <a:r>
              <a:rPr lang="en-US" sz="2000" dirty="0" smtClean="0"/>
              <a:t> </a:t>
            </a:r>
            <a:r>
              <a:rPr lang="en-US" sz="2000" dirty="0" err="1" smtClean="0"/>
              <a:t>são</a:t>
            </a:r>
            <a:r>
              <a:rPr lang="en-US" sz="2000" dirty="0" smtClean="0"/>
              <a:t> </a:t>
            </a:r>
            <a:r>
              <a:rPr lang="en-US" sz="2000" dirty="0" err="1" smtClean="0"/>
              <a:t>elementos</a:t>
            </a:r>
            <a:r>
              <a:rPr lang="en-US" sz="2000" dirty="0" smtClean="0"/>
              <a:t> &lt;li&gt;…&lt;/li&gt;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005387"/>
              </p:ext>
            </p:extLst>
          </p:nvPr>
        </p:nvGraphicFramePr>
        <p:xfrm>
          <a:off x="1704193" y="4371654"/>
          <a:ext cx="6096000" cy="183387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Lista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Ordenada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Lista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Não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ordenada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&lt;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ol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&gt;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&lt;li&gt;Item a&lt;/li&gt;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&lt;li&gt;Item b&lt;/li&gt;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&lt;li&gt;Item c&lt;/li&gt;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&lt;/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ol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&gt;</a:t>
                      </a:r>
                      <a:endParaRPr lang="en-US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&lt;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ul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&gt;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&lt;li&gt;Item a&lt;/li&gt;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&lt;li&gt;Item b&lt;/li&gt;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&lt;li&gt;Item c&lt;/li&gt;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&lt;/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ul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&gt;</a:t>
                      </a:r>
                      <a:endParaRPr lang="en-US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931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Listas</a:t>
            </a:r>
            <a:r>
              <a:rPr lang="en-US" dirty="0" smtClean="0"/>
              <a:t> –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definição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Para </a:t>
            </a:r>
            <a:r>
              <a:rPr lang="en-US" sz="2000" dirty="0" err="1" smtClean="0"/>
              <a:t>demarcar</a:t>
            </a:r>
            <a:r>
              <a:rPr lang="en-US" sz="2000" dirty="0" smtClean="0"/>
              <a:t> </a:t>
            </a:r>
            <a:r>
              <a:rPr lang="en-US" sz="2000" dirty="0" err="1" smtClean="0"/>
              <a:t>glossários</a:t>
            </a:r>
            <a:endParaRPr lang="en-US" sz="2000" dirty="0" smtClean="0"/>
          </a:p>
          <a:p>
            <a:pPr lvl="1"/>
            <a:r>
              <a:rPr lang="en-US" sz="1800" dirty="0" smtClean="0"/>
              <a:t>&lt;dl&gt; - </a:t>
            </a:r>
            <a:r>
              <a:rPr lang="en-US" sz="1800" dirty="0" err="1" smtClean="0"/>
              <a:t>corpo</a:t>
            </a:r>
            <a:r>
              <a:rPr lang="en-US" sz="1800" dirty="0" smtClean="0"/>
              <a:t> da </a:t>
            </a:r>
            <a:r>
              <a:rPr lang="en-US" sz="1800" dirty="0" err="1" smtClean="0"/>
              <a:t>lista</a:t>
            </a:r>
            <a:r>
              <a:rPr lang="en-US" sz="1800" dirty="0" smtClean="0"/>
              <a:t> de </a:t>
            </a:r>
            <a:r>
              <a:rPr lang="en-US" sz="1800" dirty="0" err="1" smtClean="0"/>
              <a:t>definição</a:t>
            </a:r>
            <a:endParaRPr lang="en-US" sz="1800" dirty="0" smtClean="0"/>
          </a:p>
          <a:p>
            <a:pPr lvl="1"/>
            <a:r>
              <a:rPr lang="en-US" sz="1800" dirty="0" smtClean="0"/>
              <a:t>&lt;</a:t>
            </a:r>
            <a:r>
              <a:rPr lang="en-US" sz="1800" dirty="0" err="1" smtClean="0"/>
              <a:t>dt</a:t>
            </a:r>
            <a:r>
              <a:rPr lang="en-US" sz="1800" dirty="0" smtClean="0"/>
              <a:t>&gt; -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 smtClean="0"/>
              <a:t>título</a:t>
            </a:r>
            <a:endParaRPr lang="en-US" sz="1800" dirty="0" smtClean="0"/>
          </a:p>
          <a:p>
            <a:pPr lvl="1"/>
            <a:r>
              <a:rPr lang="en-US" sz="1800" dirty="0" smtClean="0"/>
              <a:t>&lt;</a:t>
            </a:r>
            <a:r>
              <a:rPr lang="en-US" sz="1800" dirty="0" err="1" smtClean="0"/>
              <a:t>dd</a:t>
            </a:r>
            <a:r>
              <a:rPr lang="en-US" sz="1800" dirty="0" smtClean="0"/>
              <a:t>&gt; - </a:t>
            </a:r>
            <a:r>
              <a:rPr lang="en-US" sz="1800" dirty="0" err="1" smtClean="0"/>
              <a:t>para</a:t>
            </a:r>
            <a:r>
              <a:rPr lang="en-US" sz="1800" dirty="0" smtClean="0"/>
              <a:t> a </a:t>
            </a:r>
            <a:r>
              <a:rPr lang="en-US" sz="1800" dirty="0" err="1" smtClean="0"/>
              <a:t>definição</a:t>
            </a:r>
            <a:endParaRPr lang="en-US" sz="1800" dirty="0" smtClean="0"/>
          </a:p>
          <a:p>
            <a:pPr marL="6350" lvl="1" indent="0">
              <a:buNone/>
            </a:pPr>
            <a:r>
              <a:rPr lang="en-US" sz="1800" dirty="0" smtClean="0">
                <a:latin typeface="Courier"/>
                <a:cs typeface="Courier"/>
              </a:rPr>
              <a:t>&lt;dl&gt;</a:t>
            </a:r>
          </a:p>
          <a:p>
            <a:pPr marL="357188" lvl="1" indent="0">
              <a:spcBef>
                <a:spcPts val="0"/>
              </a:spcBef>
              <a:buNone/>
            </a:pPr>
            <a:r>
              <a:rPr lang="en-US" sz="1800" dirty="0" smtClean="0">
                <a:latin typeface="Courier"/>
                <a:cs typeface="Courier"/>
              </a:rPr>
              <a:t>&lt;</a:t>
            </a:r>
            <a:r>
              <a:rPr lang="en-US" sz="1800" dirty="0" err="1" smtClean="0">
                <a:latin typeface="Courier"/>
                <a:cs typeface="Courier"/>
              </a:rPr>
              <a:t>dt</a:t>
            </a:r>
            <a:r>
              <a:rPr lang="en-US" sz="1800" dirty="0" smtClean="0">
                <a:latin typeface="Courier"/>
                <a:cs typeface="Courier"/>
              </a:rPr>
              <a:t>&gt;HTML&lt;/</a:t>
            </a:r>
            <a:r>
              <a:rPr lang="en-US" sz="1800" dirty="0" err="1" smtClean="0">
                <a:latin typeface="Courier"/>
                <a:cs typeface="Courier"/>
              </a:rPr>
              <a:t>dt</a:t>
            </a:r>
            <a:r>
              <a:rPr lang="en-US" sz="1800" dirty="0" smtClean="0">
                <a:latin typeface="Courier"/>
                <a:cs typeface="Courier"/>
              </a:rPr>
              <a:t>&gt;</a:t>
            </a:r>
          </a:p>
          <a:p>
            <a:pPr marL="357188" lvl="1" indent="0">
              <a:spcBef>
                <a:spcPts val="0"/>
              </a:spcBef>
              <a:buNone/>
            </a:pPr>
            <a:r>
              <a:rPr lang="en-US" sz="1800" dirty="0" smtClean="0">
                <a:latin typeface="Courier"/>
                <a:cs typeface="Courier"/>
              </a:rPr>
              <a:t>&lt;</a:t>
            </a:r>
            <a:r>
              <a:rPr lang="en-US" sz="1800" dirty="0" err="1" smtClean="0">
                <a:latin typeface="Courier"/>
                <a:cs typeface="Courier"/>
              </a:rPr>
              <a:t>dd</a:t>
            </a:r>
            <a:r>
              <a:rPr lang="en-US" sz="1800" dirty="0" smtClean="0">
                <a:latin typeface="Courier"/>
                <a:cs typeface="Courier"/>
              </a:rPr>
              <a:t>&gt;</a:t>
            </a:r>
          </a:p>
          <a:p>
            <a:pPr marL="64135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urier"/>
                <a:cs typeface="Courier"/>
              </a:rPr>
              <a:t>HTML </a:t>
            </a:r>
            <a:r>
              <a:rPr lang="en-US" sz="1800" dirty="0" err="1" smtClean="0">
                <a:latin typeface="Courier"/>
                <a:cs typeface="Courier"/>
              </a:rPr>
              <a:t>é</a:t>
            </a:r>
            <a:r>
              <a:rPr lang="en-US" sz="1800" dirty="0" smtClean="0">
                <a:latin typeface="Courier"/>
                <a:cs typeface="Courier"/>
              </a:rPr>
              <a:t> a </a:t>
            </a:r>
            <a:r>
              <a:rPr lang="en-US" sz="1800" dirty="0" err="1" smtClean="0">
                <a:latin typeface="Courier"/>
                <a:cs typeface="Courier"/>
              </a:rPr>
              <a:t>linguagem</a:t>
            </a:r>
            <a:r>
              <a:rPr lang="en-US" sz="1800" dirty="0" smtClean="0">
                <a:latin typeface="Courier"/>
                <a:cs typeface="Courier"/>
              </a:rPr>
              <a:t> de </a:t>
            </a:r>
            <a:r>
              <a:rPr lang="en-US" sz="1800" dirty="0" err="1" smtClean="0">
                <a:latin typeface="Courier"/>
                <a:cs typeface="Courier"/>
              </a:rPr>
              <a:t>marcação</a:t>
            </a:r>
            <a:r>
              <a:rPr lang="en-US" sz="1800" dirty="0" smtClean="0">
                <a:latin typeface="Courier"/>
                <a:cs typeface="Courier"/>
              </a:rPr>
              <a:t> de </a:t>
            </a:r>
            <a:r>
              <a:rPr lang="en-US" sz="1800" dirty="0" err="1" smtClean="0">
                <a:latin typeface="Courier"/>
                <a:cs typeface="Courier"/>
              </a:rPr>
              <a:t>textos</a:t>
            </a:r>
            <a:r>
              <a:rPr lang="en-US" sz="1800" dirty="0" smtClean="0">
                <a:latin typeface="Courier"/>
                <a:cs typeface="Courier"/>
              </a:rPr>
              <a:t>  </a:t>
            </a:r>
            <a:r>
              <a:rPr lang="en-US" sz="1800" dirty="0" err="1" smtClean="0">
                <a:latin typeface="Courier"/>
                <a:cs typeface="Courier"/>
              </a:rPr>
              <a:t>utilizada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para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gerar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páginas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na</a:t>
            </a:r>
            <a:r>
              <a:rPr lang="en-US" sz="1800" dirty="0" smtClean="0">
                <a:latin typeface="Courier"/>
                <a:cs typeface="Courier"/>
              </a:rPr>
              <a:t> Internet&lt;/</a:t>
            </a:r>
            <a:r>
              <a:rPr lang="en-US" sz="1800" dirty="0" err="1" smtClean="0">
                <a:latin typeface="Courier"/>
                <a:cs typeface="Courier"/>
              </a:rPr>
              <a:t>dd</a:t>
            </a:r>
            <a:r>
              <a:rPr lang="en-US" sz="1800" dirty="0" smtClean="0">
                <a:latin typeface="Courier"/>
                <a:cs typeface="Courier"/>
              </a:rPr>
              <a:t>&gt;</a:t>
            </a:r>
          </a:p>
          <a:p>
            <a:pPr marL="357188" lvl="1" indent="0">
              <a:spcBef>
                <a:spcPts val="0"/>
              </a:spcBef>
              <a:buNone/>
            </a:pPr>
            <a:r>
              <a:rPr lang="en-US" sz="1800" dirty="0" smtClean="0">
                <a:latin typeface="Courier"/>
                <a:cs typeface="Courier"/>
              </a:rPr>
              <a:t>&lt;</a:t>
            </a:r>
            <a:r>
              <a:rPr lang="en-US" sz="1800" dirty="0" err="1" smtClean="0">
                <a:latin typeface="Courier"/>
                <a:cs typeface="Courier"/>
              </a:rPr>
              <a:t>dt</a:t>
            </a:r>
            <a:r>
              <a:rPr lang="en-US" sz="1800" dirty="0" smtClean="0">
                <a:latin typeface="Courier"/>
                <a:cs typeface="Courier"/>
              </a:rPr>
              <a:t>&gt;CSS&lt;/</a:t>
            </a:r>
            <a:r>
              <a:rPr lang="en-US" sz="1800" dirty="0" err="1" smtClean="0">
                <a:latin typeface="Courier"/>
                <a:cs typeface="Courier"/>
              </a:rPr>
              <a:t>dt</a:t>
            </a:r>
            <a:r>
              <a:rPr lang="en-US" sz="1800" dirty="0" smtClean="0">
                <a:latin typeface="Courier"/>
                <a:cs typeface="Courier"/>
              </a:rPr>
              <a:t>&gt;</a:t>
            </a:r>
          </a:p>
          <a:p>
            <a:pPr marL="357188" lvl="1" indent="0">
              <a:spcBef>
                <a:spcPts val="0"/>
              </a:spcBef>
              <a:buNone/>
            </a:pPr>
            <a:r>
              <a:rPr lang="en-US" sz="1800" dirty="0" smtClean="0">
                <a:latin typeface="Courier"/>
                <a:cs typeface="Courier"/>
              </a:rPr>
              <a:t>&lt;</a:t>
            </a:r>
            <a:r>
              <a:rPr lang="en-US" sz="1800" dirty="0" err="1" smtClean="0">
                <a:latin typeface="Courier"/>
                <a:cs typeface="Courier"/>
              </a:rPr>
              <a:t>dd</a:t>
            </a:r>
            <a:r>
              <a:rPr lang="en-US" sz="1800" dirty="0" smtClean="0">
                <a:latin typeface="Courier"/>
                <a:cs typeface="Courier"/>
              </a:rPr>
              <a:t>&gt;</a:t>
            </a:r>
          </a:p>
          <a:p>
            <a:pPr marL="641350" lvl="1" indent="0">
              <a:spcBef>
                <a:spcPts val="0"/>
              </a:spcBef>
              <a:buNone/>
              <a:tabLst>
                <a:tab pos="635000" algn="l"/>
              </a:tabLst>
            </a:pPr>
            <a:r>
              <a:rPr lang="en-US" sz="1800" dirty="0" err="1" smtClean="0">
                <a:latin typeface="Courier"/>
                <a:cs typeface="Courier"/>
              </a:rPr>
              <a:t>Folha</a:t>
            </a:r>
            <a:r>
              <a:rPr lang="en-US" sz="1800" dirty="0" smtClean="0">
                <a:latin typeface="Courier"/>
                <a:cs typeface="Courier"/>
              </a:rPr>
              <a:t> de </a:t>
            </a:r>
            <a:r>
              <a:rPr lang="en-US" sz="1800" dirty="0" err="1" smtClean="0">
                <a:latin typeface="Courier"/>
                <a:cs typeface="Courier"/>
              </a:rPr>
              <a:t>Estilo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em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Cascata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é</a:t>
            </a:r>
            <a:r>
              <a:rPr lang="en-US" sz="1800" dirty="0" smtClean="0">
                <a:latin typeface="Courier"/>
                <a:cs typeface="Courier"/>
              </a:rPr>
              <a:t> um </a:t>
            </a:r>
            <a:r>
              <a:rPr lang="en-US" sz="1800" dirty="0" err="1" smtClean="0">
                <a:latin typeface="Courier"/>
                <a:cs typeface="Courier"/>
              </a:rPr>
              <a:t>recurso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utilizado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para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customizar</a:t>
            </a:r>
            <a:r>
              <a:rPr lang="en-US" sz="1800" dirty="0" smtClean="0">
                <a:latin typeface="Courier"/>
                <a:cs typeface="Courier"/>
              </a:rPr>
              <a:t> a </a:t>
            </a:r>
            <a:r>
              <a:rPr lang="en-US" sz="1800" dirty="0" err="1" smtClean="0">
                <a:latin typeface="Courier"/>
                <a:cs typeface="Courier"/>
              </a:rPr>
              <a:t>apresentação</a:t>
            </a:r>
            <a:r>
              <a:rPr lang="en-US" sz="1800" dirty="0" smtClean="0">
                <a:latin typeface="Courier"/>
                <a:cs typeface="Courier"/>
              </a:rPr>
              <a:t> de </a:t>
            </a:r>
            <a:r>
              <a:rPr lang="en-US" sz="1800" dirty="0" err="1" smtClean="0">
                <a:latin typeface="Courier"/>
                <a:cs typeface="Courier"/>
              </a:rPr>
              <a:t>páginas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na</a:t>
            </a:r>
            <a:r>
              <a:rPr lang="en-US" sz="1800" dirty="0" smtClean="0">
                <a:latin typeface="Courier"/>
                <a:cs typeface="Courier"/>
              </a:rPr>
              <a:t> Internet</a:t>
            </a:r>
          </a:p>
          <a:p>
            <a:pPr marL="357188" lvl="1" indent="0">
              <a:spcBef>
                <a:spcPts val="0"/>
              </a:spcBef>
              <a:buNone/>
              <a:tabLst>
                <a:tab pos="350838" algn="l"/>
              </a:tabLst>
            </a:pPr>
            <a:r>
              <a:rPr lang="en-US" sz="1800" dirty="0" smtClean="0">
                <a:latin typeface="Courier"/>
                <a:cs typeface="Courier"/>
              </a:rPr>
              <a:t>&lt;/</a:t>
            </a:r>
            <a:r>
              <a:rPr lang="en-US" sz="1800" dirty="0" err="1" smtClean="0">
                <a:latin typeface="Courier"/>
                <a:cs typeface="Courier"/>
              </a:rPr>
              <a:t>dd</a:t>
            </a:r>
            <a:r>
              <a:rPr lang="en-US" sz="1800" dirty="0" smtClean="0">
                <a:latin typeface="Courier"/>
                <a:cs typeface="Courier"/>
              </a:rPr>
              <a:t>&gt;</a:t>
            </a:r>
          </a:p>
          <a:p>
            <a:pPr marL="635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urier"/>
                <a:cs typeface="Courier"/>
              </a:rPr>
              <a:t>&lt;/dl&gt;</a:t>
            </a:r>
          </a:p>
        </p:txBody>
      </p:sp>
    </p:spTree>
    <p:extLst>
      <p:ext uri="{BB962C8B-B14F-4D97-AF65-F5344CB8AC3E}">
        <p14:creationId xmlns:p14="http://schemas.microsoft.com/office/powerpoint/2010/main" val="332316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Recurso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exibir</a:t>
            </a:r>
            <a:r>
              <a:rPr lang="en-US" dirty="0" smtClean="0"/>
              <a:t> dados </a:t>
            </a:r>
            <a:r>
              <a:rPr lang="en-US" dirty="0" err="1" smtClean="0"/>
              <a:t>tabulares</a:t>
            </a:r>
            <a:endParaRPr lang="en-US" dirty="0" smtClean="0"/>
          </a:p>
          <a:p>
            <a:pPr lvl="1"/>
            <a:r>
              <a:rPr lang="en-US" dirty="0" smtClean="0"/>
              <a:t>&lt;table&gt; - </a:t>
            </a:r>
            <a:r>
              <a:rPr lang="en-US" dirty="0" err="1" smtClean="0"/>
              <a:t>delimita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tabela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 - </a:t>
            </a:r>
            <a:r>
              <a:rPr lang="en-US" dirty="0" err="1" smtClean="0"/>
              <a:t>delimita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endParaRPr lang="en-US" dirty="0" smtClean="0"/>
          </a:p>
          <a:p>
            <a:pPr lvl="1"/>
            <a:r>
              <a:rPr lang="en-US" dirty="0" smtClean="0"/>
              <a:t>&lt;td&gt; - </a:t>
            </a:r>
            <a:r>
              <a:rPr lang="en-US" dirty="0" err="1" smtClean="0"/>
              <a:t>delimita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célula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 - </a:t>
            </a:r>
            <a:r>
              <a:rPr lang="en-US" dirty="0" err="1" smtClean="0"/>
              <a:t>delimita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célula</a:t>
            </a:r>
            <a:r>
              <a:rPr lang="en-US" dirty="0" smtClean="0"/>
              <a:t> de </a:t>
            </a:r>
            <a:r>
              <a:rPr lang="en-US" dirty="0" err="1" smtClean="0"/>
              <a:t>cabeçalho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73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Tabelas</a:t>
            </a:r>
            <a:r>
              <a:rPr lang="en-US" dirty="0" smtClean="0"/>
              <a:t> – tags </a:t>
            </a:r>
            <a:r>
              <a:rPr lang="en-US" dirty="0" err="1" smtClean="0"/>
              <a:t>especiais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1827213"/>
            <a:ext cx="7519175" cy="4114800"/>
          </a:xfrm>
        </p:spPr>
        <p:txBody>
          <a:bodyPr/>
          <a:lstStyle/>
          <a:p>
            <a:r>
              <a:rPr lang="en-US" sz="2000" dirty="0" smtClean="0"/>
              <a:t>&lt;caption&gt;: </a:t>
            </a:r>
            <a:r>
              <a:rPr lang="en-US" sz="2000" dirty="0" err="1" smtClean="0"/>
              <a:t>cabeçalho</a:t>
            </a:r>
            <a:r>
              <a:rPr lang="en-US" sz="2000" dirty="0" smtClean="0"/>
              <a:t> de </a:t>
            </a:r>
            <a:r>
              <a:rPr lang="en-US" sz="2000" dirty="0" err="1" smtClean="0"/>
              <a:t>título</a:t>
            </a:r>
            <a:r>
              <a:rPr lang="en-US" sz="2000" dirty="0" smtClean="0"/>
              <a:t> da </a:t>
            </a:r>
            <a:r>
              <a:rPr lang="en-US" sz="2000" dirty="0" err="1" smtClean="0"/>
              <a:t>tabela</a:t>
            </a:r>
            <a:endParaRPr lang="en-US" sz="2000" dirty="0" smtClean="0"/>
          </a:p>
          <a:p>
            <a:r>
              <a:rPr lang="en-US" sz="2000" dirty="0" smtClean="0"/>
              <a:t>&lt;</a:t>
            </a:r>
            <a:r>
              <a:rPr lang="en-US" sz="2000" dirty="0" err="1" smtClean="0"/>
              <a:t>thead</a:t>
            </a:r>
            <a:r>
              <a:rPr lang="en-US" sz="2000" dirty="0" smtClean="0"/>
              <a:t>&gt;&lt;</a:t>
            </a:r>
            <a:r>
              <a:rPr lang="en-US" sz="2000" dirty="0" err="1" smtClean="0"/>
              <a:t>tbody</a:t>
            </a:r>
            <a:r>
              <a:rPr lang="en-US" sz="2000" dirty="0" smtClean="0"/>
              <a:t>&gt;&lt;</a:t>
            </a:r>
            <a:r>
              <a:rPr lang="en-US" sz="2000" dirty="0" err="1" smtClean="0"/>
              <a:t>tfoot</a:t>
            </a:r>
            <a:r>
              <a:rPr lang="en-US" sz="2000" dirty="0" smtClean="0"/>
              <a:t>&gt;: tags </a:t>
            </a:r>
            <a:r>
              <a:rPr lang="en-US" sz="2000" dirty="0" err="1" smtClean="0"/>
              <a:t>usadas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agrupar</a:t>
            </a:r>
            <a:r>
              <a:rPr lang="en-US" sz="2000" dirty="0" smtClean="0"/>
              <a:t> </a:t>
            </a:r>
            <a:r>
              <a:rPr lang="en-US" sz="2000" dirty="0" err="1" smtClean="0"/>
              <a:t>linhas</a:t>
            </a:r>
            <a:r>
              <a:rPr lang="en-US" sz="2000" dirty="0" smtClean="0"/>
              <a:t> de </a:t>
            </a:r>
            <a:r>
              <a:rPr lang="en-US" sz="2000" dirty="0" err="1" smtClean="0"/>
              <a:t>uma</a:t>
            </a:r>
            <a:r>
              <a:rPr lang="en-US" sz="2000" dirty="0" smtClean="0"/>
              <a:t> </a:t>
            </a:r>
            <a:r>
              <a:rPr lang="en-US" sz="2000" dirty="0" err="1" smtClean="0"/>
              <a:t>tabela</a:t>
            </a:r>
            <a:r>
              <a:rPr lang="en-US" sz="2000" dirty="0" smtClean="0"/>
              <a:t> e </a:t>
            </a:r>
            <a:r>
              <a:rPr lang="en-US" sz="2000" dirty="0" err="1" smtClean="0"/>
              <a:t>definí-las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"/>
                <a:cs typeface="Courier"/>
              </a:rPr>
              <a:t>&lt;table&gt;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"/>
                <a:cs typeface="Courier"/>
              </a:rPr>
              <a:t>  &lt;caption&gt;</a:t>
            </a:r>
            <a:r>
              <a:rPr lang="en-US" sz="1400" dirty="0" err="1" smtClean="0">
                <a:latin typeface="Courier"/>
                <a:cs typeface="Courier"/>
              </a:rPr>
              <a:t>Resultado</a:t>
            </a:r>
            <a:r>
              <a:rPr lang="en-US" sz="1400" dirty="0" smtClean="0">
                <a:latin typeface="Courier"/>
                <a:cs typeface="Courier"/>
              </a:rPr>
              <a:t> final&lt;/caption&gt;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"/>
                <a:cs typeface="Courier"/>
              </a:rPr>
              <a:t>  &lt;</a:t>
            </a:r>
            <a:r>
              <a:rPr lang="en-US" sz="1400" dirty="0" err="1" smtClean="0">
                <a:latin typeface="Courier"/>
                <a:cs typeface="Courier"/>
              </a:rPr>
              <a:t>thead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"/>
                <a:cs typeface="Courier"/>
              </a:rPr>
              <a:t>    &lt;</a:t>
            </a:r>
            <a:r>
              <a:rPr lang="en-US" sz="1400" dirty="0" err="1" smtClean="0">
                <a:latin typeface="Courier"/>
                <a:cs typeface="Courier"/>
              </a:rPr>
              <a:t>tr</a:t>
            </a:r>
            <a:r>
              <a:rPr lang="en-US" sz="1400" dirty="0" smtClean="0">
                <a:latin typeface="Courier"/>
                <a:cs typeface="Courier"/>
              </a:rPr>
              <a:t>&gt; &lt;</a:t>
            </a:r>
            <a:r>
              <a:rPr lang="en-US" sz="1400" dirty="0" err="1" smtClean="0">
                <a:latin typeface="Courier"/>
                <a:cs typeface="Courier"/>
              </a:rPr>
              <a:t>th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  <a:r>
              <a:rPr lang="en-US" sz="1400" dirty="0" err="1" smtClean="0">
                <a:latin typeface="Courier"/>
                <a:cs typeface="Courier"/>
              </a:rPr>
              <a:t>Matrícula</a:t>
            </a:r>
            <a:r>
              <a:rPr lang="en-US" sz="1400" dirty="0" smtClean="0">
                <a:latin typeface="Courier"/>
                <a:cs typeface="Courier"/>
              </a:rPr>
              <a:t>&lt;/</a:t>
            </a:r>
            <a:r>
              <a:rPr lang="en-US" sz="1400" dirty="0" err="1" smtClean="0">
                <a:latin typeface="Courier"/>
                <a:cs typeface="Courier"/>
              </a:rPr>
              <a:t>th</a:t>
            </a:r>
            <a:r>
              <a:rPr lang="en-US" sz="1400" dirty="0" smtClean="0">
                <a:latin typeface="Courier"/>
                <a:cs typeface="Courier"/>
              </a:rPr>
              <a:t>&gt; &lt;</a:t>
            </a:r>
            <a:r>
              <a:rPr lang="en-US" sz="1400" dirty="0" err="1" smtClean="0">
                <a:latin typeface="Courier"/>
                <a:cs typeface="Courier"/>
              </a:rPr>
              <a:t>th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  <a:r>
              <a:rPr lang="en-US" sz="1400" dirty="0" err="1" smtClean="0">
                <a:latin typeface="Courier"/>
                <a:cs typeface="Courier"/>
              </a:rPr>
              <a:t>Média</a:t>
            </a:r>
            <a:r>
              <a:rPr lang="en-US" sz="1400" dirty="0" smtClean="0">
                <a:latin typeface="Courier"/>
                <a:cs typeface="Courier"/>
              </a:rPr>
              <a:t>&lt;/</a:t>
            </a:r>
            <a:r>
              <a:rPr lang="en-US" sz="1400" dirty="0" err="1" smtClean="0">
                <a:latin typeface="Courier"/>
                <a:cs typeface="Courier"/>
              </a:rPr>
              <a:t>th</a:t>
            </a:r>
            <a:r>
              <a:rPr lang="en-US" sz="1400" dirty="0" smtClean="0">
                <a:latin typeface="Courier"/>
                <a:cs typeface="Courier"/>
              </a:rPr>
              <a:t>&gt;  &lt;</a:t>
            </a:r>
            <a:r>
              <a:rPr lang="en-US" sz="1400" dirty="0" err="1" smtClean="0">
                <a:latin typeface="Courier"/>
                <a:cs typeface="Courier"/>
              </a:rPr>
              <a:t>th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  <a:r>
              <a:rPr lang="en-US" sz="1400" dirty="0" err="1" smtClean="0">
                <a:latin typeface="Courier"/>
                <a:cs typeface="Courier"/>
              </a:rPr>
              <a:t>Situação</a:t>
            </a:r>
            <a:r>
              <a:rPr lang="en-US" sz="1400" dirty="0" smtClean="0">
                <a:latin typeface="Courier"/>
                <a:cs typeface="Courier"/>
              </a:rPr>
              <a:t>&lt;/</a:t>
            </a:r>
            <a:r>
              <a:rPr lang="en-US" sz="1400" dirty="0" err="1" smtClean="0">
                <a:latin typeface="Courier"/>
                <a:cs typeface="Courier"/>
              </a:rPr>
              <a:t>th</a:t>
            </a:r>
            <a:r>
              <a:rPr lang="en-US" sz="1400" dirty="0" smtClean="0">
                <a:latin typeface="Courier"/>
                <a:cs typeface="Courier"/>
              </a:rPr>
              <a:t>&gt;  &lt;/</a:t>
            </a:r>
            <a:r>
              <a:rPr lang="en-US" sz="1400" dirty="0" err="1" smtClean="0">
                <a:latin typeface="Courier"/>
                <a:cs typeface="Courier"/>
              </a:rPr>
              <a:t>tr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"/>
                <a:cs typeface="Courier"/>
              </a:rPr>
              <a:t>  &lt;/</a:t>
            </a:r>
            <a:r>
              <a:rPr lang="en-US" sz="1400" dirty="0" err="1" smtClean="0">
                <a:latin typeface="Courier"/>
                <a:cs typeface="Courier"/>
              </a:rPr>
              <a:t>thead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"/>
                <a:cs typeface="Courier"/>
              </a:rPr>
              <a:t>  &lt;</a:t>
            </a:r>
            <a:r>
              <a:rPr lang="en-US" sz="1400" dirty="0" err="1" smtClean="0">
                <a:latin typeface="Courier"/>
                <a:cs typeface="Courier"/>
              </a:rPr>
              <a:t>tfoot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"/>
                <a:cs typeface="Courier"/>
              </a:rPr>
              <a:t>    &lt;</a:t>
            </a:r>
            <a:r>
              <a:rPr lang="en-US" sz="1400" dirty="0" err="1" smtClean="0">
                <a:latin typeface="Courier"/>
                <a:cs typeface="Courier"/>
              </a:rPr>
              <a:t>tr</a:t>
            </a:r>
            <a:r>
              <a:rPr lang="en-US" sz="1400" dirty="0" smtClean="0">
                <a:latin typeface="Courier"/>
                <a:cs typeface="Courier"/>
              </a:rPr>
              <a:t>&gt; &lt;</a:t>
            </a:r>
            <a:r>
              <a:rPr lang="en-US" sz="1400" dirty="0" err="1" smtClean="0">
                <a:latin typeface="Courier"/>
                <a:cs typeface="Courier"/>
              </a:rPr>
              <a:t>th</a:t>
            </a:r>
            <a:r>
              <a:rPr lang="en-US" sz="1400" dirty="0" smtClean="0">
                <a:latin typeface="Courier"/>
                <a:cs typeface="Courier"/>
              </a:rPr>
              <a:t>&gt; - &lt;/</a:t>
            </a:r>
            <a:r>
              <a:rPr lang="en-US" sz="1400" dirty="0" err="1" smtClean="0">
                <a:latin typeface="Courier"/>
                <a:cs typeface="Courier"/>
              </a:rPr>
              <a:t>th</a:t>
            </a:r>
            <a:r>
              <a:rPr lang="en-US" sz="1400" dirty="0" smtClean="0">
                <a:latin typeface="Courier"/>
                <a:cs typeface="Courier"/>
              </a:rPr>
              <a:t>&gt; &lt;</a:t>
            </a:r>
            <a:r>
              <a:rPr lang="en-US" sz="1400" dirty="0" err="1" smtClean="0">
                <a:latin typeface="Courier"/>
                <a:cs typeface="Courier"/>
              </a:rPr>
              <a:t>th</a:t>
            </a:r>
            <a:r>
              <a:rPr lang="en-US" sz="1400" dirty="0" smtClean="0">
                <a:latin typeface="Courier"/>
                <a:cs typeface="Courier"/>
              </a:rPr>
              <a:t>&gt;8,5&lt;/</a:t>
            </a:r>
            <a:r>
              <a:rPr lang="en-US" sz="1400" dirty="0" err="1" smtClean="0">
                <a:latin typeface="Courier"/>
                <a:cs typeface="Courier"/>
              </a:rPr>
              <a:t>th</a:t>
            </a:r>
            <a:r>
              <a:rPr lang="en-US" sz="1400" dirty="0" smtClean="0">
                <a:latin typeface="Courier"/>
                <a:cs typeface="Courier"/>
              </a:rPr>
              <a:t>&gt; &lt;</a:t>
            </a:r>
            <a:r>
              <a:rPr lang="en-US" sz="1400" dirty="0" err="1" smtClean="0">
                <a:latin typeface="Courier"/>
                <a:cs typeface="Courier"/>
              </a:rPr>
              <a:t>th</a:t>
            </a:r>
            <a:r>
              <a:rPr lang="en-US" sz="1400" dirty="0" smtClean="0">
                <a:latin typeface="Courier"/>
                <a:cs typeface="Courier"/>
              </a:rPr>
              <a:t>&gt;100%&lt;/</a:t>
            </a:r>
            <a:r>
              <a:rPr lang="en-US" sz="1400" dirty="0" err="1" smtClean="0">
                <a:latin typeface="Courier"/>
                <a:cs typeface="Courier"/>
              </a:rPr>
              <a:t>th</a:t>
            </a:r>
            <a:r>
              <a:rPr lang="en-US" sz="1400" dirty="0" smtClean="0">
                <a:latin typeface="Courier"/>
                <a:cs typeface="Courier"/>
              </a:rPr>
              <a:t>&gt; &lt;/</a:t>
            </a:r>
            <a:r>
              <a:rPr lang="en-US" sz="1400" dirty="0" err="1" smtClean="0">
                <a:latin typeface="Courier"/>
                <a:cs typeface="Courier"/>
              </a:rPr>
              <a:t>tr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"/>
                <a:cs typeface="Courier"/>
              </a:rPr>
              <a:t>  &lt;/</a:t>
            </a:r>
            <a:r>
              <a:rPr lang="en-US" sz="1400" dirty="0" err="1" smtClean="0">
                <a:latin typeface="Courier"/>
                <a:cs typeface="Courier"/>
              </a:rPr>
              <a:t>tfoot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"/>
                <a:cs typeface="Courier"/>
              </a:rPr>
              <a:t>  &lt;</a:t>
            </a:r>
            <a:r>
              <a:rPr lang="en-US" sz="1400" dirty="0" err="1" smtClean="0">
                <a:latin typeface="Courier"/>
                <a:cs typeface="Courier"/>
              </a:rPr>
              <a:t>tbody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"/>
                <a:cs typeface="Courier"/>
              </a:rPr>
              <a:t>    &lt;</a:t>
            </a:r>
            <a:r>
              <a:rPr lang="en-US" sz="1400" dirty="0" err="1" smtClean="0">
                <a:latin typeface="Courier"/>
                <a:cs typeface="Courier"/>
              </a:rPr>
              <a:t>tr</a:t>
            </a:r>
            <a:r>
              <a:rPr lang="en-US" sz="1400" dirty="0" smtClean="0">
                <a:latin typeface="Courier"/>
                <a:cs typeface="Courier"/>
              </a:rPr>
              <a:t>&gt; &lt;td&gt;2122&lt;/td&gt; &lt;td&gt;9,0&lt;/td&gt; &lt;td&gt;</a:t>
            </a:r>
            <a:r>
              <a:rPr lang="en-US" sz="1400" dirty="0" err="1" smtClean="0">
                <a:latin typeface="Courier"/>
                <a:cs typeface="Courier"/>
              </a:rPr>
              <a:t>Aprovado</a:t>
            </a:r>
            <a:r>
              <a:rPr lang="en-US" sz="1400" dirty="0" smtClean="0">
                <a:latin typeface="Courier"/>
                <a:cs typeface="Courier"/>
              </a:rPr>
              <a:t>&lt;/td&gt; &lt;/</a:t>
            </a:r>
            <a:r>
              <a:rPr lang="en-US" sz="1400" dirty="0" err="1" smtClean="0">
                <a:latin typeface="Courier"/>
                <a:cs typeface="Courier"/>
              </a:rPr>
              <a:t>tr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"/>
                <a:cs typeface="Courier"/>
              </a:rPr>
              <a:t>    &lt;</a:t>
            </a:r>
            <a:r>
              <a:rPr lang="en-US" sz="1400" dirty="0" err="1" smtClean="0">
                <a:latin typeface="Courier"/>
                <a:cs typeface="Courier"/>
              </a:rPr>
              <a:t>tr</a:t>
            </a:r>
            <a:r>
              <a:rPr lang="en-US" sz="1400" dirty="0" smtClean="0">
                <a:latin typeface="Courier"/>
                <a:cs typeface="Courier"/>
              </a:rPr>
              <a:t>&gt; &lt;td&gt;2124&lt;/td&gt; &lt;td&gt;8,5&lt;/td&gt; &lt;td&gt;</a:t>
            </a:r>
            <a:r>
              <a:rPr lang="en-US" sz="1400" dirty="0" err="1" smtClean="0">
                <a:latin typeface="Courier"/>
                <a:cs typeface="Courier"/>
              </a:rPr>
              <a:t>Aprovado</a:t>
            </a:r>
            <a:r>
              <a:rPr lang="en-US" sz="1400" dirty="0" smtClean="0">
                <a:latin typeface="Courier"/>
                <a:cs typeface="Courier"/>
              </a:rPr>
              <a:t>&lt;/td&gt; &lt;/</a:t>
            </a:r>
            <a:r>
              <a:rPr lang="en-US" sz="1400" dirty="0" err="1" smtClean="0">
                <a:latin typeface="Courier"/>
                <a:cs typeface="Courier"/>
              </a:rPr>
              <a:t>tr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&lt;</a:t>
            </a:r>
            <a:r>
              <a:rPr lang="en-US" sz="1400" dirty="0" err="1" smtClean="0">
                <a:latin typeface="Courier"/>
                <a:cs typeface="Courier"/>
              </a:rPr>
              <a:t>tr</a:t>
            </a:r>
            <a:r>
              <a:rPr lang="en-US" sz="1400" dirty="0" smtClean="0">
                <a:latin typeface="Courier"/>
                <a:cs typeface="Courier"/>
              </a:rPr>
              <a:t>&gt; &lt;td&gt;2110&lt;/td&gt; &lt;td&gt;8,0&lt;/td&gt; &lt;td&gt;</a:t>
            </a:r>
            <a:r>
              <a:rPr lang="en-US" sz="1400" dirty="0" err="1" smtClean="0">
                <a:latin typeface="Courier"/>
                <a:cs typeface="Courier"/>
              </a:rPr>
              <a:t>Aprovado</a:t>
            </a:r>
            <a:r>
              <a:rPr lang="en-US" sz="1400" dirty="0" smtClean="0">
                <a:latin typeface="Courier"/>
                <a:cs typeface="Courier"/>
              </a:rPr>
              <a:t>&lt;/td&gt; &lt;/</a:t>
            </a:r>
            <a:r>
              <a:rPr lang="en-US" sz="1400" dirty="0" err="1" smtClean="0">
                <a:latin typeface="Courier"/>
                <a:cs typeface="Courier"/>
              </a:rPr>
              <a:t>tr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"/>
                <a:cs typeface="Courier"/>
              </a:rPr>
              <a:t>  &lt;/</a:t>
            </a:r>
            <a:r>
              <a:rPr lang="en-US" sz="1400" dirty="0" err="1" smtClean="0">
                <a:latin typeface="Courier"/>
                <a:cs typeface="Courier"/>
              </a:rPr>
              <a:t>tbody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"/>
                <a:cs typeface="Courier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1750926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=“path”&gt;</a:t>
            </a:r>
          </a:p>
          <a:p>
            <a:pPr lvl="1"/>
            <a:r>
              <a:rPr lang="en-US" dirty="0" smtClean="0"/>
              <a:t>Link </a:t>
            </a:r>
            <a:r>
              <a:rPr lang="en-US" dirty="0" err="1" smtClean="0"/>
              <a:t>externo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err="1" smtClean="0"/>
              <a:t>coloque</a:t>
            </a:r>
            <a:r>
              <a:rPr lang="en-US" dirty="0" smtClean="0"/>
              <a:t> a URL no path</a:t>
            </a:r>
          </a:p>
          <a:p>
            <a:pPr lvl="1"/>
            <a:r>
              <a:rPr lang="en-US" dirty="0" smtClean="0"/>
              <a:t>Link </a:t>
            </a:r>
            <a:r>
              <a:rPr lang="en-US" dirty="0" err="1" smtClean="0"/>
              <a:t>interno</a:t>
            </a:r>
            <a:r>
              <a:rPr lang="en-US" dirty="0" smtClean="0"/>
              <a:t>: </a:t>
            </a:r>
            <a:r>
              <a:rPr lang="en-US" dirty="0" err="1" smtClean="0"/>
              <a:t>endereçamento</a:t>
            </a:r>
            <a:r>
              <a:rPr lang="en-US" dirty="0" smtClean="0"/>
              <a:t> </a:t>
            </a:r>
            <a:r>
              <a:rPr lang="en-US" dirty="0" err="1" smtClean="0"/>
              <a:t>relativo</a:t>
            </a:r>
            <a:endParaRPr lang="en-US" dirty="0" smtClean="0"/>
          </a:p>
          <a:p>
            <a:pPr lvl="1"/>
            <a:r>
              <a:rPr lang="en-US" dirty="0" err="1" smtClean="0"/>
              <a:t>Âncoras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65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Experiência</a:t>
            </a:r>
            <a:r>
              <a:rPr lang="en-US" sz="3200" dirty="0" smtClean="0"/>
              <a:t> do </a:t>
            </a:r>
            <a:r>
              <a:rPr lang="en-US" sz="3200" dirty="0" err="1" smtClean="0"/>
              <a:t>usuário</a:t>
            </a:r>
            <a:r>
              <a:rPr lang="en-US" sz="3200" dirty="0" smtClean="0"/>
              <a:t> </a:t>
            </a:r>
            <a:r>
              <a:rPr lang="en-US" sz="2800" dirty="0" smtClean="0"/>
              <a:t>(User </a:t>
            </a:r>
            <a:r>
              <a:rPr lang="en-US" sz="2800" dirty="0" err="1" smtClean="0"/>
              <a:t>eXperience</a:t>
            </a:r>
            <a:r>
              <a:rPr lang="en-US" sz="28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2400" dirty="0" smtClean="0"/>
              <a:t>“User experience (UX) </a:t>
            </a:r>
            <a:r>
              <a:rPr lang="en-US" sz="2400" dirty="0" err="1" smtClean="0"/>
              <a:t>aborda</a:t>
            </a:r>
            <a:r>
              <a:rPr lang="en-US" sz="2400" dirty="0" smtClean="0"/>
              <a:t> </a:t>
            </a:r>
            <a:r>
              <a:rPr lang="en-US" sz="2400" dirty="0" err="1" smtClean="0"/>
              <a:t>questões</a:t>
            </a:r>
            <a:r>
              <a:rPr lang="en-US" sz="2400" dirty="0" smtClean="0"/>
              <a:t> </a:t>
            </a:r>
            <a:r>
              <a:rPr lang="en-US" sz="2400" dirty="0" err="1" smtClean="0"/>
              <a:t>relacionadas</a:t>
            </a:r>
            <a:r>
              <a:rPr lang="en-US" sz="2400" dirty="0" smtClean="0"/>
              <a:t> com a </a:t>
            </a:r>
            <a:r>
              <a:rPr lang="en-US" sz="2400" i="1" dirty="0" err="1" smtClean="0"/>
              <a:t>definição</a:t>
            </a:r>
            <a:r>
              <a:rPr lang="en-US" sz="2400" i="1" dirty="0" smtClean="0"/>
              <a:t> de um </a:t>
            </a:r>
            <a:r>
              <a:rPr lang="en-US" sz="2400" i="1" dirty="0" err="1" smtClean="0"/>
              <a:t>problema</a:t>
            </a:r>
            <a:r>
              <a:rPr lang="en-US" sz="2400" dirty="0" smtClean="0"/>
              <a:t> a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resolvido</a:t>
            </a:r>
            <a:r>
              <a:rPr lang="en-US" sz="2400" dirty="0" smtClean="0"/>
              <a:t> (o </a:t>
            </a:r>
            <a:r>
              <a:rPr lang="en-US" sz="2400" b="1" dirty="0" err="1" smtClean="0"/>
              <a:t>porquê</a:t>
            </a:r>
            <a:r>
              <a:rPr lang="en-US" sz="2400" dirty="0" smtClean="0"/>
              <a:t>), </a:t>
            </a:r>
            <a:r>
              <a:rPr lang="en-US" sz="2400" dirty="0" err="1" smtClean="0"/>
              <a:t>definir</a:t>
            </a:r>
            <a:r>
              <a:rPr lang="en-US" sz="2400" dirty="0" smtClean="0"/>
              <a:t> </a:t>
            </a:r>
            <a:r>
              <a:rPr lang="en-US" sz="2400" i="1" dirty="0" err="1" smtClean="0"/>
              <a:t>para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quem</a:t>
            </a:r>
            <a:r>
              <a:rPr lang="en-US" sz="2400" dirty="0" smtClean="0"/>
              <a:t> </a:t>
            </a:r>
            <a:r>
              <a:rPr lang="en-US" sz="2400" dirty="0" err="1" smtClean="0"/>
              <a:t>esse</a:t>
            </a:r>
            <a:r>
              <a:rPr lang="en-US" sz="2400" dirty="0" smtClean="0"/>
              <a:t> </a:t>
            </a:r>
            <a:r>
              <a:rPr lang="en-US" sz="2400" dirty="0" err="1" smtClean="0"/>
              <a:t>problema</a:t>
            </a:r>
            <a:r>
              <a:rPr lang="en-US" sz="2400" dirty="0" smtClean="0"/>
              <a:t> </a:t>
            </a:r>
            <a:r>
              <a:rPr lang="en-US" sz="2400" dirty="0" err="1" smtClean="0"/>
              <a:t>precisa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resolvido</a:t>
            </a:r>
            <a:r>
              <a:rPr lang="en-US" sz="2400" dirty="0" smtClean="0"/>
              <a:t> (o </a:t>
            </a:r>
            <a:r>
              <a:rPr lang="en-US" sz="2400" b="1" dirty="0" err="1" smtClean="0"/>
              <a:t>quem</a:t>
            </a:r>
            <a:r>
              <a:rPr lang="en-US" sz="2400" dirty="0" smtClean="0"/>
              <a:t>), e </a:t>
            </a:r>
            <a:r>
              <a:rPr lang="en-US" sz="2400" dirty="0" err="1" smtClean="0"/>
              <a:t>definir</a:t>
            </a:r>
            <a:r>
              <a:rPr lang="en-US" sz="2400" dirty="0" smtClean="0"/>
              <a:t> o </a:t>
            </a:r>
            <a:r>
              <a:rPr lang="en-US" sz="2400" i="1" dirty="0" err="1" smtClean="0"/>
              <a:t>caminho</a:t>
            </a:r>
            <a:r>
              <a:rPr lang="en-US" sz="2400" i="1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deve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percorrido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resolvê</a:t>
            </a:r>
            <a:r>
              <a:rPr lang="en-US" sz="2400" dirty="0" smtClean="0"/>
              <a:t>-lo (o </a:t>
            </a:r>
            <a:r>
              <a:rPr lang="en-US" sz="2400" b="1" dirty="0" err="1" smtClean="0"/>
              <a:t>como</a:t>
            </a:r>
            <a:r>
              <a:rPr lang="en-US" sz="2400" dirty="0" smtClean="0"/>
              <a:t>)”. – Whitney Hess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3991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</a:rPr>
              <a:t>Links</a:t>
            </a:r>
            <a:endParaRPr lang="pt-BR" dirty="0">
              <a:latin typeface="Arial" charset="0"/>
            </a:endParaRPr>
          </a:p>
        </p:txBody>
      </p:sp>
      <p:sp>
        <p:nvSpPr>
          <p:cNvPr id="174082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5307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pt-BR" sz="2400" b="1">
                <a:solidFill>
                  <a:srgbClr val="C00000"/>
                </a:solidFill>
                <a:latin typeface="Courier New" charset="0"/>
                <a:cs typeface="Courier New" charset="0"/>
              </a:rPr>
              <a:t>&lt;a href=</a:t>
            </a:r>
            <a:r>
              <a:rPr lang="pt-BR" sz="2400" b="1">
                <a:latin typeface="Courier New" charset="0"/>
                <a:cs typeface="Courier New" charset="0"/>
              </a:rPr>
              <a:t>“http://www.abc.com” </a:t>
            </a:r>
            <a:r>
              <a:rPr lang="pt-BR" sz="2400" b="1">
                <a:solidFill>
                  <a:srgbClr val="C00000"/>
                </a:solidFill>
                <a:latin typeface="Courier New" charset="0"/>
                <a:cs typeface="Courier New" charset="0"/>
              </a:rPr>
              <a:t>&gt;</a:t>
            </a:r>
            <a:r>
              <a:rPr lang="pt-BR" sz="2400" b="1">
                <a:latin typeface="Courier New" charset="0"/>
                <a:cs typeface="Courier New" charset="0"/>
              </a:rPr>
              <a:t>Site da empresa ABC</a:t>
            </a:r>
            <a:r>
              <a:rPr lang="pt-BR" sz="2400" b="1">
                <a:solidFill>
                  <a:srgbClr val="C00000"/>
                </a:solidFill>
                <a:latin typeface="Courier New" charset="0"/>
                <a:cs typeface="Courier New" charset="0"/>
              </a:rPr>
              <a:t>&lt;/a&gt;</a:t>
            </a:r>
          </a:p>
          <a:p>
            <a:pPr>
              <a:buFont typeface="Wingdings" charset="0"/>
              <a:buNone/>
            </a:pPr>
            <a:endParaRPr lang="pt-BR" sz="2400" b="1">
              <a:solidFill>
                <a:srgbClr val="C00000"/>
              </a:solidFill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pt-BR" sz="2400" b="1">
                <a:solidFill>
                  <a:srgbClr val="C00000"/>
                </a:solidFill>
                <a:latin typeface="Courier New" charset="0"/>
                <a:cs typeface="Courier New" charset="0"/>
              </a:rPr>
              <a:t>&lt;a href=</a:t>
            </a:r>
            <a:r>
              <a:rPr lang="pt-BR" sz="2400" b="1">
                <a:latin typeface="Courier New" charset="0"/>
                <a:cs typeface="Courier New" charset="0"/>
              </a:rPr>
              <a:t>“ftp://abc.com/produtos.pdf” </a:t>
            </a:r>
            <a:r>
              <a:rPr lang="pt-BR" sz="2400" b="1">
                <a:solidFill>
                  <a:srgbClr val="C00000"/>
                </a:solidFill>
                <a:latin typeface="Courier New" charset="0"/>
                <a:cs typeface="Courier New" charset="0"/>
              </a:rPr>
              <a:t>&gt;</a:t>
            </a:r>
            <a:r>
              <a:rPr lang="pt-BR" sz="2400" b="1">
                <a:latin typeface="Courier New" charset="0"/>
                <a:cs typeface="Courier New" charset="0"/>
              </a:rPr>
              <a:t>Lista de produtos da ABC</a:t>
            </a:r>
            <a:r>
              <a:rPr lang="pt-BR" sz="2400" b="1">
                <a:solidFill>
                  <a:srgbClr val="C00000"/>
                </a:solidFill>
                <a:latin typeface="Courier New" charset="0"/>
                <a:cs typeface="Courier New" charset="0"/>
              </a:rPr>
              <a:t>&lt;/a&gt;</a:t>
            </a:r>
          </a:p>
          <a:p>
            <a:pPr>
              <a:buFont typeface="Wingdings" charset="0"/>
              <a:buNone/>
            </a:pPr>
            <a:endParaRPr lang="pt-BR" sz="2400" b="1">
              <a:solidFill>
                <a:srgbClr val="C00000"/>
              </a:solidFill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pt-BR" sz="2400" b="1">
                <a:solidFill>
                  <a:srgbClr val="C00000"/>
                </a:solidFill>
                <a:latin typeface="Courier New" charset="0"/>
                <a:cs typeface="Courier New" charset="0"/>
              </a:rPr>
              <a:t>&lt;a href=</a:t>
            </a:r>
            <a:r>
              <a:rPr lang="pt-BR" sz="2400" b="1">
                <a:latin typeface="Courier New" charset="0"/>
                <a:cs typeface="Courier New" charset="0"/>
              </a:rPr>
              <a:t>“livro.html#cap10” </a:t>
            </a:r>
            <a:r>
              <a:rPr lang="pt-BR" sz="2400" b="1">
                <a:solidFill>
                  <a:srgbClr val="C00000"/>
                </a:solidFill>
                <a:latin typeface="Courier New" charset="0"/>
                <a:cs typeface="Courier New" charset="0"/>
              </a:rPr>
              <a:t>&gt;</a:t>
            </a:r>
            <a:r>
              <a:rPr lang="pt-BR" sz="2400" b="1">
                <a:latin typeface="Courier New" charset="0"/>
                <a:cs typeface="Courier New" charset="0"/>
              </a:rPr>
              <a:t>Capítulo 10</a:t>
            </a:r>
            <a:r>
              <a:rPr lang="pt-BR" sz="2400" b="1">
                <a:solidFill>
                  <a:srgbClr val="C00000"/>
                </a:solidFill>
                <a:latin typeface="Courier New" charset="0"/>
                <a:cs typeface="Courier New" charset="0"/>
              </a:rPr>
              <a:t>&lt;/a&gt;</a:t>
            </a:r>
          </a:p>
          <a:p>
            <a:pPr>
              <a:buFont typeface="Wingdings" charset="0"/>
              <a:buNone/>
            </a:pPr>
            <a:endParaRPr lang="pt-BR" sz="2400" b="1">
              <a:solidFill>
                <a:srgbClr val="C00000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174083" name="CaixaDeTexto 3"/>
          <p:cNvSpPr txBox="1">
            <a:spLocks noChangeArrowheads="1"/>
          </p:cNvSpPr>
          <p:nvPr/>
        </p:nvSpPr>
        <p:spPr bwMode="auto">
          <a:xfrm>
            <a:off x="357188" y="5719763"/>
            <a:ext cx="8286750" cy="6477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 b="1">
                <a:solidFill>
                  <a:srgbClr val="002060"/>
                </a:solidFill>
                <a:latin typeface="Arial" charset="0"/>
              </a:rPr>
              <a:t>Observação:</a:t>
            </a:r>
          </a:p>
          <a:p>
            <a:pPr eaLnBrk="1" hangingPunct="1"/>
            <a:r>
              <a:rPr lang="pt-BR" sz="1800" u="sng">
                <a:solidFill>
                  <a:srgbClr val="002060"/>
                </a:solidFill>
                <a:latin typeface="Arial" charset="0"/>
              </a:rPr>
              <a:t>href</a:t>
            </a:r>
            <a:r>
              <a:rPr lang="pt-BR" sz="1800">
                <a:solidFill>
                  <a:srgbClr val="002060"/>
                </a:solidFill>
                <a:latin typeface="Arial" charset="0"/>
              </a:rPr>
              <a:t> é a abreviação de </a:t>
            </a:r>
            <a:r>
              <a:rPr lang="pt-BR" sz="1800" i="1">
                <a:solidFill>
                  <a:srgbClr val="002060"/>
                </a:solidFill>
                <a:latin typeface="Arial" charset="0"/>
              </a:rPr>
              <a:t>hyperlink‘s reference </a:t>
            </a:r>
            <a:r>
              <a:rPr lang="pt-BR" sz="1800">
                <a:solidFill>
                  <a:srgbClr val="002060"/>
                </a:solidFill>
                <a:latin typeface="Arial" charset="0"/>
              </a:rPr>
              <a:t>(referência da hiperligação).</a:t>
            </a:r>
          </a:p>
        </p:txBody>
      </p:sp>
    </p:spTree>
    <p:extLst>
      <p:ext uri="{BB962C8B-B14F-4D97-AF65-F5344CB8AC3E}">
        <p14:creationId xmlns:p14="http://schemas.microsoft.com/office/powerpoint/2010/main" val="1180039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276475"/>
            <a:ext cx="71913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1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</a:rPr>
              <a:t>Links</a:t>
            </a:r>
            <a:endParaRPr lang="pt-BR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902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Âncora</a:t>
            </a:r>
          </a:p>
        </p:txBody>
      </p:sp>
      <p:sp>
        <p:nvSpPr>
          <p:cNvPr id="177154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6736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pt-BR" sz="2400" b="1">
                <a:latin typeface="Courier New" charset="0"/>
                <a:cs typeface="Courier New" charset="0"/>
              </a:rPr>
              <a:t>Acesse o</a:t>
            </a:r>
            <a:r>
              <a:rPr lang="pt-BR" sz="2400" b="1">
                <a:solidFill>
                  <a:srgbClr val="C00000"/>
                </a:solidFill>
                <a:latin typeface="Courier New" charset="0"/>
                <a:cs typeface="Courier New" charset="0"/>
              </a:rPr>
              <a:t>&lt;a href=</a:t>
            </a:r>
            <a:r>
              <a:rPr lang="pt-BR" sz="2400" b="1">
                <a:latin typeface="Courier New" charset="0"/>
                <a:cs typeface="Courier New" charset="0"/>
              </a:rPr>
              <a:t>“http://www.abc.com” </a:t>
            </a:r>
            <a:r>
              <a:rPr lang="pt-BR" sz="2400" b="1">
                <a:solidFill>
                  <a:srgbClr val="C00000"/>
                </a:solidFill>
                <a:latin typeface="Courier New" charset="0"/>
                <a:cs typeface="Courier New" charset="0"/>
              </a:rPr>
              <a:t>&gt;</a:t>
            </a:r>
            <a:r>
              <a:rPr lang="pt-BR" sz="2400" b="1">
                <a:latin typeface="Courier New" charset="0"/>
                <a:cs typeface="Courier New" charset="0"/>
              </a:rPr>
              <a:t>site da ABC</a:t>
            </a:r>
            <a:r>
              <a:rPr lang="pt-BR" sz="2400" b="1">
                <a:solidFill>
                  <a:srgbClr val="C00000"/>
                </a:solidFill>
                <a:latin typeface="Courier New" charset="0"/>
                <a:cs typeface="Courier New" charset="0"/>
              </a:rPr>
              <a:t>&lt;/a&gt;</a:t>
            </a:r>
            <a:r>
              <a:rPr lang="pt-BR" sz="2400" b="1">
                <a:latin typeface="Courier New" charset="0"/>
                <a:cs typeface="Courier New" charset="0"/>
              </a:rPr>
              <a:t>agora mesmo.</a:t>
            </a:r>
            <a:endParaRPr lang="pt-BR" sz="2400">
              <a:latin typeface="Verdana" charset="0"/>
            </a:endParaRPr>
          </a:p>
          <a:p>
            <a:endParaRPr lang="pt-BR" sz="2000">
              <a:solidFill>
                <a:srgbClr val="002060"/>
              </a:solidFill>
              <a:latin typeface="Verdana" charset="0"/>
            </a:endParaRPr>
          </a:p>
          <a:p>
            <a:r>
              <a:rPr lang="pt-BR" sz="2000">
                <a:solidFill>
                  <a:srgbClr val="002060"/>
                </a:solidFill>
                <a:latin typeface="Verdana" charset="0"/>
              </a:rPr>
              <a:t>Comentário: Irá exibir uma âncora no trecho </a:t>
            </a:r>
            <a:r>
              <a:rPr lang="pt-BR" sz="2000" i="1">
                <a:solidFill>
                  <a:srgbClr val="002060"/>
                </a:solidFill>
                <a:latin typeface="Verdana" charset="0"/>
              </a:rPr>
              <a:t>“site da ABC”</a:t>
            </a:r>
            <a:r>
              <a:rPr lang="pt-BR" altLang="ja-JP" sz="2000">
                <a:solidFill>
                  <a:srgbClr val="002060"/>
                </a:solidFill>
                <a:latin typeface="Verdana" charset="0"/>
              </a:rPr>
              <a:t>.</a:t>
            </a:r>
          </a:p>
          <a:p>
            <a:pPr>
              <a:buFont typeface="Wingdings" charset="0"/>
              <a:buNone/>
            </a:pPr>
            <a:endParaRPr lang="pt-BR" sz="2400" b="1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pt-BR" sz="2400" b="1">
                <a:solidFill>
                  <a:srgbClr val="C00000"/>
                </a:solidFill>
                <a:latin typeface="Courier New" charset="0"/>
                <a:cs typeface="Courier New" charset="0"/>
              </a:rPr>
              <a:t>&lt;a href=</a:t>
            </a:r>
            <a:r>
              <a:rPr lang="pt-BR" sz="2400" b="1">
                <a:latin typeface="Courier New" charset="0"/>
                <a:cs typeface="Courier New" charset="0"/>
              </a:rPr>
              <a:t>“http://meusite.com”</a:t>
            </a:r>
          </a:p>
          <a:p>
            <a:pPr>
              <a:buFont typeface="Wingdings" charset="0"/>
              <a:buNone/>
            </a:pPr>
            <a:r>
              <a:rPr lang="pt-BR" sz="2400" b="1">
                <a:solidFill>
                  <a:srgbClr val="C00000"/>
                </a:solidFill>
                <a:latin typeface="Courier New" charset="0"/>
                <a:cs typeface="Courier New" charset="0"/>
              </a:rPr>
              <a:t>title=</a:t>
            </a:r>
            <a:r>
              <a:rPr lang="pt-BR" sz="2400" b="1">
                <a:solidFill>
                  <a:srgbClr val="7030A0"/>
                </a:solidFill>
                <a:latin typeface="Courier New" charset="0"/>
                <a:cs typeface="Courier New" charset="0"/>
              </a:rPr>
              <a:t>“Ir para Meu Site”</a:t>
            </a:r>
            <a:r>
              <a:rPr lang="pt-BR" altLang="ja-JP" sz="2400" b="1">
                <a:latin typeface="Courier New" charset="0"/>
                <a:cs typeface="Courier New" charset="0"/>
              </a:rPr>
              <a:t> </a:t>
            </a:r>
            <a:r>
              <a:rPr lang="pt-BR" altLang="ja-JP" sz="2400" b="1">
                <a:solidFill>
                  <a:srgbClr val="C00000"/>
                </a:solidFill>
                <a:latin typeface="Courier New" charset="0"/>
                <a:cs typeface="Courier New" charset="0"/>
              </a:rPr>
              <a:t>&gt;</a:t>
            </a:r>
            <a:r>
              <a:rPr lang="pt-BR" altLang="ja-JP" sz="2400" b="1">
                <a:latin typeface="Courier New" charset="0"/>
                <a:cs typeface="Courier New" charset="0"/>
              </a:rPr>
              <a:t>Meu Site</a:t>
            </a:r>
            <a:r>
              <a:rPr lang="pt-BR" altLang="ja-JP" sz="2400" b="1">
                <a:solidFill>
                  <a:srgbClr val="C00000"/>
                </a:solidFill>
                <a:latin typeface="Courier New" charset="0"/>
                <a:cs typeface="Courier New" charset="0"/>
              </a:rPr>
              <a:t>&lt;/a&gt;</a:t>
            </a:r>
          </a:p>
          <a:p>
            <a:endParaRPr lang="pt-BR" sz="2000">
              <a:solidFill>
                <a:srgbClr val="002060"/>
              </a:solidFill>
              <a:latin typeface="Verdana" charset="0"/>
            </a:endParaRPr>
          </a:p>
          <a:p>
            <a:r>
              <a:rPr lang="pt-BR" sz="2000">
                <a:solidFill>
                  <a:srgbClr val="002060"/>
                </a:solidFill>
                <a:latin typeface="Verdana" charset="0"/>
              </a:rPr>
              <a:t>Comentário: Irá exibir uma âncora no trecho “Meu Site”, que quando o mouse for passado sobre, exibirá a dica “Ir para Meu Site”.</a:t>
            </a:r>
          </a:p>
          <a:p>
            <a:pPr>
              <a:buFont typeface="Wingdings" charset="0"/>
              <a:buNone/>
            </a:pPr>
            <a:endParaRPr lang="pt-BR" sz="2400" b="1">
              <a:solidFill>
                <a:srgbClr val="C00000"/>
              </a:solidFill>
              <a:latin typeface="Courier New" charset="0"/>
              <a:cs typeface="Courier New" charset="0"/>
            </a:endParaRPr>
          </a:p>
        </p:txBody>
      </p:sp>
      <p:cxnSp>
        <p:nvCxnSpPr>
          <p:cNvPr id="5" name="Conector de seta reta 4"/>
          <p:cNvCxnSpPr>
            <a:stCxn id="177156" idx="0"/>
          </p:cNvCxnSpPr>
          <p:nvPr/>
        </p:nvCxnSpPr>
        <p:spPr>
          <a:xfrm rot="5400000" flipH="1" flipV="1">
            <a:off x="913606" y="4842670"/>
            <a:ext cx="428625" cy="601662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156" name="CaixaDeTexto 7"/>
          <p:cNvSpPr txBox="1">
            <a:spLocks noChangeArrowheads="1"/>
          </p:cNvSpPr>
          <p:nvPr/>
        </p:nvSpPr>
        <p:spPr bwMode="auto">
          <a:xfrm>
            <a:off x="285750" y="5357813"/>
            <a:ext cx="1082675" cy="646112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>
                <a:solidFill>
                  <a:srgbClr val="002060"/>
                </a:solidFill>
                <a:latin typeface="Arial" charset="0"/>
              </a:rPr>
              <a:t>Título da</a:t>
            </a:r>
          </a:p>
          <a:p>
            <a:pPr eaLnBrk="1" hangingPunct="1"/>
            <a:r>
              <a:rPr lang="pt-BR" sz="1800">
                <a:solidFill>
                  <a:srgbClr val="002060"/>
                </a:solidFill>
                <a:latin typeface="Arial" charset="0"/>
              </a:rPr>
              <a:t>âncora</a:t>
            </a:r>
          </a:p>
        </p:txBody>
      </p:sp>
    </p:spTree>
    <p:extLst>
      <p:ext uri="{BB962C8B-B14F-4D97-AF65-F5344CB8AC3E}">
        <p14:creationId xmlns:p14="http://schemas.microsoft.com/office/powerpoint/2010/main" val="3049637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a de Tela 2015-12-04 às 14.58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400"/>
            <a:ext cx="9144000" cy="627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22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Exercícios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Site – Loja virtual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23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Leituras</a:t>
            </a:r>
            <a:r>
              <a:rPr lang="en-US" dirty="0" smtClean="0"/>
              <a:t> </a:t>
            </a:r>
            <a:r>
              <a:rPr lang="en-US" dirty="0" err="1"/>
              <a:t>r</a:t>
            </a:r>
            <a:r>
              <a:rPr lang="en-US" dirty="0" err="1" smtClean="0"/>
              <a:t>ecomendadas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Apostila</a:t>
            </a:r>
            <a:r>
              <a:rPr lang="en-US" dirty="0" smtClean="0"/>
              <a:t> WD 43 HTML, CSS, JavaScript – Caelum. </a:t>
            </a:r>
            <a:r>
              <a:rPr lang="en-US" dirty="0" err="1" smtClean="0"/>
              <a:t>Disponível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dirty="0" smtClean="0"/>
              <a:t>HTML5 W3C </a:t>
            </a:r>
            <a:r>
              <a:rPr lang="en-US" dirty="0" err="1" smtClean="0"/>
              <a:t>Escritório</a:t>
            </a:r>
            <a:r>
              <a:rPr lang="en-US" dirty="0" smtClean="0"/>
              <a:t> </a:t>
            </a:r>
            <a:r>
              <a:rPr lang="en-US" dirty="0" err="1" smtClean="0"/>
              <a:t>Brasil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3907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Estilização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400" dirty="0">
                <a:latin typeface="Verdana" charset="0"/>
                <a:cs typeface="Arial" charset="0"/>
              </a:rPr>
              <a:t>Informática – CEFET</a:t>
            </a:r>
          </a:p>
          <a:p>
            <a:pPr eaLnBrk="1" hangingPunct="1">
              <a:lnSpc>
                <a:spcPct val="90000"/>
              </a:lnSpc>
            </a:pPr>
            <a:endParaRPr lang="pt-BR" sz="2400" dirty="0">
              <a:latin typeface="Verdana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sz="2400" dirty="0">
                <a:latin typeface="Verdana" charset="0"/>
                <a:cs typeface="Arial" charset="0"/>
              </a:rPr>
              <a:t>Prof. </a:t>
            </a:r>
            <a:r>
              <a:rPr lang="pt-BR" sz="2400" dirty="0" err="1">
                <a:latin typeface="Verdana" charset="0"/>
                <a:cs typeface="Arial" charset="0"/>
              </a:rPr>
              <a:t>Dacy</a:t>
            </a:r>
            <a:r>
              <a:rPr lang="pt-BR" sz="2400" dirty="0">
                <a:latin typeface="Verdana" charset="0"/>
                <a:cs typeface="Arial" charset="0"/>
              </a:rPr>
              <a:t> Câmara </a:t>
            </a:r>
            <a:r>
              <a:rPr lang="pt-BR" sz="2400" dirty="0" err="1" smtClean="0">
                <a:latin typeface="Verdana" charset="0"/>
                <a:cs typeface="Arial" charset="0"/>
              </a:rPr>
              <a:t>Lobosco</a:t>
            </a:r>
            <a:endParaRPr lang="pt-BR" sz="2400" dirty="0" smtClean="0">
              <a:latin typeface="Verdana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sz="2400" dirty="0">
                <a:latin typeface="Verdana" charset="0"/>
                <a:cs typeface="Arial" charset="0"/>
              </a:rPr>
              <a:t>Prof. Thiago Delgado Pinto</a:t>
            </a:r>
          </a:p>
          <a:p>
            <a:pPr eaLnBrk="1" hangingPunct="1">
              <a:lnSpc>
                <a:spcPct val="90000"/>
              </a:lnSpc>
            </a:pPr>
            <a:r>
              <a:rPr lang="pt-BR" sz="2400" dirty="0" smtClean="0">
                <a:latin typeface="Verdana" charset="0"/>
                <a:cs typeface="Arial" charset="0"/>
              </a:rPr>
              <a:t>Prof</a:t>
            </a:r>
            <a:r>
              <a:rPr lang="pt-BR" sz="2400" dirty="0">
                <a:latin typeface="Verdana" charset="0"/>
                <a:cs typeface="Arial" charset="0"/>
              </a:rPr>
              <a:t>. Rafael Escalfoni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43038" y="2559158"/>
            <a:ext cx="26897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2800" dirty="0" smtClean="0">
                <a:solidFill>
                  <a:srgbClr val="C00000"/>
                </a:solidFill>
              </a:rPr>
              <a:t>Parte 4 – CSS</a:t>
            </a:r>
            <a:endParaRPr lang="pt-BR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01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Histórico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Inicialmente</a:t>
            </a:r>
            <a:r>
              <a:rPr lang="en-US" dirty="0" smtClean="0"/>
              <a:t>, a </a:t>
            </a:r>
            <a:r>
              <a:rPr lang="en-US" dirty="0" err="1" smtClean="0"/>
              <a:t>customização</a:t>
            </a:r>
            <a:r>
              <a:rPr lang="en-US" dirty="0" smtClean="0"/>
              <a:t> da </a:t>
            </a:r>
            <a:r>
              <a:rPr lang="en-US" dirty="0" err="1" smtClean="0"/>
              <a:t>página</a:t>
            </a:r>
            <a:r>
              <a:rPr lang="en-US" dirty="0" smtClean="0"/>
              <a:t> era </a:t>
            </a:r>
            <a:r>
              <a:rPr lang="en-US" dirty="0" err="1" smtClean="0"/>
              <a:t>feita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tags html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estilo</a:t>
            </a:r>
            <a:endParaRPr lang="en-US" dirty="0" smtClean="0"/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Má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prática</a:t>
            </a:r>
            <a:r>
              <a:rPr lang="en-US" b="1" dirty="0" smtClean="0">
                <a:solidFill>
                  <a:srgbClr val="FF0000"/>
                </a:solidFill>
              </a:rPr>
              <a:t>!!!</a:t>
            </a:r>
            <a:r>
              <a:rPr lang="en-US" b="1" dirty="0" smtClean="0"/>
              <a:t> (PÉSSIMA)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14099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Folhas</a:t>
            </a:r>
            <a:r>
              <a:rPr lang="en-US" dirty="0" smtClean="0"/>
              <a:t> de </a:t>
            </a:r>
            <a:r>
              <a:rPr lang="en-US" dirty="0" err="1" smtClean="0"/>
              <a:t>Estilo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Cascata</a:t>
            </a:r>
            <a:r>
              <a:rPr lang="en-US" dirty="0" smtClean="0"/>
              <a:t> -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estilização</a:t>
            </a:r>
            <a:endParaRPr lang="en-US" dirty="0" smtClean="0"/>
          </a:p>
          <a:p>
            <a:pPr lvl="1"/>
            <a:r>
              <a:rPr lang="en-US" dirty="0" err="1" smtClean="0"/>
              <a:t>propriedades</a:t>
            </a:r>
            <a:r>
              <a:rPr lang="en-US" dirty="0" smtClean="0"/>
              <a:t> e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separados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pontos</a:t>
            </a:r>
            <a:r>
              <a:rPr lang="en-US" dirty="0" smtClean="0"/>
              <a:t> “:”, 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propriedade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um </a:t>
            </a:r>
            <a:r>
              <a:rPr lang="en-US" dirty="0" err="1" smtClean="0"/>
              <a:t>sinal</a:t>
            </a:r>
            <a:r>
              <a:rPr lang="en-US" dirty="0" smtClean="0"/>
              <a:t> de </a:t>
            </a:r>
            <a:r>
              <a:rPr lang="en-US" dirty="0" err="1" smtClean="0"/>
              <a:t>ponto</a:t>
            </a:r>
            <a:r>
              <a:rPr lang="en-US" dirty="0" smtClean="0"/>
              <a:t> e </a:t>
            </a:r>
            <a:r>
              <a:rPr lang="en-US" dirty="0" err="1" smtClean="0"/>
              <a:t>vírgula</a:t>
            </a:r>
            <a:r>
              <a:rPr lang="en-US" dirty="0" smtClean="0"/>
              <a:t> “;”</a:t>
            </a:r>
          </a:p>
          <a:p>
            <a:pPr marL="1176338" lvl="1" indent="0">
              <a:buNone/>
            </a:pPr>
            <a:endParaRPr lang="en-US" sz="900" dirty="0"/>
          </a:p>
          <a:p>
            <a:pPr marL="1176338" indent="0">
              <a:buNone/>
            </a:pPr>
            <a:r>
              <a:rPr lang="en-US" sz="20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background-color</a:t>
            </a:r>
            <a:r>
              <a:rPr lang="en-US" sz="2000" dirty="0" smtClean="0">
                <a:effectLst/>
                <a:latin typeface="Courier"/>
                <a:cs typeface="Courier"/>
              </a:rPr>
              <a:t>: </a:t>
            </a:r>
            <a:r>
              <a:rPr lang="en-US" sz="20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yellow</a:t>
            </a:r>
            <a:r>
              <a:rPr lang="en-US" sz="2000" dirty="0" smtClean="0">
                <a:effectLst/>
                <a:latin typeface="Courier"/>
                <a:cs typeface="Courier"/>
              </a:rPr>
              <a:t>; </a:t>
            </a:r>
          </a:p>
          <a:p>
            <a:pPr marL="1176338" indent="0">
              <a:buNone/>
            </a:pPr>
            <a:r>
              <a:rPr lang="en-US" sz="20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color</a:t>
            </a:r>
            <a:r>
              <a:rPr lang="en-US" sz="2000" dirty="0" smtClean="0">
                <a:effectLst/>
                <a:latin typeface="Courier"/>
                <a:cs typeface="Courier"/>
              </a:rPr>
              <a:t>: </a:t>
            </a:r>
            <a:r>
              <a:rPr lang="en-US" sz="20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blue</a:t>
            </a:r>
            <a:r>
              <a:rPr lang="en-US" sz="2000" dirty="0" smtClean="0">
                <a:effectLst/>
                <a:latin typeface="Courier"/>
                <a:cs typeface="Courier"/>
              </a:rPr>
              <a:t>; </a:t>
            </a:r>
            <a:endParaRPr lang="en-US" sz="20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endParaRPr lang="en-US" sz="1000" dirty="0" smtClean="0"/>
          </a:p>
          <a:p>
            <a:pPr marL="457200" lvl="1" indent="0">
              <a:buNone/>
            </a:pPr>
            <a:r>
              <a:rPr lang="en-US" dirty="0" err="1" smtClean="0"/>
              <a:t>Cascata</a:t>
            </a:r>
            <a:r>
              <a:rPr lang="en-US" dirty="0" smtClean="0"/>
              <a:t>: </a:t>
            </a:r>
            <a:r>
              <a:rPr lang="en-US" dirty="0" err="1" smtClean="0"/>
              <a:t>existe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hierarquia</a:t>
            </a:r>
            <a:r>
              <a:rPr lang="en-US" dirty="0" smtClean="0"/>
              <a:t> entre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componentes</a:t>
            </a:r>
            <a:r>
              <a:rPr lang="en-US" dirty="0" smtClean="0"/>
              <a:t> HTML e as </a:t>
            </a:r>
            <a:r>
              <a:rPr lang="en-US" dirty="0" err="1" smtClean="0"/>
              <a:t>características</a:t>
            </a:r>
            <a:r>
              <a:rPr lang="en-US" dirty="0" smtClean="0"/>
              <a:t> </a:t>
            </a:r>
            <a:r>
              <a:rPr lang="en-US" dirty="0" err="1" smtClean="0"/>
              <a:t>visuais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“</a:t>
            </a:r>
            <a:r>
              <a:rPr lang="en-US" dirty="0" err="1" smtClean="0"/>
              <a:t>herdadas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428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Estilizando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159" y="1827213"/>
            <a:ext cx="8354500" cy="4874116"/>
          </a:xfrm>
        </p:spPr>
        <p:txBody>
          <a:bodyPr/>
          <a:lstStyle/>
          <a:p>
            <a:r>
              <a:rPr lang="en-US" sz="2200" dirty="0" err="1" smtClean="0"/>
              <a:t>Atributo</a:t>
            </a:r>
            <a:r>
              <a:rPr lang="en-US" sz="2200" dirty="0" smtClean="0"/>
              <a:t> style: </a:t>
            </a:r>
            <a:r>
              <a:rPr lang="en-US" sz="2200" dirty="0" err="1" smtClean="0"/>
              <a:t>todas</a:t>
            </a:r>
            <a:r>
              <a:rPr lang="en-US" sz="2200" dirty="0" smtClean="0"/>
              <a:t> as </a:t>
            </a:r>
            <a:r>
              <a:rPr lang="en-US" sz="2200" dirty="0" err="1" smtClean="0"/>
              <a:t>marcações</a:t>
            </a:r>
            <a:r>
              <a:rPr lang="en-US" sz="2200" dirty="0" smtClean="0"/>
              <a:t> HTML de </a:t>
            </a:r>
            <a:r>
              <a:rPr lang="en-US" sz="2200" dirty="0" err="1" smtClean="0"/>
              <a:t>visualização</a:t>
            </a:r>
            <a:r>
              <a:rPr lang="en-US" sz="2200" dirty="0" smtClean="0"/>
              <a:t> </a:t>
            </a:r>
            <a:r>
              <a:rPr lang="en-US" sz="2200" dirty="0" err="1" smtClean="0"/>
              <a:t>possuem</a:t>
            </a:r>
            <a:r>
              <a:rPr lang="en-US" sz="2200" dirty="0" smtClean="0"/>
              <a:t> o </a:t>
            </a:r>
            <a:r>
              <a:rPr lang="en-US" sz="2200" dirty="0" err="1" smtClean="0"/>
              <a:t>atributo</a:t>
            </a:r>
            <a:r>
              <a:rPr lang="en-US" sz="2200" dirty="0" smtClean="0"/>
              <a:t> </a:t>
            </a:r>
            <a:r>
              <a:rPr lang="en-US" sz="2200" b="1" dirty="0" smtClean="0"/>
              <a:t>style</a:t>
            </a:r>
          </a:p>
          <a:p>
            <a:pPr lvl="1"/>
            <a:r>
              <a:rPr lang="en-US" sz="1800" b="1" dirty="0" smtClean="0"/>
              <a:t>Altera o </a:t>
            </a:r>
            <a:r>
              <a:rPr lang="en-US" sz="1800" b="1" dirty="0" err="1" smtClean="0"/>
              <a:t>estilo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apenas</a:t>
            </a:r>
            <a:r>
              <a:rPr lang="en-US" sz="1800" b="1" dirty="0" smtClean="0"/>
              <a:t> do </a:t>
            </a:r>
            <a:r>
              <a:rPr lang="en-US" sz="1800" b="1" dirty="0" err="1" smtClean="0"/>
              <a:t>elemento</a:t>
            </a:r>
            <a:r>
              <a:rPr lang="en-US" sz="1800" b="1" dirty="0" smtClean="0"/>
              <a:t>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&lt;p </a:t>
            </a:r>
            <a:r>
              <a:rPr lang="en-US" sz="1600" dirty="0" smtClean="0">
                <a:effectLst/>
                <a:latin typeface="Courier"/>
                <a:cs typeface="Courier"/>
              </a:rPr>
              <a:t>style=</a:t>
            </a:r>
            <a:r>
              <a:rPr lang="en-US" sz="1600" dirty="0" smtClean="0">
                <a:solidFill>
                  <a:srgbClr val="2800FF"/>
                </a:solidFill>
                <a:effectLst/>
                <a:latin typeface="Courier"/>
                <a:cs typeface="Courier"/>
              </a:rPr>
              <a:t>"color: blue; background-color: yellow;"</a:t>
            </a: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 smtClean="0">
                <a:effectLst/>
                <a:latin typeface="Courier"/>
                <a:cs typeface="Courier"/>
              </a:rPr>
              <a:t>O </a:t>
            </a:r>
            <a:r>
              <a:rPr lang="en-US" sz="1600" dirty="0" err="1" smtClean="0">
                <a:effectLst/>
                <a:latin typeface="Courier"/>
                <a:cs typeface="Courier"/>
              </a:rPr>
              <a:t>conteúdo</a:t>
            </a:r>
            <a:r>
              <a:rPr lang="en-US" sz="1600" dirty="0" smtClean="0">
                <a:effectLst/>
                <a:latin typeface="Courier"/>
                <a:cs typeface="Courier"/>
              </a:rPr>
              <a:t> </a:t>
            </a:r>
            <a:r>
              <a:rPr lang="en-US" sz="1600" dirty="0" err="1" smtClean="0">
                <a:effectLst/>
                <a:latin typeface="Courier"/>
                <a:cs typeface="Courier"/>
              </a:rPr>
              <a:t>desta</a:t>
            </a:r>
            <a:r>
              <a:rPr lang="en-US" sz="1600" dirty="0" smtClean="0">
                <a:effectLst/>
                <a:latin typeface="Courier"/>
                <a:cs typeface="Courier"/>
              </a:rPr>
              <a:t> tag será </a:t>
            </a:r>
            <a:r>
              <a:rPr lang="en-US" sz="1600" dirty="0" err="1" smtClean="0">
                <a:effectLst/>
                <a:latin typeface="Courier"/>
                <a:cs typeface="Courier"/>
              </a:rPr>
              <a:t>exibido</a:t>
            </a:r>
            <a:r>
              <a:rPr lang="en-US" sz="1600" dirty="0" smtClean="0">
                <a:effectLst/>
                <a:latin typeface="Courier"/>
                <a:cs typeface="Courier"/>
              </a:rPr>
              <a:t> </a:t>
            </a:r>
            <a:r>
              <a:rPr lang="en-US" sz="1600" dirty="0" err="1" smtClean="0">
                <a:effectLst/>
                <a:latin typeface="Courier"/>
                <a:cs typeface="Courier"/>
              </a:rPr>
              <a:t>em</a:t>
            </a:r>
            <a:r>
              <a:rPr lang="en-US" sz="1600" dirty="0" smtClean="0">
                <a:effectLst/>
                <a:latin typeface="Courier"/>
                <a:cs typeface="Courier"/>
              </a:rPr>
              <a:t> </a:t>
            </a:r>
            <a:r>
              <a:rPr lang="en-US" sz="1600" dirty="0" err="1" smtClean="0">
                <a:effectLst/>
                <a:latin typeface="Courier"/>
                <a:cs typeface="Courier"/>
              </a:rPr>
              <a:t>azul</a:t>
            </a:r>
            <a:r>
              <a:rPr lang="en-US" sz="1600" dirty="0" smtClean="0">
                <a:effectLst/>
                <a:latin typeface="Courier"/>
                <a:cs typeface="Courier"/>
              </a:rPr>
              <a:t> com </a:t>
            </a:r>
            <a:r>
              <a:rPr lang="en-US" sz="1600" dirty="0" err="1" smtClean="0">
                <a:effectLst/>
                <a:latin typeface="Courier"/>
                <a:cs typeface="Courier"/>
              </a:rPr>
              <a:t>fundo</a:t>
            </a:r>
            <a:r>
              <a:rPr lang="en-US" sz="1600" dirty="0" smtClean="0">
                <a:effectLst/>
                <a:latin typeface="Courier"/>
                <a:cs typeface="Courier"/>
              </a:rPr>
              <a:t> </a:t>
            </a:r>
            <a:r>
              <a:rPr lang="en-US" sz="1600" dirty="0" err="1" smtClean="0">
                <a:effectLst/>
                <a:latin typeface="Courier"/>
                <a:cs typeface="Courier"/>
              </a:rPr>
              <a:t>amarelo</a:t>
            </a:r>
            <a:r>
              <a:rPr lang="en-US" sz="1600" dirty="0" smtClean="0">
                <a:effectLst/>
                <a:latin typeface="Courier"/>
                <a:cs typeface="Courier"/>
              </a:rPr>
              <a:t> no </a:t>
            </a:r>
            <a:r>
              <a:rPr lang="en-US" sz="1600" dirty="0" err="1" smtClean="0">
                <a:effectLst/>
                <a:latin typeface="Courier"/>
                <a:cs typeface="Courier"/>
              </a:rPr>
              <a:t>navegador</a:t>
            </a:r>
            <a:r>
              <a:rPr lang="en-US" sz="1600" dirty="0" smtClean="0">
                <a:effectLst/>
                <a:latin typeface="Courier"/>
                <a:cs typeface="Courier"/>
              </a:rPr>
              <a:t>!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&lt;/p&gt; </a:t>
            </a:r>
            <a:endParaRPr lang="en-US" sz="1600" b="1" dirty="0" smtClean="0">
              <a:latin typeface="Courier"/>
              <a:cs typeface="Courier"/>
            </a:endParaRPr>
          </a:p>
          <a:p>
            <a:r>
              <a:rPr lang="en-US" sz="2200" dirty="0" smtClean="0"/>
              <a:t>A tag STYLE: </a:t>
            </a:r>
            <a:r>
              <a:rPr lang="en-US" sz="2200" dirty="0" err="1" smtClean="0"/>
              <a:t>seu</a:t>
            </a:r>
            <a:r>
              <a:rPr lang="en-US" sz="2200" dirty="0" smtClean="0"/>
              <a:t> </a:t>
            </a:r>
            <a:r>
              <a:rPr lang="en-US" sz="2200" dirty="0" err="1" smtClean="0"/>
              <a:t>conteúdo</a:t>
            </a:r>
            <a:r>
              <a:rPr lang="en-US" sz="2200" dirty="0" smtClean="0"/>
              <a:t> </a:t>
            </a:r>
            <a:r>
              <a:rPr lang="en-US" sz="2200" dirty="0" err="1" smtClean="0"/>
              <a:t>irá</a:t>
            </a:r>
            <a:r>
              <a:rPr lang="en-US" sz="2200" dirty="0" smtClean="0"/>
              <a:t> </a:t>
            </a:r>
            <a:r>
              <a:rPr lang="en-US" sz="2200" dirty="0" err="1" smtClean="0"/>
              <a:t>alterar</a:t>
            </a:r>
            <a:r>
              <a:rPr lang="en-US" sz="2200" dirty="0" smtClean="0"/>
              <a:t> </a:t>
            </a:r>
            <a:r>
              <a:rPr lang="en-US" sz="2200" dirty="0" err="1" smtClean="0"/>
              <a:t>propriedades</a:t>
            </a:r>
            <a:r>
              <a:rPr lang="en-US" sz="2200" dirty="0" smtClean="0"/>
              <a:t> </a:t>
            </a:r>
            <a:r>
              <a:rPr lang="en-US" sz="2200" dirty="0" err="1" smtClean="0"/>
              <a:t>visuais</a:t>
            </a:r>
            <a:r>
              <a:rPr lang="en-US" sz="2200" dirty="0" smtClean="0"/>
              <a:t> de um </a:t>
            </a:r>
            <a:r>
              <a:rPr lang="en-US" sz="2200" dirty="0" err="1" smtClean="0"/>
              <a:t>elemento</a:t>
            </a:r>
            <a:r>
              <a:rPr lang="en-US" sz="2200" dirty="0" smtClean="0"/>
              <a:t> da </a:t>
            </a:r>
            <a:r>
              <a:rPr lang="en-US" sz="2200" dirty="0" err="1" smtClean="0"/>
              <a:t>página</a:t>
            </a:r>
            <a:r>
              <a:rPr lang="en-US" sz="2200" dirty="0" smtClean="0"/>
              <a:t>.</a:t>
            </a:r>
          </a:p>
          <a:p>
            <a:pPr lvl="1"/>
            <a:r>
              <a:rPr lang="en-US" sz="1800" dirty="0" err="1" smtClean="0"/>
              <a:t>é</a:t>
            </a:r>
            <a:r>
              <a:rPr lang="en-US" sz="1800" dirty="0" smtClean="0"/>
              <a:t> </a:t>
            </a:r>
            <a:r>
              <a:rPr lang="en-US" sz="1800" dirty="0" err="1" smtClean="0"/>
              <a:t>preciso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</a:t>
            </a:r>
            <a:r>
              <a:rPr lang="en-US" sz="1800" dirty="0" err="1" smtClean="0"/>
              <a:t>esteja</a:t>
            </a:r>
            <a:r>
              <a:rPr lang="en-US" sz="1800" dirty="0" smtClean="0"/>
              <a:t> antes do </a:t>
            </a:r>
            <a:r>
              <a:rPr lang="en-US" sz="1800" dirty="0" err="1" smtClean="0"/>
              <a:t>elemento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&lt;style&gt; </a:t>
            </a:r>
          </a:p>
          <a:p>
            <a:pPr marL="635000" indent="-284163">
              <a:buNone/>
            </a:pP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p</a:t>
            </a:r>
            <a:r>
              <a:rPr lang="en-US" sz="1600" dirty="0" smtClean="0">
                <a:effectLst/>
                <a:latin typeface="Courier"/>
                <a:cs typeface="Courier"/>
              </a:rPr>
              <a:t>{</a:t>
            </a:r>
          </a:p>
          <a:p>
            <a:pPr marL="635000" indent="-284163">
              <a:lnSpc>
                <a:spcPct val="80000"/>
              </a:lnSpc>
              <a:buNone/>
            </a:pP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	background-color</a:t>
            </a:r>
            <a:r>
              <a:rPr lang="en-US" sz="1600" dirty="0" smtClean="0">
                <a:effectLst/>
                <a:latin typeface="Courier"/>
                <a:cs typeface="Courier"/>
              </a:rPr>
              <a:t>: yellow; </a:t>
            </a:r>
          </a:p>
          <a:p>
            <a:pPr marL="635000" indent="-284163">
              <a:lnSpc>
                <a:spcPct val="80000"/>
              </a:lnSpc>
              <a:buNone/>
            </a:pP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	color</a:t>
            </a:r>
            <a:r>
              <a:rPr lang="en-US" sz="1600" dirty="0" smtClean="0">
                <a:effectLst/>
                <a:latin typeface="Courier"/>
                <a:cs typeface="Courier"/>
              </a:rPr>
              <a:t>: blue; </a:t>
            </a:r>
            <a:endParaRPr lang="en-US" sz="1600" dirty="0" smtClean="0">
              <a:latin typeface="Courier"/>
              <a:cs typeface="Courier"/>
            </a:endParaRPr>
          </a:p>
          <a:p>
            <a:pPr marL="350838" indent="0">
              <a:buNone/>
            </a:pPr>
            <a:r>
              <a:rPr lang="en-US" sz="1600" dirty="0" smtClean="0">
                <a:effectLst/>
                <a:latin typeface="Courier"/>
                <a:cs typeface="Courier"/>
              </a:rPr>
              <a:t>} 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&lt;/style&gt; </a:t>
            </a:r>
            <a:endParaRPr lang="pl-PL" sz="1600" dirty="0" smtClean="0">
              <a:latin typeface="Courier"/>
              <a:cs typeface="Courier"/>
            </a:endParaRPr>
          </a:p>
          <a:p>
            <a:endParaRPr lang="en-US" dirty="0" smtClean="0"/>
          </a:p>
          <a:p>
            <a:pPr marL="457200" lvl="1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36169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a de Tela 2015-11-30 às 16.30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757" y="70521"/>
            <a:ext cx="6232457" cy="66982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1568" y="6367117"/>
            <a:ext cx="2650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Fonte</a:t>
            </a:r>
            <a:r>
              <a:rPr lang="en-US" dirty="0" smtClean="0"/>
              <a:t>: Teixeira,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49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300808"/>
            <a:ext cx="7313612" cy="6350387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rgbClr val="606060"/>
                </a:solidFill>
                <a:effectLst/>
                <a:latin typeface="Courier"/>
                <a:cs typeface="Courier"/>
              </a:rPr>
              <a:t>&lt;!DOCTYPE html&gt;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&lt;html&gt;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   &lt;head&gt;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      &lt;meta </a:t>
            </a:r>
            <a:r>
              <a:rPr lang="en-US" sz="1800" dirty="0" smtClean="0">
                <a:effectLst/>
                <a:latin typeface="Courier"/>
                <a:cs typeface="Courier"/>
              </a:rPr>
              <a:t>charset=</a:t>
            </a:r>
            <a:r>
              <a:rPr lang="en-US" sz="1800" dirty="0" smtClean="0">
                <a:solidFill>
                  <a:srgbClr val="2800FF"/>
                </a:solidFill>
                <a:effectLst/>
                <a:latin typeface="Courier"/>
                <a:cs typeface="Courier"/>
              </a:rPr>
              <a:t>"utf-8" /</a:t>
            </a:r>
            <a:r>
              <a:rPr lang="en-US" sz="18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      &lt;title&gt;</a:t>
            </a:r>
            <a:r>
              <a:rPr lang="en-US" sz="1800" dirty="0" err="1" smtClean="0">
                <a:effectLst/>
                <a:latin typeface="Courier"/>
                <a:cs typeface="Courier"/>
              </a:rPr>
              <a:t>Sobre</a:t>
            </a:r>
            <a:r>
              <a:rPr lang="en-US" sz="1800" dirty="0" smtClean="0">
                <a:effectLst/>
                <a:latin typeface="Courier"/>
                <a:cs typeface="Courier"/>
              </a:rPr>
              <a:t> a Loja X</a:t>
            </a:r>
            <a:r>
              <a:rPr lang="en-US" sz="18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&lt;/title&gt;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7F0054"/>
                </a:solidFill>
                <a:latin typeface="Courier"/>
                <a:cs typeface="Courier"/>
              </a:rPr>
              <a:t>     </a:t>
            </a:r>
            <a:r>
              <a:rPr lang="en-US" sz="18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&lt;style&gt;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7F0054"/>
                </a:solidFill>
                <a:latin typeface="Courier"/>
                <a:cs typeface="Courier"/>
              </a:rPr>
              <a:t>         </a:t>
            </a:r>
            <a:r>
              <a:rPr lang="en-US" sz="18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p</a:t>
            </a:r>
            <a:r>
              <a:rPr lang="en-US" sz="1800" dirty="0" smtClean="0">
                <a:effectLst/>
                <a:latin typeface="Courier"/>
                <a:cs typeface="Courier"/>
              </a:rPr>
              <a:t>{</a:t>
            </a:r>
            <a:br>
              <a:rPr lang="en-US" sz="1800" dirty="0" smtClean="0">
                <a:effectLst/>
                <a:latin typeface="Courier"/>
                <a:cs typeface="Courier"/>
              </a:rPr>
            </a:br>
            <a:r>
              <a:rPr lang="en-US" sz="1800" dirty="0" smtClean="0">
                <a:effectLst/>
                <a:latin typeface="Courier"/>
                <a:cs typeface="Courier"/>
              </a:rPr>
              <a:t>            </a:t>
            </a:r>
            <a:r>
              <a:rPr lang="en-US" sz="18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background-color</a:t>
            </a:r>
            <a:r>
              <a:rPr lang="en-US" sz="1800" dirty="0" smtClean="0">
                <a:effectLst/>
                <a:latin typeface="Courier"/>
                <a:cs typeface="Courier"/>
              </a:rPr>
              <a:t>: yellow;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7F0054"/>
                </a:solidFill>
                <a:latin typeface="Courier"/>
                <a:cs typeface="Courier"/>
              </a:rPr>
              <a:t>           </a:t>
            </a:r>
            <a:r>
              <a:rPr lang="en-US" sz="18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color</a:t>
            </a:r>
            <a:r>
              <a:rPr lang="en-US" sz="1800" dirty="0" smtClean="0">
                <a:effectLst/>
                <a:latin typeface="Courier"/>
                <a:cs typeface="Courier"/>
              </a:rPr>
              <a:t>: blue; 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    </a:t>
            </a:r>
            <a:r>
              <a:rPr lang="en-US" sz="1800" dirty="0" smtClean="0">
                <a:effectLst/>
                <a:latin typeface="Courier"/>
                <a:cs typeface="Courier"/>
              </a:rPr>
              <a:t>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&lt;/style&gt;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   &lt;/head&gt;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7F0054"/>
                </a:solidFill>
                <a:latin typeface="Courier"/>
                <a:cs typeface="Courier"/>
              </a:rPr>
              <a:t>  </a:t>
            </a:r>
            <a:r>
              <a:rPr lang="en-US" sz="18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&lt;body&gt;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 </a:t>
            </a:r>
            <a:r>
              <a:rPr lang="en-US" sz="18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&lt;p&gt;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</a:p>
          <a:p>
            <a:pPr marL="1336675" indent="-534988">
              <a:spcBef>
                <a:spcPts val="0"/>
              </a:spcBef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conteúdo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desta</a:t>
            </a:r>
            <a:r>
              <a:rPr lang="en-US" sz="1800" dirty="0">
                <a:latin typeface="Courier"/>
                <a:cs typeface="Courier"/>
              </a:rPr>
              <a:t> tag será </a:t>
            </a:r>
            <a:r>
              <a:rPr lang="en-US" sz="1800" dirty="0" err="1">
                <a:latin typeface="Courier"/>
                <a:cs typeface="Courier"/>
              </a:rPr>
              <a:t>exibido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em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azul</a:t>
            </a:r>
            <a:r>
              <a:rPr lang="en-US" sz="1800" dirty="0">
                <a:latin typeface="Courier"/>
                <a:cs typeface="Courier"/>
              </a:rPr>
              <a:t> com </a:t>
            </a:r>
            <a:r>
              <a:rPr lang="en-US" sz="1800" dirty="0" err="1">
                <a:latin typeface="Courier"/>
                <a:cs typeface="Courier"/>
              </a:rPr>
              <a:t>fundo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amarelo</a:t>
            </a:r>
            <a:r>
              <a:rPr lang="en-US" sz="1800" dirty="0">
                <a:latin typeface="Courier"/>
                <a:cs typeface="Courier"/>
              </a:rPr>
              <a:t>! 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      &lt;/p&gt;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      &lt;p&gt;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</a:p>
          <a:p>
            <a:pPr marL="1336675" indent="-801688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      &lt;strong&gt;</a:t>
            </a:r>
            <a:r>
              <a:rPr lang="en-US" sz="1800" dirty="0" err="1" smtClean="0">
                <a:latin typeface="Courier"/>
                <a:cs typeface="Courier"/>
              </a:rPr>
              <a:t>Também</a:t>
            </a:r>
            <a:r>
              <a:rPr lang="en-US" sz="18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&lt;/strong&gt;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será </a:t>
            </a:r>
            <a:r>
              <a:rPr lang="en-US" sz="1800" dirty="0" err="1">
                <a:latin typeface="Courier"/>
                <a:cs typeface="Courier"/>
              </a:rPr>
              <a:t>exibido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em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azul</a:t>
            </a:r>
            <a:r>
              <a:rPr lang="en-US" sz="1800" dirty="0">
                <a:latin typeface="Courier"/>
                <a:cs typeface="Courier"/>
              </a:rPr>
              <a:t> com </a:t>
            </a:r>
            <a:r>
              <a:rPr lang="en-US" sz="1800" dirty="0" err="1">
                <a:latin typeface="Courier"/>
                <a:cs typeface="Courier"/>
              </a:rPr>
              <a:t>fundo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amarelo</a:t>
            </a:r>
            <a:r>
              <a:rPr lang="en-US" sz="1800" dirty="0">
                <a:latin typeface="Courier"/>
                <a:cs typeface="Courier"/>
              </a:rPr>
              <a:t>! 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      &lt;/p&gt;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   &lt;/body&gt;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&lt;/html&gt;</a:t>
            </a:r>
            <a:endParaRPr lang="en-US" sz="1800" dirty="0" smtClean="0">
              <a:latin typeface="Courier"/>
              <a:cs typeface="Courier"/>
            </a:endParaRPr>
          </a:p>
          <a:p>
            <a:pPr>
              <a:lnSpc>
                <a:spcPct val="80000"/>
              </a:lnSpc>
            </a:pP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286928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Propriedades</a:t>
            </a:r>
            <a:r>
              <a:rPr lang="en-US" dirty="0" smtClean="0"/>
              <a:t> </a:t>
            </a:r>
            <a:r>
              <a:rPr lang="en-US" dirty="0" err="1" smtClean="0"/>
              <a:t>tipográficas</a:t>
            </a:r>
            <a:r>
              <a:rPr lang="en-US" dirty="0" smtClean="0"/>
              <a:t> e </a:t>
            </a:r>
            <a:r>
              <a:rPr lang="en-US" dirty="0" err="1" smtClean="0"/>
              <a:t>Fontes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540" y="1676804"/>
            <a:ext cx="8141460" cy="5057947"/>
          </a:xfrm>
        </p:spPr>
        <p:txBody>
          <a:bodyPr/>
          <a:lstStyle/>
          <a:p>
            <a:r>
              <a:rPr lang="en-US" sz="1800" dirty="0" smtClean="0"/>
              <a:t>Font-family – valor com </a:t>
            </a:r>
            <a:r>
              <a:rPr lang="en-US" sz="1800" dirty="0" err="1" smtClean="0"/>
              <a:t>aspas</a:t>
            </a:r>
            <a:r>
              <a:rPr lang="en-US" sz="1800" dirty="0" smtClean="0"/>
              <a:t> (</a:t>
            </a:r>
            <a:r>
              <a:rPr lang="en-US" sz="1800" dirty="0" err="1" smtClean="0"/>
              <a:t>nome</a:t>
            </a:r>
            <a:r>
              <a:rPr lang="en-US" sz="1800" dirty="0" smtClean="0"/>
              <a:t> do </a:t>
            </a:r>
            <a:r>
              <a:rPr lang="en-US" sz="1800" dirty="0" err="1" smtClean="0"/>
              <a:t>arquivo</a:t>
            </a:r>
            <a:r>
              <a:rPr lang="en-US" sz="1800" dirty="0" smtClean="0"/>
              <a:t> de </a:t>
            </a:r>
            <a:r>
              <a:rPr lang="en-US" sz="1800" dirty="0" err="1" smtClean="0"/>
              <a:t>fonte</a:t>
            </a:r>
            <a:r>
              <a:rPr lang="en-US" sz="1800" dirty="0" smtClean="0"/>
              <a:t>) </a:t>
            </a:r>
            <a:r>
              <a:rPr lang="en-US" sz="1800" dirty="0" err="1" smtClean="0"/>
              <a:t>ou</a:t>
            </a:r>
            <a:r>
              <a:rPr lang="en-US" sz="1800" dirty="0" smtClean="0"/>
              <a:t> </a:t>
            </a:r>
            <a:r>
              <a:rPr lang="en-US" sz="1800" dirty="0" err="1" smtClean="0"/>
              <a:t>sem</a:t>
            </a:r>
            <a:r>
              <a:rPr lang="en-US" sz="1800" dirty="0" smtClean="0"/>
              <a:t> </a:t>
            </a:r>
            <a:r>
              <a:rPr lang="en-US" sz="1800" dirty="0" err="1" smtClean="0"/>
              <a:t>aspas</a:t>
            </a:r>
            <a:r>
              <a:rPr lang="en-US" sz="1800" dirty="0" smtClean="0"/>
              <a:t> (</a:t>
            </a:r>
            <a:r>
              <a:rPr lang="en-US" sz="1800" dirty="0" err="1" smtClean="0"/>
              <a:t>família</a:t>
            </a:r>
            <a:r>
              <a:rPr lang="en-US" sz="1800" dirty="0" smtClean="0"/>
              <a:t> da </a:t>
            </a:r>
            <a:r>
              <a:rPr lang="en-US" sz="1800" dirty="0" err="1" smtClean="0"/>
              <a:t>fonte</a:t>
            </a:r>
            <a:r>
              <a:rPr lang="en-US" sz="1800" dirty="0" smtClean="0"/>
              <a:t>)</a:t>
            </a:r>
          </a:p>
          <a:p>
            <a:pPr lvl="1"/>
            <a:r>
              <a:rPr lang="en-US" sz="1600" dirty="0" err="1" smtClean="0"/>
              <a:t>família</a:t>
            </a:r>
            <a:r>
              <a:rPr lang="en-US" sz="1600" dirty="0" smtClean="0"/>
              <a:t> “serif”</a:t>
            </a:r>
          </a:p>
          <a:p>
            <a:pPr lvl="2">
              <a:spcBef>
                <a:spcPts val="0"/>
              </a:spcBef>
            </a:pPr>
            <a:r>
              <a:rPr lang="en-US" sz="1400" dirty="0" err="1" smtClean="0"/>
              <a:t>pequenos</a:t>
            </a:r>
            <a:r>
              <a:rPr lang="en-US" sz="1400" dirty="0" smtClean="0"/>
              <a:t> </a:t>
            </a:r>
            <a:r>
              <a:rPr lang="en-US" sz="1400" dirty="0" err="1" smtClean="0"/>
              <a:t>ornamentos</a:t>
            </a:r>
            <a:r>
              <a:rPr lang="en-US" sz="1400" dirty="0" smtClean="0"/>
              <a:t> </a:t>
            </a:r>
            <a:r>
              <a:rPr lang="en-US" sz="1400" dirty="0" err="1" smtClean="0"/>
              <a:t>em</a:t>
            </a:r>
            <a:r>
              <a:rPr lang="en-US" sz="1400" dirty="0" smtClean="0"/>
              <a:t> </a:t>
            </a:r>
            <a:r>
              <a:rPr lang="en-US" sz="1400" dirty="0" err="1" smtClean="0"/>
              <a:t>suas</a:t>
            </a:r>
            <a:r>
              <a:rPr lang="en-US" sz="1400" dirty="0" smtClean="0"/>
              <a:t> </a:t>
            </a:r>
            <a:r>
              <a:rPr lang="en-US" sz="1400" dirty="0" err="1" smtClean="0"/>
              <a:t>terminações</a:t>
            </a:r>
            <a:r>
              <a:rPr lang="en-US" sz="1400" dirty="0" smtClean="0"/>
              <a:t> (Times, Times New Roman…)</a:t>
            </a:r>
          </a:p>
          <a:p>
            <a:pPr lvl="1"/>
            <a:r>
              <a:rPr lang="en-US" sz="1600" dirty="0" err="1" smtClean="0"/>
              <a:t>família</a:t>
            </a:r>
            <a:r>
              <a:rPr lang="en-US" sz="1600" dirty="0" smtClean="0"/>
              <a:t> “sans-serif” </a:t>
            </a:r>
          </a:p>
          <a:p>
            <a:pPr lvl="2">
              <a:spcBef>
                <a:spcPts val="0"/>
              </a:spcBef>
            </a:pPr>
            <a:r>
              <a:rPr lang="en-US" sz="1400" dirty="0" err="1" smtClean="0"/>
              <a:t>sem</a:t>
            </a:r>
            <a:r>
              <a:rPr lang="en-US" sz="1400" dirty="0" smtClean="0"/>
              <a:t> </a:t>
            </a:r>
            <a:r>
              <a:rPr lang="en-US" sz="1400" dirty="0" err="1" smtClean="0"/>
              <a:t>serifas</a:t>
            </a:r>
            <a:r>
              <a:rPr lang="en-US" sz="1400" dirty="0" smtClean="0"/>
              <a:t> (Arial, Helvetica…)</a:t>
            </a:r>
          </a:p>
          <a:p>
            <a:pPr lvl="1"/>
            <a:r>
              <a:rPr lang="en-US" sz="1600" dirty="0" err="1" smtClean="0"/>
              <a:t>família</a:t>
            </a:r>
            <a:r>
              <a:rPr lang="en-US" sz="1600" dirty="0" smtClean="0"/>
              <a:t> “</a:t>
            </a:r>
            <a:r>
              <a:rPr lang="en-US" sz="1600" dirty="0" err="1" smtClean="0"/>
              <a:t>monospace</a:t>
            </a:r>
            <a:r>
              <a:rPr lang="en-US" sz="1600" dirty="0" smtClean="0"/>
              <a:t>”</a:t>
            </a:r>
          </a:p>
          <a:p>
            <a:pPr lvl="2">
              <a:spcBef>
                <a:spcPts val="0"/>
              </a:spcBef>
            </a:pPr>
            <a:r>
              <a:rPr lang="en-US" sz="1400" dirty="0" err="1" smtClean="0"/>
              <a:t>todos</a:t>
            </a:r>
            <a:r>
              <a:rPr lang="en-US" sz="1400" dirty="0" smtClean="0"/>
              <a:t> </a:t>
            </a:r>
            <a:r>
              <a:rPr lang="en-US" sz="1400" dirty="0" err="1" smtClean="0"/>
              <a:t>os</a:t>
            </a:r>
            <a:r>
              <a:rPr lang="en-US" sz="1400" dirty="0" smtClean="0"/>
              <a:t> </a:t>
            </a:r>
            <a:r>
              <a:rPr lang="en-US" sz="1400" dirty="0" err="1" smtClean="0"/>
              <a:t>tipos</a:t>
            </a:r>
            <a:r>
              <a:rPr lang="en-US" sz="1400" dirty="0" smtClean="0"/>
              <a:t> </a:t>
            </a:r>
            <a:r>
              <a:rPr lang="en-US" sz="1400" dirty="0" err="1" smtClean="0"/>
              <a:t>têm</a:t>
            </a:r>
            <a:r>
              <a:rPr lang="en-US" sz="1400" dirty="0" smtClean="0"/>
              <a:t> a </a:t>
            </a:r>
            <a:r>
              <a:rPr lang="en-US" sz="1400" dirty="0" err="1" smtClean="0"/>
              <a:t>mesma</a:t>
            </a:r>
            <a:r>
              <a:rPr lang="en-US" sz="1400" dirty="0" smtClean="0"/>
              <a:t> </a:t>
            </a:r>
            <a:r>
              <a:rPr lang="en-US" sz="1400" dirty="0" err="1" smtClean="0"/>
              <a:t>largura</a:t>
            </a:r>
            <a:r>
              <a:rPr lang="en-US" sz="1400" dirty="0" smtClean="0"/>
              <a:t> (Courier)</a:t>
            </a:r>
            <a:r>
              <a:rPr lang="en-US" sz="1600" dirty="0" smtClean="0"/>
              <a:t> </a:t>
            </a:r>
          </a:p>
          <a:p>
            <a:pPr marL="450850" indent="0">
              <a:buNone/>
            </a:pPr>
            <a:r>
              <a:rPr lang="en-US" sz="14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h1 </a:t>
            </a:r>
            <a:r>
              <a:rPr lang="en-US" sz="1400" dirty="0" smtClean="0">
                <a:effectLst/>
                <a:latin typeface="Courier"/>
                <a:cs typeface="Courier"/>
              </a:rPr>
              <a:t>{ </a:t>
            </a:r>
          </a:p>
          <a:p>
            <a:pPr marL="45085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7F0054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font-family</a:t>
            </a:r>
            <a:r>
              <a:rPr lang="en-US" sz="1400" dirty="0" smtClean="0">
                <a:effectLst/>
                <a:latin typeface="Courier"/>
                <a:cs typeface="Courier"/>
              </a:rPr>
              <a:t>: </a:t>
            </a:r>
            <a:r>
              <a:rPr lang="en-US" sz="14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serif</a:t>
            </a:r>
            <a:r>
              <a:rPr lang="en-US" sz="1400" dirty="0" smtClean="0">
                <a:effectLst/>
                <a:latin typeface="Courier"/>
                <a:cs typeface="Courier"/>
              </a:rPr>
              <a:t>; </a:t>
            </a:r>
          </a:p>
          <a:p>
            <a:pPr marL="450850" indent="0">
              <a:spcBef>
                <a:spcPts val="0"/>
              </a:spcBef>
              <a:buNone/>
            </a:pPr>
            <a:r>
              <a:rPr lang="en-US" sz="1400" dirty="0" smtClean="0">
                <a:effectLst/>
                <a:latin typeface="Courier"/>
                <a:cs typeface="Courier"/>
              </a:rPr>
              <a:t>} </a:t>
            </a:r>
            <a:endParaRPr lang="en-US" sz="1400" dirty="0" smtClean="0">
              <a:latin typeface="Courier"/>
              <a:cs typeface="Courier"/>
            </a:endParaRPr>
          </a:p>
          <a:p>
            <a:pPr marL="45085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h2 </a:t>
            </a:r>
            <a:r>
              <a:rPr lang="en-US" sz="1400" dirty="0" smtClean="0">
                <a:effectLst/>
                <a:latin typeface="Courier"/>
                <a:cs typeface="Courier"/>
              </a:rPr>
              <a:t>{</a:t>
            </a:r>
          </a:p>
          <a:p>
            <a:pPr marL="45085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effectLst/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font-family</a:t>
            </a:r>
            <a:r>
              <a:rPr lang="en-US" sz="1400" dirty="0" smtClean="0">
                <a:effectLst/>
                <a:latin typeface="Courier"/>
                <a:cs typeface="Courier"/>
              </a:rPr>
              <a:t>: </a:t>
            </a:r>
            <a:r>
              <a:rPr lang="en-US" sz="14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sans-serif</a:t>
            </a:r>
            <a:r>
              <a:rPr lang="en-US" sz="1400" dirty="0" smtClean="0">
                <a:effectLst/>
                <a:latin typeface="Courier"/>
                <a:cs typeface="Courier"/>
              </a:rPr>
              <a:t>; </a:t>
            </a:r>
          </a:p>
          <a:p>
            <a:pPr marL="450850" indent="0">
              <a:spcBef>
                <a:spcPts val="0"/>
              </a:spcBef>
              <a:buNone/>
            </a:pPr>
            <a:r>
              <a:rPr lang="en-US" sz="1400" dirty="0" smtClean="0">
                <a:effectLst/>
                <a:latin typeface="Courier"/>
                <a:cs typeface="Courier"/>
              </a:rPr>
              <a:t>} </a:t>
            </a:r>
            <a:endParaRPr lang="en-US" sz="1400" dirty="0" smtClean="0">
              <a:latin typeface="Courier"/>
              <a:cs typeface="Courier"/>
            </a:endParaRPr>
          </a:p>
          <a:p>
            <a:pPr marL="45085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p</a:t>
            </a:r>
            <a:r>
              <a:rPr lang="en-US" sz="1400" dirty="0" smtClean="0">
                <a:effectLst/>
                <a:latin typeface="Courier"/>
                <a:cs typeface="Courier"/>
              </a:rPr>
              <a:t>{</a:t>
            </a:r>
            <a:br>
              <a:rPr lang="en-US" sz="1400" dirty="0" smtClean="0">
                <a:effectLst/>
                <a:latin typeface="Courier"/>
                <a:cs typeface="Courier"/>
              </a:rPr>
            </a:br>
            <a:r>
              <a:rPr lang="en-US" sz="1400" dirty="0" smtClean="0">
                <a:effectLst/>
                <a:latin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font-family</a:t>
            </a:r>
            <a:r>
              <a:rPr lang="en-US" sz="1400" dirty="0" smtClean="0">
                <a:effectLst/>
                <a:latin typeface="Courier"/>
                <a:cs typeface="Courier"/>
              </a:rPr>
              <a:t>: </a:t>
            </a:r>
            <a:r>
              <a:rPr lang="en-US" sz="1400" dirty="0" err="1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monospace</a:t>
            </a:r>
            <a:r>
              <a:rPr lang="en-US" sz="1400" dirty="0" smtClean="0">
                <a:effectLst/>
                <a:latin typeface="Courier"/>
                <a:cs typeface="Courier"/>
              </a:rPr>
              <a:t>; </a:t>
            </a:r>
            <a:endParaRPr lang="en-US" sz="1400" dirty="0">
              <a:latin typeface="Courier"/>
              <a:cs typeface="Courier"/>
            </a:endParaRPr>
          </a:p>
          <a:p>
            <a:pPr marL="450850" indent="0">
              <a:spcBef>
                <a:spcPts val="0"/>
              </a:spcBef>
              <a:buNone/>
            </a:pPr>
            <a:r>
              <a:rPr lang="en-US" sz="1400" dirty="0" smtClean="0">
                <a:effectLst/>
                <a:latin typeface="Courier"/>
                <a:cs typeface="Courier"/>
              </a:rPr>
              <a:t>}</a:t>
            </a:r>
            <a:r>
              <a:rPr lang="en-US" sz="1400" dirty="0" smtClean="0">
                <a:effectLst/>
                <a:latin typeface="SFTT1095"/>
              </a:rPr>
              <a:t> </a:t>
            </a:r>
            <a:endParaRPr lang="en-US" sz="1400" dirty="0"/>
          </a:p>
          <a:p>
            <a:pPr marL="45085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800000"/>
                </a:solidFill>
                <a:latin typeface="Courier"/>
                <a:cs typeface="Courier"/>
              </a:rPr>
              <a:t>body </a:t>
            </a:r>
            <a:r>
              <a:rPr lang="en-US" sz="1400" dirty="0">
                <a:latin typeface="Courier"/>
                <a:cs typeface="Courier"/>
              </a:rPr>
              <a:t>{</a:t>
            </a:r>
            <a:r>
              <a:rPr lang="en-US" sz="1400" dirty="0">
                <a:solidFill>
                  <a:srgbClr val="800000"/>
                </a:solidFill>
                <a:latin typeface="Courier"/>
                <a:cs typeface="Courier"/>
              </a:rPr>
              <a:t> font-family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:</a:t>
            </a:r>
            <a:r>
              <a:rPr lang="en-US" sz="1400" dirty="0">
                <a:solidFill>
                  <a:srgbClr val="800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"Arial"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,</a:t>
            </a:r>
            <a:r>
              <a:rPr lang="en-US" sz="1400" dirty="0">
                <a:solidFill>
                  <a:srgbClr val="800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"Helvetica"</a:t>
            </a:r>
            <a:r>
              <a:rPr lang="en-US" sz="1400" dirty="0">
                <a:latin typeface="Courier"/>
                <a:cs typeface="Courier"/>
              </a:rPr>
              <a:t>,</a:t>
            </a:r>
            <a:r>
              <a:rPr lang="en-US" sz="1400" dirty="0">
                <a:solidFill>
                  <a:srgbClr val="800000"/>
                </a:solidFill>
                <a:latin typeface="Courier"/>
                <a:cs typeface="Courier"/>
              </a:rPr>
              <a:t> sans-serif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; } </a:t>
            </a:r>
            <a:endParaRPr lang="en-US" sz="20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spcBef>
                <a:spcPts val="400"/>
              </a:spcBef>
            </a:pPr>
            <a:r>
              <a:rPr lang="en-US" sz="1800" dirty="0" smtClean="0"/>
              <a:t>font-style: </a:t>
            </a:r>
            <a:r>
              <a:rPr lang="en-US" sz="1600" dirty="0" err="1" smtClean="0"/>
              <a:t>estilo</a:t>
            </a:r>
            <a:r>
              <a:rPr lang="en-US" sz="1600" dirty="0" smtClean="0"/>
              <a:t> da </a:t>
            </a:r>
            <a:r>
              <a:rPr lang="en-US" sz="1600" dirty="0" err="1" smtClean="0"/>
              <a:t>fonte</a:t>
            </a:r>
            <a:r>
              <a:rPr lang="en-US" sz="1600" dirty="0" smtClean="0"/>
              <a:t> – </a:t>
            </a:r>
            <a:r>
              <a:rPr lang="en-US" sz="1600" dirty="0" smtClean="0">
                <a:latin typeface="Courier"/>
                <a:cs typeface="Courier"/>
              </a:rPr>
              <a:t>normal</a:t>
            </a:r>
            <a:r>
              <a:rPr lang="en-US" sz="1600" dirty="0" smtClean="0"/>
              <a:t>(normal </a:t>
            </a:r>
            <a:r>
              <a:rPr lang="en-US" sz="1600" dirty="0" err="1" smtClean="0"/>
              <a:t>na</a:t>
            </a:r>
            <a:r>
              <a:rPr lang="en-US" sz="1600" dirty="0" smtClean="0"/>
              <a:t> vertical), </a:t>
            </a:r>
            <a:r>
              <a:rPr lang="en-US" sz="1600" dirty="0" smtClean="0">
                <a:latin typeface="Courier"/>
                <a:cs typeface="Courier"/>
              </a:rPr>
              <a:t>italic</a:t>
            </a:r>
            <a:r>
              <a:rPr lang="en-US" sz="1600" dirty="0" smtClean="0"/>
              <a:t> (</a:t>
            </a:r>
            <a:r>
              <a:rPr lang="en-US" sz="1600" dirty="0" err="1" smtClean="0"/>
              <a:t>inclinada</a:t>
            </a:r>
            <a:r>
              <a:rPr lang="en-US" sz="1600" dirty="0" smtClean="0"/>
              <a:t>) e </a:t>
            </a:r>
            <a:r>
              <a:rPr lang="en-US" sz="1600" dirty="0" smtClean="0">
                <a:latin typeface="Courier"/>
                <a:cs typeface="Courier"/>
              </a:rPr>
              <a:t>oblique</a:t>
            </a:r>
            <a:r>
              <a:rPr lang="en-US" sz="1600" dirty="0" smtClean="0"/>
              <a:t> (</a:t>
            </a:r>
            <a:r>
              <a:rPr lang="en-US" sz="1600" dirty="0" err="1" smtClean="0"/>
              <a:t>oblíqua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742401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Alinhamento</a:t>
            </a:r>
            <a:r>
              <a:rPr lang="en-US" dirty="0" smtClean="0"/>
              <a:t> e </a:t>
            </a:r>
            <a:r>
              <a:rPr lang="en-US" dirty="0" err="1" smtClean="0"/>
              <a:t>decoração</a:t>
            </a:r>
            <a:r>
              <a:rPr lang="en-US" dirty="0" smtClean="0"/>
              <a:t> de </a:t>
            </a:r>
            <a:r>
              <a:rPr lang="en-US" dirty="0" err="1"/>
              <a:t>t</a:t>
            </a:r>
            <a:r>
              <a:rPr lang="en-US" dirty="0" err="1" smtClean="0"/>
              <a:t>exto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40" y="1827213"/>
            <a:ext cx="8325259" cy="4114800"/>
          </a:xfrm>
        </p:spPr>
        <p:txBody>
          <a:bodyPr/>
          <a:lstStyle/>
          <a:p>
            <a:r>
              <a:rPr lang="en-US" sz="2000" dirty="0" smtClean="0"/>
              <a:t>Para </a:t>
            </a:r>
            <a:r>
              <a:rPr lang="en-US" sz="2000" dirty="0" err="1" smtClean="0"/>
              <a:t>alterar</a:t>
            </a:r>
            <a:r>
              <a:rPr lang="en-US" sz="2000" dirty="0" smtClean="0"/>
              <a:t> as </a:t>
            </a:r>
            <a:r>
              <a:rPr lang="en-US" sz="2000" dirty="0" err="1" smtClean="0"/>
              <a:t>disposições</a:t>
            </a:r>
            <a:r>
              <a:rPr lang="en-US" sz="2000" dirty="0" smtClean="0"/>
              <a:t> dos </a:t>
            </a:r>
            <a:r>
              <a:rPr lang="en-US" sz="2000" dirty="0" err="1" smtClean="0"/>
              <a:t>textos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p</a:t>
            </a:r>
            <a:r>
              <a:rPr lang="en-US" sz="1600" dirty="0" smtClean="0">
                <a:effectLst/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7F0054"/>
                </a:solidFill>
                <a:latin typeface="Courier"/>
                <a:cs typeface="Courier"/>
              </a:rPr>
              <a:t>  text-align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:</a:t>
            </a: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 right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"/>
                <a:cs typeface="Courier"/>
              </a:rPr>
              <a:t>;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/* </a:t>
            </a:r>
            <a:r>
              <a:rPr lang="en-US" sz="1600" dirty="0" err="1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left|right|justify|center</a:t>
            </a:r>
            <a:r>
              <a:rPr lang="en-US" sz="1600" dirty="0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 */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  line-height</a:t>
            </a:r>
            <a:r>
              <a:rPr lang="en-US" sz="1600" dirty="0" smtClean="0">
                <a:effectLst/>
                <a:latin typeface="Courier"/>
                <a:cs typeface="Courier"/>
              </a:rPr>
              <a:t>: 3px; </a:t>
            </a:r>
            <a:r>
              <a:rPr lang="en-US" sz="1600" dirty="0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/* </a:t>
            </a:r>
            <a:r>
              <a:rPr lang="en-US" sz="1600" dirty="0" err="1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tamanho</a:t>
            </a:r>
            <a:r>
              <a:rPr lang="en-US" sz="1600" dirty="0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 da </a:t>
            </a:r>
            <a:r>
              <a:rPr lang="en-US" sz="1600" dirty="0" err="1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altura</a:t>
            </a:r>
            <a:r>
              <a:rPr lang="en-US" sz="1600" dirty="0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 de </a:t>
            </a:r>
            <a:r>
              <a:rPr lang="en-US" sz="1600" dirty="0" err="1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cada</a:t>
            </a:r>
            <a:r>
              <a:rPr lang="en-US" sz="1600" dirty="0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linha</a:t>
            </a:r>
            <a:r>
              <a:rPr lang="en-US" sz="1600" dirty="0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 */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F7F5E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3F7F5E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letter-spacing</a:t>
            </a:r>
            <a:r>
              <a:rPr lang="en-US" sz="1600" dirty="0" smtClean="0">
                <a:effectLst/>
                <a:latin typeface="Courier"/>
                <a:cs typeface="Courier"/>
              </a:rPr>
              <a:t>: 3px; </a:t>
            </a:r>
            <a:r>
              <a:rPr lang="en-US" sz="1600" dirty="0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/* </a:t>
            </a:r>
            <a:r>
              <a:rPr lang="en-US" sz="1600" dirty="0" err="1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tamanho</a:t>
            </a:r>
            <a:r>
              <a:rPr lang="en-US" sz="1600" dirty="0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 do </a:t>
            </a:r>
            <a:r>
              <a:rPr lang="en-US" sz="1600" dirty="0" err="1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espaço</a:t>
            </a:r>
            <a:r>
              <a:rPr lang="en-US" sz="1600" dirty="0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 entre </a:t>
            </a:r>
            <a:r>
              <a:rPr lang="en-US" sz="1600" dirty="0" err="1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cada</a:t>
            </a:r>
            <a:r>
              <a:rPr lang="en-US" sz="1600" dirty="0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letra</a:t>
            </a:r>
            <a:r>
              <a:rPr lang="en-US" sz="1600" dirty="0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 */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F7F5E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3F7F5E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word-spacing</a:t>
            </a:r>
            <a:r>
              <a:rPr lang="en-US" sz="1600" dirty="0" smtClean="0">
                <a:effectLst/>
                <a:latin typeface="Courier"/>
                <a:cs typeface="Courier"/>
              </a:rPr>
              <a:t>: 5px; </a:t>
            </a:r>
            <a:r>
              <a:rPr lang="en-US" sz="1600" dirty="0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/* </a:t>
            </a:r>
            <a:r>
              <a:rPr lang="en-US" sz="1600" dirty="0" err="1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tamanho</a:t>
            </a:r>
            <a:r>
              <a:rPr lang="en-US" sz="1600" dirty="0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 do </a:t>
            </a:r>
            <a:r>
              <a:rPr lang="en-US" sz="1600" dirty="0" err="1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espaço</a:t>
            </a:r>
            <a:r>
              <a:rPr lang="en-US" sz="1600" dirty="0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 entre </a:t>
            </a:r>
            <a:r>
              <a:rPr lang="en-US" sz="1600" dirty="0" err="1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cada</a:t>
            </a:r>
            <a:r>
              <a:rPr lang="en-US" sz="1600" dirty="0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palavra</a:t>
            </a:r>
            <a:r>
              <a:rPr lang="en-US" sz="1600" dirty="0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 */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F7F5E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3F7F5E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text-indent</a:t>
            </a:r>
            <a:r>
              <a:rPr lang="en-US" sz="1600" dirty="0" smtClean="0">
                <a:effectLst/>
                <a:latin typeface="Courier"/>
                <a:cs typeface="Courier"/>
              </a:rPr>
              <a:t>: 30px; </a:t>
            </a:r>
            <a:r>
              <a:rPr lang="en-US" sz="1600" dirty="0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/* </a:t>
            </a:r>
            <a:r>
              <a:rPr lang="en-US" sz="1600" dirty="0" err="1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tamanho</a:t>
            </a:r>
            <a:r>
              <a:rPr lang="en-US" sz="1600" dirty="0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 da </a:t>
            </a:r>
            <a:r>
              <a:rPr lang="en-US" sz="1600" dirty="0" err="1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margem</a:t>
            </a:r>
            <a:r>
              <a:rPr lang="en-US" sz="1600" dirty="0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 da 1a </a:t>
            </a:r>
            <a:r>
              <a:rPr lang="en-US" sz="1600" dirty="0" err="1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linha</a:t>
            </a:r>
            <a:r>
              <a:rPr lang="en-US" sz="1600" dirty="0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 do </a:t>
            </a:r>
            <a:r>
              <a:rPr lang="en-US" sz="1600" dirty="0" err="1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texto</a:t>
            </a:r>
            <a:r>
              <a:rPr lang="en-US" sz="1600" dirty="0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 */ 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effectLst/>
                <a:latin typeface="Courier"/>
                <a:cs typeface="Courier"/>
              </a:rPr>
              <a:t>}</a:t>
            </a:r>
            <a:r>
              <a:rPr lang="en-US" sz="2000" dirty="0" smtClean="0">
                <a:effectLst/>
                <a:latin typeface="SFTT1095"/>
              </a:rPr>
              <a:t>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53243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Imagem</a:t>
            </a:r>
            <a:r>
              <a:rPr lang="en-US" dirty="0" smtClean="0"/>
              <a:t> de Fundo -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background-image: </a:t>
            </a:r>
            <a:r>
              <a:rPr lang="en-US" sz="2400" dirty="0" err="1" smtClean="0"/>
              <a:t>permite</a:t>
            </a:r>
            <a:r>
              <a:rPr lang="en-US" sz="2400" dirty="0" smtClean="0"/>
              <a:t> </a:t>
            </a:r>
            <a:r>
              <a:rPr lang="en-US" sz="2400" dirty="0" err="1" smtClean="0"/>
              <a:t>indicar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imagem</a:t>
            </a:r>
            <a:r>
              <a:rPr lang="en-US" sz="2400" dirty="0" smtClean="0"/>
              <a:t> de </a:t>
            </a:r>
            <a:r>
              <a:rPr lang="en-US" sz="2400" dirty="0" err="1" smtClean="0"/>
              <a:t>fundo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>
              <a:solidFill>
                <a:srgbClr val="7F0054"/>
              </a:solidFill>
              <a:effectLst/>
              <a:latin typeface="SFTT1095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h1 </a:t>
            </a:r>
            <a:r>
              <a:rPr lang="en-US" sz="1600" dirty="0" smtClean="0">
                <a:effectLst/>
                <a:latin typeface="Courier"/>
                <a:cs typeface="Courier"/>
              </a:rPr>
              <a:t>{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background-image</a:t>
            </a:r>
            <a:r>
              <a:rPr lang="en-US" sz="1600" dirty="0" smtClean="0">
                <a:effectLst/>
                <a:latin typeface="Courier"/>
                <a:cs typeface="Courier"/>
              </a:rPr>
              <a:t>: </a:t>
            </a:r>
            <a:r>
              <a:rPr lang="en-US" sz="1600" dirty="0" err="1" smtClean="0">
                <a:solidFill>
                  <a:srgbClr val="2800FF"/>
                </a:solidFill>
                <a:effectLst/>
                <a:latin typeface="Courier"/>
                <a:cs typeface="Courier"/>
              </a:rPr>
              <a:t>url</a:t>
            </a:r>
            <a:r>
              <a:rPr lang="en-US" sz="1600" dirty="0" smtClean="0">
                <a:solidFill>
                  <a:srgbClr val="2800FF"/>
                </a:solidFill>
                <a:effectLst/>
                <a:latin typeface="Courier"/>
                <a:cs typeface="Courier"/>
              </a:rPr>
              <a:t>(</a:t>
            </a:r>
            <a:r>
              <a:rPr lang="en-US" sz="1600" dirty="0" err="1" smtClean="0">
                <a:solidFill>
                  <a:srgbClr val="2800FF"/>
                </a:solidFill>
                <a:effectLst/>
                <a:latin typeface="Courier"/>
                <a:cs typeface="Courier"/>
              </a:rPr>
              <a:t>sobre-background.jpg</a:t>
            </a:r>
            <a:r>
              <a:rPr lang="en-US" sz="1600" dirty="0" smtClean="0">
                <a:solidFill>
                  <a:srgbClr val="2800FF"/>
                </a:solidFill>
                <a:effectLst/>
                <a:latin typeface="Courier"/>
                <a:cs typeface="Courier"/>
              </a:rPr>
              <a:t>)</a:t>
            </a:r>
            <a:r>
              <a:rPr lang="en-US" sz="1600" dirty="0" smtClean="0">
                <a:effectLst/>
                <a:latin typeface="Courier"/>
                <a:cs typeface="Courier"/>
              </a:rPr>
              <a:t>; </a:t>
            </a:r>
          </a:p>
          <a:p>
            <a:pPr marL="0" indent="0">
              <a:buNone/>
            </a:pPr>
            <a:r>
              <a:rPr lang="en-US" sz="1600" dirty="0" smtClean="0">
                <a:effectLst/>
                <a:latin typeface="Courier"/>
                <a:cs typeface="Courier"/>
              </a:rPr>
              <a:t>}</a:t>
            </a:r>
            <a:br>
              <a:rPr lang="en-US" sz="1600" dirty="0" smtClean="0">
                <a:effectLst/>
                <a:latin typeface="Courier"/>
                <a:cs typeface="Courier"/>
              </a:rPr>
            </a:b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454579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Bordas</a:t>
            </a:r>
            <a:r>
              <a:rPr lang="en-US" dirty="0" smtClean="0"/>
              <a:t> - border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As </a:t>
            </a:r>
            <a:r>
              <a:rPr lang="en-US" sz="2400" dirty="0" err="1" smtClean="0"/>
              <a:t>propriedades</a:t>
            </a:r>
            <a:r>
              <a:rPr lang="en-US" sz="2400" dirty="0" smtClean="0"/>
              <a:t> do CSS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definirmos</a:t>
            </a:r>
            <a:r>
              <a:rPr lang="en-US" sz="2400" dirty="0" smtClean="0"/>
              <a:t> as </a:t>
            </a:r>
            <a:r>
              <a:rPr lang="en-US" sz="2400" dirty="0" err="1" smtClean="0"/>
              <a:t>bordas</a:t>
            </a:r>
            <a:r>
              <a:rPr lang="en-US" sz="2400" dirty="0" smtClean="0"/>
              <a:t> de um </a:t>
            </a:r>
            <a:r>
              <a:rPr lang="en-US" sz="2400" dirty="0" err="1" smtClean="0"/>
              <a:t>elemento</a:t>
            </a:r>
            <a:r>
              <a:rPr lang="en-US" sz="2400" dirty="0" smtClean="0"/>
              <a:t> </a:t>
            </a:r>
            <a:r>
              <a:rPr lang="en-US" sz="2400" dirty="0" err="1" smtClean="0"/>
              <a:t>nos</a:t>
            </a:r>
            <a:r>
              <a:rPr lang="en-US" sz="2400" dirty="0" smtClean="0"/>
              <a:t> </a:t>
            </a:r>
            <a:r>
              <a:rPr lang="en-US" sz="2400" dirty="0" err="1" smtClean="0"/>
              <a:t>apresentam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série</a:t>
            </a:r>
            <a:r>
              <a:rPr lang="en-US" sz="2400" dirty="0" smtClean="0"/>
              <a:t> de </a:t>
            </a:r>
            <a:r>
              <a:rPr lang="en-US" sz="2400" dirty="0" err="1" smtClean="0"/>
              <a:t>opções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8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body </a:t>
            </a:r>
            <a:r>
              <a:rPr lang="en-US" sz="1800" dirty="0" smtClean="0">
                <a:effectLst/>
                <a:latin typeface="Courier"/>
                <a:cs typeface="Courier"/>
              </a:rPr>
              <a:t>{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border-color</a:t>
            </a:r>
            <a:r>
              <a:rPr lang="en-US" sz="1800" dirty="0" smtClean="0">
                <a:effectLst/>
                <a:latin typeface="Courier"/>
                <a:cs typeface="Courier"/>
              </a:rPr>
              <a:t>: red;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border-style</a:t>
            </a:r>
            <a:r>
              <a:rPr lang="en-US" sz="1800" dirty="0" smtClean="0">
                <a:effectLst/>
                <a:latin typeface="Courier"/>
                <a:cs typeface="Courier"/>
              </a:rPr>
              <a:t>: </a:t>
            </a:r>
            <a:r>
              <a:rPr lang="en-US" sz="18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solid</a:t>
            </a:r>
            <a:r>
              <a:rPr lang="en-US" sz="1800" dirty="0" smtClean="0">
                <a:effectLst/>
                <a:latin typeface="Courier"/>
                <a:cs typeface="Courier"/>
              </a:rPr>
              <a:t>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border-width</a:t>
            </a:r>
            <a:r>
              <a:rPr lang="en-US" sz="1800" dirty="0" smtClean="0">
                <a:effectLst/>
                <a:latin typeface="Courier"/>
                <a:cs typeface="Courier"/>
              </a:rPr>
              <a:t>: 1px; </a:t>
            </a:r>
          </a:p>
          <a:p>
            <a:pPr marL="0" indent="0">
              <a:buNone/>
            </a:pPr>
            <a:r>
              <a:rPr lang="en-US" sz="1800" dirty="0" smtClean="0">
                <a:effectLst/>
                <a:latin typeface="Courier"/>
                <a:cs typeface="Courier"/>
              </a:rPr>
              <a:t>} 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36448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216" y="1827213"/>
            <a:ext cx="8705389" cy="465686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>
                <a:effectLst/>
                <a:latin typeface="MinionPro"/>
              </a:rPr>
              <a:t>Aplicaremos</a:t>
            </a:r>
            <a:r>
              <a:rPr lang="en-US" sz="2000" dirty="0" smtClean="0">
                <a:effectLst/>
                <a:latin typeface="MinionPro"/>
              </a:rPr>
              <a:t> um </a:t>
            </a:r>
            <a:r>
              <a:rPr lang="en-US" sz="2000" dirty="0" err="1" smtClean="0">
                <a:effectLst/>
                <a:latin typeface="MinionPro"/>
              </a:rPr>
              <a:t>pouco</a:t>
            </a:r>
            <a:r>
              <a:rPr lang="en-US" sz="2000" dirty="0" smtClean="0">
                <a:effectLst/>
                <a:latin typeface="MinionPro"/>
              </a:rPr>
              <a:t> de </a:t>
            </a:r>
            <a:r>
              <a:rPr lang="en-US" sz="2000" dirty="0" err="1" smtClean="0">
                <a:effectLst/>
                <a:latin typeface="MinionPro"/>
              </a:rPr>
              <a:t>estilo</a:t>
            </a:r>
            <a:r>
              <a:rPr lang="en-US" sz="2000" dirty="0" smtClean="0">
                <a:effectLst/>
                <a:latin typeface="MinionPro"/>
              </a:rPr>
              <a:t> </a:t>
            </a:r>
            <a:r>
              <a:rPr lang="en-US" sz="2000" dirty="0" err="1" smtClean="0">
                <a:effectLst/>
                <a:latin typeface="MinionPro"/>
              </a:rPr>
              <a:t>em</a:t>
            </a:r>
            <a:r>
              <a:rPr lang="en-US" sz="2000" dirty="0" smtClean="0">
                <a:effectLst/>
                <a:latin typeface="MinionPro"/>
              </a:rPr>
              <a:t> </a:t>
            </a:r>
            <a:r>
              <a:rPr lang="en-US" sz="2000" dirty="0" err="1" smtClean="0">
                <a:effectLst/>
                <a:latin typeface="MinionPro"/>
              </a:rPr>
              <a:t>nossa</a:t>
            </a:r>
            <a:r>
              <a:rPr lang="en-US" sz="2000" dirty="0" smtClean="0">
                <a:effectLst/>
                <a:latin typeface="MinionPro"/>
              </a:rPr>
              <a:t> </a:t>
            </a:r>
            <a:r>
              <a:rPr lang="en-US" sz="2000" dirty="0" err="1" smtClean="0">
                <a:effectLst/>
                <a:latin typeface="MinionPro"/>
              </a:rPr>
              <a:t>página</a:t>
            </a:r>
            <a:r>
              <a:rPr lang="en-US" sz="2000" dirty="0" smtClean="0">
                <a:effectLst/>
                <a:latin typeface="MinionPro"/>
              </a:rPr>
              <a:t> </a:t>
            </a:r>
            <a:r>
              <a:rPr lang="en-US" sz="2000" dirty="0" err="1" smtClean="0">
                <a:effectLst/>
                <a:latin typeface="MinionPro"/>
              </a:rPr>
              <a:t>usando</a:t>
            </a:r>
            <a:r>
              <a:rPr lang="en-US" sz="2000" dirty="0" smtClean="0">
                <a:effectLst/>
                <a:latin typeface="MinionPro"/>
              </a:rPr>
              <a:t> CSS. </a:t>
            </a:r>
            <a:r>
              <a:rPr lang="en-US" sz="2000" dirty="0" err="1" smtClean="0">
                <a:effectLst/>
                <a:latin typeface="MinionPro"/>
              </a:rPr>
              <a:t>Dentro</a:t>
            </a:r>
            <a:r>
              <a:rPr lang="en-US" sz="2000" dirty="0" smtClean="0">
                <a:effectLst/>
                <a:latin typeface="MinionPro"/>
              </a:rPr>
              <a:t> da pasta </a:t>
            </a:r>
            <a:r>
              <a:rPr lang="en-US" sz="2000" dirty="0" err="1" smtClean="0">
                <a:effectLst/>
                <a:latin typeface="SFTT1095"/>
              </a:rPr>
              <a:t>css</a:t>
            </a:r>
            <a:r>
              <a:rPr lang="en-US" sz="2000" dirty="0" smtClean="0">
                <a:effectLst/>
                <a:latin typeface="MinionPro"/>
              </a:rPr>
              <a:t>, </a:t>
            </a:r>
            <a:r>
              <a:rPr lang="en-US" sz="2000" b="1" dirty="0" err="1" smtClean="0">
                <a:effectLst/>
                <a:latin typeface="MinionPro"/>
              </a:rPr>
              <a:t>crie</a:t>
            </a:r>
            <a:r>
              <a:rPr lang="en-US" sz="2000" b="1" dirty="0" smtClean="0">
                <a:effectLst/>
                <a:latin typeface="MinionPro"/>
              </a:rPr>
              <a:t> um </a:t>
            </a:r>
            <a:r>
              <a:rPr lang="en-US" sz="2000" b="1" dirty="0" err="1" smtClean="0">
                <a:effectLst/>
                <a:latin typeface="MinionPro"/>
              </a:rPr>
              <a:t>arquivo</a:t>
            </a:r>
            <a:r>
              <a:rPr lang="en-US" sz="2000" b="1" dirty="0" smtClean="0">
                <a:effectLst/>
                <a:latin typeface="MinionPro"/>
              </a:rPr>
              <a:t> </a:t>
            </a:r>
            <a:r>
              <a:rPr lang="en-US" sz="2000" dirty="0" err="1" smtClean="0">
                <a:effectLst/>
                <a:latin typeface="SFTT1095"/>
              </a:rPr>
              <a:t>sobre.css</a:t>
            </a:r>
            <a:r>
              <a:rPr lang="en-US" sz="2000" dirty="0" smtClean="0">
                <a:effectLst/>
                <a:latin typeface="MinionPro"/>
              </a:rPr>
              <a:t>, </a:t>
            </a:r>
            <a:r>
              <a:rPr lang="en-US" sz="2000" dirty="0" err="1" smtClean="0">
                <a:effectLst/>
                <a:latin typeface="MinionPro"/>
              </a:rPr>
              <a:t>que</a:t>
            </a:r>
            <a:r>
              <a:rPr lang="en-US" sz="2000" dirty="0" smtClean="0">
                <a:effectLst/>
                <a:latin typeface="MinionPro"/>
              </a:rPr>
              <a:t> </a:t>
            </a:r>
            <a:r>
              <a:rPr lang="en-US" sz="2000" dirty="0" err="1" smtClean="0">
                <a:effectLst/>
                <a:latin typeface="MinionPro"/>
              </a:rPr>
              <a:t>contera</a:t>
            </a:r>
            <a:r>
              <a:rPr lang="en-US" sz="2000" dirty="0" smtClean="0">
                <a:effectLst/>
                <a:latin typeface="MinionPro"/>
              </a:rPr>
              <a:t>́ </a:t>
            </a:r>
            <a:r>
              <a:rPr lang="en-US" sz="2000" dirty="0" err="1" smtClean="0">
                <a:effectLst/>
                <a:latin typeface="MinionPro"/>
              </a:rPr>
              <a:t>nosso</a:t>
            </a:r>
            <a:r>
              <a:rPr lang="en-US" sz="2000" dirty="0" smtClean="0">
                <a:effectLst/>
                <a:latin typeface="MinionPro"/>
              </a:rPr>
              <a:t> </a:t>
            </a:r>
            <a:r>
              <a:rPr lang="en-US" sz="2000" dirty="0" err="1" smtClean="0">
                <a:effectLst/>
                <a:latin typeface="MinionPro"/>
              </a:rPr>
              <a:t>código</a:t>
            </a:r>
            <a:r>
              <a:rPr lang="en-US" sz="2000" dirty="0" smtClean="0">
                <a:effectLst/>
                <a:latin typeface="MinionPro"/>
              </a:rPr>
              <a:t> de </a:t>
            </a:r>
            <a:r>
              <a:rPr lang="en-US" sz="2000" dirty="0" err="1" smtClean="0">
                <a:effectLst/>
                <a:latin typeface="MinionPro"/>
              </a:rPr>
              <a:t>estilo</a:t>
            </a:r>
            <a:r>
              <a:rPr lang="en-US" sz="2000" dirty="0" smtClean="0">
                <a:effectLst/>
                <a:latin typeface="MinionPro"/>
              </a:rPr>
              <a:t> </a:t>
            </a:r>
            <a:r>
              <a:rPr lang="en-US" sz="2000" dirty="0" err="1" smtClean="0">
                <a:effectLst/>
                <a:latin typeface="MinionPro"/>
              </a:rPr>
              <a:t>para</a:t>
            </a:r>
            <a:r>
              <a:rPr lang="en-US" sz="2000" dirty="0" smtClean="0">
                <a:effectLst/>
                <a:latin typeface="MinionPro"/>
              </a:rPr>
              <a:t> </a:t>
            </a:r>
            <a:r>
              <a:rPr lang="en-US" sz="2000" dirty="0" err="1" smtClean="0">
                <a:effectLst/>
                <a:latin typeface="MinionPro"/>
              </a:rPr>
              <a:t>essa</a:t>
            </a:r>
            <a:r>
              <a:rPr lang="en-US" sz="2000" dirty="0" smtClean="0">
                <a:effectLst/>
                <a:latin typeface="MinionPro"/>
              </a:rPr>
              <a:t> </a:t>
            </a:r>
            <a:r>
              <a:rPr lang="en-US" sz="2000" dirty="0" err="1" smtClean="0">
                <a:effectLst/>
                <a:latin typeface="MinionPro"/>
              </a:rPr>
              <a:t>página</a:t>
            </a:r>
            <a:r>
              <a:rPr lang="en-US" sz="2000" dirty="0" smtClean="0">
                <a:effectLst/>
                <a:latin typeface="MinionPro"/>
              </a:rPr>
              <a:t>.</a:t>
            </a:r>
            <a:br>
              <a:rPr lang="en-US" sz="2000" dirty="0" smtClean="0">
                <a:effectLst/>
                <a:latin typeface="MinionPro"/>
              </a:rPr>
            </a:br>
            <a:endParaRPr lang="en-US" sz="800" dirty="0" smtClean="0">
              <a:effectLst/>
              <a:latin typeface="MinionPro"/>
            </a:endParaRPr>
          </a:p>
          <a:p>
            <a:pPr marL="0" indent="0">
              <a:buNone/>
            </a:pPr>
            <a:r>
              <a:rPr lang="en-US" sz="2000" dirty="0" err="1" smtClean="0">
                <a:effectLst/>
                <a:latin typeface="MinionPro"/>
              </a:rPr>
              <a:t>Em</a:t>
            </a:r>
            <a:r>
              <a:rPr lang="en-US" sz="2000" dirty="0" smtClean="0">
                <a:effectLst/>
                <a:latin typeface="MinionPro"/>
              </a:rPr>
              <a:t> </a:t>
            </a:r>
            <a:r>
              <a:rPr lang="en-US" sz="2000" dirty="0" err="1" smtClean="0">
                <a:effectLst/>
                <a:latin typeface="MinionPro"/>
              </a:rPr>
              <a:t>primeiro</a:t>
            </a:r>
            <a:r>
              <a:rPr lang="en-US" sz="2000" dirty="0" smtClean="0">
                <a:effectLst/>
                <a:latin typeface="MinionPro"/>
              </a:rPr>
              <a:t> </a:t>
            </a:r>
            <a:r>
              <a:rPr lang="en-US" sz="2000" dirty="0" err="1" smtClean="0">
                <a:effectLst/>
                <a:latin typeface="MinionPro"/>
              </a:rPr>
              <a:t>lugar</a:t>
            </a:r>
            <a:r>
              <a:rPr lang="en-US" sz="2000" dirty="0" smtClean="0">
                <a:effectLst/>
                <a:latin typeface="MinionPro"/>
              </a:rPr>
              <a:t>, </a:t>
            </a:r>
            <a:r>
              <a:rPr lang="en-US" sz="2000" dirty="0" err="1" smtClean="0">
                <a:effectLst/>
                <a:latin typeface="MinionPro"/>
              </a:rPr>
              <a:t>precisamos</a:t>
            </a:r>
            <a:r>
              <a:rPr lang="en-US" sz="2000" dirty="0" smtClean="0">
                <a:effectLst/>
                <a:latin typeface="MinionPro"/>
              </a:rPr>
              <a:t> </a:t>
            </a:r>
            <a:r>
              <a:rPr lang="en-US" sz="2000" dirty="0" err="1" smtClean="0">
                <a:effectLst/>
                <a:latin typeface="MinionPro"/>
              </a:rPr>
              <a:t>carregar</a:t>
            </a:r>
            <a:r>
              <a:rPr lang="en-US" sz="2000" dirty="0" smtClean="0">
                <a:effectLst/>
                <a:latin typeface="MinionPro"/>
              </a:rPr>
              <a:t> o </a:t>
            </a:r>
            <a:r>
              <a:rPr lang="en-US" sz="2000" dirty="0" err="1" smtClean="0">
                <a:effectLst/>
                <a:latin typeface="MinionPro"/>
              </a:rPr>
              <a:t>arquivo</a:t>
            </a:r>
            <a:r>
              <a:rPr lang="en-US" sz="2000" dirty="0" smtClean="0">
                <a:effectLst/>
                <a:latin typeface="MinionPro"/>
              </a:rPr>
              <a:t> </a:t>
            </a:r>
            <a:r>
              <a:rPr lang="en-US" sz="2000" b="1" dirty="0" err="1" smtClean="0">
                <a:effectLst/>
                <a:latin typeface="MinionPro"/>
              </a:rPr>
              <a:t>sobre.css</a:t>
            </a:r>
            <a:r>
              <a:rPr lang="en-US" sz="2000" b="1" dirty="0" smtClean="0">
                <a:effectLst/>
                <a:latin typeface="MinionPro"/>
              </a:rPr>
              <a:t> </a:t>
            </a:r>
            <a:r>
              <a:rPr lang="en-US" sz="2000" dirty="0" err="1" smtClean="0">
                <a:effectLst/>
                <a:latin typeface="MinionPro"/>
              </a:rPr>
              <a:t>dentro</a:t>
            </a:r>
            <a:r>
              <a:rPr lang="en-US" sz="2000" dirty="0" smtClean="0">
                <a:effectLst/>
                <a:latin typeface="MinionPro"/>
              </a:rPr>
              <a:t> da </a:t>
            </a:r>
            <a:r>
              <a:rPr lang="en-US" sz="2000" dirty="0" err="1" smtClean="0">
                <a:effectLst/>
                <a:latin typeface="MinionPro"/>
              </a:rPr>
              <a:t>página</a:t>
            </a:r>
            <a:r>
              <a:rPr lang="en-US" sz="2000" dirty="0" smtClean="0">
                <a:effectLst/>
                <a:latin typeface="MinionPro"/>
              </a:rPr>
              <a:t> </a:t>
            </a:r>
            <a:r>
              <a:rPr lang="en-US" sz="2000" b="1" dirty="0" err="1" smtClean="0">
                <a:effectLst/>
                <a:latin typeface="MinionPro"/>
              </a:rPr>
              <a:t>sobre.html</a:t>
            </a:r>
            <a:r>
              <a:rPr lang="en-US" sz="2000" b="1" dirty="0" smtClean="0">
                <a:effectLst/>
                <a:latin typeface="MinionPro"/>
              </a:rPr>
              <a:t> </a:t>
            </a:r>
            <a:r>
              <a:rPr lang="en-US" sz="2000" dirty="0" smtClean="0">
                <a:effectLst/>
                <a:latin typeface="MinionPro"/>
              </a:rPr>
              <a:t>com a tag </a:t>
            </a:r>
            <a:r>
              <a:rPr lang="en-US" sz="2000" dirty="0" smtClean="0">
                <a:effectLst/>
                <a:latin typeface="SFTT1095"/>
              </a:rPr>
              <a:t>&lt;link&gt; </a:t>
            </a:r>
            <a:r>
              <a:rPr lang="en-US" sz="2000" dirty="0" err="1" smtClean="0">
                <a:effectLst/>
                <a:latin typeface="MinionPro"/>
              </a:rPr>
              <a:t>dentro</a:t>
            </a:r>
            <a:r>
              <a:rPr lang="en-US" sz="2000" dirty="0" smtClean="0">
                <a:effectLst/>
                <a:latin typeface="MinionPro"/>
              </a:rPr>
              <a:t> da tag </a:t>
            </a:r>
            <a:r>
              <a:rPr lang="en-US" sz="2000" dirty="0" smtClean="0">
                <a:effectLst/>
                <a:latin typeface="SFTT1095"/>
              </a:rPr>
              <a:t>&lt;head&gt;</a:t>
            </a:r>
            <a:r>
              <a:rPr lang="en-US" sz="2000" dirty="0" smtClean="0">
                <a:effectLst/>
                <a:latin typeface="MinionPro"/>
              </a:rPr>
              <a:t>:</a:t>
            </a:r>
          </a:p>
          <a:p>
            <a:pPr marL="0" indent="0">
              <a:buNone/>
            </a:pPr>
            <a:r>
              <a:rPr lang="en-US" sz="800" dirty="0" smtClean="0">
                <a:effectLst/>
                <a:latin typeface="MinionPro"/>
              </a:rPr>
              <a:t/>
            </a:r>
            <a:br>
              <a:rPr lang="en-US" sz="800" dirty="0" smtClean="0">
                <a:effectLst/>
                <a:latin typeface="MinionPro"/>
              </a:rPr>
            </a:br>
            <a:r>
              <a:rPr lang="en-US" sz="2000" dirty="0" smtClean="0">
                <a:effectLst/>
                <a:latin typeface="Courier"/>
                <a:cs typeface="Courier"/>
              </a:rPr>
              <a:t>   </a:t>
            </a:r>
            <a:r>
              <a:rPr lang="en-US" sz="20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&lt;link </a:t>
            </a:r>
            <a:r>
              <a:rPr lang="en-US" sz="2000" dirty="0" err="1" smtClean="0">
                <a:effectLst/>
                <a:latin typeface="Courier"/>
                <a:cs typeface="Courier"/>
              </a:rPr>
              <a:t>rel</a:t>
            </a:r>
            <a:r>
              <a:rPr lang="en-US" sz="2000" dirty="0" smtClean="0">
                <a:effectLst/>
                <a:latin typeface="Courier"/>
                <a:cs typeface="Courier"/>
              </a:rPr>
              <a:t>=</a:t>
            </a:r>
            <a:r>
              <a:rPr lang="en-US" sz="2000" dirty="0" smtClean="0">
                <a:solidFill>
                  <a:srgbClr val="2800FF"/>
                </a:solidFill>
                <a:effectLst/>
                <a:latin typeface="Courier"/>
                <a:cs typeface="Courier"/>
              </a:rPr>
              <a:t>"</a:t>
            </a:r>
            <a:r>
              <a:rPr lang="en-US" sz="2000" dirty="0" err="1" smtClean="0">
                <a:solidFill>
                  <a:srgbClr val="2800FF"/>
                </a:solidFill>
                <a:effectLst/>
                <a:latin typeface="Courier"/>
                <a:cs typeface="Courier"/>
              </a:rPr>
              <a:t>stylesheet</a:t>
            </a:r>
            <a:r>
              <a:rPr lang="en-US" sz="2000" dirty="0" smtClean="0">
                <a:solidFill>
                  <a:srgbClr val="2800FF"/>
                </a:solidFill>
                <a:effectLst/>
                <a:latin typeface="Courier"/>
                <a:cs typeface="Courier"/>
              </a:rPr>
              <a:t>" </a:t>
            </a:r>
            <a:r>
              <a:rPr lang="en-US" sz="2000" dirty="0" err="1" smtClean="0">
                <a:effectLst/>
                <a:latin typeface="Courier"/>
                <a:cs typeface="Courier"/>
              </a:rPr>
              <a:t>href</a:t>
            </a:r>
            <a:r>
              <a:rPr lang="en-US" sz="2000" dirty="0" smtClean="0">
                <a:effectLst/>
                <a:latin typeface="Courier"/>
                <a:cs typeface="Courier"/>
              </a:rPr>
              <a:t>=</a:t>
            </a:r>
            <a:r>
              <a:rPr lang="en-US" sz="2000" dirty="0" smtClean="0">
                <a:solidFill>
                  <a:srgbClr val="2800FF"/>
                </a:solidFill>
                <a:effectLst/>
                <a:latin typeface="Courier"/>
                <a:cs typeface="Courier"/>
              </a:rPr>
              <a:t>"</a:t>
            </a:r>
            <a:r>
              <a:rPr lang="en-US" sz="2000" dirty="0" err="1" smtClean="0">
                <a:solidFill>
                  <a:srgbClr val="2800FF"/>
                </a:solidFill>
                <a:effectLst/>
                <a:latin typeface="Courier"/>
                <a:cs typeface="Courier"/>
              </a:rPr>
              <a:t>css</a:t>
            </a:r>
            <a:r>
              <a:rPr lang="en-US" sz="2000" dirty="0" smtClean="0">
                <a:solidFill>
                  <a:srgbClr val="2800FF"/>
                </a:solidFill>
                <a:effectLst/>
                <a:latin typeface="Courier"/>
                <a:cs typeface="Courier"/>
              </a:rPr>
              <a:t>/</a:t>
            </a:r>
            <a:r>
              <a:rPr lang="en-US" sz="2000" dirty="0" err="1" smtClean="0">
                <a:solidFill>
                  <a:srgbClr val="2800FF"/>
                </a:solidFill>
                <a:effectLst/>
                <a:latin typeface="Courier"/>
                <a:cs typeface="Courier"/>
              </a:rPr>
              <a:t>sobre.css</a:t>
            </a:r>
            <a:r>
              <a:rPr lang="en-US" sz="2000" dirty="0" smtClean="0">
                <a:solidFill>
                  <a:srgbClr val="2800FF"/>
                </a:solidFill>
                <a:effectLst/>
                <a:latin typeface="Courier"/>
                <a:cs typeface="Courier"/>
              </a:rPr>
              <a:t>” /</a:t>
            </a:r>
            <a:r>
              <a:rPr lang="en-US" sz="20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/>
            </a:r>
            <a:br>
              <a:rPr lang="en-US" sz="8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</a:br>
            <a:r>
              <a:rPr lang="en-US" sz="2000" dirty="0" smtClean="0">
                <a:effectLst/>
                <a:latin typeface="MinionPro"/>
              </a:rPr>
              <a:t>Para a tag </a:t>
            </a:r>
            <a:r>
              <a:rPr lang="en-US" sz="2000" dirty="0" smtClean="0">
                <a:effectLst/>
                <a:latin typeface="SFTT1095"/>
              </a:rPr>
              <a:t>&lt;body&gt;</a:t>
            </a:r>
            <a:r>
              <a:rPr lang="en-US" sz="2000" dirty="0" smtClean="0">
                <a:effectLst/>
                <a:latin typeface="MinionPro"/>
              </a:rPr>
              <a:t>, </a:t>
            </a:r>
            <a:r>
              <a:rPr lang="en-US" sz="2000" dirty="0" err="1" smtClean="0">
                <a:effectLst/>
                <a:latin typeface="MinionPro"/>
              </a:rPr>
              <a:t>altere</a:t>
            </a:r>
            <a:r>
              <a:rPr lang="en-US" sz="2000" dirty="0" smtClean="0">
                <a:effectLst/>
                <a:latin typeface="MinionPro"/>
              </a:rPr>
              <a:t> a </a:t>
            </a:r>
            <a:r>
              <a:rPr lang="en-US" sz="2000" dirty="0" err="1" smtClean="0">
                <a:effectLst/>
                <a:latin typeface="MinionPro"/>
              </a:rPr>
              <a:t>sua</a:t>
            </a:r>
            <a:r>
              <a:rPr lang="en-US" sz="2000" dirty="0" smtClean="0">
                <a:effectLst/>
                <a:latin typeface="MinionPro"/>
              </a:rPr>
              <a:t> </a:t>
            </a:r>
            <a:r>
              <a:rPr lang="en-US" sz="2000" dirty="0" err="1" smtClean="0">
                <a:effectLst/>
                <a:latin typeface="MinionPro"/>
              </a:rPr>
              <a:t>cor</a:t>
            </a:r>
            <a:r>
              <a:rPr lang="en-US" sz="2000" dirty="0" smtClean="0">
                <a:effectLst/>
                <a:latin typeface="MinionPro"/>
              </a:rPr>
              <a:t> e </a:t>
            </a:r>
            <a:r>
              <a:rPr lang="en-US" sz="2000" dirty="0" err="1" smtClean="0">
                <a:effectLst/>
                <a:latin typeface="MinionPro"/>
              </a:rPr>
              <a:t>sua</a:t>
            </a:r>
            <a:r>
              <a:rPr lang="en-US" sz="2000" dirty="0" smtClean="0">
                <a:effectLst/>
                <a:latin typeface="MinionPro"/>
              </a:rPr>
              <a:t> </a:t>
            </a:r>
            <a:r>
              <a:rPr lang="en-US" sz="2000" dirty="0" err="1" smtClean="0">
                <a:effectLst/>
                <a:latin typeface="MinionPro"/>
              </a:rPr>
              <a:t>fonte</a:t>
            </a:r>
            <a:r>
              <a:rPr lang="en-US" sz="2000" dirty="0" smtClean="0">
                <a:effectLst/>
                <a:latin typeface="MinionPro"/>
              </a:rPr>
              <a:t> base </a:t>
            </a:r>
            <a:r>
              <a:rPr lang="en-US" sz="2000" dirty="0" err="1" smtClean="0">
                <a:effectLst/>
                <a:latin typeface="MinionPro"/>
              </a:rPr>
              <a:t>por</a:t>
            </a:r>
            <a:r>
              <a:rPr lang="en-US" sz="2000" dirty="0" smtClean="0">
                <a:effectLst/>
                <a:latin typeface="MinionPro"/>
              </a:rPr>
              <a:t> </a:t>
            </a:r>
            <a:r>
              <a:rPr lang="en-US" sz="2000" dirty="0" err="1" smtClean="0">
                <a:effectLst/>
                <a:latin typeface="MinionPro"/>
              </a:rPr>
              <a:t>meio</a:t>
            </a:r>
            <a:r>
              <a:rPr lang="en-US" sz="2000" dirty="0" smtClean="0">
                <a:effectLst/>
                <a:latin typeface="MinionPro"/>
              </a:rPr>
              <a:t> das </a:t>
            </a:r>
            <a:r>
              <a:rPr lang="en-US" sz="2000" dirty="0" err="1" smtClean="0">
                <a:effectLst/>
                <a:latin typeface="MinionPro"/>
              </a:rPr>
              <a:t>propriedades</a:t>
            </a:r>
            <a:r>
              <a:rPr lang="en-US" sz="2000" dirty="0" smtClean="0">
                <a:effectLst/>
                <a:latin typeface="MinionPro"/>
              </a:rPr>
              <a:t> </a:t>
            </a:r>
            <a:r>
              <a:rPr lang="en-US" sz="2000" dirty="0" smtClean="0">
                <a:effectLst/>
                <a:latin typeface="SFTT1095"/>
              </a:rPr>
              <a:t>color </a:t>
            </a:r>
            <a:r>
              <a:rPr lang="en-US" sz="2000" dirty="0" smtClean="0">
                <a:effectLst/>
                <a:latin typeface="MinionPro"/>
              </a:rPr>
              <a:t>e </a:t>
            </a:r>
            <a:r>
              <a:rPr lang="en-US" sz="2000" dirty="0" smtClean="0">
                <a:effectLst/>
                <a:latin typeface="SFTT1095"/>
              </a:rPr>
              <a:t>font-family</a:t>
            </a:r>
            <a:r>
              <a:rPr lang="en-US" sz="2000" dirty="0" smtClean="0">
                <a:effectLst/>
                <a:latin typeface="MinionPro"/>
              </a:rPr>
              <a:t>: </a:t>
            </a:r>
            <a:endParaRPr lang="en-US" sz="2000" dirty="0" smtClean="0"/>
          </a:p>
          <a:p>
            <a:pPr marL="0" indent="0">
              <a:buNone/>
            </a:pPr>
            <a:endParaRPr lang="en-US" sz="800" dirty="0" smtClean="0">
              <a:solidFill>
                <a:srgbClr val="7F0054"/>
              </a:solidFill>
              <a:effectLst/>
              <a:latin typeface="SFTT1095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body </a:t>
            </a:r>
            <a:r>
              <a:rPr lang="en-US" sz="1600" dirty="0" smtClean="0">
                <a:effectLst/>
                <a:latin typeface="Courier"/>
                <a:cs typeface="Courier"/>
              </a:rPr>
              <a:t>{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7F0054"/>
                </a:solidFill>
                <a:latin typeface="Courier"/>
                <a:cs typeface="Courier"/>
              </a:rPr>
              <a:t>  </a:t>
            </a: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color</a:t>
            </a:r>
            <a:r>
              <a:rPr lang="en-US" sz="1600" dirty="0" smtClean="0">
                <a:effectLst/>
                <a:latin typeface="Courier"/>
                <a:cs typeface="Courier"/>
              </a:rPr>
              <a:t>: #333333;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7F0054"/>
                </a:solidFill>
                <a:latin typeface="Courier"/>
                <a:cs typeface="Courier"/>
              </a:rPr>
              <a:t>  </a:t>
            </a: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font-family</a:t>
            </a:r>
            <a:r>
              <a:rPr lang="en-US" sz="1600" dirty="0" smtClean="0">
                <a:effectLst/>
                <a:latin typeface="Courier"/>
                <a:cs typeface="Courier"/>
              </a:rPr>
              <a:t>: </a:t>
            </a:r>
            <a:r>
              <a:rPr lang="en-US" sz="1600" dirty="0" smtClean="0">
                <a:solidFill>
                  <a:srgbClr val="2800FF"/>
                </a:solidFill>
                <a:effectLst/>
                <a:latin typeface="Courier"/>
                <a:cs typeface="Courier"/>
              </a:rPr>
              <a:t>"Lucida Sans Unicode"</a:t>
            </a:r>
            <a:r>
              <a:rPr lang="en-US" sz="1600" dirty="0" smtClean="0">
                <a:effectLst/>
                <a:latin typeface="Courier"/>
                <a:cs typeface="Courier"/>
              </a:rPr>
              <a:t>, </a:t>
            </a:r>
            <a:r>
              <a:rPr lang="en-US" sz="1600" dirty="0" smtClean="0">
                <a:solidFill>
                  <a:srgbClr val="2800FF"/>
                </a:solidFill>
                <a:effectLst/>
                <a:latin typeface="Courier"/>
                <a:cs typeface="Courier"/>
              </a:rPr>
              <a:t>"Lucida Grande"</a:t>
            </a:r>
            <a:r>
              <a:rPr lang="en-US" sz="1600" dirty="0" smtClean="0">
                <a:effectLst/>
                <a:latin typeface="Courier"/>
                <a:cs typeface="Courier"/>
              </a:rPr>
              <a:t>, </a:t>
            </a: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sans-serif</a:t>
            </a:r>
            <a:r>
              <a:rPr lang="en-US" sz="1600" dirty="0" smtClean="0">
                <a:effectLst/>
                <a:latin typeface="Courier"/>
                <a:cs typeface="Courier"/>
              </a:rPr>
              <a:t>; </a:t>
            </a:r>
          </a:p>
          <a:p>
            <a:pPr marL="0" indent="0">
              <a:buNone/>
            </a:pPr>
            <a:r>
              <a:rPr lang="en-US" sz="1600" dirty="0" smtClean="0">
                <a:effectLst/>
                <a:latin typeface="Courier"/>
                <a:cs typeface="Courier"/>
              </a:rPr>
              <a:t>}</a:t>
            </a:r>
            <a:r>
              <a:rPr lang="en-US" sz="2000" dirty="0" smtClean="0">
                <a:effectLst/>
                <a:latin typeface="Courier"/>
                <a:cs typeface="Courier"/>
              </a:rPr>
              <a:t> 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27734556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800" y="301626"/>
            <a:ext cx="8705388" cy="655637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effectLst/>
                <a:latin typeface="MinionPro"/>
              </a:rPr>
              <a:t>O </a:t>
            </a:r>
            <a:r>
              <a:rPr lang="en-US" sz="2000" dirty="0" err="1" smtClean="0">
                <a:effectLst/>
                <a:latin typeface="MinionPro"/>
              </a:rPr>
              <a:t>título</a:t>
            </a:r>
            <a:r>
              <a:rPr lang="en-US" sz="2000" dirty="0" smtClean="0">
                <a:effectLst/>
                <a:latin typeface="MinionPro"/>
              </a:rPr>
              <a:t> principal </a:t>
            </a:r>
            <a:r>
              <a:rPr lang="en-US" sz="2000" dirty="0" err="1" smtClean="0">
                <a:effectLst/>
                <a:latin typeface="MinionPro"/>
              </a:rPr>
              <a:t>deve</a:t>
            </a:r>
            <a:r>
              <a:rPr lang="en-US" sz="2000" dirty="0" smtClean="0">
                <a:effectLst/>
                <a:latin typeface="MinionPro"/>
              </a:rPr>
              <a:t> </a:t>
            </a:r>
            <a:r>
              <a:rPr lang="en-US" sz="2000" dirty="0" err="1" smtClean="0">
                <a:effectLst/>
                <a:latin typeface="MinionPro"/>
              </a:rPr>
              <a:t>ter</a:t>
            </a:r>
            <a:r>
              <a:rPr lang="en-US" sz="2000" dirty="0" smtClean="0">
                <a:effectLst/>
                <a:latin typeface="MinionPro"/>
              </a:rPr>
              <a:t> um </a:t>
            </a:r>
            <a:r>
              <a:rPr lang="en-US" sz="2000" dirty="0" err="1" smtClean="0">
                <a:effectLst/>
                <a:latin typeface="MinionPro"/>
              </a:rPr>
              <a:t>fundo</a:t>
            </a:r>
            <a:r>
              <a:rPr lang="en-US" sz="2000" dirty="0" smtClean="0">
                <a:effectLst/>
                <a:latin typeface="MinionPro"/>
              </a:rPr>
              <a:t> </a:t>
            </a:r>
            <a:r>
              <a:rPr lang="en-US" sz="2000" dirty="0" err="1" smtClean="0">
                <a:effectLst/>
                <a:latin typeface="MinionPro"/>
              </a:rPr>
              <a:t>estampado</a:t>
            </a:r>
            <a:r>
              <a:rPr lang="en-US" sz="2000" dirty="0" smtClean="0">
                <a:effectLst/>
                <a:latin typeface="MinionPro"/>
              </a:rPr>
              <a:t> com a </a:t>
            </a:r>
            <a:r>
              <a:rPr lang="en-US" sz="2000" dirty="0" err="1" smtClean="0">
                <a:effectLst/>
                <a:latin typeface="MinionPro"/>
              </a:rPr>
              <a:t>imagem</a:t>
            </a:r>
            <a:r>
              <a:rPr lang="en-US" sz="2000" dirty="0" smtClean="0">
                <a:effectLst/>
                <a:latin typeface="MinionPro"/>
              </a:rPr>
              <a:t> </a:t>
            </a:r>
            <a:r>
              <a:rPr lang="en-US" sz="2000" b="1" dirty="0" err="1" smtClean="0">
                <a:effectLst/>
                <a:latin typeface="MinionPro"/>
              </a:rPr>
              <a:t>img</a:t>
            </a:r>
            <a:r>
              <a:rPr lang="en-US" sz="2000" b="1" dirty="0" smtClean="0">
                <a:effectLst/>
                <a:latin typeface="MinionPro"/>
              </a:rPr>
              <a:t>/</a:t>
            </a:r>
            <a:r>
              <a:rPr lang="en-US" sz="2000" b="1" dirty="0" err="1" smtClean="0">
                <a:effectLst/>
                <a:latin typeface="MinionPro"/>
              </a:rPr>
              <a:t>sobre-background.jpg</a:t>
            </a:r>
            <a:r>
              <a:rPr lang="en-US" sz="2000" dirty="0" smtClean="0">
                <a:effectLst/>
                <a:latin typeface="MinionPro"/>
              </a:rPr>
              <a:t>. Use a </a:t>
            </a:r>
            <a:r>
              <a:rPr lang="en-US" sz="2000" dirty="0" err="1" smtClean="0">
                <a:effectLst/>
                <a:latin typeface="MinionPro"/>
              </a:rPr>
              <a:t>propriedade</a:t>
            </a:r>
            <a:r>
              <a:rPr lang="en-US" sz="2000" dirty="0" smtClean="0">
                <a:effectLst/>
                <a:latin typeface="MinionPro"/>
              </a:rPr>
              <a:t> </a:t>
            </a:r>
            <a:r>
              <a:rPr lang="en-US" sz="2000" dirty="0" smtClean="0">
                <a:effectLst/>
                <a:latin typeface="SFTT1095"/>
              </a:rPr>
              <a:t>background-image </a:t>
            </a:r>
            <a:r>
              <a:rPr lang="en-US" sz="2000" dirty="0" err="1" smtClean="0">
                <a:effectLst/>
                <a:latin typeface="MinionPro"/>
              </a:rPr>
              <a:t>pra</a:t>
            </a:r>
            <a:r>
              <a:rPr lang="en-US" sz="2000" dirty="0" smtClean="0">
                <a:effectLst/>
                <a:latin typeface="MinionPro"/>
              </a:rPr>
              <a:t> </a:t>
            </a:r>
            <a:r>
              <a:rPr lang="en-US" sz="2000" dirty="0" err="1" smtClean="0">
                <a:effectLst/>
                <a:latin typeface="MinionPro"/>
              </a:rPr>
              <a:t>isso</a:t>
            </a:r>
            <a:r>
              <a:rPr lang="en-US" sz="2000" dirty="0" smtClean="0">
                <a:effectLst/>
                <a:latin typeface="MinionPro"/>
              </a:rPr>
              <a:t>. </a:t>
            </a:r>
            <a:r>
              <a:rPr lang="en-US" sz="2000" dirty="0" err="1" smtClean="0">
                <a:effectLst/>
                <a:latin typeface="MinionPro"/>
              </a:rPr>
              <a:t>Aproveite</a:t>
            </a:r>
            <a:r>
              <a:rPr lang="en-US" sz="2000" dirty="0" smtClean="0">
                <a:effectLst/>
                <a:latin typeface="MinionPro"/>
              </a:rPr>
              <a:t> e </a:t>
            </a:r>
            <a:r>
              <a:rPr lang="en-US" sz="2000" dirty="0" err="1" smtClean="0">
                <a:effectLst/>
                <a:latin typeface="MinionPro"/>
              </a:rPr>
              <a:t>coloque</a:t>
            </a:r>
            <a:r>
              <a:rPr lang="en-US" sz="2000" dirty="0" smtClean="0">
                <a:effectLst/>
                <a:latin typeface="MinionPro"/>
              </a:rPr>
              <a:t> </a:t>
            </a:r>
            <a:r>
              <a:rPr lang="en-US" sz="2000" dirty="0" err="1" smtClean="0">
                <a:effectLst/>
                <a:latin typeface="MinionPro"/>
              </a:rPr>
              <a:t>uma</a:t>
            </a:r>
            <a:r>
              <a:rPr lang="en-US" sz="2000" dirty="0" smtClean="0">
                <a:effectLst/>
                <a:latin typeface="MinionPro"/>
              </a:rPr>
              <a:t> </a:t>
            </a:r>
            <a:r>
              <a:rPr lang="en-US" sz="2000" dirty="0" err="1" smtClean="0">
                <a:effectLst/>
                <a:latin typeface="MinionPro"/>
              </a:rPr>
              <a:t>borda</a:t>
            </a:r>
            <a:r>
              <a:rPr lang="en-US" sz="2000" dirty="0" smtClean="0">
                <a:effectLst/>
                <a:latin typeface="MinionPro"/>
              </a:rPr>
              <a:t> </a:t>
            </a:r>
            <a:r>
              <a:rPr lang="en-US" sz="2000" dirty="0" err="1" smtClean="0">
                <a:effectLst/>
                <a:latin typeface="MinionPro"/>
              </a:rPr>
              <a:t>sutil</a:t>
            </a:r>
            <a:r>
              <a:rPr lang="en-US" sz="2000" dirty="0" smtClean="0">
                <a:effectLst/>
                <a:latin typeface="MinionPro"/>
              </a:rPr>
              <a:t> </a:t>
            </a:r>
            <a:r>
              <a:rPr lang="en-US" sz="2000" dirty="0" err="1" smtClean="0">
                <a:effectLst/>
                <a:latin typeface="MinionPro"/>
              </a:rPr>
              <a:t>nos</a:t>
            </a:r>
            <a:r>
              <a:rPr lang="en-US" sz="2000" dirty="0" smtClean="0">
                <a:effectLst/>
                <a:latin typeface="MinionPro"/>
              </a:rPr>
              <a:t> </a:t>
            </a:r>
            <a:r>
              <a:rPr lang="en-US" sz="2000" dirty="0" err="1" smtClean="0">
                <a:effectLst/>
                <a:latin typeface="MinionPro"/>
              </a:rPr>
              <a:t>subtítulos</a:t>
            </a:r>
            <a:r>
              <a:rPr lang="en-US" sz="2000" dirty="0" smtClean="0">
                <a:effectLst/>
                <a:latin typeface="MinionPro"/>
              </a:rPr>
              <a:t>, </a:t>
            </a:r>
            <a:r>
              <a:rPr lang="en-US" sz="2000" dirty="0" err="1" smtClean="0">
                <a:effectLst/>
                <a:latin typeface="MinionPro"/>
              </a:rPr>
              <a:t>para</a:t>
            </a:r>
            <a:r>
              <a:rPr lang="en-US" sz="2000" dirty="0" smtClean="0">
                <a:effectLst/>
                <a:latin typeface="MinionPro"/>
              </a:rPr>
              <a:t> </a:t>
            </a:r>
            <a:r>
              <a:rPr lang="en-US" sz="2000" dirty="0" err="1" smtClean="0">
                <a:effectLst/>
                <a:latin typeface="MinionPro"/>
              </a:rPr>
              <a:t>ajudar</a:t>
            </a:r>
            <a:r>
              <a:rPr lang="en-US" sz="2000" dirty="0" smtClean="0">
                <a:effectLst/>
                <a:latin typeface="MinionPro"/>
              </a:rPr>
              <a:t> a </a:t>
            </a:r>
            <a:r>
              <a:rPr lang="en-US" sz="2000" dirty="0" err="1" smtClean="0">
                <a:effectLst/>
                <a:latin typeface="MinionPro"/>
              </a:rPr>
              <a:t>separar</a:t>
            </a:r>
            <a:r>
              <a:rPr lang="en-US" sz="2000" dirty="0" smtClean="0">
                <a:effectLst/>
                <a:latin typeface="MinionPro"/>
              </a:rPr>
              <a:t> o </a:t>
            </a:r>
            <a:r>
              <a:rPr lang="en-US" sz="2000" dirty="0" err="1" smtClean="0">
                <a:effectLst/>
                <a:latin typeface="MinionPro"/>
              </a:rPr>
              <a:t>conteúdo</a:t>
            </a:r>
            <a:r>
              <a:rPr lang="en-US" sz="2000" dirty="0" smtClean="0">
                <a:effectLst/>
                <a:latin typeface="MinionPro"/>
              </a:rPr>
              <a:t>. </a:t>
            </a:r>
            <a:endParaRPr lang="en-US" sz="2000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h1 </a:t>
            </a:r>
            <a:r>
              <a:rPr lang="en-US" sz="1600" dirty="0" smtClean="0">
                <a:effectLst/>
                <a:latin typeface="Courier"/>
                <a:cs typeface="Courier"/>
              </a:rPr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background-image</a:t>
            </a:r>
            <a:r>
              <a:rPr lang="en-US" sz="1600" dirty="0" smtClean="0">
                <a:effectLst/>
                <a:latin typeface="Courier"/>
                <a:cs typeface="Courier"/>
              </a:rPr>
              <a:t>: </a:t>
            </a:r>
            <a:r>
              <a:rPr lang="en-US" sz="1600" dirty="0" err="1" smtClean="0">
                <a:solidFill>
                  <a:srgbClr val="2800FF"/>
                </a:solidFill>
                <a:effectLst/>
                <a:latin typeface="Courier"/>
                <a:cs typeface="Courier"/>
              </a:rPr>
              <a:t>url</a:t>
            </a:r>
            <a:r>
              <a:rPr lang="en-US" sz="1600" dirty="0" smtClean="0">
                <a:solidFill>
                  <a:srgbClr val="2800FF"/>
                </a:solidFill>
                <a:effectLst/>
                <a:latin typeface="Courier"/>
                <a:cs typeface="Courier"/>
              </a:rPr>
              <a:t>(../</a:t>
            </a:r>
            <a:r>
              <a:rPr lang="en-US" sz="1600" dirty="0" err="1" smtClean="0">
                <a:solidFill>
                  <a:srgbClr val="2800FF"/>
                </a:solidFill>
                <a:effectLst/>
                <a:latin typeface="Courier"/>
                <a:cs typeface="Courier"/>
              </a:rPr>
              <a:t>img</a:t>
            </a:r>
            <a:r>
              <a:rPr lang="en-US" sz="1600" dirty="0" smtClean="0">
                <a:solidFill>
                  <a:srgbClr val="2800FF"/>
                </a:solidFill>
                <a:effectLst/>
                <a:latin typeface="Courier"/>
                <a:cs typeface="Courier"/>
              </a:rPr>
              <a:t>/</a:t>
            </a:r>
            <a:r>
              <a:rPr lang="en-US" sz="1600" dirty="0" err="1" smtClean="0">
                <a:solidFill>
                  <a:srgbClr val="2800FF"/>
                </a:solidFill>
                <a:effectLst/>
                <a:latin typeface="Courier"/>
                <a:cs typeface="Courier"/>
              </a:rPr>
              <a:t>sobre-background.jpg</a:t>
            </a:r>
            <a:r>
              <a:rPr lang="en-US" sz="1600" dirty="0" smtClean="0">
                <a:solidFill>
                  <a:srgbClr val="2800FF"/>
                </a:solidFill>
                <a:effectLst/>
                <a:latin typeface="Courier"/>
                <a:cs typeface="Courier"/>
              </a:rPr>
              <a:t>)</a:t>
            </a:r>
            <a:r>
              <a:rPr lang="en-US" sz="1600" dirty="0" smtClean="0">
                <a:effectLst/>
                <a:latin typeface="Courier"/>
                <a:cs typeface="Courier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effectLst/>
                <a:latin typeface="Courier"/>
                <a:cs typeface="Courier"/>
              </a:rPr>
              <a:t>} 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h2 </a:t>
            </a:r>
            <a:r>
              <a:rPr lang="en-US" sz="1600" dirty="0" smtClean="0">
                <a:effectLst/>
                <a:latin typeface="Courier"/>
                <a:cs typeface="Courier"/>
              </a:rPr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border-bottom</a:t>
            </a:r>
            <a:r>
              <a:rPr lang="en-US" sz="1600" dirty="0" smtClean="0">
                <a:effectLst/>
                <a:latin typeface="Courier"/>
                <a:cs typeface="Courier"/>
              </a:rPr>
              <a:t>: 2px </a:t>
            </a: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solid </a:t>
            </a:r>
            <a:r>
              <a:rPr lang="en-US" sz="1600" dirty="0" smtClean="0">
                <a:effectLst/>
                <a:latin typeface="Courier"/>
                <a:cs typeface="Courier"/>
              </a:rPr>
              <a:t>#333333;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effectLst/>
                <a:latin typeface="Courier"/>
                <a:cs typeface="Courier"/>
              </a:rPr>
              <a:t>}</a:t>
            </a:r>
            <a:r>
              <a:rPr lang="en-US" sz="2400" dirty="0" smtClean="0">
                <a:effectLst/>
                <a:latin typeface="SFTT1095"/>
              </a:rPr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000" dirty="0" err="1" smtClean="0">
                <a:effectLst/>
                <a:latin typeface="MinionPro"/>
              </a:rPr>
              <a:t>Acerte</a:t>
            </a:r>
            <a:r>
              <a:rPr lang="en-US" sz="2000" dirty="0" smtClean="0">
                <a:effectLst/>
                <a:latin typeface="MinionPro"/>
              </a:rPr>
              <a:t> </a:t>
            </a:r>
            <a:r>
              <a:rPr lang="en-US" sz="2000" dirty="0" err="1" smtClean="0">
                <a:effectLst/>
                <a:latin typeface="MinionPro"/>
              </a:rPr>
              <a:t>também</a:t>
            </a:r>
            <a:r>
              <a:rPr lang="en-US" sz="2000" dirty="0" smtClean="0">
                <a:effectLst/>
                <a:latin typeface="MinionPro"/>
              </a:rPr>
              <a:t> a </a:t>
            </a:r>
            <a:r>
              <a:rPr lang="en-US" sz="2000" dirty="0" err="1" smtClean="0">
                <a:effectLst/>
                <a:latin typeface="MinionPro"/>
              </a:rPr>
              <a:t>renderização</a:t>
            </a:r>
            <a:r>
              <a:rPr lang="en-US" sz="2000" dirty="0" smtClean="0">
                <a:effectLst/>
                <a:latin typeface="MinionPro"/>
              </a:rPr>
              <a:t> das </a:t>
            </a:r>
            <a:r>
              <a:rPr lang="en-US" sz="2000" dirty="0" err="1" smtClean="0">
                <a:effectLst/>
                <a:latin typeface="MinionPro"/>
              </a:rPr>
              <a:t>figuras</a:t>
            </a:r>
            <a:r>
              <a:rPr lang="en-US" sz="2000" dirty="0" smtClean="0">
                <a:effectLst/>
                <a:latin typeface="MinionPro"/>
              </a:rPr>
              <a:t>. </a:t>
            </a:r>
            <a:r>
              <a:rPr lang="en-US" sz="2000" dirty="0" err="1" smtClean="0">
                <a:effectLst/>
                <a:latin typeface="MinionPro"/>
              </a:rPr>
              <a:t>Coloque</a:t>
            </a:r>
            <a:r>
              <a:rPr lang="en-US" sz="2000" dirty="0" smtClean="0">
                <a:effectLst/>
                <a:latin typeface="MinionPro"/>
              </a:rPr>
              <a:t> um </a:t>
            </a:r>
            <a:r>
              <a:rPr lang="en-US" sz="2000" dirty="0" err="1" smtClean="0">
                <a:effectLst/>
                <a:latin typeface="MinionPro"/>
              </a:rPr>
              <a:t>fundo</a:t>
            </a:r>
            <a:r>
              <a:rPr lang="en-US" sz="2000" dirty="0" smtClean="0">
                <a:effectLst/>
                <a:latin typeface="MinionPro"/>
              </a:rPr>
              <a:t> </a:t>
            </a:r>
            <a:r>
              <a:rPr lang="en-US" sz="2000" dirty="0" err="1" smtClean="0">
                <a:effectLst/>
                <a:latin typeface="MinionPro"/>
              </a:rPr>
              <a:t>cinza</a:t>
            </a:r>
            <a:r>
              <a:rPr lang="en-US" sz="2000" dirty="0" smtClean="0">
                <a:effectLst/>
                <a:latin typeface="MinionPro"/>
              </a:rPr>
              <a:t>, </a:t>
            </a:r>
            <a:r>
              <a:rPr lang="en-US" sz="2000" dirty="0" err="1" smtClean="0">
                <a:effectLst/>
                <a:latin typeface="MinionPro"/>
              </a:rPr>
              <a:t>uma</a:t>
            </a:r>
            <a:r>
              <a:rPr lang="en-US" sz="2000" dirty="0" smtClean="0">
                <a:effectLst/>
                <a:latin typeface="MinionPro"/>
              </a:rPr>
              <a:t> </a:t>
            </a:r>
            <a:r>
              <a:rPr lang="en-US" sz="2000" dirty="0" err="1" smtClean="0">
                <a:effectLst/>
                <a:latin typeface="MinionPro"/>
              </a:rPr>
              <a:t>borda</a:t>
            </a:r>
            <a:r>
              <a:rPr lang="en-US" sz="2000" dirty="0" smtClean="0">
                <a:effectLst/>
                <a:latin typeface="MinionPro"/>
              </a:rPr>
              <a:t> </a:t>
            </a:r>
            <a:r>
              <a:rPr lang="en-US" sz="2000" dirty="0" err="1" smtClean="0">
                <a:effectLst/>
                <a:latin typeface="MinionPro"/>
              </a:rPr>
              <a:t>sutil</a:t>
            </a:r>
            <a:r>
              <a:rPr lang="en-US" sz="2000" dirty="0" smtClean="0">
                <a:effectLst/>
                <a:latin typeface="MinionPro"/>
              </a:rPr>
              <a:t>, </a:t>
            </a:r>
            <a:r>
              <a:rPr lang="en-US" sz="2000" dirty="0" err="1" smtClean="0">
                <a:effectLst/>
                <a:latin typeface="MinionPro"/>
              </a:rPr>
              <a:t>deixe</a:t>
            </a:r>
            <a:r>
              <a:rPr lang="en-US" sz="2000" dirty="0" smtClean="0">
                <a:effectLst/>
                <a:latin typeface="MinionPro"/>
              </a:rPr>
              <a:t> a </a:t>
            </a:r>
            <a:r>
              <a:rPr lang="en-US" sz="2000" dirty="0" err="1" smtClean="0">
                <a:effectLst/>
                <a:latin typeface="MinionPro"/>
              </a:rPr>
              <a:t>legenda</a:t>
            </a:r>
            <a:r>
              <a:rPr lang="en-US" sz="2000" dirty="0" smtClean="0">
                <a:effectLst/>
                <a:latin typeface="MinionPro"/>
              </a:rPr>
              <a:t> </a:t>
            </a:r>
            <a:r>
              <a:rPr lang="en-US" sz="2000" dirty="0" err="1" smtClean="0">
                <a:effectLst/>
                <a:latin typeface="MinionPro"/>
              </a:rPr>
              <a:t>em</a:t>
            </a:r>
            <a:r>
              <a:rPr lang="en-US" sz="2000" dirty="0" smtClean="0">
                <a:effectLst/>
                <a:latin typeface="MinionPro"/>
              </a:rPr>
              <a:t> </a:t>
            </a:r>
            <a:r>
              <a:rPr lang="en-US" sz="2000" dirty="0" err="1" smtClean="0">
                <a:effectLst/>
                <a:latin typeface="MinionPro"/>
              </a:rPr>
              <a:t>itálico</a:t>
            </a:r>
            <a:r>
              <a:rPr lang="en-US" sz="2000" dirty="0" smtClean="0">
                <a:effectLst/>
                <a:latin typeface="MinionPro"/>
              </a:rPr>
              <a:t> com </a:t>
            </a:r>
            <a:r>
              <a:rPr lang="en-US" sz="2000" dirty="0" smtClean="0">
                <a:effectLst/>
                <a:latin typeface="SFTT1095"/>
              </a:rPr>
              <a:t>font-style </a:t>
            </a:r>
            <a:r>
              <a:rPr lang="en-US" sz="2000" dirty="0" smtClean="0">
                <a:effectLst/>
                <a:latin typeface="MinionPro"/>
              </a:rPr>
              <a:t>e </a:t>
            </a:r>
            <a:r>
              <a:rPr lang="en-US" sz="2000" dirty="0" err="1" smtClean="0">
                <a:effectLst/>
                <a:latin typeface="MinionPro"/>
              </a:rPr>
              <a:t>alinhe</a:t>
            </a:r>
            <a:r>
              <a:rPr lang="en-US" sz="2000" dirty="0" smtClean="0">
                <a:effectLst/>
                <a:latin typeface="MinionPro"/>
              </a:rPr>
              <a:t> a </a:t>
            </a:r>
            <a:r>
              <a:rPr lang="en-US" sz="2000" dirty="0" err="1" smtClean="0">
                <a:effectLst/>
                <a:latin typeface="MinionPro"/>
              </a:rPr>
              <a:t>imagem</a:t>
            </a:r>
            <a:r>
              <a:rPr lang="en-US" sz="2000" dirty="0" smtClean="0">
                <a:effectLst/>
                <a:latin typeface="MinionPro"/>
              </a:rPr>
              <a:t> e a </a:t>
            </a:r>
            <a:r>
              <a:rPr lang="en-US" sz="2000" dirty="0" err="1" smtClean="0">
                <a:effectLst/>
                <a:latin typeface="MinionPro"/>
              </a:rPr>
              <a:t>legenda</a:t>
            </a:r>
            <a:r>
              <a:rPr lang="en-US" sz="2000" dirty="0" smtClean="0">
                <a:effectLst/>
                <a:latin typeface="MinionPro"/>
              </a:rPr>
              <a:t> no </a:t>
            </a:r>
            <a:r>
              <a:rPr lang="en-US" sz="2000" dirty="0" err="1" smtClean="0">
                <a:effectLst/>
                <a:latin typeface="MinionPro"/>
              </a:rPr>
              <a:t>centro</a:t>
            </a:r>
            <a:r>
              <a:rPr lang="en-US" sz="2000" dirty="0" smtClean="0">
                <a:effectLst/>
                <a:latin typeface="MinionPro"/>
              </a:rPr>
              <a:t> com </a:t>
            </a:r>
            <a:r>
              <a:rPr lang="en-US" sz="2000" dirty="0" smtClean="0">
                <a:effectLst/>
                <a:latin typeface="SFTT1095"/>
              </a:rPr>
              <a:t>text-align</a:t>
            </a:r>
            <a:r>
              <a:rPr lang="en-US" sz="2000" dirty="0" smtClean="0">
                <a:effectLst/>
                <a:latin typeface="MinionPro"/>
              </a:rPr>
              <a:t>. </a:t>
            </a:r>
            <a:endParaRPr lang="en-US" sz="2000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figure </a:t>
            </a:r>
            <a:r>
              <a:rPr lang="en-US" sz="1600" dirty="0" smtClean="0">
                <a:effectLst/>
                <a:latin typeface="Courier"/>
                <a:cs typeface="Courier"/>
              </a:rPr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background-color</a:t>
            </a:r>
            <a:r>
              <a:rPr lang="en-US" sz="1600" dirty="0" smtClean="0">
                <a:effectLst/>
                <a:latin typeface="Courier"/>
                <a:cs typeface="Courier"/>
              </a:rPr>
              <a:t>: #F2EDED;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border</a:t>
            </a:r>
            <a:r>
              <a:rPr lang="en-US" sz="1600" dirty="0" smtClean="0">
                <a:effectLst/>
                <a:latin typeface="Courier"/>
                <a:cs typeface="Courier"/>
              </a:rPr>
              <a:t>: 1px </a:t>
            </a: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solid </a:t>
            </a:r>
            <a:r>
              <a:rPr lang="en-US" sz="1600" dirty="0" smtClean="0">
                <a:effectLst/>
                <a:latin typeface="Courier"/>
                <a:cs typeface="Courier"/>
              </a:rPr>
              <a:t>#ccc;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text-align</a:t>
            </a:r>
            <a:r>
              <a:rPr lang="en-US" sz="1600" dirty="0" smtClean="0">
                <a:effectLst/>
                <a:latin typeface="Courier"/>
                <a:cs typeface="Courier"/>
              </a:rPr>
              <a:t>: </a:t>
            </a: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center</a:t>
            </a:r>
            <a:r>
              <a:rPr lang="en-US" sz="1600" dirty="0" smtClean="0">
                <a:effectLst/>
                <a:latin typeface="Courier"/>
                <a:cs typeface="Courier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effectLst/>
                <a:latin typeface="Courier"/>
                <a:cs typeface="Courier"/>
              </a:rPr>
              <a:t>} 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figcaption</a:t>
            </a: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 </a:t>
            </a:r>
            <a:r>
              <a:rPr lang="en-US" sz="1600" dirty="0" smtClean="0">
                <a:effectLst/>
                <a:latin typeface="Courier"/>
                <a:cs typeface="Courier"/>
              </a:rPr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font-style</a:t>
            </a:r>
            <a:r>
              <a:rPr lang="en-US" sz="1600" dirty="0" smtClean="0">
                <a:effectLst/>
                <a:latin typeface="Courier"/>
                <a:cs typeface="Courier"/>
              </a:rPr>
              <a:t>: </a:t>
            </a: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italic</a:t>
            </a:r>
            <a:r>
              <a:rPr lang="en-US" sz="1600" dirty="0" smtClean="0">
                <a:effectLst/>
                <a:latin typeface="Courier"/>
                <a:cs typeface="Courier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effectLst/>
                <a:latin typeface="Courier"/>
                <a:cs typeface="Courier"/>
              </a:rPr>
              <a:t>} 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13442273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Estilizando</a:t>
            </a:r>
            <a:r>
              <a:rPr lang="en-US" dirty="0" smtClean="0"/>
              <a:t> – </a:t>
            </a:r>
            <a:r>
              <a:rPr lang="en-US" dirty="0" err="1" smtClean="0"/>
              <a:t>Arquivo</a:t>
            </a:r>
            <a:r>
              <a:rPr lang="en-US" dirty="0" smtClean="0"/>
              <a:t> </a:t>
            </a:r>
            <a:r>
              <a:rPr lang="en-US" dirty="0" err="1" smtClean="0"/>
              <a:t>externo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676805"/>
            <a:ext cx="7602720" cy="4114800"/>
          </a:xfrm>
        </p:spPr>
        <p:txBody>
          <a:bodyPr/>
          <a:lstStyle/>
          <a:p>
            <a:r>
              <a:rPr lang="en-US" sz="1800" dirty="0" err="1" smtClean="0"/>
              <a:t>Armazenando</a:t>
            </a:r>
            <a:r>
              <a:rPr lang="en-US" sz="1800" dirty="0" smtClean="0"/>
              <a:t> as </a:t>
            </a:r>
            <a:r>
              <a:rPr lang="en-US" sz="1800" dirty="0" err="1" smtClean="0"/>
              <a:t>declarações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um </a:t>
            </a:r>
            <a:r>
              <a:rPr lang="en-US" sz="1800" dirty="0" err="1" smtClean="0"/>
              <a:t>arquivo</a:t>
            </a:r>
            <a:r>
              <a:rPr lang="en-US" sz="1800" dirty="0"/>
              <a:t> </a:t>
            </a:r>
            <a:r>
              <a:rPr lang="en-US" sz="1800" dirty="0" smtClean="0"/>
              <a:t>.</a:t>
            </a:r>
            <a:r>
              <a:rPr lang="en-US" sz="1800" dirty="0" err="1" smtClean="0"/>
              <a:t>css</a:t>
            </a:r>
            <a:endParaRPr lang="en-US" sz="1800" dirty="0" smtClean="0"/>
          </a:p>
          <a:p>
            <a:pPr marL="0" indent="0">
              <a:buNone/>
            </a:pPr>
            <a:r>
              <a:rPr lang="en-US" sz="1400" dirty="0" smtClean="0">
                <a:solidFill>
                  <a:srgbClr val="606060"/>
                </a:solidFill>
                <a:effectLst/>
                <a:latin typeface="Courier"/>
                <a:cs typeface="Courier"/>
              </a:rPr>
              <a:t>&lt;!DOCTYPE html&gt;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&lt;html&gt;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7F0054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&lt;head&gt;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7F0054"/>
                </a:solidFill>
                <a:latin typeface="Courier"/>
                <a:cs typeface="Courier"/>
              </a:rPr>
              <a:t>     </a:t>
            </a:r>
            <a:r>
              <a:rPr lang="en-US" sz="14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&lt;meta </a:t>
            </a:r>
            <a:r>
              <a:rPr lang="en-US" sz="1400" dirty="0" smtClean="0">
                <a:effectLst/>
                <a:latin typeface="Courier"/>
                <a:cs typeface="Courier"/>
              </a:rPr>
              <a:t>charset=</a:t>
            </a:r>
            <a:r>
              <a:rPr lang="en-US" sz="1400" dirty="0" smtClean="0">
                <a:solidFill>
                  <a:srgbClr val="2800FF"/>
                </a:solidFill>
                <a:effectLst/>
                <a:latin typeface="Courier"/>
                <a:cs typeface="Courier"/>
              </a:rPr>
              <a:t>"utf-8" /</a:t>
            </a:r>
            <a:r>
              <a:rPr lang="en-US" sz="14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7F0054"/>
                </a:solidFill>
                <a:latin typeface="Courier"/>
                <a:cs typeface="Courier"/>
              </a:rPr>
              <a:t>     </a:t>
            </a:r>
            <a:r>
              <a:rPr lang="en-US" sz="14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&lt;title&gt;</a:t>
            </a:r>
            <a:r>
              <a:rPr lang="en-US" sz="1400" dirty="0" err="1" smtClean="0">
                <a:effectLst/>
                <a:latin typeface="Courier"/>
                <a:cs typeface="Courier"/>
              </a:rPr>
              <a:t>Sobre</a:t>
            </a:r>
            <a:r>
              <a:rPr lang="en-US" sz="1400" dirty="0" smtClean="0">
                <a:effectLst/>
                <a:latin typeface="Courier"/>
                <a:cs typeface="Courier"/>
              </a:rPr>
              <a:t> a Loja X</a:t>
            </a:r>
            <a:r>
              <a:rPr lang="en-US" sz="14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&lt;/title&gt;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7F0054"/>
                </a:solidFill>
                <a:latin typeface="Courier"/>
                <a:cs typeface="Courier"/>
              </a:rPr>
              <a:t>     </a:t>
            </a:r>
            <a:r>
              <a:rPr lang="en-US" sz="14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&lt;link </a:t>
            </a:r>
            <a:r>
              <a:rPr lang="en-US" sz="1400" dirty="0" err="1" smtClean="0">
                <a:effectLst/>
                <a:latin typeface="Courier"/>
                <a:cs typeface="Courier"/>
              </a:rPr>
              <a:t>rel</a:t>
            </a:r>
            <a:r>
              <a:rPr lang="en-US" sz="1400" dirty="0" smtClean="0">
                <a:effectLst/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2800FF"/>
                </a:solidFill>
                <a:effectLst/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2800FF"/>
                </a:solidFill>
                <a:effectLst/>
                <a:latin typeface="Courier"/>
                <a:cs typeface="Courier"/>
              </a:rPr>
              <a:t>stylesheet</a:t>
            </a:r>
            <a:r>
              <a:rPr lang="en-US" sz="1400" dirty="0" smtClean="0">
                <a:solidFill>
                  <a:srgbClr val="2800FF"/>
                </a:solidFill>
                <a:effectLst/>
                <a:latin typeface="Courier"/>
                <a:cs typeface="Courier"/>
              </a:rPr>
              <a:t>" </a:t>
            </a:r>
            <a:r>
              <a:rPr lang="en-US" sz="1400" dirty="0" err="1" smtClean="0">
                <a:effectLst/>
                <a:latin typeface="Courier"/>
                <a:cs typeface="Courier"/>
              </a:rPr>
              <a:t>href</a:t>
            </a:r>
            <a:r>
              <a:rPr lang="en-US" sz="1400" dirty="0" smtClean="0">
                <a:effectLst/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2800FF"/>
                </a:solidFill>
                <a:effectLst/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2800FF"/>
                </a:solidFill>
                <a:effectLst/>
                <a:latin typeface="Courier"/>
                <a:cs typeface="Courier"/>
              </a:rPr>
              <a:t>estilos.css</a:t>
            </a:r>
            <a:r>
              <a:rPr lang="en-US" sz="1400" dirty="0" smtClean="0">
                <a:solidFill>
                  <a:srgbClr val="2800FF"/>
                </a:solidFill>
                <a:effectLst/>
                <a:latin typeface="Courier"/>
                <a:cs typeface="Courier"/>
              </a:rPr>
              <a:t>" /</a:t>
            </a:r>
            <a:r>
              <a:rPr lang="en-US" sz="14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7F0054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&lt;/head&gt;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7F0054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&lt;body&gt;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7F0054"/>
                </a:solidFill>
                <a:latin typeface="Courier"/>
                <a:cs typeface="Courier"/>
              </a:rPr>
              <a:t>     </a:t>
            </a:r>
            <a:r>
              <a:rPr lang="en-US" sz="14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&lt;p&gt;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7F0054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effectLst/>
                <a:latin typeface="Courier"/>
                <a:cs typeface="Courier"/>
              </a:rPr>
              <a:t>conteúdo</a:t>
            </a:r>
            <a:r>
              <a:rPr lang="en-US" sz="1400" dirty="0" smtClean="0">
                <a:effectLst/>
                <a:latin typeface="Courier"/>
                <a:cs typeface="Courier"/>
              </a:rPr>
              <a:t> </a:t>
            </a:r>
            <a:r>
              <a:rPr lang="en-US" sz="1400" dirty="0" err="1" smtClean="0">
                <a:effectLst/>
                <a:latin typeface="Courier"/>
                <a:cs typeface="Courier"/>
              </a:rPr>
              <a:t>desta</a:t>
            </a:r>
            <a:r>
              <a:rPr lang="en-US" sz="1400" dirty="0" smtClean="0">
                <a:effectLst/>
                <a:latin typeface="Courier"/>
                <a:cs typeface="Courier"/>
              </a:rPr>
              <a:t> tag será </a:t>
            </a:r>
            <a:r>
              <a:rPr lang="en-US" sz="1400" dirty="0" err="1" smtClean="0">
                <a:effectLst/>
                <a:latin typeface="Courier"/>
                <a:cs typeface="Courier"/>
              </a:rPr>
              <a:t>exibido</a:t>
            </a:r>
            <a:r>
              <a:rPr lang="en-US" sz="1400" dirty="0" smtClean="0">
                <a:effectLst/>
                <a:latin typeface="Courier"/>
                <a:cs typeface="Courier"/>
              </a:rPr>
              <a:t> </a:t>
            </a:r>
            <a:r>
              <a:rPr lang="en-US" sz="1400" dirty="0" err="1" smtClean="0">
                <a:effectLst/>
                <a:latin typeface="Courier"/>
                <a:cs typeface="Courier"/>
              </a:rPr>
              <a:t>em</a:t>
            </a:r>
            <a:r>
              <a:rPr lang="en-US" sz="1400" dirty="0" smtClean="0">
                <a:effectLst/>
                <a:latin typeface="Courier"/>
                <a:cs typeface="Courier"/>
              </a:rPr>
              <a:t> </a:t>
            </a:r>
            <a:r>
              <a:rPr lang="en-US" sz="1400" dirty="0" err="1" smtClean="0">
                <a:effectLst/>
                <a:latin typeface="Courier"/>
                <a:cs typeface="Courier"/>
              </a:rPr>
              <a:t>azul</a:t>
            </a:r>
            <a:r>
              <a:rPr lang="en-US" sz="1400" dirty="0" smtClean="0">
                <a:effectLst/>
                <a:latin typeface="Courier"/>
                <a:cs typeface="Courier"/>
              </a:rPr>
              <a:t> com </a:t>
            </a:r>
            <a:r>
              <a:rPr lang="en-US" sz="1400" dirty="0" err="1" smtClean="0">
                <a:effectLst/>
                <a:latin typeface="Courier"/>
                <a:cs typeface="Courier"/>
              </a:rPr>
              <a:t>fundo</a:t>
            </a:r>
            <a:r>
              <a:rPr lang="en-US" sz="1400" dirty="0" smtClean="0">
                <a:effectLst/>
                <a:latin typeface="Courier"/>
                <a:cs typeface="Courier"/>
              </a:rPr>
              <a:t> </a:t>
            </a:r>
            <a:r>
              <a:rPr lang="en-US" sz="1400" dirty="0" err="1" smtClean="0">
                <a:effectLst/>
                <a:latin typeface="Courier"/>
                <a:cs typeface="Courier"/>
              </a:rPr>
              <a:t>amarelo</a:t>
            </a:r>
            <a:r>
              <a:rPr lang="en-US" sz="1400" dirty="0" smtClean="0">
                <a:effectLst/>
                <a:latin typeface="Courier"/>
                <a:cs typeface="Courier"/>
              </a:rPr>
              <a:t>! </a:t>
            </a:r>
          </a:p>
          <a:p>
            <a:pPr marL="0" indent="0">
              <a:spcBef>
                <a:spcPts val="0"/>
              </a:spcBef>
              <a:buNone/>
              <a:tabLst>
                <a:tab pos="1169988" algn="l"/>
              </a:tabLst>
            </a:pPr>
            <a:r>
              <a:rPr lang="en-US" sz="14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      &lt;/p&gt;</a:t>
            </a:r>
          </a:p>
          <a:p>
            <a:pPr marL="0" indent="0">
              <a:spcBef>
                <a:spcPts val="0"/>
              </a:spcBef>
              <a:buNone/>
              <a:tabLst>
                <a:tab pos="1169988" algn="l"/>
              </a:tabLst>
            </a:pPr>
            <a:r>
              <a:rPr lang="en-US" sz="14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7F0054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 &lt;p&gt;</a:t>
            </a:r>
          </a:p>
          <a:p>
            <a:pPr marL="0" indent="0">
              <a:spcBef>
                <a:spcPts val="0"/>
              </a:spcBef>
              <a:buNone/>
              <a:tabLst>
                <a:tab pos="1169988" algn="l"/>
              </a:tabLst>
            </a:pPr>
            <a:r>
              <a:rPr lang="en-US" sz="14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7F0054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&lt;strong&gt;</a:t>
            </a:r>
            <a:r>
              <a:rPr lang="en-US" sz="1400" dirty="0" err="1" smtClean="0">
                <a:effectLst/>
                <a:latin typeface="Courier"/>
                <a:cs typeface="Courier"/>
              </a:rPr>
              <a:t>Também</a:t>
            </a:r>
            <a:r>
              <a:rPr lang="en-US" sz="14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&lt;/strong&gt; </a:t>
            </a:r>
            <a:r>
              <a:rPr lang="en-US" sz="1400" dirty="0" smtClean="0">
                <a:effectLst/>
                <a:latin typeface="Courier"/>
                <a:cs typeface="Courier"/>
              </a:rPr>
              <a:t>será </a:t>
            </a:r>
            <a:r>
              <a:rPr lang="en-US" sz="1400" dirty="0" err="1" smtClean="0">
                <a:effectLst/>
                <a:latin typeface="Courier"/>
                <a:cs typeface="Courier"/>
              </a:rPr>
              <a:t>exibido</a:t>
            </a:r>
            <a:r>
              <a:rPr lang="en-US" sz="1400" dirty="0" smtClean="0">
                <a:effectLst/>
                <a:latin typeface="Courier"/>
                <a:cs typeface="Courier"/>
              </a:rPr>
              <a:t> </a:t>
            </a:r>
            <a:r>
              <a:rPr lang="en-US" sz="1400" dirty="0" err="1" smtClean="0">
                <a:effectLst/>
                <a:latin typeface="Courier"/>
                <a:cs typeface="Courier"/>
              </a:rPr>
              <a:t>em</a:t>
            </a:r>
            <a:r>
              <a:rPr lang="en-US" sz="1400" dirty="0" smtClean="0">
                <a:effectLst/>
                <a:latin typeface="Courier"/>
                <a:cs typeface="Courier"/>
              </a:rPr>
              <a:t> </a:t>
            </a:r>
            <a:r>
              <a:rPr lang="en-US" sz="1400" dirty="0" err="1" smtClean="0">
                <a:effectLst/>
                <a:latin typeface="Courier"/>
                <a:cs typeface="Courier"/>
              </a:rPr>
              <a:t>azul</a:t>
            </a:r>
            <a:r>
              <a:rPr lang="en-US" sz="1400" dirty="0" smtClean="0">
                <a:effectLst/>
                <a:latin typeface="Courier"/>
                <a:cs typeface="Courier"/>
              </a:rPr>
              <a:t> com </a:t>
            </a:r>
            <a:r>
              <a:rPr lang="en-US" sz="1400" dirty="0" err="1" smtClean="0">
                <a:effectLst/>
                <a:latin typeface="Courier"/>
                <a:cs typeface="Courier"/>
              </a:rPr>
              <a:t>fundo</a:t>
            </a:r>
            <a:r>
              <a:rPr lang="en-US" sz="1400" dirty="0" smtClean="0">
                <a:effectLst/>
                <a:latin typeface="Courier"/>
                <a:cs typeface="Courier"/>
              </a:rPr>
              <a:t> </a:t>
            </a:r>
            <a:r>
              <a:rPr lang="en-US" sz="1400" dirty="0" err="1" smtClean="0">
                <a:effectLst/>
                <a:latin typeface="Courier"/>
                <a:cs typeface="Courier"/>
              </a:rPr>
              <a:t>amarelo</a:t>
            </a:r>
            <a:r>
              <a:rPr lang="en-US" sz="1400" dirty="0" smtClean="0">
                <a:effectLst/>
                <a:latin typeface="Courier"/>
                <a:cs typeface="Courier"/>
              </a:rPr>
              <a:t>! </a:t>
            </a:r>
          </a:p>
          <a:p>
            <a:pPr marL="0" indent="0">
              <a:spcBef>
                <a:spcPts val="0"/>
              </a:spcBef>
              <a:buNone/>
              <a:tabLst>
                <a:tab pos="1169988" algn="l"/>
              </a:tabLst>
            </a:pPr>
            <a:r>
              <a:rPr lang="en-US" sz="14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7F0054"/>
                </a:solidFill>
                <a:latin typeface="Courier"/>
                <a:cs typeface="Courier"/>
              </a:rPr>
              <a:t>     </a:t>
            </a:r>
            <a:r>
              <a:rPr lang="en-US" sz="14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&lt;/p&gt; </a:t>
            </a:r>
          </a:p>
          <a:p>
            <a:pPr marL="0" indent="0">
              <a:spcBef>
                <a:spcPts val="0"/>
              </a:spcBef>
              <a:buNone/>
              <a:tabLst>
                <a:tab pos="1169988" algn="l"/>
              </a:tabLst>
            </a:pPr>
            <a:r>
              <a:rPr lang="en-US" sz="14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7F0054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&lt;/body&gt; </a:t>
            </a:r>
          </a:p>
          <a:p>
            <a:pPr marL="0" indent="0">
              <a:spcBef>
                <a:spcPts val="0"/>
              </a:spcBef>
              <a:buNone/>
              <a:tabLst>
                <a:tab pos="1169988" algn="l"/>
              </a:tabLst>
            </a:pPr>
            <a:r>
              <a:rPr lang="en-US" sz="14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&lt;/html&gt; </a:t>
            </a:r>
            <a:endParaRPr lang="en-US" sz="1400" dirty="0" smtClean="0">
              <a:latin typeface="Courier"/>
              <a:cs typeface="Courier"/>
            </a:endParaRPr>
          </a:p>
          <a:p>
            <a:r>
              <a:rPr lang="en-US" sz="1800" dirty="0" smtClean="0"/>
              <a:t>E </a:t>
            </a:r>
            <a:r>
              <a:rPr lang="en-US" sz="1800" dirty="0" err="1" smtClean="0"/>
              <a:t>dentro</a:t>
            </a:r>
            <a:r>
              <a:rPr lang="en-US" sz="1800" dirty="0" smtClean="0"/>
              <a:t> do </a:t>
            </a:r>
            <a:r>
              <a:rPr lang="en-US" sz="1800" dirty="0" err="1" smtClean="0"/>
              <a:t>arquivo</a:t>
            </a:r>
            <a:r>
              <a:rPr lang="en-US" sz="1800" dirty="0" smtClean="0"/>
              <a:t> </a:t>
            </a:r>
            <a:r>
              <a:rPr lang="en-US" sz="1800" dirty="0" err="1" smtClean="0"/>
              <a:t>estilos.css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p</a:t>
            </a:r>
            <a:r>
              <a:rPr lang="en-US" sz="1400" dirty="0" smtClean="0">
                <a:latin typeface="Courier"/>
                <a:cs typeface="Courier"/>
              </a:rPr>
              <a:t>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7F0054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color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"/>
                <a:cs typeface="Courier"/>
              </a:rPr>
              <a:t>: blue;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7F0054"/>
                </a:solidFill>
                <a:latin typeface="Courier"/>
                <a:cs typeface="Courier"/>
              </a:rPr>
              <a:t>  background-color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: </a:t>
            </a:r>
            <a:r>
              <a:rPr lang="en-US" sz="1400" dirty="0" smtClean="0">
                <a:latin typeface="Courier"/>
                <a:cs typeface="Courier"/>
              </a:rPr>
              <a:t>yellow;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24271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Espaçamento</a:t>
            </a:r>
            <a:r>
              <a:rPr lang="en-US" dirty="0" smtClean="0"/>
              <a:t> e </a:t>
            </a:r>
            <a:r>
              <a:rPr lang="en-US" dirty="0" err="1" smtClean="0"/>
              <a:t>Margem</a:t>
            </a:r>
            <a:endParaRPr lang="en-US" dirty="0"/>
          </a:p>
        </p:txBody>
      </p:sp>
      <p:pic>
        <p:nvPicPr>
          <p:cNvPr id="4" name="Content Placeholder 3" descr="Captura de Tela 2015-12-01 às 14.25.0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486" r="-25486"/>
          <a:stretch>
            <a:fillRect/>
          </a:stretch>
        </p:blipFill>
        <p:spPr>
          <a:xfrm>
            <a:off x="5931695" y="0"/>
            <a:ext cx="3921559" cy="2206356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13685" y="2206355"/>
            <a:ext cx="8230061" cy="432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¡"/>
              <a:defRPr sz="29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5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0"/>
              <a:buChar char="¡"/>
              <a:defRPr sz="2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19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charset="0"/>
              <a:buChar char="¡"/>
              <a:defRPr sz="19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dirty="0" smtClean="0"/>
              <a:t>padding: </a:t>
            </a:r>
            <a:r>
              <a:rPr lang="en-US" sz="1800" dirty="0" err="1" smtClean="0"/>
              <a:t>espaçamento</a:t>
            </a:r>
            <a:r>
              <a:rPr lang="en-US" sz="1800" dirty="0" smtClean="0"/>
              <a:t> </a:t>
            </a:r>
            <a:r>
              <a:rPr lang="en-US" sz="1800" dirty="0" err="1" smtClean="0"/>
              <a:t>interno</a:t>
            </a:r>
            <a:r>
              <a:rPr lang="en-US" sz="1800" dirty="0" smtClean="0"/>
              <a:t> de </a:t>
            </a:r>
            <a:r>
              <a:rPr lang="en-US" sz="1800" dirty="0" err="1" smtClean="0"/>
              <a:t>alguns</a:t>
            </a:r>
            <a:r>
              <a:rPr lang="en-US" sz="1800" dirty="0" smtClean="0"/>
              <a:t> </a:t>
            </a:r>
            <a:r>
              <a:rPr lang="en-US" sz="1800" dirty="0" err="1" smtClean="0"/>
              <a:t>elementos</a:t>
            </a:r>
            <a:endParaRPr lang="en-US" sz="1800" dirty="0" smtClean="0"/>
          </a:p>
          <a:p>
            <a:r>
              <a:rPr lang="en-US" sz="1800" dirty="0" smtClean="0"/>
              <a:t>margin: </a:t>
            </a:r>
            <a:r>
              <a:rPr lang="en-US" sz="1800" dirty="0" err="1" smtClean="0"/>
              <a:t>espaçamento</a:t>
            </a:r>
            <a:r>
              <a:rPr lang="en-US" sz="1800" dirty="0" smtClean="0"/>
              <a:t> </a:t>
            </a:r>
            <a:r>
              <a:rPr lang="en-US" sz="1800" dirty="0" err="1" smtClean="0"/>
              <a:t>externo</a:t>
            </a:r>
            <a:r>
              <a:rPr lang="en-US" sz="1800" dirty="0" smtClean="0"/>
              <a:t> (</a:t>
            </a:r>
            <a:r>
              <a:rPr lang="en-US" sz="1800" dirty="0" err="1" smtClean="0"/>
              <a:t>à</a:t>
            </a:r>
            <a:r>
              <a:rPr lang="en-US" sz="1800" dirty="0" smtClean="0"/>
              <a:t> </a:t>
            </a:r>
            <a:r>
              <a:rPr lang="en-US" sz="1800" dirty="0" err="1" smtClean="0"/>
              <a:t>borda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border: </a:t>
            </a:r>
            <a:r>
              <a:rPr lang="en-US" sz="1800" dirty="0" err="1" smtClean="0"/>
              <a:t>largura</a:t>
            </a:r>
            <a:r>
              <a:rPr lang="en-US" sz="1800" dirty="0" smtClean="0"/>
              <a:t>, </a:t>
            </a:r>
            <a:r>
              <a:rPr lang="en-US" sz="1800" dirty="0" err="1" smtClean="0"/>
              <a:t>estilo</a:t>
            </a:r>
            <a:r>
              <a:rPr lang="en-US" sz="1800" dirty="0" smtClean="0"/>
              <a:t>, </a:t>
            </a:r>
            <a:r>
              <a:rPr lang="en-US" sz="1800" dirty="0" err="1" smtClean="0"/>
              <a:t>cor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err="1" smtClean="0"/>
              <a:t>ordem</a:t>
            </a:r>
            <a:r>
              <a:rPr lang="en-US" sz="1800" dirty="0" smtClean="0"/>
              <a:t> de </a:t>
            </a:r>
            <a:r>
              <a:rPr lang="en-US" sz="1800" dirty="0" err="1" smtClean="0"/>
              <a:t>configuração</a:t>
            </a:r>
            <a:r>
              <a:rPr lang="en-US" sz="1800" dirty="0" smtClean="0"/>
              <a:t>: top right bottom left</a:t>
            </a:r>
          </a:p>
          <a:p>
            <a:pPr lvl="1"/>
            <a:r>
              <a:rPr lang="en-US" sz="1400" dirty="0" err="1" smtClean="0"/>
              <a:t>Ou</a:t>
            </a:r>
            <a:r>
              <a:rPr lang="en-US" sz="1400" dirty="0" smtClean="0"/>
              <a:t> configure </a:t>
            </a:r>
            <a:r>
              <a:rPr lang="en-US" sz="1400" dirty="0" err="1" smtClean="0"/>
              <a:t>uma</a:t>
            </a:r>
            <a:r>
              <a:rPr lang="en-US" sz="1400" dirty="0" smtClean="0"/>
              <a:t> a </a:t>
            </a:r>
            <a:r>
              <a:rPr lang="en-US" sz="1400" dirty="0" err="1" smtClean="0"/>
              <a:t>uma</a:t>
            </a:r>
            <a:r>
              <a:rPr lang="en-US" sz="1400" dirty="0" smtClean="0"/>
              <a:t>. </a:t>
            </a:r>
          </a:p>
          <a:p>
            <a:pPr lvl="1"/>
            <a:r>
              <a:rPr lang="en-US" sz="1400" dirty="0" err="1" smtClean="0"/>
              <a:t>exemplos</a:t>
            </a:r>
            <a:r>
              <a:rPr lang="en-US" sz="1400" dirty="0" smtClean="0"/>
              <a:t>:	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p</a:t>
            </a:r>
            <a:r>
              <a:rPr lang="en-US" sz="1400" dirty="0" smtClean="0">
                <a:effectLst/>
                <a:latin typeface="Courier"/>
                <a:cs typeface="Courier"/>
              </a:rPr>
              <a:t>{</a:t>
            </a:r>
            <a:br>
              <a:rPr lang="en-US" sz="1400" dirty="0" smtClean="0">
                <a:effectLst/>
                <a:latin typeface="Courier"/>
                <a:cs typeface="Courier"/>
              </a:rPr>
            </a:br>
            <a:r>
              <a:rPr lang="en-US" sz="1400" dirty="0" smtClean="0">
                <a:effectLst/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padding</a:t>
            </a:r>
            <a:r>
              <a:rPr lang="en-US" sz="1400" dirty="0" smtClean="0">
                <a:effectLst/>
                <a:latin typeface="Courier"/>
                <a:cs typeface="Courier"/>
              </a:rPr>
              <a:t>: 10px; </a:t>
            </a:r>
            <a:r>
              <a:rPr lang="en-US" sz="1400" dirty="0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/* </a:t>
            </a:r>
            <a:r>
              <a:rPr lang="en-US" sz="1400" dirty="0" err="1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top|right|bottom|left</a:t>
            </a:r>
            <a:r>
              <a:rPr lang="en-US" sz="1400" dirty="0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 = 10px */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effectLst/>
                <a:latin typeface="Courier"/>
                <a:cs typeface="Courier"/>
              </a:rPr>
              <a:t>}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p</a:t>
            </a:r>
            <a:r>
              <a:rPr lang="en-US" sz="1400" dirty="0" smtClean="0">
                <a:effectLst/>
                <a:latin typeface="Courier"/>
                <a:cs typeface="Courier"/>
              </a:rPr>
              <a:t>{</a:t>
            </a:r>
            <a:br>
              <a:rPr lang="en-US" sz="1400" dirty="0" smtClean="0">
                <a:effectLst/>
                <a:latin typeface="Courier"/>
                <a:cs typeface="Courier"/>
              </a:rPr>
            </a:br>
            <a:r>
              <a:rPr lang="en-US" sz="1400" dirty="0" smtClean="0">
                <a:effectLst/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padding</a:t>
            </a:r>
            <a:r>
              <a:rPr lang="en-US" sz="1400" dirty="0" smtClean="0">
                <a:effectLst/>
                <a:latin typeface="Courier"/>
                <a:cs typeface="Courier"/>
              </a:rPr>
              <a:t>: 10px 20px; </a:t>
            </a:r>
            <a:r>
              <a:rPr lang="en-US" sz="1400" dirty="0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/* top e bottom = 10px |right e left = 20px */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effectLst/>
                <a:latin typeface="Courier"/>
                <a:cs typeface="Courier"/>
              </a:rPr>
              <a:t>} </a:t>
            </a: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p</a:t>
            </a:r>
            <a:r>
              <a:rPr lang="en-US" sz="1400" dirty="0" smtClean="0">
                <a:effectLst/>
                <a:latin typeface="Courier"/>
                <a:cs typeface="Courier"/>
              </a:rPr>
              <a:t>{</a:t>
            </a:r>
            <a:br>
              <a:rPr lang="en-US" sz="1400" dirty="0" smtClean="0">
                <a:effectLst/>
                <a:latin typeface="Courier"/>
                <a:cs typeface="Courier"/>
              </a:rPr>
            </a:br>
            <a:r>
              <a:rPr lang="en-US" sz="1400" dirty="0" smtClean="0">
                <a:effectLst/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padding</a:t>
            </a:r>
            <a:r>
              <a:rPr lang="en-US" sz="1400" dirty="0" smtClean="0">
                <a:effectLst/>
                <a:latin typeface="Courier"/>
                <a:cs typeface="Courier"/>
              </a:rPr>
              <a:t>: 10px 20px 5px; </a:t>
            </a:r>
            <a:r>
              <a:rPr lang="en-US" sz="1400" dirty="0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/* top=10px |right</a:t>
            </a:r>
            <a:r>
              <a:rPr lang="en-US" sz="1400" dirty="0">
                <a:solidFill>
                  <a:srgbClr val="3F7F5E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3F7F5E"/>
                </a:solidFill>
                <a:latin typeface="Courier"/>
                <a:cs typeface="Courier"/>
              </a:rPr>
              <a:t>e </a:t>
            </a:r>
            <a:r>
              <a:rPr lang="en-US" sz="1400" dirty="0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left = 20px| bottom = 5px */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effectLst/>
                <a:latin typeface="Courier"/>
                <a:cs typeface="Courier"/>
              </a:rPr>
              <a:t>} </a:t>
            </a:r>
            <a:endParaRPr lang="en-US" sz="14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9441457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Espaçamento</a:t>
            </a:r>
            <a:r>
              <a:rPr lang="en-US" dirty="0" smtClean="0"/>
              <a:t> e </a:t>
            </a:r>
            <a:r>
              <a:rPr lang="en-US" dirty="0" err="1" smtClean="0"/>
              <a:t>dimensões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Margin</a:t>
            </a:r>
          </a:p>
          <a:p>
            <a:pPr lvl="1"/>
            <a:r>
              <a:rPr lang="en-US" sz="2000" dirty="0" err="1" smtClean="0"/>
              <a:t>Centralizando</a:t>
            </a:r>
            <a:r>
              <a:rPr lang="en-US" sz="2000" dirty="0" smtClean="0"/>
              <a:t> </a:t>
            </a:r>
            <a:r>
              <a:rPr lang="en-US" sz="2000" dirty="0" err="1" smtClean="0"/>
              <a:t>elementos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tela</a:t>
            </a:r>
            <a:r>
              <a:rPr lang="en-US" sz="20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is-I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p</a:t>
            </a:r>
            <a:r>
              <a:rPr lang="is-IS" sz="1600" dirty="0" smtClean="0">
                <a:effectLst/>
                <a:latin typeface="Courier"/>
                <a:cs typeface="Courier"/>
              </a:rPr>
              <a:t>{</a:t>
            </a:r>
            <a:br>
              <a:rPr lang="is-IS" sz="1600" dirty="0" smtClean="0">
                <a:effectLst/>
                <a:latin typeface="Courier"/>
                <a:cs typeface="Courier"/>
              </a:rPr>
            </a:br>
            <a:r>
              <a:rPr lang="is-IS" sz="1600" dirty="0" smtClean="0">
                <a:effectLst/>
                <a:latin typeface="Courier"/>
                <a:cs typeface="Courier"/>
              </a:rPr>
              <a:t>  </a:t>
            </a:r>
            <a:r>
              <a:rPr lang="is-I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margin</a:t>
            </a:r>
            <a:r>
              <a:rPr lang="is-IS" sz="1600" dirty="0" smtClean="0">
                <a:effectLst/>
                <a:latin typeface="Courier"/>
                <a:cs typeface="Courier"/>
              </a:rPr>
              <a:t>: 0 </a:t>
            </a:r>
            <a:r>
              <a:rPr lang="is-I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auto</a:t>
            </a:r>
            <a:r>
              <a:rPr lang="is-IS" sz="1600" dirty="0" smtClean="0">
                <a:effectLst/>
                <a:latin typeface="Courier"/>
                <a:cs typeface="Courier"/>
              </a:rPr>
              <a:t>; </a:t>
            </a:r>
            <a:r>
              <a:rPr lang="en-US" sz="1600" dirty="0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/* </a:t>
            </a:r>
            <a:r>
              <a:rPr lang="en-US" sz="1600" dirty="0" err="1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nenhuma</a:t>
            </a:r>
            <a:r>
              <a:rPr lang="en-US" sz="1600" dirty="0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margem</a:t>
            </a:r>
            <a:r>
              <a:rPr lang="en-US" sz="1600" dirty="0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em</a:t>
            </a:r>
            <a:r>
              <a:rPr lang="en-US" sz="1600" dirty="0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cima</a:t>
            </a:r>
            <a:r>
              <a:rPr lang="en-US" sz="1600" dirty="0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ou</a:t>
            </a:r>
            <a:r>
              <a:rPr lang="en-US" sz="1600" dirty="0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abaixo</a:t>
            </a:r>
            <a:r>
              <a:rPr lang="en-US" sz="1600" dirty="0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 e </a:t>
            </a:r>
            <a:r>
              <a:rPr lang="en-US" sz="1600" dirty="0" err="1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espaços</a:t>
            </a:r>
            <a:r>
              <a:rPr lang="en-US" sz="1600" dirty="0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laterais</a:t>
            </a:r>
            <a:r>
              <a:rPr lang="en-US" sz="1600" dirty="0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divididos</a:t>
            </a:r>
            <a:r>
              <a:rPr lang="en-US" sz="1600" dirty="0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 */</a:t>
            </a:r>
            <a:endParaRPr lang="is-IS" sz="16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s-IS" sz="1600" dirty="0" smtClean="0">
                <a:effectLst/>
                <a:latin typeface="Courier"/>
                <a:cs typeface="Courier"/>
              </a:rPr>
              <a:t>}</a:t>
            </a:r>
            <a:r>
              <a:rPr lang="is-IS" sz="1600" dirty="0" smtClean="0">
                <a:effectLst/>
                <a:latin typeface="SFTT1095"/>
              </a:rPr>
              <a:t> </a:t>
            </a:r>
          </a:p>
          <a:p>
            <a:r>
              <a:rPr lang="en-US" sz="2400" dirty="0" err="1" smtClean="0"/>
              <a:t>Dimensões</a:t>
            </a:r>
            <a:r>
              <a:rPr lang="en-US" sz="2400" dirty="0" smtClean="0"/>
              <a:t> width e height</a:t>
            </a:r>
          </a:p>
          <a:p>
            <a:pPr lvl="1"/>
            <a:r>
              <a:rPr lang="en-US" sz="2000" dirty="0" err="1" smtClean="0"/>
              <a:t>Centralizando</a:t>
            </a:r>
            <a:r>
              <a:rPr lang="en-US" sz="2000" dirty="0" smtClean="0"/>
              <a:t> </a:t>
            </a:r>
            <a:r>
              <a:rPr lang="en-US" sz="2000" dirty="0" err="1" smtClean="0"/>
              <a:t>elementos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tela</a:t>
            </a:r>
            <a:r>
              <a:rPr lang="en-US" sz="20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is-I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p</a:t>
            </a:r>
            <a:r>
              <a:rPr lang="is-IS" sz="1600" dirty="0" smtClean="0">
                <a:effectLst/>
                <a:latin typeface="Courier"/>
                <a:cs typeface="Courier"/>
              </a:rPr>
              <a:t>{</a:t>
            </a:r>
            <a:br>
              <a:rPr lang="is-IS" sz="1600" dirty="0" smtClean="0">
                <a:effectLst/>
                <a:latin typeface="Courier"/>
                <a:cs typeface="Courier"/>
              </a:rPr>
            </a:br>
            <a:r>
              <a:rPr lang="is-IS" sz="1600" dirty="0" smtClean="0">
                <a:effectLst/>
                <a:latin typeface="Courier"/>
                <a:cs typeface="Courier"/>
              </a:rPr>
              <a:t>  </a:t>
            </a:r>
            <a:r>
              <a:rPr lang="is-I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width</a:t>
            </a:r>
            <a:r>
              <a:rPr lang="is-IS" sz="1600" dirty="0" smtClean="0">
                <a:effectLst/>
                <a:latin typeface="Courier"/>
                <a:cs typeface="Courier"/>
              </a:rPr>
              <a:t>: 200px; </a:t>
            </a:r>
            <a:r>
              <a:rPr lang="en-US" sz="1600" dirty="0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/* </a:t>
            </a:r>
            <a:r>
              <a:rPr lang="en-US" sz="1600" dirty="0" err="1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largura</a:t>
            </a:r>
            <a:r>
              <a:rPr lang="en-US" sz="1600" dirty="0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 */</a:t>
            </a:r>
            <a:endParaRPr lang="is-IS" sz="16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s-IS" sz="1600" dirty="0" smtClean="0">
                <a:effectLst/>
                <a:latin typeface="Courier"/>
                <a:cs typeface="Courier"/>
              </a:rPr>
              <a:t>  </a:t>
            </a:r>
            <a:r>
              <a:rPr lang="is-I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height</a:t>
            </a:r>
            <a:r>
              <a:rPr lang="is-IS" sz="1600" dirty="0" smtClean="0">
                <a:effectLst/>
                <a:latin typeface="Courier"/>
                <a:cs typeface="Courier"/>
              </a:rPr>
              <a:t>: 200px; </a:t>
            </a:r>
            <a:r>
              <a:rPr lang="en-US" sz="1600" dirty="0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/* </a:t>
            </a:r>
            <a:r>
              <a:rPr lang="en-US" sz="1600" dirty="0" err="1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altura</a:t>
            </a:r>
            <a:r>
              <a:rPr lang="en-US" sz="1600" dirty="0" smtClean="0">
                <a:solidFill>
                  <a:srgbClr val="3F7F5E"/>
                </a:solidFill>
                <a:effectLst/>
                <a:latin typeface="Courier"/>
                <a:cs typeface="Courier"/>
              </a:rPr>
              <a:t> */</a:t>
            </a:r>
            <a:endParaRPr lang="is-IS" sz="1600" dirty="0" smtClean="0">
              <a:effectLst/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s-IS" sz="1600" dirty="0" smtClean="0">
                <a:effectLst/>
                <a:latin typeface="Courier"/>
                <a:cs typeface="Courier"/>
              </a:rPr>
              <a:t>}</a:t>
            </a:r>
            <a:r>
              <a:rPr lang="is-IS" sz="1600" dirty="0" smtClean="0">
                <a:effectLst/>
                <a:latin typeface="SFTT1095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is-IS" sz="16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178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Aspectos do Design Web</a:t>
            </a:r>
            <a:endParaRPr lang="en-US">
              <a:latin typeface="Arial" charset="0"/>
            </a:endParaRPr>
          </a:p>
        </p:txBody>
      </p:sp>
      <p:sp>
        <p:nvSpPr>
          <p:cNvPr id="105474" name="Retângulo 3"/>
          <p:cNvSpPr>
            <a:spLocks noChangeArrowheads="1"/>
          </p:cNvSpPr>
          <p:nvPr/>
        </p:nvSpPr>
        <p:spPr bwMode="auto">
          <a:xfrm>
            <a:off x="1295400" y="1701800"/>
            <a:ext cx="78835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PT" dirty="0"/>
              <a:t>A </a:t>
            </a:r>
            <a:r>
              <a:rPr lang="pt-PT" b="1" dirty="0"/>
              <a:t>estrutura</a:t>
            </a:r>
            <a:r>
              <a:rPr lang="pt-PT" dirty="0"/>
              <a:t>, também conhecida como arquitetura de informação, do site deve contemplar seu </a:t>
            </a:r>
            <a:r>
              <a:rPr lang="pt-PT" b="1" dirty="0"/>
              <a:t>objetivo</a:t>
            </a:r>
            <a:r>
              <a:rPr lang="pt-PT" dirty="0"/>
              <a:t>, tornando a experiência do usuário a mais confortável e fácil possível, de forma que o usuário obtenha facilmente a informação ou serviço desejado, chamamos isso de usabilidade. Hoje em dia são inúmeras as formas e aparências que um site pode adquirir dependendo do dispositivo utilizado.</a:t>
            </a:r>
            <a:endParaRPr lang="en-US" dirty="0"/>
          </a:p>
        </p:txBody>
      </p:sp>
      <p:sp>
        <p:nvSpPr>
          <p:cNvPr id="105475" name="Retângulo 4"/>
          <p:cNvSpPr>
            <a:spLocks noChangeArrowheads="1"/>
          </p:cNvSpPr>
          <p:nvPr/>
        </p:nvSpPr>
        <p:spPr bwMode="auto">
          <a:xfrm>
            <a:off x="1273175" y="3957638"/>
            <a:ext cx="7883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PT" dirty="0"/>
              <a:t>Por este motivo, a </a:t>
            </a:r>
            <a:r>
              <a:rPr lang="pt-PT" b="1" dirty="0"/>
              <a:t>estrutura</a:t>
            </a:r>
            <a:r>
              <a:rPr lang="pt-PT" dirty="0"/>
              <a:t> (HTML) com a qual a informação será exposta deve trabalhar independentemente da </a:t>
            </a:r>
            <a:r>
              <a:rPr lang="pt-PT" b="1" dirty="0"/>
              <a:t>formatação</a:t>
            </a:r>
            <a:r>
              <a:rPr lang="pt-PT" dirty="0"/>
              <a:t> estilística (CSS) e do </a:t>
            </a:r>
            <a:r>
              <a:rPr lang="pt-PT" b="1" dirty="0"/>
              <a:t>comportamento</a:t>
            </a:r>
            <a:r>
              <a:rPr lang="pt-PT" dirty="0"/>
              <a:t> (</a:t>
            </a:r>
            <a:r>
              <a:rPr lang="pt-PT" i="1" dirty="0"/>
              <a:t>scripts</a:t>
            </a:r>
            <a:r>
              <a:rPr lang="pt-PT" dirty="0"/>
              <a:t>), que são recomendações do W3C.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30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Seletores</a:t>
            </a:r>
            <a:r>
              <a:rPr lang="en-US" dirty="0" smtClean="0"/>
              <a:t>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selecionar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/>
              <a:t> </a:t>
            </a:r>
            <a:r>
              <a:rPr lang="en-US" dirty="0" smtClean="0"/>
              <a:t>no CSS de </a:t>
            </a:r>
            <a:r>
              <a:rPr lang="en-US" dirty="0" err="1" smtClean="0"/>
              <a:t>diversas</a:t>
            </a:r>
            <a:r>
              <a:rPr lang="en-US" dirty="0" smtClean="0"/>
              <a:t> </a:t>
            </a:r>
            <a:r>
              <a:rPr lang="en-US" dirty="0" err="1" smtClean="0"/>
              <a:t>formas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Através</a:t>
            </a:r>
            <a:r>
              <a:rPr lang="en-US" dirty="0" smtClean="0"/>
              <a:t> do </a:t>
            </a:r>
            <a:r>
              <a:rPr lang="en-US" dirty="0" err="1" smtClean="0"/>
              <a:t>nome</a:t>
            </a:r>
            <a:r>
              <a:rPr lang="en-US" dirty="0" smtClean="0"/>
              <a:t> da tag</a:t>
            </a:r>
          </a:p>
          <a:p>
            <a:pPr lvl="1"/>
            <a:r>
              <a:rPr lang="en-US" dirty="0" err="1" smtClean="0"/>
              <a:t>Através</a:t>
            </a:r>
            <a:r>
              <a:rPr lang="en-US" dirty="0" smtClean="0"/>
              <a:t> do id do </a:t>
            </a:r>
            <a:r>
              <a:rPr lang="en-US" dirty="0" err="1" smtClean="0"/>
              <a:t>elemento</a:t>
            </a:r>
            <a:endParaRPr lang="en-US" dirty="0" smtClean="0"/>
          </a:p>
          <a:p>
            <a:pPr lvl="1"/>
            <a:r>
              <a:rPr lang="en-US" dirty="0" err="1" smtClean="0"/>
              <a:t>Através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do </a:t>
            </a:r>
            <a:r>
              <a:rPr lang="en-US" dirty="0" err="1" smtClean="0"/>
              <a:t>elemento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Através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pseudoclasses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Através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pseudoelementos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5449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Seletor</a:t>
            </a:r>
            <a:r>
              <a:rPr lang="en-US" dirty="0" smtClean="0"/>
              <a:t> de </a:t>
            </a:r>
            <a:r>
              <a:rPr lang="en-US" dirty="0" err="1" smtClean="0"/>
              <a:t>elemento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Basta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</a:t>
            </a:r>
            <a:r>
              <a:rPr lang="en-US" dirty="0" err="1" smtClean="0"/>
              <a:t>elemento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o-RO" sz="24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p </a:t>
            </a:r>
            <a:r>
              <a:rPr lang="ro-RO" sz="2400" dirty="0" smtClean="0">
                <a:effectLst/>
                <a:latin typeface="Courier"/>
                <a:cs typeface="Courier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o-RO" sz="24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  font-family</a:t>
            </a:r>
            <a:r>
              <a:rPr lang="ro-RO" sz="2400" dirty="0" smtClean="0">
                <a:effectLst/>
                <a:latin typeface="Courier"/>
                <a:cs typeface="Courier"/>
              </a:rPr>
              <a:t>: sans-serif;</a:t>
            </a:r>
            <a:endParaRPr lang="ro-RO" sz="2400" dirty="0" smtClean="0">
              <a:solidFill>
                <a:srgbClr val="7F0054"/>
              </a:solidFill>
              <a:effectLst/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o-RO" sz="24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ro-RO" sz="2400" dirty="0" smtClean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ro-RO" sz="24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color</a:t>
            </a:r>
            <a:r>
              <a:rPr lang="ro-RO" sz="2400" dirty="0" smtClean="0">
                <a:effectLst/>
                <a:latin typeface="Courier"/>
                <a:cs typeface="Courier"/>
              </a:rPr>
              <a:t>: red; </a:t>
            </a:r>
            <a:endParaRPr lang="ro-RO" sz="24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o-RO" sz="2400" dirty="0" smtClean="0">
                <a:effectLst/>
                <a:latin typeface="Courier"/>
                <a:cs typeface="Courier"/>
              </a:rPr>
              <a:t>} </a:t>
            </a:r>
          </a:p>
          <a:p>
            <a:pPr marL="0" indent="0">
              <a:spcBef>
                <a:spcPts val="0"/>
              </a:spcBef>
              <a:buNone/>
            </a:pPr>
            <a:endParaRPr lang="ro-RO" sz="2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do </a:t>
            </a:r>
            <a:r>
              <a:rPr lang="en-US" dirty="0" err="1" smtClean="0"/>
              <a:t>documento</a:t>
            </a:r>
            <a:r>
              <a:rPr lang="en-US" dirty="0" smtClean="0"/>
              <a:t> </a:t>
            </a:r>
            <a:r>
              <a:rPr lang="en-US" dirty="0" err="1" smtClean="0"/>
              <a:t>serão</a:t>
            </a:r>
            <a:r>
              <a:rPr lang="en-US" dirty="0" smtClean="0"/>
              <a:t> </a:t>
            </a:r>
            <a:r>
              <a:rPr lang="en-US" dirty="0" err="1" smtClean="0"/>
              <a:t>impactados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aspecto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40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Seletor</a:t>
            </a:r>
            <a:r>
              <a:rPr lang="en-US" dirty="0" smtClean="0"/>
              <a:t> de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2"/>
            <a:ext cx="7313612" cy="4773847"/>
          </a:xfrm>
        </p:spPr>
        <p:txBody>
          <a:bodyPr/>
          <a:lstStyle/>
          <a:p>
            <a:r>
              <a:rPr lang="en-US" sz="2400" dirty="0" err="1" smtClean="0"/>
              <a:t>É</a:t>
            </a:r>
            <a:r>
              <a:rPr lang="en-US" sz="2400" dirty="0" smtClean="0"/>
              <a:t> </a:t>
            </a:r>
            <a:r>
              <a:rPr lang="en-US" sz="2400" dirty="0" err="1" smtClean="0"/>
              <a:t>possível</a:t>
            </a:r>
            <a:r>
              <a:rPr lang="en-US" sz="2400" dirty="0" smtClean="0"/>
              <a:t> </a:t>
            </a:r>
            <a:r>
              <a:rPr lang="en-US" sz="2400" dirty="0" err="1" smtClean="0"/>
              <a:t>alterar</a:t>
            </a:r>
            <a:r>
              <a:rPr lang="en-US" sz="2400" dirty="0" smtClean="0"/>
              <a:t> </a:t>
            </a:r>
            <a:r>
              <a:rPr lang="en-US" sz="2400" dirty="0" err="1" smtClean="0"/>
              <a:t>propriedades</a:t>
            </a:r>
            <a:r>
              <a:rPr lang="en-US" sz="2400" dirty="0" smtClean="0"/>
              <a:t> </a:t>
            </a:r>
            <a:r>
              <a:rPr lang="en-US" sz="2400" dirty="0" err="1" smtClean="0"/>
              <a:t>visuais</a:t>
            </a:r>
            <a:r>
              <a:rPr lang="en-US" sz="2400" dirty="0" smtClean="0"/>
              <a:t> de um </a:t>
            </a:r>
            <a:r>
              <a:rPr lang="en-US" sz="2400" dirty="0" err="1" smtClean="0"/>
              <a:t>único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elemento</a:t>
            </a:r>
            <a:r>
              <a:rPr lang="en-US" sz="2400" dirty="0" smtClean="0"/>
              <a:t> </a:t>
            </a:r>
            <a:r>
              <a:rPr lang="en-US" sz="2400" dirty="0" err="1" smtClean="0"/>
              <a:t>pelo</a:t>
            </a:r>
            <a:r>
              <a:rPr lang="en-US" sz="2400" dirty="0" smtClean="0"/>
              <a:t> </a:t>
            </a:r>
            <a:r>
              <a:rPr lang="en-US" sz="2400" dirty="0" err="1" smtClean="0"/>
              <a:t>seu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atributo</a:t>
            </a:r>
            <a:r>
              <a:rPr lang="en-US" sz="2400" dirty="0" smtClean="0"/>
              <a:t> id. </a:t>
            </a:r>
          </a:p>
          <a:p>
            <a:pPr lvl="1"/>
            <a:r>
              <a:rPr lang="en-US" sz="2000" dirty="0" err="1" smtClean="0"/>
              <a:t>Basta</a:t>
            </a:r>
            <a:r>
              <a:rPr lang="en-US" sz="2000" dirty="0" smtClean="0"/>
              <a:t> </a:t>
            </a:r>
            <a:r>
              <a:rPr lang="en-US" sz="2000" dirty="0" err="1" smtClean="0"/>
              <a:t>usar</a:t>
            </a:r>
            <a:r>
              <a:rPr lang="en-US" sz="2000" dirty="0" smtClean="0"/>
              <a:t> o </a:t>
            </a:r>
            <a:r>
              <a:rPr lang="en-US" sz="2000" dirty="0" err="1" smtClean="0"/>
              <a:t>caractere</a:t>
            </a:r>
            <a:r>
              <a:rPr lang="en-US" sz="2000" dirty="0" smtClean="0"/>
              <a:t> “#” </a:t>
            </a:r>
            <a:r>
              <a:rPr lang="en-US" sz="2000" dirty="0" err="1" smtClean="0"/>
              <a:t>seguido</a:t>
            </a:r>
            <a:r>
              <a:rPr lang="en-US" sz="2000" dirty="0" smtClean="0"/>
              <a:t> do valor do id</a:t>
            </a:r>
            <a:endParaRPr lang="en-US" sz="800" dirty="0" smtClean="0">
              <a:effectLst/>
              <a:latin typeface="Courier"/>
              <a:cs typeface="Courier"/>
            </a:endParaRPr>
          </a:p>
          <a:p>
            <a:pPr marL="450850" indent="0">
              <a:buNone/>
            </a:pPr>
            <a:r>
              <a:rPr lang="en-US" sz="1600" dirty="0" smtClean="0">
                <a:effectLst/>
                <a:latin typeface="Courier"/>
                <a:cs typeface="Courier"/>
              </a:rPr>
              <a:t>#</a:t>
            </a:r>
            <a:r>
              <a:rPr lang="en-US" sz="1600" dirty="0" err="1" smtClean="0">
                <a:effectLst/>
                <a:latin typeface="Courier"/>
                <a:cs typeface="Courier"/>
              </a:rPr>
              <a:t>cabecalho</a:t>
            </a:r>
            <a:r>
              <a:rPr lang="en-US" sz="1600" dirty="0" smtClean="0">
                <a:effectLst/>
                <a:latin typeface="Courier"/>
                <a:cs typeface="Courier"/>
              </a:rPr>
              <a:t> { </a:t>
            </a:r>
          </a:p>
          <a:p>
            <a:pPr marL="45085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7F0054"/>
                </a:solidFill>
                <a:latin typeface="Courier"/>
                <a:cs typeface="Courier"/>
              </a:rPr>
              <a:t> font-size</a:t>
            </a:r>
            <a:r>
              <a:rPr lang="en-US" sz="1600" dirty="0" smtClean="0">
                <a:effectLst/>
                <a:latin typeface="Courier"/>
                <a:cs typeface="Courier"/>
              </a:rPr>
              <a:t>: 2em; </a:t>
            </a:r>
          </a:p>
          <a:p>
            <a:pPr marL="45085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text-align</a:t>
            </a:r>
            <a:r>
              <a:rPr lang="en-US" sz="1600" dirty="0" smtClean="0">
                <a:effectLst/>
                <a:latin typeface="Courier"/>
                <a:cs typeface="Courier"/>
              </a:rPr>
              <a:t>: </a:t>
            </a: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center</a:t>
            </a:r>
            <a:r>
              <a:rPr lang="en-US" sz="1600" dirty="0" smtClean="0">
                <a:effectLst/>
                <a:latin typeface="Courier"/>
                <a:cs typeface="Courier"/>
              </a:rPr>
              <a:t>; </a:t>
            </a:r>
          </a:p>
          <a:p>
            <a:pPr marL="450850" indent="0">
              <a:spcBef>
                <a:spcPts val="0"/>
              </a:spcBef>
              <a:buNone/>
            </a:pPr>
            <a:r>
              <a:rPr lang="en-US" sz="1600" dirty="0" smtClean="0">
                <a:effectLst/>
                <a:latin typeface="Courier"/>
                <a:cs typeface="Courier"/>
              </a:rPr>
              <a:t>}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2400" dirty="0" err="1" smtClean="0">
                <a:solidFill>
                  <a:srgbClr val="000000"/>
                </a:solidFill>
              </a:rPr>
              <a:t>Seletor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Hierárquico</a:t>
            </a:r>
            <a:endParaRPr lang="en-US" sz="2400" dirty="0" smtClean="0">
              <a:solidFill>
                <a:srgbClr val="000000"/>
              </a:solidFill>
            </a:endParaRPr>
          </a:p>
          <a:p>
            <a:pPr lvl="1"/>
            <a:r>
              <a:rPr lang="en-US" sz="2000" dirty="0" err="1" smtClean="0">
                <a:solidFill>
                  <a:srgbClr val="000000"/>
                </a:solidFill>
              </a:rPr>
              <a:t>Podemos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utilizar</a:t>
            </a:r>
            <a:r>
              <a:rPr lang="en-US" sz="2000" dirty="0" smtClean="0">
                <a:solidFill>
                  <a:srgbClr val="000000"/>
                </a:solidFill>
              </a:rPr>
              <a:t> um </a:t>
            </a:r>
            <a:r>
              <a:rPr lang="en-US" sz="2000" dirty="0" err="1" smtClean="0">
                <a:solidFill>
                  <a:srgbClr val="000000"/>
                </a:solidFill>
              </a:rPr>
              <a:t>seletor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hierárquico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para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aplicar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estilos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aos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elementos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filhos</a:t>
            </a:r>
            <a:r>
              <a:rPr lang="en-US" sz="2000" dirty="0" smtClean="0">
                <a:solidFill>
                  <a:srgbClr val="000000"/>
                </a:solidFill>
              </a:rPr>
              <a:t> de um </a:t>
            </a:r>
            <a:r>
              <a:rPr lang="en-US" sz="2000" dirty="0" err="1" smtClean="0">
                <a:solidFill>
                  <a:srgbClr val="000000"/>
                </a:solidFill>
              </a:rPr>
              <a:t>elemento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pai</a:t>
            </a:r>
            <a:r>
              <a:rPr lang="en-US" sz="2000" dirty="0" smtClean="0">
                <a:solidFill>
                  <a:srgbClr val="000000"/>
                </a:solidFill>
              </a:rPr>
              <a:t>:</a:t>
            </a:r>
          </a:p>
          <a:p>
            <a:pPr marL="450850" indent="0">
              <a:spcBef>
                <a:spcPts val="0"/>
              </a:spcBef>
              <a:buNone/>
            </a:pPr>
            <a:r>
              <a:rPr lang="en-US" sz="1600" dirty="0" smtClean="0">
                <a:effectLst/>
                <a:latin typeface="Courier"/>
                <a:cs typeface="Courier"/>
              </a:rPr>
              <a:t>#</a:t>
            </a:r>
            <a:r>
              <a:rPr lang="en-US" sz="1600" dirty="0" err="1" smtClean="0">
                <a:effectLst/>
                <a:latin typeface="Courier"/>
                <a:cs typeface="Courier"/>
              </a:rPr>
              <a:t>rodape</a:t>
            </a:r>
            <a:r>
              <a:rPr lang="en-US" sz="1600" dirty="0" smtClean="0">
                <a:effectLst/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img</a:t>
            </a: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 </a:t>
            </a:r>
            <a:r>
              <a:rPr lang="en-US" sz="1600" dirty="0" smtClean="0">
                <a:effectLst/>
                <a:latin typeface="Courier"/>
                <a:cs typeface="Courier"/>
              </a:rPr>
              <a:t>{ </a:t>
            </a:r>
          </a:p>
          <a:p>
            <a:pPr marL="45085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  margin-right</a:t>
            </a:r>
            <a:r>
              <a:rPr lang="en-US" sz="1600" dirty="0" smtClean="0">
                <a:effectLst/>
                <a:latin typeface="Courier"/>
                <a:cs typeface="Courier"/>
              </a:rPr>
              <a:t>: 35px; </a:t>
            </a:r>
          </a:p>
          <a:p>
            <a:pPr marL="45085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  vertical-align</a:t>
            </a:r>
            <a:r>
              <a:rPr lang="en-US" sz="1600" dirty="0" smtClean="0">
                <a:effectLst/>
                <a:latin typeface="Courier"/>
                <a:cs typeface="Courier"/>
              </a:rPr>
              <a:t>: </a:t>
            </a: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middle</a:t>
            </a:r>
            <a:r>
              <a:rPr lang="en-US" sz="1600" dirty="0" smtClean="0">
                <a:effectLst/>
                <a:latin typeface="Courier"/>
                <a:cs typeface="Courier"/>
              </a:rPr>
              <a:t>; </a:t>
            </a:r>
          </a:p>
          <a:p>
            <a:pPr marL="45085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  width</a:t>
            </a:r>
            <a:r>
              <a:rPr lang="en-US" sz="1600" dirty="0" smtClean="0">
                <a:effectLst/>
                <a:latin typeface="Courier"/>
                <a:cs typeface="Courier"/>
              </a:rPr>
              <a:t>: 94px; </a:t>
            </a:r>
          </a:p>
          <a:p>
            <a:pPr marL="450850" indent="0">
              <a:spcBef>
                <a:spcPts val="0"/>
              </a:spcBef>
              <a:buNone/>
            </a:pPr>
            <a:r>
              <a:rPr lang="en-US" sz="1600" dirty="0" smtClean="0">
                <a:effectLst/>
                <a:latin typeface="Courier"/>
                <a:cs typeface="Courier"/>
              </a:rPr>
              <a:t>}</a:t>
            </a:r>
            <a:br>
              <a:rPr lang="en-US" sz="1600" dirty="0" smtClean="0">
                <a:effectLst/>
                <a:latin typeface="Courier"/>
                <a:cs typeface="Courier"/>
              </a:rPr>
            </a:br>
            <a:endParaRPr lang="en-US" sz="16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62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Seletor</a:t>
            </a:r>
            <a:r>
              <a:rPr lang="en-US" dirty="0" smtClean="0"/>
              <a:t> de </a:t>
            </a:r>
            <a:r>
              <a:rPr lang="en-US" dirty="0" err="1" smtClean="0"/>
              <a:t>Classe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Quando</a:t>
            </a:r>
            <a:r>
              <a:rPr lang="en-US" sz="2400" dirty="0" smtClean="0"/>
              <a:t> </a:t>
            </a:r>
            <a:r>
              <a:rPr lang="en-US" sz="2400" dirty="0" err="1" smtClean="0"/>
              <a:t>queremos</a:t>
            </a:r>
            <a:r>
              <a:rPr lang="en-US" sz="2400" dirty="0" smtClean="0"/>
              <a:t> </a:t>
            </a:r>
            <a:r>
              <a:rPr lang="en-US" sz="2400" dirty="0" err="1" smtClean="0"/>
              <a:t>alterar</a:t>
            </a:r>
            <a:r>
              <a:rPr lang="en-US" sz="2400" dirty="0" smtClean="0"/>
              <a:t> </a:t>
            </a:r>
            <a:r>
              <a:rPr lang="en-US" sz="2400" dirty="0" err="1" smtClean="0"/>
              <a:t>não</a:t>
            </a:r>
            <a:r>
              <a:rPr lang="en-US" sz="2400" dirty="0" smtClean="0"/>
              <a:t> </a:t>
            </a:r>
            <a:r>
              <a:rPr lang="en-US" sz="2400" dirty="0" err="1" smtClean="0"/>
              <a:t>apenas</a:t>
            </a:r>
            <a:r>
              <a:rPr lang="en-US" sz="2400" dirty="0" smtClean="0"/>
              <a:t> um </a:t>
            </a:r>
            <a:r>
              <a:rPr lang="en-US" sz="2400" dirty="0" err="1" smtClean="0"/>
              <a:t>elemento</a:t>
            </a:r>
            <a:r>
              <a:rPr lang="en-US" sz="2400" dirty="0" smtClean="0"/>
              <a:t> e </a:t>
            </a:r>
            <a:r>
              <a:rPr lang="en-US" sz="2400" dirty="0" err="1" smtClean="0"/>
              <a:t>seus</a:t>
            </a:r>
            <a:r>
              <a:rPr lang="en-US" sz="2400" dirty="0" smtClean="0"/>
              <a:t> </a:t>
            </a:r>
            <a:r>
              <a:rPr lang="en-US" sz="2400" dirty="0" err="1" smtClean="0"/>
              <a:t>filhos</a:t>
            </a:r>
            <a:r>
              <a:rPr lang="en-US" sz="2400" dirty="0" smtClean="0"/>
              <a:t>, mas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família</a:t>
            </a:r>
            <a:r>
              <a:rPr lang="en-US" sz="2400" dirty="0" smtClean="0"/>
              <a:t> de </a:t>
            </a:r>
            <a:r>
              <a:rPr lang="en-US" sz="2400" dirty="0" err="1" smtClean="0"/>
              <a:t>elementos</a:t>
            </a:r>
            <a:r>
              <a:rPr lang="en-US" sz="2400" dirty="0" smtClean="0"/>
              <a:t>, </a:t>
            </a:r>
            <a:r>
              <a:rPr lang="en-US" sz="2400" dirty="0" err="1" smtClean="0"/>
              <a:t>utilizamos</a:t>
            </a:r>
            <a:r>
              <a:rPr lang="en-US" sz="2400" dirty="0" smtClean="0"/>
              <a:t> </a:t>
            </a:r>
            <a:r>
              <a:rPr lang="en-US" sz="2400" b="1" dirty="0" smtClean="0"/>
              <a:t>classes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1400" dirty="0" smtClean="0">
                <a:effectLst/>
                <a:latin typeface="Courier"/>
                <a:cs typeface="Courier"/>
              </a:rPr>
              <a:t>&lt;div </a:t>
            </a:r>
            <a:r>
              <a:rPr lang="en-US" sz="14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class=“item”</a:t>
            </a:r>
            <a:r>
              <a:rPr lang="en-US" sz="1400" dirty="0" smtClean="0">
                <a:effectLst/>
                <a:latin typeface="Courier"/>
                <a:cs typeface="Courier"/>
              </a:rPr>
              <a:t>&gt;</a:t>
            </a:r>
            <a:endParaRPr lang="en-US" sz="1400" dirty="0" smtClean="0">
              <a:solidFill>
                <a:srgbClr val="7F0054"/>
              </a:solidFill>
              <a:effectLst/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effectLst/>
                <a:latin typeface="Courier"/>
                <a:cs typeface="Courier"/>
              </a:rPr>
              <a:t>&lt;h3&gt;Notebook&lt;/h3&gt;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&lt;span&gt;R$2000,00&lt;/span&gt;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&lt;</a:t>
            </a:r>
            <a:r>
              <a:rPr lang="en-US" sz="1400" dirty="0" err="1" smtClean="0">
                <a:latin typeface="Courier"/>
                <a:cs typeface="Courier"/>
              </a:rPr>
              <a:t>img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src</a:t>
            </a:r>
            <a:r>
              <a:rPr lang="en-US" sz="1400" dirty="0" smtClean="0">
                <a:latin typeface="Courier"/>
                <a:cs typeface="Courier"/>
              </a:rPr>
              <a:t>=“./</a:t>
            </a:r>
            <a:r>
              <a:rPr lang="en-US" sz="1400" dirty="0" err="1" smtClean="0">
                <a:latin typeface="Courier"/>
                <a:cs typeface="Courier"/>
              </a:rPr>
              <a:t>img</a:t>
            </a:r>
            <a:r>
              <a:rPr lang="en-US" sz="1400" dirty="0" smtClean="0">
                <a:latin typeface="Courier"/>
                <a:cs typeface="Courier"/>
              </a:rPr>
              <a:t>/fig1.png” /&gt;</a:t>
            </a:r>
            <a:endParaRPr lang="en-US" sz="1400" dirty="0" smtClean="0">
              <a:effectLst/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effectLst/>
                <a:latin typeface="Courier"/>
                <a:cs typeface="Courier"/>
              </a:rPr>
              <a:t>&lt;/div&gt;</a:t>
            </a:r>
          </a:p>
          <a:p>
            <a:pPr marL="0" indent="0">
              <a:buNone/>
            </a:pPr>
            <a:r>
              <a:rPr lang="en-US" sz="1400" dirty="0" smtClean="0">
                <a:effectLst/>
                <a:latin typeface="Courier"/>
                <a:cs typeface="Courier"/>
              </a:rPr>
              <a:t>&lt;div </a:t>
            </a:r>
            <a:r>
              <a:rPr lang="en-US" sz="14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class=“item”</a:t>
            </a:r>
            <a:r>
              <a:rPr lang="en-US" sz="1400" dirty="0" smtClean="0">
                <a:effectLst/>
                <a:latin typeface="Courier"/>
                <a:cs typeface="Courier"/>
              </a:rPr>
              <a:t>&gt;</a:t>
            </a:r>
            <a:endParaRPr lang="en-US" sz="1400" dirty="0" smtClean="0">
              <a:solidFill>
                <a:srgbClr val="7F0054"/>
              </a:solidFill>
              <a:effectLst/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 smtClean="0">
                <a:effectLst/>
                <a:latin typeface="Courier"/>
                <a:cs typeface="Courier"/>
              </a:rPr>
              <a:t>&lt;h3&gt;Smartphone Samsung 5S&lt;/h3&gt;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&lt;span&gt;R$2000,00&lt;/span&gt;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&lt;</a:t>
            </a:r>
            <a:r>
              <a:rPr lang="en-US" sz="1400" dirty="0" err="1" smtClean="0">
                <a:latin typeface="Courier"/>
                <a:cs typeface="Courier"/>
              </a:rPr>
              <a:t>img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src</a:t>
            </a:r>
            <a:r>
              <a:rPr lang="en-US" sz="1400" dirty="0" smtClean="0">
                <a:latin typeface="Courier"/>
                <a:cs typeface="Courier"/>
              </a:rPr>
              <a:t>=“./</a:t>
            </a:r>
            <a:r>
              <a:rPr lang="en-US" sz="1400" dirty="0" err="1" smtClean="0">
                <a:latin typeface="Courier"/>
                <a:cs typeface="Courier"/>
              </a:rPr>
              <a:t>img</a:t>
            </a:r>
            <a:r>
              <a:rPr lang="en-US" sz="1400" dirty="0" smtClean="0">
                <a:latin typeface="Courier"/>
                <a:cs typeface="Courier"/>
              </a:rPr>
              <a:t>/fig2.png” /&gt;</a:t>
            </a:r>
            <a:endParaRPr lang="en-US" sz="1400" dirty="0" smtClean="0">
              <a:effectLst/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effectLst/>
                <a:latin typeface="Courier"/>
                <a:cs typeface="Courier"/>
              </a:rPr>
              <a:t>&lt;/div&gt;</a:t>
            </a:r>
          </a:p>
          <a:p>
            <a:pPr marL="0" indent="0">
              <a:buNone/>
            </a:pPr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49854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Seletor</a:t>
            </a:r>
            <a:r>
              <a:rPr lang="en-US" dirty="0" smtClean="0"/>
              <a:t> de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Para </a:t>
            </a:r>
            <a:r>
              <a:rPr lang="en-US" sz="2400" dirty="0" err="1" smtClean="0"/>
              <a:t>alterar</a:t>
            </a:r>
            <a:r>
              <a:rPr lang="en-US" sz="2400" dirty="0" smtClean="0"/>
              <a:t> </a:t>
            </a:r>
            <a:r>
              <a:rPr lang="en-US" sz="2400" dirty="0" err="1" smtClean="0"/>
              <a:t>propriedades</a:t>
            </a:r>
            <a:r>
              <a:rPr lang="en-US" sz="2400" dirty="0" smtClean="0"/>
              <a:t> </a:t>
            </a:r>
            <a:r>
              <a:rPr lang="en-US" sz="2400" dirty="0" err="1" smtClean="0"/>
              <a:t>visuais</a:t>
            </a:r>
            <a:r>
              <a:rPr lang="en-US" sz="2400" dirty="0" smtClean="0"/>
              <a:t> de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classe</a:t>
            </a:r>
            <a:r>
              <a:rPr lang="en-US" sz="2400" dirty="0" smtClean="0"/>
              <a:t> de </a:t>
            </a:r>
            <a:r>
              <a:rPr lang="en-US" sz="2400" dirty="0" err="1" smtClean="0"/>
              <a:t>elementos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err="1" smtClean="0"/>
              <a:t>Usar</a:t>
            </a:r>
            <a:r>
              <a:rPr lang="en-US" sz="2000" dirty="0" smtClean="0"/>
              <a:t> o </a:t>
            </a:r>
            <a:r>
              <a:rPr lang="en-US" sz="2000" dirty="0" err="1" smtClean="0"/>
              <a:t>caractere</a:t>
            </a:r>
            <a:r>
              <a:rPr lang="en-US" sz="2000" dirty="0" smtClean="0"/>
              <a:t> “.” </a:t>
            </a:r>
            <a:r>
              <a:rPr lang="en-US" sz="2000" dirty="0" err="1" smtClean="0"/>
              <a:t>seguido</a:t>
            </a:r>
            <a:r>
              <a:rPr lang="en-US" sz="2000" dirty="0" smtClean="0"/>
              <a:t> do valor do </a:t>
            </a:r>
            <a:r>
              <a:rPr lang="en-US" sz="2000" dirty="0" err="1" smtClean="0"/>
              <a:t>atrib</a:t>
            </a:r>
            <a:r>
              <a:rPr lang="en-US" sz="2000" dirty="0" smtClean="0"/>
              <a:t> class</a:t>
            </a:r>
          </a:p>
          <a:p>
            <a:pPr marL="450850" indent="0">
              <a:buNone/>
            </a:pPr>
            <a:r>
              <a:rPr lang="en-US" sz="2000" dirty="0" smtClean="0">
                <a:effectLst/>
                <a:latin typeface="Courier"/>
                <a:cs typeface="Courier"/>
              </a:rPr>
              <a:t>.item { </a:t>
            </a:r>
          </a:p>
          <a:p>
            <a:pPr marL="45085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7F0054"/>
                </a:solidFill>
                <a:latin typeface="Courier"/>
                <a:cs typeface="Courier"/>
              </a:rPr>
              <a:t>  padding</a:t>
            </a:r>
            <a:r>
              <a:rPr lang="en-US" sz="2000" dirty="0" smtClean="0">
                <a:effectLst/>
                <a:latin typeface="Courier"/>
                <a:cs typeface="Courier"/>
              </a:rPr>
              <a:t>: 2px; </a:t>
            </a:r>
          </a:p>
          <a:p>
            <a:pPr marL="45085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7F0054"/>
                </a:solidFill>
                <a:latin typeface="Courier"/>
                <a:cs typeface="Courier"/>
              </a:rPr>
              <a:t>  </a:t>
            </a:r>
            <a:r>
              <a:rPr lang="en-US" sz="2000" dirty="0" smtClean="0">
                <a:solidFill>
                  <a:srgbClr val="7F0054"/>
                </a:solidFill>
                <a:effectLst/>
                <a:latin typeface="Courier"/>
                <a:cs typeface="Courier"/>
              </a:rPr>
              <a:t>float</a:t>
            </a:r>
            <a:r>
              <a:rPr lang="en-US" sz="2000" dirty="0" smtClean="0">
                <a:effectLst/>
                <a:latin typeface="Courier"/>
                <a:cs typeface="Courier"/>
              </a:rPr>
              <a:t>: </a:t>
            </a:r>
            <a:r>
              <a:rPr lang="en-US" sz="2000" dirty="0" smtClean="0">
                <a:solidFill>
                  <a:srgbClr val="7F0054"/>
                </a:solidFill>
                <a:latin typeface="Courier"/>
                <a:cs typeface="Courier"/>
              </a:rPr>
              <a:t>left</a:t>
            </a:r>
            <a:r>
              <a:rPr lang="en-US" sz="2000" dirty="0" smtClean="0">
                <a:effectLst/>
                <a:latin typeface="Courier"/>
                <a:cs typeface="Courier"/>
              </a:rPr>
              <a:t>; </a:t>
            </a:r>
          </a:p>
          <a:p>
            <a:pPr marL="450850" indent="0">
              <a:spcBef>
                <a:spcPts val="0"/>
              </a:spcBef>
              <a:buNone/>
            </a:pPr>
            <a:r>
              <a:rPr lang="en-US" sz="2000" dirty="0" smtClean="0">
                <a:effectLst/>
                <a:latin typeface="Courier"/>
                <a:cs typeface="Courier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82981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669274"/>
            <a:ext cx="7313612" cy="4114800"/>
          </a:xfrm>
        </p:spPr>
        <p:txBody>
          <a:bodyPr/>
          <a:lstStyle/>
          <a:p>
            <a:r>
              <a:rPr lang="en-US" sz="2000" dirty="0" smtClean="0"/>
              <a:t>Para </a:t>
            </a:r>
            <a:r>
              <a:rPr lang="en-US" sz="2000" dirty="0" err="1" smtClean="0"/>
              <a:t>permitir</a:t>
            </a:r>
            <a:r>
              <a:rPr lang="en-US" sz="2000" dirty="0" smtClean="0"/>
              <a:t> outros </a:t>
            </a:r>
            <a:r>
              <a:rPr lang="en-US" sz="2000" dirty="0" err="1" smtClean="0"/>
              <a:t>alinhamentos</a:t>
            </a:r>
            <a:r>
              <a:rPr lang="en-US" sz="2000" dirty="0" smtClean="0"/>
              <a:t> </a:t>
            </a:r>
            <a:r>
              <a:rPr lang="en-US" sz="2000" dirty="0" err="1" smtClean="0"/>
              <a:t>aos</a:t>
            </a:r>
            <a:r>
              <a:rPr lang="en-US" sz="2000" dirty="0" smtClean="0"/>
              <a:t> </a:t>
            </a:r>
            <a:r>
              <a:rPr lang="en-US" sz="2000" dirty="0" err="1" smtClean="0"/>
              <a:t>elementos</a:t>
            </a:r>
            <a:r>
              <a:rPr lang="en-US" sz="2000" dirty="0" smtClean="0"/>
              <a:t> do </a:t>
            </a:r>
            <a:r>
              <a:rPr lang="en-US" sz="2000" dirty="0" err="1" smtClean="0"/>
              <a:t>documento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err="1" smtClean="0"/>
              <a:t>Problemas</a:t>
            </a:r>
            <a:r>
              <a:rPr lang="en-US" sz="2000" dirty="0" smtClean="0"/>
              <a:t> com o Internet Explorer</a:t>
            </a:r>
          </a:p>
          <a:p>
            <a:pPr lvl="1"/>
            <a:r>
              <a:rPr lang="en-US" sz="1600" dirty="0" smtClean="0"/>
              <a:t>Float </a:t>
            </a:r>
            <a:r>
              <a:rPr lang="en-US" sz="1600" dirty="0" err="1" smtClean="0"/>
              <a:t>sobrepõe</a:t>
            </a:r>
            <a:r>
              <a:rPr lang="en-US" sz="1600" dirty="0" smtClean="0"/>
              <a:t> o </a:t>
            </a:r>
            <a:r>
              <a:rPr lang="en-US" sz="1600" dirty="0" err="1" smtClean="0"/>
              <a:t>resto</a:t>
            </a:r>
            <a:r>
              <a:rPr lang="en-US" sz="1600" dirty="0" smtClean="0"/>
              <a:t> do site</a:t>
            </a:r>
          </a:p>
          <a:p>
            <a:pPr lvl="1"/>
            <a:r>
              <a:rPr lang="en-US" sz="1600" dirty="0" err="1" smtClean="0"/>
              <a:t>float:right</a:t>
            </a:r>
            <a:r>
              <a:rPr lang="en-US" sz="1600" dirty="0" smtClean="0"/>
              <a:t> </a:t>
            </a:r>
            <a:r>
              <a:rPr lang="en-US" sz="1600" dirty="0" err="1" smtClean="0"/>
              <a:t>não</a:t>
            </a:r>
            <a:r>
              <a:rPr lang="en-US" sz="1600" dirty="0" smtClean="0"/>
              <a:t> </a:t>
            </a:r>
            <a:r>
              <a:rPr lang="en-US" sz="1600" dirty="0" err="1" smtClean="0"/>
              <a:t>alinha</a:t>
            </a:r>
            <a:r>
              <a:rPr lang="en-US" sz="1600" dirty="0" smtClean="0"/>
              <a:t> com o </a:t>
            </a:r>
            <a:r>
              <a:rPr lang="en-US" sz="1600" dirty="0" err="1" smtClean="0"/>
              <a:t>float:left</a:t>
            </a:r>
            <a:endParaRPr lang="en-US" sz="1600" dirty="0" smtClean="0"/>
          </a:p>
        </p:txBody>
      </p:sp>
      <p:pic>
        <p:nvPicPr>
          <p:cNvPr id="4" name="Picture 3" descr="Captura de Tela 2015-12-01 às 16.32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2655670"/>
            <a:ext cx="2900309" cy="1772889"/>
          </a:xfrm>
          <a:prstGeom prst="rect">
            <a:avLst/>
          </a:prstGeom>
        </p:spPr>
      </p:pic>
      <p:pic>
        <p:nvPicPr>
          <p:cNvPr id="5" name="Picture 4" descr="Captura de Tela 2015-12-01 às 16.33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774" y="2267229"/>
            <a:ext cx="3721052" cy="21613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9376" y="4361706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Sem</a:t>
            </a:r>
            <a:r>
              <a:rPr lang="en-US" sz="1400" dirty="0" smtClean="0"/>
              <a:t> float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429752" y="4361700"/>
            <a:ext cx="191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 float </a:t>
            </a:r>
            <a:r>
              <a:rPr lang="en-US" sz="1400" dirty="0" err="1" smtClean="0"/>
              <a:t>left|right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577132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Estilizando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cascata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Níveis</a:t>
            </a:r>
            <a:r>
              <a:rPr lang="en-US" dirty="0" smtClean="0"/>
              <a:t> de </a:t>
            </a:r>
            <a:r>
              <a:rPr lang="en-US" dirty="0" err="1" smtClean="0"/>
              <a:t>especificidade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IDs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Classes, </a:t>
            </a:r>
            <a:r>
              <a:rPr lang="en-US" dirty="0" err="1" smtClean="0"/>
              <a:t>pseudoclasses</a:t>
            </a:r>
            <a:r>
              <a:rPr lang="en-US" dirty="0" smtClean="0"/>
              <a:t> e </a:t>
            </a:r>
            <a:r>
              <a:rPr lang="en-US" dirty="0" err="1" smtClean="0"/>
              <a:t>atributos</a:t>
            </a: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Elementos</a:t>
            </a:r>
            <a:r>
              <a:rPr lang="en-US" dirty="0" smtClean="0"/>
              <a:t> e </a:t>
            </a:r>
            <a:r>
              <a:rPr lang="en-US" dirty="0" err="1" smtClean="0"/>
              <a:t>pseudoelementos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46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Aspectos do Design Web</a:t>
            </a:r>
            <a:endParaRPr lang="en-US">
              <a:latin typeface="Arial" charset="0"/>
            </a:endParaRPr>
          </a:p>
        </p:txBody>
      </p:sp>
      <p:pic>
        <p:nvPicPr>
          <p:cNvPr id="106498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1628775"/>
            <a:ext cx="5184775" cy="508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499" name="CaixaDeTexto 5"/>
          <p:cNvSpPr txBox="1">
            <a:spLocks noChangeArrowheads="1"/>
          </p:cNvSpPr>
          <p:nvPr/>
        </p:nvSpPr>
        <p:spPr bwMode="auto">
          <a:xfrm>
            <a:off x="323850" y="3455988"/>
            <a:ext cx="24479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 b="1"/>
              <a:t>Trabalhando o Layout</a:t>
            </a:r>
            <a:endParaRPr lang="en-US" sz="1800" b="1"/>
          </a:p>
        </p:txBody>
      </p:sp>
    </p:spTree>
    <p:extLst>
      <p:ext uri="{BB962C8B-B14F-4D97-AF65-F5344CB8AC3E}">
        <p14:creationId xmlns:p14="http://schemas.microsoft.com/office/powerpoint/2010/main" val="2112161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1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15888"/>
            <a:ext cx="6840538" cy="671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3059113" y="115888"/>
            <a:ext cx="649287" cy="4333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403350" y="549275"/>
            <a:ext cx="3455988" cy="13858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4859338" y="549275"/>
            <a:ext cx="3384550" cy="13843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1403350" y="260350"/>
            <a:ext cx="1655763" cy="714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8104188" y="115888"/>
            <a:ext cx="76200" cy="4333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tângulo 10"/>
          <p:cNvSpPr/>
          <p:nvPr/>
        </p:nvSpPr>
        <p:spPr>
          <a:xfrm>
            <a:off x="3492500" y="1936750"/>
            <a:ext cx="71438" cy="43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425575" y="1936750"/>
            <a:ext cx="73025" cy="43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tângulo 12"/>
          <p:cNvSpPr/>
          <p:nvPr/>
        </p:nvSpPr>
        <p:spPr>
          <a:xfrm>
            <a:off x="3995738" y="3213100"/>
            <a:ext cx="755650" cy="1444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4841875" y="3205163"/>
            <a:ext cx="755650" cy="14446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tângulo 15"/>
          <p:cNvSpPr/>
          <p:nvPr/>
        </p:nvSpPr>
        <p:spPr>
          <a:xfrm>
            <a:off x="1555750" y="3635375"/>
            <a:ext cx="144463" cy="1444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tângulo 16"/>
          <p:cNvSpPr/>
          <p:nvPr/>
        </p:nvSpPr>
        <p:spPr>
          <a:xfrm>
            <a:off x="1403350" y="6308725"/>
            <a:ext cx="95250" cy="522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79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Aspectos do Design Web</a:t>
            </a:r>
            <a:endParaRPr lang="en-US">
              <a:latin typeface="Arial" charset="0"/>
            </a:endParaRPr>
          </a:p>
        </p:txBody>
      </p:sp>
      <p:pic>
        <p:nvPicPr>
          <p:cNvPr id="108546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5824538"/>
            <a:ext cx="11557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47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5824538"/>
            <a:ext cx="11557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48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3716338"/>
            <a:ext cx="2855912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49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50" y="2263775"/>
            <a:ext cx="2332038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50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2247900"/>
            <a:ext cx="2836862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51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5" y="2413000"/>
            <a:ext cx="76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52" name="Imagem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2378075"/>
            <a:ext cx="76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53" name="Imagem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2263775"/>
            <a:ext cx="9017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54" name="Imagem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3876675"/>
            <a:ext cx="50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55" name="Imagem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688" y="3838575"/>
            <a:ext cx="50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56" name="Imagem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213" y="3902075"/>
            <a:ext cx="50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57" name="Imagem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367213"/>
            <a:ext cx="889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tângulo 15"/>
          <p:cNvSpPr/>
          <p:nvPr/>
        </p:nvSpPr>
        <p:spPr>
          <a:xfrm>
            <a:off x="1187450" y="2060575"/>
            <a:ext cx="7848600" cy="41052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8559" name="CaixaDeTexto 16"/>
          <p:cNvSpPr txBox="1">
            <a:spLocks noChangeArrowheads="1"/>
          </p:cNvSpPr>
          <p:nvPr/>
        </p:nvSpPr>
        <p:spPr bwMode="auto">
          <a:xfrm>
            <a:off x="1092200" y="1727200"/>
            <a:ext cx="3409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 b="1"/>
              <a:t>Resultado do Recorte</a:t>
            </a:r>
            <a:endParaRPr lang="en-US" sz="1800" b="1"/>
          </a:p>
        </p:txBody>
      </p:sp>
    </p:spTree>
    <p:extLst>
      <p:ext uri="{BB962C8B-B14F-4D97-AF65-F5344CB8AC3E}">
        <p14:creationId xmlns:p14="http://schemas.microsoft.com/office/powerpoint/2010/main" val="3779146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 err="1" smtClean="0"/>
              <a:t>Linguagem</a:t>
            </a:r>
            <a:r>
              <a:rPr lang="en-US" sz="2400" dirty="0" smtClean="0"/>
              <a:t> de </a:t>
            </a:r>
            <a:r>
              <a:rPr lang="en-US" sz="2400" dirty="0" err="1" smtClean="0"/>
              <a:t>marcação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exibição</a:t>
            </a:r>
            <a:r>
              <a:rPr lang="en-US" sz="2400" dirty="0" smtClean="0"/>
              <a:t> de </a:t>
            </a:r>
            <a:r>
              <a:rPr lang="en-US" sz="2400" dirty="0" err="1" smtClean="0"/>
              <a:t>conteúdos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WEB.</a:t>
            </a:r>
          </a:p>
          <a:p>
            <a:pPr lvl="1">
              <a:lnSpc>
                <a:spcPct val="110000"/>
              </a:lnSpc>
            </a:pPr>
            <a:r>
              <a:rPr lang="en-US" sz="2000" dirty="0" err="1" smtClean="0"/>
              <a:t>Interpretada</a:t>
            </a:r>
            <a:r>
              <a:rPr lang="en-US" sz="2000" dirty="0" smtClean="0"/>
              <a:t> </a:t>
            </a:r>
            <a:r>
              <a:rPr lang="en-US" sz="2000" dirty="0" err="1" smtClean="0"/>
              <a:t>pelo</a:t>
            </a:r>
            <a:r>
              <a:rPr lang="en-US" sz="2000" dirty="0" smtClean="0"/>
              <a:t> </a:t>
            </a:r>
            <a:r>
              <a:rPr lang="en-US" sz="2000" dirty="0" err="1" smtClean="0"/>
              <a:t>navegador</a:t>
            </a:r>
            <a:endParaRPr lang="en-US" sz="2000" dirty="0" smtClean="0"/>
          </a:p>
          <a:p>
            <a:pPr>
              <a:lnSpc>
                <a:spcPct val="110000"/>
              </a:lnSpc>
            </a:pPr>
            <a:r>
              <a:rPr lang="en-US" sz="2400" dirty="0" err="1" smtClean="0"/>
              <a:t>Funcionamento</a:t>
            </a:r>
            <a:r>
              <a:rPr lang="en-US" sz="2400" dirty="0" smtClean="0"/>
              <a:t>:</a:t>
            </a:r>
          </a:p>
          <a:p>
            <a:pPr lvl="1">
              <a:lnSpc>
                <a:spcPct val="110000"/>
              </a:lnSpc>
            </a:pPr>
            <a:r>
              <a:rPr lang="en-US" sz="2000" dirty="0" err="1" smtClean="0"/>
              <a:t>Navegador</a:t>
            </a:r>
            <a:r>
              <a:rPr lang="en-US" sz="2000" dirty="0" smtClean="0"/>
              <a:t> </a:t>
            </a:r>
            <a:r>
              <a:rPr lang="en-US" sz="2000" dirty="0" err="1" smtClean="0"/>
              <a:t>envia</a:t>
            </a:r>
            <a:r>
              <a:rPr lang="en-US" sz="2000" dirty="0" smtClean="0"/>
              <a:t> </a:t>
            </a:r>
            <a:r>
              <a:rPr lang="en-US" sz="2000" dirty="0" err="1" smtClean="0"/>
              <a:t>uma</a:t>
            </a:r>
            <a:r>
              <a:rPr lang="en-US" sz="2000" dirty="0" smtClean="0"/>
              <a:t> </a:t>
            </a:r>
            <a:r>
              <a:rPr lang="en-US" sz="2000" dirty="0" err="1" smtClean="0"/>
              <a:t>requisição</a:t>
            </a:r>
            <a:r>
              <a:rPr lang="en-US" sz="2000" dirty="0" smtClean="0"/>
              <a:t> a um </a:t>
            </a:r>
            <a:r>
              <a:rPr lang="en-US" sz="2000" dirty="0" err="1" smtClean="0"/>
              <a:t>servidor</a:t>
            </a:r>
            <a:endParaRPr lang="en-US" sz="2000" dirty="0" smtClean="0"/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O </a:t>
            </a:r>
            <a:r>
              <a:rPr lang="en-US" sz="2000" dirty="0" err="1" smtClean="0"/>
              <a:t>servidor</a:t>
            </a:r>
            <a:r>
              <a:rPr lang="en-US" sz="2000" dirty="0" smtClean="0"/>
              <a:t> </a:t>
            </a:r>
            <a:r>
              <a:rPr lang="en-US" sz="2000" dirty="0" err="1" smtClean="0"/>
              <a:t>processa</a:t>
            </a:r>
            <a:r>
              <a:rPr lang="en-US" sz="2000" dirty="0" smtClean="0"/>
              <a:t> a </a:t>
            </a:r>
            <a:r>
              <a:rPr lang="en-US" sz="2000" dirty="0" err="1" smtClean="0"/>
              <a:t>requisição</a:t>
            </a:r>
            <a:r>
              <a:rPr lang="en-US" sz="2000" dirty="0" smtClean="0"/>
              <a:t> e </a:t>
            </a:r>
            <a:r>
              <a:rPr lang="en-US" sz="2000" dirty="0" err="1" smtClean="0"/>
              <a:t>gera</a:t>
            </a:r>
            <a:r>
              <a:rPr lang="en-US" sz="2000" dirty="0" smtClean="0"/>
              <a:t> </a:t>
            </a:r>
            <a:r>
              <a:rPr lang="en-US" sz="2000" dirty="0" err="1" smtClean="0"/>
              <a:t>uma</a:t>
            </a:r>
            <a:r>
              <a:rPr lang="en-US" sz="2000" dirty="0" smtClean="0"/>
              <a:t> </a:t>
            </a:r>
            <a:r>
              <a:rPr lang="en-US" sz="2000" dirty="0" err="1" smtClean="0"/>
              <a:t>resposta</a:t>
            </a:r>
            <a:r>
              <a:rPr lang="en-US" sz="2000" dirty="0" smtClean="0"/>
              <a:t> com um </a:t>
            </a:r>
            <a:r>
              <a:rPr lang="en-US" sz="2000" dirty="0" err="1" smtClean="0"/>
              <a:t>arquivo</a:t>
            </a:r>
            <a:r>
              <a:rPr lang="en-US" sz="2000" dirty="0" smtClean="0"/>
              <a:t> HTML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O </a:t>
            </a:r>
            <a:r>
              <a:rPr lang="en-US" sz="2000" dirty="0" err="1" smtClean="0"/>
              <a:t>navegador</a:t>
            </a:r>
            <a:r>
              <a:rPr lang="en-US" sz="2000" dirty="0" smtClean="0"/>
              <a:t> </a:t>
            </a:r>
            <a:r>
              <a:rPr lang="en-US" sz="2000" dirty="0" err="1" smtClean="0"/>
              <a:t>lê</a:t>
            </a:r>
            <a:r>
              <a:rPr lang="en-US" sz="2000" dirty="0" smtClean="0"/>
              <a:t> o </a:t>
            </a:r>
            <a:r>
              <a:rPr lang="en-US" sz="2000" dirty="0" err="1" smtClean="0"/>
              <a:t>arquivo</a:t>
            </a:r>
            <a:r>
              <a:rPr lang="en-US" sz="2000" dirty="0" smtClean="0"/>
              <a:t>, </a:t>
            </a:r>
            <a:r>
              <a:rPr lang="en-US" sz="2000" dirty="0" err="1" smtClean="0"/>
              <a:t>interpreta</a:t>
            </a:r>
            <a:r>
              <a:rPr lang="en-US" sz="2000" dirty="0" smtClean="0"/>
              <a:t> </a:t>
            </a:r>
            <a:r>
              <a:rPr lang="en-US" sz="2000" dirty="0" err="1" smtClean="0"/>
              <a:t>suas</a:t>
            </a:r>
            <a:r>
              <a:rPr lang="en-US" sz="2000" dirty="0" smtClean="0"/>
              <a:t> </a:t>
            </a:r>
            <a:r>
              <a:rPr lang="en-US" sz="2000" dirty="0" err="1" smtClean="0"/>
              <a:t>marcações</a:t>
            </a:r>
            <a:r>
              <a:rPr lang="en-US" sz="2000" dirty="0" smtClean="0"/>
              <a:t> e </a:t>
            </a:r>
            <a:r>
              <a:rPr lang="en-US" sz="2000" dirty="0" err="1" smtClean="0"/>
              <a:t>produz</a:t>
            </a:r>
            <a:r>
              <a:rPr lang="en-US" sz="2000" dirty="0" smtClean="0"/>
              <a:t> um </a:t>
            </a:r>
            <a:r>
              <a:rPr lang="en-US" sz="2000" dirty="0" err="1" smtClean="0"/>
              <a:t>resultado</a:t>
            </a:r>
            <a:r>
              <a:rPr lang="en-US" sz="2000" dirty="0" smtClean="0"/>
              <a:t> </a:t>
            </a:r>
            <a:r>
              <a:rPr lang="en-US" sz="2000" dirty="0" err="1" smtClean="0"/>
              <a:t>em</a:t>
            </a:r>
            <a:r>
              <a:rPr lang="en-US" sz="2000" dirty="0" smtClean="0"/>
              <a:t> </a:t>
            </a:r>
            <a:r>
              <a:rPr lang="en-US" sz="2000" dirty="0" err="1" smtClean="0"/>
              <a:t>tela</a:t>
            </a:r>
            <a:r>
              <a:rPr lang="en-US" sz="2000" dirty="0" smtClean="0"/>
              <a:t> (</a:t>
            </a:r>
            <a:r>
              <a:rPr lang="en-US" sz="2000" dirty="0" err="1" smtClean="0"/>
              <a:t>renderiza</a:t>
            </a:r>
            <a:r>
              <a:rPr lang="en-US" sz="2000" dirty="0" smtClean="0"/>
              <a:t> o </a:t>
            </a:r>
            <a:r>
              <a:rPr lang="en-US" sz="2000" dirty="0" err="1" smtClean="0"/>
              <a:t>conteúdo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7100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4660</TotalTime>
  <Words>3561</Words>
  <Application>Microsoft Macintosh PowerPoint</Application>
  <PresentationFormat>On-screen Show (4:3)</PresentationFormat>
  <Paragraphs>499</Paragraphs>
  <Slides>56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Eclipse</vt:lpstr>
      <vt:lpstr>Linguagens de Marcação</vt:lpstr>
      <vt:lpstr>Projeto Web</vt:lpstr>
      <vt:lpstr>Experiência do usuário (User eXperience)</vt:lpstr>
      <vt:lpstr>PowerPoint Presentation</vt:lpstr>
      <vt:lpstr>Aspectos do Design Web</vt:lpstr>
      <vt:lpstr>Aspectos do Design Web</vt:lpstr>
      <vt:lpstr>PowerPoint Presentation</vt:lpstr>
      <vt:lpstr>Aspectos do Design Web</vt:lpstr>
      <vt:lpstr>HTML</vt:lpstr>
      <vt:lpstr>Exemplo index.html</vt:lpstr>
      <vt:lpstr>Resultado produzido:</vt:lpstr>
      <vt:lpstr>Ups!</vt:lpstr>
      <vt:lpstr>HTML e XML</vt:lpstr>
      <vt:lpstr>Agora vai!</vt:lpstr>
      <vt:lpstr>Voilà!</vt:lpstr>
      <vt:lpstr>HTML - &lt;!DOCTYPE&gt; e &lt;html&gt;</vt:lpstr>
      <vt:lpstr>HTML - &lt;head&gt; Metatags</vt:lpstr>
      <vt:lpstr>  HTML - &lt;head&gt; Metatags – Exemplos</vt:lpstr>
      <vt:lpstr>HTML - &lt;head&gt; Outras tags</vt:lpstr>
      <vt:lpstr>HTML - &lt;body&gt;</vt:lpstr>
      <vt:lpstr>Parágrafos e Ênfase</vt:lpstr>
      <vt:lpstr>Imagens</vt:lpstr>
      <vt:lpstr>Exercícios</vt:lpstr>
      <vt:lpstr>Validação do documento</vt:lpstr>
      <vt:lpstr>Listas</vt:lpstr>
      <vt:lpstr>Listas – Lista de definição</vt:lpstr>
      <vt:lpstr>Tabelas</vt:lpstr>
      <vt:lpstr>Tabelas – tags especiais</vt:lpstr>
      <vt:lpstr>Links</vt:lpstr>
      <vt:lpstr>Links</vt:lpstr>
      <vt:lpstr>Links</vt:lpstr>
      <vt:lpstr>Âncora</vt:lpstr>
      <vt:lpstr>PowerPoint Presentation</vt:lpstr>
      <vt:lpstr>Exercícios</vt:lpstr>
      <vt:lpstr>Leituras recomendadas</vt:lpstr>
      <vt:lpstr>Introdução à Estilização</vt:lpstr>
      <vt:lpstr>Histórico </vt:lpstr>
      <vt:lpstr>Folhas de Estilo em Cascata - CSS</vt:lpstr>
      <vt:lpstr>Estilizando em linha</vt:lpstr>
      <vt:lpstr>PowerPoint Presentation</vt:lpstr>
      <vt:lpstr>Propriedades tipográficas e Fontes</vt:lpstr>
      <vt:lpstr>Alinhamento e decoração de texto</vt:lpstr>
      <vt:lpstr>Imagem de Fundo - background</vt:lpstr>
      <vt:lpstr>Bordas - border</vt:lpstr>
      <vt:lpstr>PowerPoint Presentation</vt:lpstr>
      <vt:lpstr>PowerPoint Presentation</vt:lpstr>
      <vt:lpstr>Estilizando – Arquivo externo</vt:lpstr>
      <vt:lpstr>Espaçamento e Margem</vt:lpstr>
      <vt:lpstr>Espaçamento e dimensões</vt:lpstr>
      <vt:lpstr>Seletores CSS</vt:lpstr>
      <vt:lpstr>Seletor de elemento</vt:lpstr>
      <vt:lpstr>Seletor de ID</vt:lpstr>
      <vt:lpstr>Seletor de Classe</vt:lpstr>
      <vt:lpstr>Seletor de classes</vt:lpstr>
      <vt:lpstr>Float</vt:lpstr>
      <vt:lpstr>Estilizando em cascata</vt:lpstr>
    </vt:vector>
  </TitlesOfParts>
  <Company>Acme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Linguagens de Marcação</dc:title>
  <dc:creator>Rafael Escalfoni</dc:creator>
  <cp:lastModifiedBy>Rafael Escalfoni</cp:lastModifiedBy>
  <cp:revision>44</cp:revision>
  <dcterms:created xsi:type="dcterms:W3CDTF">2015-11-30T18:09:32Z</dcterms:created>
  <dcterms:modified xsi:type="dcterms:W3CDTF">2015-12-08T17:10:28Z</dcterms:modified>
</cp:coreProperties>
</file>