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373" r:id="rId5"/>
    <p:sldId id="374" r:id="rId6"/>
    <p:sldId id="260" r:id="rId7"/>
    <p:sldId id="376" r:id="rId8"/>
    <p:sldId id="261" r:id="rId9"/>
    <p:sldId id="262" r:id="rId10"/>
    <p:sldId id="263" r:id="rId11"/>
    <p:sldId id="264" r:id="rId12"/>
    <p:sldId id="265" r:id="rId13"/>
    <p:sldId id="377" r:id="rId14"/>
    <p:sldId id="266" r:id="rId15"/>
    <p:sldId id="267" r:id="rId16"/>
    <p:sldId id="268" r:id="rId17"/>
    <p:sldId id="269" r:id="rId18"/>
    <p:sldId id="270" r:id="rId19"/>
    <p:sldId id="271" r:id="rId20"/>
    <p:sldId id="375" r:id="rId21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3"/>
      <p:bold r:id="rId24"/>
      <p:italic r:id="rId25"/>
      <p:boldItalic r:id="rId26"/>
    </p:embeddedFont>
    <p:embeddedFont>
      <p:font typeface="Nixie One" panose="02000503080000020004" pitchFamily="2" charset="0"/>
      <p:regular r:id="rId27"/>
    </p:embeddedFont>
    <p:embeddedFont>
      <p:font typeface="Roboto Slab" pitchFamily="2" charset="0"/>
      <p:regular r:id="rId28"/>
      <p:bold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E8E5-13C4-4F20-BEA6-21C34AFA7481}">
  <a:tblStyle styleId="{2F50E8E5-13C4-4F20-BEA6-21C34AFA7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9"/>
    <p:restoredTop sz="94848"/>
  </p:normalViewPr>
  <p:slideViewPr>
    <p:cSldViewPr snapToGrid="0" snapToObjects="1">
      <p:cViewPr>
        <p:scale>
          <a:sx n="140" d="100"/>
          <a:sy n="140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97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50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3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9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 dirty="0"/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01F09E5D-341B-6D45-9515-B99F999CD5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793574"/>
            <a:ext cx="4505700" cy="4625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6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FC99CD8-8BCD-2B4C-A07B-0BF24E2B9E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D3A66-09B7-F34A-88FD-F73AFECA296A}" type="datetimeFigureOut">
              <a:rPr lang="pt-BR" altLang="pt-BR"/>
              <a:pPr/>
              <a:t>03/01/2021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A7B506E-42E4-4F44-8F8F-B5D896371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E2284A-C481-424E-8B5E-2797C1E64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928A7-4D90-7A40-B157-0928FBAF4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30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 hasCustomPrompt="1"/>
          </p:nvPr>
        </p:nvSpPr>
        <p:spPr>
          <a:xfrm>
            <a:off x="374904" y="1767275"/>
            <a:ext cx="8311921" cy="315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55600" lvl="0" indent="-355600">
              <a:spcBef>
                <a:spcPts val="0"/>
              </a:spcBef>
              <a:buSzPct val="100000"/>
              <a:buNone/>
              <a:tabLst/>
              <a:defRPr sz="2000">
                <a:latin typeface="Garamond" panose="02020404030301010803" pitchFamily="18" charset="0"/>
              </a:defRPr>
            </a:lvl1pPr>
            <a:lvl2pPr marL="407988" marR="0" lvl="1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 sz="2000">
                <a:latin typeface="Garamond" panose="02020404030301010803" pitchFamily="18" charset="0"/>
              </a:defRPr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marL="669925" lvl="7" indent="-307975">
              <a:spcBef>
                <a:spcPts val="0"/>
              </a:spcBef>
              <a:buSzPct val="100000"/>
              <a:tabLst/>
              <a:defRPr sz="16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tabLst/>
              <a:defRPr/>
            </a:pPr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7"/>
            <a:r>
              <a:rPr lang="pt-BR" dirty="0"/>
              <a:t>Terceiro nível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3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2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0" r:id="rId3"/>
    <p:sldLayoutId id="2147483661" r:id="rId4"/>
    <p:sldLayoutId id="2147483662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7424928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4400" dirty="0" err="1"/>
              <a:t>Jquery</a:t>
            </a:r>
            <a:br>
              <a:rPr lang="en-US" sz="4400" dirty="0"/>
            </a:br>
            <a:r>
              <a:rPr lang="en-US" sz="2400" dirty="0" err="1"/>
              <a:t>Biblioteca</a:t>
            </a:r>
            <a:r>
              <a:rPr lang="en-US" sz="2400" dirty="0"/>
              <a:t> JavaScript cross-browser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793574"/>
            <a:ext cx="6958584" cy="462576"/>
          </a:xfrm>
        </p:spPr>
        <p:txBody>
          <a:bodyPr/>
          <a:lstStyle/>
          <a:p>
            <a:r>
              <a:rPr lang="en-US" dirty="0"/>
              <a:t>jQuery is a lightweight, “write less, do more”, JavaScript library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en-US" sz="1100" dirty="0"/>
              <a:t>https://w3schools.com/</a:t>
            </a:r>
            <a:r>
              <a:rPr lang="en-US" sz="1100" dirty="0" err="1"/>
              <a:t>jquery</a:t>
            </a:r>
            <a:endParaRPr lang="pt-BR" sz="1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Curso WD-43 – Desenvolvimento Web com HTML, CSS e JavaScript CAELUM</a:t>
            </a:r>
          </a:p>
          <a:p>
            <a:r>
              <a:rPr lang="pt-BR" sz="1200" dirty="0"/>
              <a:t>Jon </a:t>
            </a:r>
            <a:r>
              <a:rPr lang="pt-BR" sz="1200" dirty="0" err="1"/>
              <a:t>Duckett</a:t>
            </a:r>
            <a:r>
              <a:rPr lang="pt-BR" sz="1200" dirty="0"/>
              <a:t> – </a:t>
            </a:r>
            <a:r>
              <a:rPr lang="pt-BR" sz="1200" dirty="0" err="1"/>
              <a:t>Javascript</a:t>
            </a:r>
            <a:r>
              <a:rPr lang="pt-BR" sz="1200" dirty="0"/>
              <a:t> &amp; </a:t>
            </a:r>
            <a:r>
              <a:rPr lang="pt-BR" sz="1200" dirty="0" err="1"/>
              <a:t>jQuery</a:t>
            </a:r>
            <a:r>
              <a:rPr lang="pt-BR" sz="1200" dirty="0"/>
              <a:t> – </a:t>
            </a:r>
            <a:r>
              <a:rPr lang="pt-BR" sz="1200" dirty="0" err="1"/>
              <a:t>interactive</a:t>
            </a:r>
            <a:r>
              <a:rPr lang="pt-BR" sz="1200" dirty="0"/>
              <a:t> front-</a:t>
            </a:r>
            <a:r>
              <a:rPr lang="pt-BR" sz="1200" dirty="0" err="1"/>
              <a:t>end</a:t>
            </a:r>
            <a:r>
              <a:rPr lang="pt-BR" sz="1200" dirty="0"/>
              <a:t> web </a:t>
            </a:r>
            <a:r>
              <a:rPr lang="pt-BR" sz="1200" dirty="0" err="1"/>
              <a:t>development</a:t>
            </a:r>
            <a:endParaRPr lang="pt-BR" sz="1200" dirty="0"/>
          </a:p>
          <a:p>
            <a:r>
              <a:rPr lang="pt-BR" sz="1200" dirty="0"/>
              <a:t>D. S. </a:t>
            </a:r>
            <a:r>
              <a:rPr lang="pt-BR" sz="1200" dirty="0" err="1"/>
              <a:t>McFarland</a:t>
            </a:r>
            <a:r>
              <a:rPr lang="pt-BR" sz="1200" dirty="0"/>
              <a:t> – JavaScript &amp; </a:t>
            </a:r>
            <a:r>
              <a:rPr lang="pt-BR" sz="1200" dirty="0" err="1"/>
              <a:t>jQuery</a:t>
            </a:r>
            <a:r>
              <a:rPr lang="pt-BR" sz="1200" dirty="0"/>
              <a:t> –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missing</a:t>
            </a:r>
            <a:r>
              <a:rPr lang="pt-BR" sz="1200" dirty="0"/>
              <a:t> manual</a:t>
            </a:r>
            <a:endParaRPr lang="pt-BR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Ready Event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Para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métodos</a:t>
            </a:r>
            <a:r>
              <a:rPr lang="en-US" sz="1800" dirty="0"/>
              <a:t> </a:t>
            </a:r>
            <a:r>
              <a:rPr lang="en-US" sz="1800" dirty="0" err="1"/>
              <a:t>jQuery</a:t>
            </a:r>
            <a:r>
              <a:rPr lang="en-US" sz="1800" dirty="0"/>
              <a:t> </a:t>
            </a:r>
            <a:r>
              <a:rPr lang="en-US" sz="1800" dirty="0" err="1"/>
              <a:t>executem</a:t>
            </a:r>
            <a:r>
              <a:rPr lang="en-US" sz="1800" dirty="0"/>
              <a:t> </a:t>
            </a:r>
            <a:r>
              <a:rPr lang="en-US" sz="1800" dirty="0" err="1"/>
              <a:t>apenas</a:t>
            </a:r>
            <a:r>
              <a:rPr lang="en-US" sz="1800" dirty="0"/>
              <a:t> </a:t>
            </a:r>
            <a:r>
              <a:rPr lang="en-US" sz="1800" dirty="0" err="1"/>
              <a:t>quando</a:t>
            </a:r>
            <a:r>
              <a:rPr lang="en-US" sz="1800" dirty="0"/>
              <a:t> a </a:t>
            </a:r>
            <a:r>
              <a:rPr lang="en-US" sz="1800" dirty="0" err="1"/>
              <a:t>página</a:t>
            </a:r>
            <a:r>
              <a:rPr lang="en-US" sz="1800" dirty="0"/>
              <a:t> </a:t>
            </a:r>
            <a:r>
              <a:rPr lang="en-US" sz="1800" dirty="0" err="1"/>
              <a:t>estiver</a:t>
            </a:r>
            <a:r>
              <a:rPr lang="en-US" sz="1800" dirty="0"/>
              <a:t> </a:t>
            </a:r>
            <a:r>
              <a:rPr lang="en-US" sz="1800" dirty="0" err="1"/>
              <a:t>carregada</a:t>
            </a:r>
            <a:r>
              <a:rPr lang="en-US" sz="1800" dirty="0"/>
              <a:t> (ready), </a:t>
            </a:r>
            <a:r>
              <a:rPr lang="en-US" sz="1800" dirty="0" err="1"/>
              <a:t>coloque</a:t>
            </a:r>
            <a:r>
              <a:rPr lang="en-US" sz="1800" dirty="0"/>
              <a:t>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código</a:t>
            </a:r>
            <a:r>
              <a:rPr lang="en-US" sz="1800" dirty="0"/>
              <a:t> </a:t>
            </a:r>
            <a:r>
              <a:rPr lang="en-US" sz="1800" dirty="0" err="1"/>
              <a:t>dentro</a:t>
            </a:r>
            <a:r>
              <a:rPr lang="en-US" sz="1800" dirty="0"/>
              <a:t> do </a:t>
            </a:r>
            <a:r>
              <a:rPr lang="en-US" sz="1800" dirty="0" err="1"/>
              <a:t>evento</a:t>
            </a:r>
            <a:r>
              <a:rPr lang="en-US" sz="1800" dirty="0"/>
              <a:t> document ready event:</a:t>
            </a:r>
          </a:p>
          <a:p>
            <a:pPr marL="401241" lvl="1">
              <a:buNone/>
              <a:tabLst>
                <a:tab pos="406004" algn="l"/>
              </a:tabLst>
            </a:pPr>
            <a:r>
              <a:rPr lang="en-US" sz="1350" dirty="0">
                <a:latin typeface="Courier"/>
                <a:cs typeface="Courier"/>
              </a:rPr>
              <a:t>$(document).ready(function(){</a:t>
            </a:r>
          </a:p>
          <a:p>
            <a:pPr marL="401241" lvl="1">
              <a:buNone/>
              <a:tabLst>
                <a:tab pos="406004" algn="l"/>
              </a:tabLst>
            </a:pPr>
            <a:r>
              <a:rPr lang="en-US" sz="1200" dirty="0">
                <a:solidFill>
                  <a:srgbClr val="7F7F7F"/>
                </a:solidFill>
                <a:latin typeface="Courier"/>
                <a:cs typeface="Courier"/>
              </a:rPr>
              <a:t>  // </a:t>
            </a:r>
            <a:r>
              <a:rPr lang="en-US" sz="1200" dirty="0" err="1">
                <a:solidFill>
                  <a:srgbClr val="7F7F7F"/>
                </a:solidFill>
                <a:latin typeface="Courier"/>
                <a:cs typeface="Courier"/>
              </a:rPr>
              <a:t>seu</a:t>
            </a:r>
            <a:r>
              <a:rPr lang="en-US" sz="12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7F7F7F"/>
                </a:solidFill>
                <a:latin typeface="Courier"/>
                <a:cs typeface="Courier"/>
              </a:rPr>
              <a:t>código</a:t>
            </a:r>
            <a:r>
              <a:rPr lang="en-US" sz="12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7F7F7F"/>
                </a:solidFill>
                <a:latin typeface="Courier"/>
                <a:cs typeface="Courier"/>
              </a:rPr>
              <a:t>aqui</a:t>
            </a:r>
            <a:endParaRPr lang="en-US" sz="1200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401241" lvl="1">
              <a:buNone/>
              <a:tabLst>
                <a:tab pos="406004" algn="l"/>
              </a:tabLst>
            </a:pPr>
            <a:r>
              <a:rPr lang="en-US" sz="1350" dirty="0">
                <a:latin typeface="Courier"/>
                <a:cs typeface="Courier"/>
              </a:rPr>
              <a:t>});</a:t>
            </a:r>
          </a:p>
          <a:p>
            <a:pPr lvl="0">
              <a:buClr>
                <a:srgbClr val="006666"/>
              </a:buClr>
            </a:pPr>
            <a:r>
              <a:rPr lang="en-US" sz="1800" dirty="0" err="1">
                <a:solidFill>
                  <a:srgbClr val="000000"/>
                </a:solidFill>
              </a:rPr>
              <a:t>Seu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uso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é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tão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comum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que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foi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simplificado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para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406004">
              <a:buNone/>
            </a:pPr>
            <a:r>
              <a:rPr lang="en-US" sz="1350" dirty="0">
                <a:latin typeface="Courier"/>
                <a:cs typeface="Courier"/>
              </a:rPr>
              <a:t>$(function(){</a:t>
            </a:r>
          </a:p>
          <a:p>
            <a:pPr marL="406004">
              <a:buNone/>
            </a:pPr>
            <a:r>
              <a:rPr lang="en-US" sz="1200" dirty="0">
                <a:solidFill>
                  <a:srgbClr val="7F7F7F"/>
                </a:solidFill>
                <a:latin typeface="Courier"/>
                <a:cs typeface="Courier"/>
              </a:rPr>
              <a:t>  // </a:t>
            </a:r>
            <a:r>
              <a:rPr lang="en-US" sz="1200" dirty="0" err="1">
                <a:solidFill>
                  <a:srgbClr val="7F7F7F"/>
                </a:solidFill>
                <a:latin typeface="Courier"/>
                <a:cs typeface="Courier"/>
              </a:rPr>
              <a:t>seu</a:t>
            </a:r>
            <a:r>
              <a:rPr lang="en-US" sz="12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7F7F7F"/>
                </a:solidFill>
                <a:latin typeface="Courier"/>
                <a:cs typeface="Courier"/>
              </a:rPr>
              <a:t>código</a:t>
            </a:r>
            <a:r>
              <a:rPr lang="en-US" sz="12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7F7F7F"/>
                </a:solidFill>
                <a:latin typeface="Courier"/>
                <a:cs typeface="Courier"/>
              </a:rPr>
              <a:t>aqui</a:t>
            </a:r>
            <a:endParaRPr lang="en-US" sz="1200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406004">
              <a:buNone/>
            </a:pPr>
            <a:r>
              <a:rPr lang="en-US" sz="1350" dirty="0">
                <a:latin typeface="Courier"/>
                <a:cs typeface="Courier"/>
              </a:rPr>
              <a:t>});</a:t>
            </a:r>
          </a:p>
          <a:p>
            <a:pPr>
              <a:buNone/>
            </a:pP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436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EBA7AFC-1F37-1049-9AF5-409C177FB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Content Placeholder 5" descr="Captura de Tela 2016-01-21 às 16.46.04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91" r="-13391"/>
          <a:stretch>
            <a:fillRect/>
          </a:stretch>
        </p:blipFill>
        <p:spPr>
          <a:xfrm>
            <a:off x="243940" y="1274571"/>
            <a:ext cx="8831537" cy="1633729"/>
          </a:xfrm>
        </p:spPr>
      </p:pic>
      <p:sp>
        <p:nvSpPr>
          <p:cNvPr id="9" name="TextBox 8"/>
          <p:cNvSpPr txBox="1"/>
          <p:nvPr/>
        </p:nvSpPr>
        <p:spPr>
          <a:xfrm>
            <a:off x="1663700" y="2908300"/>
            <a:ext cx="599201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Courier New"/>
              <a:buChar char="o"/>
            </a:pPr>
            <a:r>
              <a:rPr lang="en-US" sz="1500" dirty="0">
                <a:latin typeface="Verdana"/>
              </a:rPr>
              <a:t>Um </a:t>
            </a:r>
            <a:r>
              <a:rPr lang="en-US" sz="1500" dirty="0" err="1">
                <a:latin typeface="Verdana"/>
              </a:rPr>
              <a:t>evento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representa</a:t>
            </a:r>
            <a:r>
              <a:rPr lang="en-US" sz="1500" dirty="0">
                <a:latin typeface="Verdana"/>
              </a:rPr>
              <a:t> o </a:t>
            </a:r>
            <a:r>
              <a:rPr lang="en-US" sz="1500" dirty="0" err="1">
                <a:latin typeface="Verdana"/>
              </a:rPr>
              <a:t>momento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preciso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quando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alguma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coisa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acontece</a:t>
            </a:r>
            <a:endParaRPr lang="en-US" sz="1500" dirty="0">
              <a:latin typeface="Verdana"/>
            </a:endParaRPr>
          </a:p>
          <a:p>
            <a:pPr marL="257175" indent="-257175">
              <a:buFont typeface="Courier New"/>
              <a:buChar char="o"/>
            </a:pPr>
            <a:r>
              <a:rPr lang="en-US" sz="1500" dirty="0" err="1">
                <a:latin typeface="Verdana"/>
              </a:rPr>
              <a:t>Sintaxe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para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eventos</a:t>
            </a:r>
            <a:r>
              <a:rPr lang="en-US" sz="1500" dirty="0">
                <a:latin typeface="Verdana"/>
              </a:rPr>
              <a:t>:</a:t>
            </a:r>
          </a:p>
          <a:p>
            <a:pPr marL="600075" lvl="1" indent="-257175">
              <a:buFont typeface="Courier New"/>
              <a:buChar char="o"/>
            </a:pPr>
            <a:r>
              <a:rPr lang="en-US" sz="1500" dirty="0">
                <a:latin typeface="Verdana"/>
              </a:rPr>
              <a:t>Para a </a:t>
            </a:r>
            <a:r>
              <a:rPr lang="en-US" sz="1500" dirty="0" err="1">
                <a:latin typeface="Verdana"/>
              </a:rPr>
              <a:t>maioria</a:t>
            </a:r>
            <a:r>
              <a:rPr lang="en-US" sz="1500" dirty="0">
                <a:latin typeface="Verdana"/>
              </a:rPr>
              <a:t> dos </a:t>
            </a:r>
            <a:r>
              <a:rPr lang="en-US" sz="1500" dirty="0" err="1">
                <a:latin typeface="Verdana"/>
              </a:rPr>
              <a:t>eventos</a:t>
            </a:r>
            <a:r>
              <a:rPr lang="en-US" sz="1500" dirty="0">
                <a:latin typeface="Verdana"/>
              </a:rPr>
              <a:t> DOM tem um </a:t>
            </a:r>
            <a:r>
              <a:rPr lang="en-US" sz="1500" dirty="0" err="1">
                <a:latin typeface="Verdana"/>
              </a:rPr>
              <a:t>evento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jquery</a:t>
            </a:r>
            <a:r>
              <a:rPr lang="en-US" sz="1500" dirty="0">
                <a:latin typeface="Verdana"/>
              </a:rPr>
              <a:t> </a:t>
            </a:r>
            <a:r>
              <a:rPr lang="en-US" sz="1500" dirty="0" err="1">
                <a:latin typeface="Verdana"/>
              </a:rPr>
              <a:t>equivalente</a:t>
            </a:r>
            <a:r>
              <a:rPr lang="en-US" sz="1500" dirty="0">
                <a:latin typeface="Verdana"/>
              </a:rPr>
              <a:t>:</a:t>
            </a:r>
          </a:p>
          <a:p>
            <a:pPr lvl="1"/>
            <a:r>
              <a:rPr lang="en-US" sz="1500" dirty="0">
                <a:latin typeface="Courier"/>
                <a:cs typeface="Courier"/>
              </a:rPr>
              <a:t>$(“p”).click( </a:t>
            </a:r>
            <a:r>
              <a:rPr lang="en-US" sz="1500" dirty="0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//</a:t>
            </a:r>
            <a:r>
              <a:rPr lang="en-US" sz="1500" dirty="0" err="1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fazer</a:t>
            </a:r>
            <a:r>
              <a:rPr lang="en-US" sz="1500" dirty="0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algo</a:t>
            </a:r>
            <a:r>
              <a:rPr lang="en-US" sz="1500" dirty="0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aqui</a:t>
            </a:r>
            <a:r>
              <a:rPr lang="en-US" sz="1500" dirty="0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!!!</a:t>
            </a:r>
            <a:r>
              <a:rPr lang="en-US" sz="1500" dirty="0">
                <a:latin typeface="Courier"/>
                <a:cs typeface="Courier"/>
              </a:rPr>
              <a:t>);</a:t>
            </a:r>
          </a:p>
          <a:p>
            <a:pPr lvl="1"/>
            <a:endParaRPr lang="en-US" sz="150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507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método</a:t>
            </a:r>
            <a:r>
              <a:rPr lang="en-US" dirty="0"/>
              <a:t> on()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Organize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código</a:t>
            </a:r>
            <a:r>
              <a:rPr lang="en-US" sz="1800" dirty="0"/>
              <a:t> com o </a:t>
            </a:r>
            <a:r>
              <a:rPr lang="en-US" sz="1800" dirty="0" err="1"/>
              <a:t>método</a:t>
            </a:r>
            <a:r>
              <a:rPr lang="en-US" sz="1800" dirty="0"/>
              <a:t> on(). </a:t>
            </a:r>
            <a:r>
              <a:rPr lang="en-US" sz="1800" dirty="0" err="1"/>
              <a:t>Assim</a:t>
            </a:r>
            <a:r>
              <a:rPr lang="en-US" sz="1800" dirty="0"/>
              <a:t>, </a:t>
            </a:r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poderá</a:t>
            </a:r>
            <a:r>
              <a:rPr lang="en-US" sz="1800" dirty="0"/>
              <a:t> </a:t>
            </a:r>
            <a:r>
              <a:rPr lang="en-US" sz="1800" dirty="0" err="1"/>
              <a:t>listar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eventos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:</a:t>
            </a:r>
          </a:p>
          <a:p>
            <a:pPr>
              <a:buNone/>
            </a:pPr>
            <a:r>
              <a:rPr lang="en-US" sz="1200" dirty="0"/>
              <a:t>$(“p”).on(“click”, </a:t>
            </a:r>
            <a:r>
              <a:rPr lang="en-US" sz="1200" b="1" dirty="0"/>
              <a:t>function</a:t>
            </a:r>
            <a:r>
              <a:rPr lang="en-US" sz="1200" dirty="0"/>
              <a:t>({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alert(“callback”);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});</a:t>
            </a:r>
          </a:p>
          <a:p>
            <a:pPr>
              <a:spcBef>
                <a:spcPts val="0"/>
              </a:spcBef>
              <a:buNone/>
            </a:pPr>
            <a:endParaRPr lang="en-US" sz="825" dirty="0"/>
          </a:p>
          <a:p>
            <a:pPr>
              <a:buNone/>
            </a:pPr>
            <a:r>
              <a:rPr lang="en-US" sz="1200" dirty="0"/>
              <a:t>$(“p”).</a:t>
            </a:r>
            <a:r>
              <a:rPr lang="en-US" sz="1200" b="1" dirty="0"/>
              <a:t>on</a:t>
            </a:r>
            <a:r>
              <a:rPr lang="en-US" sz="1200" dirty="0"/>
              <a:t>({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b="1" dirty="0" err="1"/>
              <a:t>mouseenter</a:t>
            </a:r>
            <a:r>
              <a:rPr lang="en-US" sz="1200" dirty="0"/>
              <a:t>: </a:t>
            </a:r>
            <a:r>
              <a:rPr lang="en-US" sz="1200" b="1" dirty="0"/>
              <a:t>function</a:t>
            </a:r>
            <a:r>
              <a:rPr lang="en-US" sz="12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    $(</a:t>
            </a:r>
            <a:r>
              <a:rPr lang="en-US" sz="1200" b="1" dirty="0"/>
              <a:t>this</a:t>
            </a:r>
            <a:r>
              <a:rPr lang="en-US" sz="1200" dirty="0"/>
              <a:t>).</a:t>
            </a:r>
            <a:r>
              <a:rPr lang="en-US" sz="1200" dirty="0" err="1"/>
              <a:t>css</a:t>
            </a:r>
            <a:r>
              <a:rPr lang="en-US" sz="1200" dirty="0"/>
              <a:t>(“background-color”, “</a:t>
            </a:r>
            <a:r>
              <a:rPr lang="en-US" sz="1200" dirty="0" err="1"/>
              <a:t>lightgray</a:t>
            </a:r>
            <a:r>
              <a:rPr lang="en-US" sz="1200" dirty="0"/>
              <a:t>”);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},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b="1" dirty="0" err="1"/>
              <a:t>mouseleave</a:t>
            </a:r>
            <a:r>
              <a:rPr lang="en-US" sz="1200" dirty="0"/>
              <a:t>: </a:t>
            </a:r>
            <a:r>
              <a:rPr lang="en-US" sz="1200" b="1" dirty="0"/>
              <a:t>function</a:t>
            </a:r>
            <a:r>
              <a:rPr lang="en-US" sz="12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    $(</a:t>
            </a:r>
            <a:r>
              <a:rPr lang="en-US" sz="1200" b="1" dirty="0"/>
              <a:t>this</a:t>
            </a:r>
            <a:r>
              <a:rPr lang="en-US" sz="1200" dirty="0"/>
              <a:t>).</a:t>
            </a:r>
            <a:r>
              <a:rPr lang="en-US" sz="1200" dirty="0" err="1"/>
              <a:t>css</a:t>
            </a:r>
            <a:r>
              <a:rPr lang="en-US" sz="1200" dirty="0"/>
              <a:t>(“background-color”, “</a:t>
            </a:r>
            <a:r>
              <a:rPr lang="en-US" sz="1200" dirty="0" err="1"/>
              <a:t>lightblue</a:t>
            </a:r>
            <a:r>
              <a:rPr lang="en-US" sz="1200" dirty="0"/>
              <a:t>”);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},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b="1" dirty="0"/>
              <a:t>click</a:t>
            </a:r>
            <a:r>
              <a:rPr lang="en-US" sz="1200" dirty="0"/>
              <a:t>: </a:t>
            </a:r>
            <a:r>
              <a:rPr lang="en-US" sz="1200" b="1" dirty="0"/>
              <a:t>function</a:t>
            </a:r>
            <a:r>
              <a:rPr lang="en-US" sz="12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    $(</a:t>
            </a:r>
            <a:r>
              <a:rPr lang="en-US" sz="1200" b="1" dirty="0"/>
              <a:t>this</a:t>
            </a:r>
            <a:r>
              <a:rPr lang="en-US" sz="1200" dirty="0"/>
              <a:t>).</a:t>
            </a:r>
            <a:r>
              <a:rPr lang="en-US" sz="1200" dirty="0" err="1"/>
              <a:t>css</a:t>
            </a:r>
            <a:r>
              <a:rPr lang="en-US" sz="1200" dirty="0"/>
              <a:t>(“background-color”, ”yellow”);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/>
              <a:t>});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990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jQuery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err="1"/>
              <a:t>Efeitos</a:t>
            </a: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208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7153" y="573438"/>
            <a:ext cx="3208800" cy="1028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Efeitos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JQuery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51B8A7-757A-AD4E-BD56-7CE2CDB41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 descr="Captura de Tela 2016-01-21 às 17.1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2387"/>
            <a:ext cx="63246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Efeitos</a:t>
            </a:r>
            <a:r>
              <a:rPr lang="en-US" dirty="0"/>
              <a:t> Hide &amp; Show, Toggle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Sintaxe</a:t>
            </a:r>
            <a:r>
              <a:rPr lang="en-US" dirty="0"/>
              <a:t>:</a:t>
            </a: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).hide(</a:t>
            </a:r>
            <a:r>
              <a:rPr lang="en-US" sz="1350" i="1" dirty="0">
                <a:latin typeface="Courier"/>
                <a:cs typeface="Courier"/>
              </a:rPr>
              <a:t>speed*</a:t>
            </a:r>
            <a:r>
              <a:rPr lang="en-US" sz="1350" dirty="0">
                <a:latin typeface="Courier"/>
                <a:cs typeface="Courier"/>
              </a:rPr>
              <a:t>, </a:t>
            </a:r>
            <a:r>
              <a:rPr lang="en-US" sz="1350" i="1" dirty="0">
                <a:latin typeface="Courier"/>
                <a:cs typeface="Courier"/>
              </a:rPr>
              <a:t>callback*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pPr marL="342900" lvl="1">
              <a:buNone/>
            </a:pPr>
            <a:endParaRPr lang="en-US" sz="525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).show(</a:t>
            </a:r>
            <a:r>
              <a:rPr lang="en-US" sz="1350" i="1" dirty="0">
                <a:latin typeface="Courier"/>
                <a:cs typeface="Courier"/>
              </a:rPr>
              <a:t>speed*</a:t>
            </a:r>
            <a:r>
              <a:rPr lang="en-US" sz="1350" dirty="0">
                <a:latin typeface="Courier"/>
                <a:cs typeface="Courier"/>
              </a:rPr>
              <a:t>, </a:t>
            </a:r>
            <a:r>
              <a:rPr lang="en-US" sz="1350" i="1" dirty="0">
                <a:latin typeface="Courier"/>
                <a:cs typeface="Courier"/>
              </a:rPr>
              <a:t>callback*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pPr marL="342900" lvl="1">
              <a:buNone/>
            </a:pPr>
            <a:endParaRPr lang="en-US" sz="525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).toggle(</a:t>
            </a:r>
            <a:r>
              <a:rPr lang="en-US" sz="1350" i="1" dirty="0">
                <a:latin typeface="Courier"/>
                <a:cs typeface="Courier"/>
              </a:rPr>
              <a:t>speed*</a:t>
            </a:r>
            <a:r>
              <a:rPr lang="en-US" sz="1350" dirty="0">
                <a:latin typeface="Courier"/>
                <a:cs typeface="Courier"/>
              </a:rPr>
              <a:t>, </a:t>
            </a:r>
            <a:r>
              <a:rPr lang="en-US" sz="1350" i="1" dirty="0">
                <a:latin typeface="Courier"/>
                <a:cs typeface="Courier"/>
              </a:rPr>
              <a:t>callback*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pPr marL="342900" lvl="1">
              <a:buNone/>
            </a:pPr>
            <a:endParaRPr lang="en-US" sz="1350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dirty="0"/>
              <a:t>speed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milisegundos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[“</a:t>
            </a:r>
            <a:r>
              <a:rPr lang="en-US" dirty="0" err="1"/>
              <a:t>slow”|”fast</a:t>
            </a:r>
            <a:r>
              <a:rPr lang="en-US" dirty="0"/>
              <a:t>”]</a:t>
            </a:r>
          </a:p>
          <a:p>
            <a:pPr marL="342900" lvl="1">
              <a:buNone/>
            </a:pPr>
            <a:endParaRPr lang="en-US" dirty="0"/>
          </a:p>
          <a:p>
            <a:pPr marL="342900" lvl="1">
              <a:buNone/>
            </a:pPr>
            <a:r>
              <a:rPr lang="en-US" dirty="0"/>
              <a:t>*</a:t>
            </a:r>
            <a:r>
              <a:rPr lang="en-US" dirty="0" err="1"/>
              <a:t>opcionais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7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Efeito</a:t>
            </a:r>
            <a:r>
              <a:rPr lang="en-US" dirty="0"/>
              <a:t> fade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fadeIn</a:t>
            </a:r>
            <a:endParaRPr lang="en-US" dirty="0"/>
          </a:p>
          <a:p>
            <a:r>
              <a:rPr lang="en-US" dirty="0" err="1"/>
              <a:t>fadeOut</a:t>
            </a:r>
            <a:r>
              <a:rPr lang="en-US" dirty="0"/>
              <a:t> </a:t>
            </a:r>
          </a:p>
          <a:p>
            <a:r>
              <a:rPr lang="en-US" dirty="0" err="1"/>
              <a:t>fadeToggle</a:t>
            </a:r>
            <a:endParaRPr lang="en-US" dirty="0"/>
          </a:p>
          <a:p>
            <a:pPr lvl="1"/>
            <a:r>
              <a:rPr lang="en-US" dirty="0"/>
              <a:t>$(</a:t>
            </a:r>
            <a:r>
              <a:rPr lang="en-US" dirty="0" err="1"/>
              <a:t>seletor</a:t>
            </a:r>
            <a:r>
              <a:rPr lang="en-US" dirty="0"/>
              <a:t>).</a:t>
            </a:r>
            <a:r>
              <a:rPr lang="en-US" dirty="0" err="1"/>
              <a:t>fadeIn</a:t>
            </a:r>
            <a:r>
              <a:rPr lang="en-US" dirty="0"/>
              <a:t>(speed*, callback*);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$(</a:t>
            </a:r>
            <a:r>
              <a:rPr lang="en-US" dirty="0" err="1"/>
              <a:t>seletor</a:t>
            </a:r>
            <a:r>
              <a:rPr lang="en-US" dirty="0"/>
              <a:t>).</a:t>
            </a:r>
            <a:r>
              <a:rPr lang="en-US" dirty="0" err="1"/>
              <a:t>fadeOut</a:t>
            </a:r>
            <a:r>
              <a:rPr lang="en-US" dirty="0"/>
              <a:t>(speed*, callback*);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$(</a:t>
            </a:r>
            <a:r>
              <a:rPr lang="en-US" dirty="0" err="1"/>
              <a:t>seletor</a:t>
            </a:r>
            <a:r>
              <a:rPr lang="en-US" dirty="0"/>
              <a:t>).</a:t>
            </a:r>
            <a:r>
              <a:rPr lang="en-US" dirty="0" err="1"/>
              <a:t>fadeToggle</a:t>
            </a:r>
            <a:r>
              <a:rPr lang="en-US" dirty="0"/>
              <a:t>(speed*, callback*);</a:t>
            </a:r>
          </a:p>
          <a:p>
            <a:r>
              <a:rPr lang="en-US" dirty="0" err="1"/>
              <a:t>fadeTo</a:t>
            </a:r>
            <a:endParaRPr lang="en-US" dirty="0"/>
          </a:p>
          <a:p>
            <a:pPr lvl="1"/>
            <a:r>
              <a:rPr lang="en-US" dirty="0"/>
              <a:t>$(</a:t>
            </a:r>
            <a:r>
              <a:rPr lang="en-US" dirty="0" err="1"/>
              <a:t>seletor</a:t>
            </a:r>
            <a:r>
              <a:rPr lang="en-US" dirty="0"/>
              <a:t>).</a:t>
            </a:r>
            <a:r>
              <a:rPr lang="en-US" dirty="0" err="1"/>
              <a:t>fadeTo</a:t>
            </a:r>
            <a:r>
              <a:rPr lang="en-US" dirty="0"/>
              <a:t>(speed*, opacity*, callback*);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0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Efeito</a:t>
            </a:r>
            <a:r>
              <a:rPr lang="en-US" dirty="0"/>
              <a:t> Slide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slideDown</a:t>
            </a:r>
            <a:endParaRPr lang="en-US" dirty="0"/>
          </a:p>
          <a:p>
            <a:r>
              <a:rPr lang="en-US" dirty="0" err="1"/>
              <a:t>slideUp</a:t>
            </a:r>
            <a:endParaRPr lang="en-US" dirty="0"/>
          </a:p>
          <a:p>
            <a:r>
              <a:rPr lang="en-US" dirty="0" err="1"/>
              <a:t>slideToggle</a:t>
            </a:r>
            <a:endParaRPr lang="en-US" dirty="0"/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</a:t>
            </a:r>
            <a:r>
              <a:rPr lang="en-US" sz="1350" dirty="0" err="1">
                <a:latin typeface="Courier"/>
                <a:cs typeface="Courier"/>
              </a:rPr>
              <a:t>slideDown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i="1" dirty="0">
                <a:latin typeface="Courier"/>
                <a:cs typeface="Courier"/>
              </a:rPr>
              <a:t>speed*</a:t>
            </a:r>
            <a:r>
              <a:rPr lang="en-US" sz="1350" dirty="0">
                <a:latin typeface="Courier"/>
                <a:cs typeface="Courier"/>
              </a:rPr>
              <a:t>, </a:t>
            </a:r>
            <a:r>
              <a:rPr lang="en-US" sz="1350" i="1" dirty="0">
                <a:latin typeface="Courier"/>
                <a:cs typeface="Courier"/>
              </a:rPr>
              <a:t>callback*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pPr marL="342900" lvl="1">
              <a:buNone/>
            </a:pPr>
            <a:endParaRPr lang="en-US" sz="525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</a:t>
            </a:r>
            <a:r>
              <a:rPr lang="en-US" sz="1350" dirty="0" err="1">
                <a:latin typeface="Courier"/>
                <a:cs typeface="Courier"/>
              </a:rPr>
              <a:t>slideUp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i="1" dirty="0">
                <a:latin typeface="Courier"/>
                <a:cs typeface="Courier"/>
              </a:rPr>
              <a:t>speed*</a:t>
            </a:r>
            <a:r>
              <a:rPr lang="en-US" sz="1350" dirty="0">
                <a:latin typeface="Courier"/>
                <a:cs typeface="Courier"/>
              </a:rPr>
              <a:t>, </a:t>
            </a:r>
            <a:r>
              <a:rPr lang="en-US" sz="1350" i="1" dirty="0">
                <a:latin typeface="Courier"/>
                <a:cs typeface="Courier"/>
              </a:rPr>
              <a:t>callback*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pPr marL="342900" lvl="1">
              <a:buNone/>
            </a:pPr>
            <a:endParaRPr lang="en-US" sz="525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</a:t>
            </a:r>
            <a:r>
              <a:rPr lang="en-US" sz="1350" dirty="0" err="1">
                <a:latin typeface="Courier"/>
                <a:cs typeface="Courier"/>
              </a:rPr>
              <a:t>slideToggle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i="1" dirty="0">
                <a:latin typeface="Courier"/>
                <a:cs typeface="Courier"/>
              </a:rPr>
              <a:t>speed*</a:t>
            </a:r>
            <a:r>
              <a:rPr lang="en-US" sz="1350" dirty="0">
                <a:latin typeface="Courier"/>
                <a:cs typeface="Courier"/>
              </a:rPr>
              <a:t>, </a:t>
            </a:r>
            <a:r>
              <a:rPr lang="en-US" sz="1350" i="1" dirty="0">
                <a:latin typeface="Courier"/>
                <a:cs typeface="Courier"/>
              </a:rPr>
              <a:t>callback*</a:t>
            </a:r>
            <a:r>
              <a:rPr lang="en-US" sz="1350" dirty="0">
                <a:latin typeface="Courier"/>
                <a:cs typeface="Courier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5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Efeito</a:t>
            </a:r>
            <a:r>
              <a:rPr lang="en-US" dirty="0"/>
              <a:t> Animation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350" dirty="0">
                <a:latin typeface="Courier"/>
                <a:cs typeface="Courier"/>
              </a:rPr>
              <a:t>$(selector).animation({</a:t>
            </a:r>
            <a:r>
              <a:rPr lang="en-US" sz="1350" dirty="0" err="1">
                <a:latin typeface="Courier"/>
                <a:cs typeface="Courier"/>
              </a:rPr>
              <a:t>params</a:t>
            </a:r>
            <a:r>
              <a:rPr lang="en-US" sz="1350" dirty="0">
                <a:latin typeface="Courier"/>
                <a:cs typeface="Courier"/>
              </a:rPr>
              <a:t>}, speed, callback);</a:t>
            </a:r>
          </a:p>
          <a:p>
            <a:endParaRPr lang="en-US" sz="450" dirty="0">
              <a:cs typeface="Courier"/>
            </a:endParaRPr>
          </a:p>
          <a:p>
            <a:r>
              <a:rPr lang="en-US" sz="1350" dirty="0" err="1">
                <a:cs typeface="Courier"/>
              </a:rPr>
              <a:t>Exemplo</a:t>
            </a:r>
            <a:r>
              <a:rPr lang="en-US" sz="1350" dirty="0">
                <a:cs typeface="Courier"/>
              </a:rPr>
              <a:t>:</a:t>
            </a:r>
          </a:p>
          <a:p>
            <a:pPr>
              <a:buNone/>
            </a:pPr>
            <a:endParaRPr lang="en-US" sz="3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200" dirty="0">
                <a:latin typeface="Courier"/>
                <a:cs typeface="Courier"/>
              </a:rPr>
              <a:t>$("button").click(function(){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$("div").animate({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    left: '250px',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    opacity: '0.5',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    height: '150px',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    width: '150px'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});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});</a:t>
            </a:r>
          </a:p>
          <a:p>
            <a:pPr>
              <a:buNone/>
            </a:pPr>
            <a:endParaRPr lang="en-US" sz="12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200" dirty="0">
                <a:latin typeface="Courier"/>
                <a:cs typeface="Courier"/>
              </a:rPr>
              <a:t>$("button").click(function(){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$("div").animate({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    height: 'toggle’ //hide </a:t>
            </a:r>
            <a:r>
              <a:rPr lang="en-US" sz="1200" dirty="0" err="1">
                <a:latin typeface="Courier"/>
                <a:cs typeface="Courier"/>
              </a:rPr>
              <a:t>ou</a:t>
            </a:r>
            <a:r>
              <a:rPr lang="en-US" sz="1200" dirty="0">
                <a:latin typeface="Courier"/>
                <a:cs typeface="Courier"/>
              </a:rPr>
              <a:t> show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});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});</a:t>
            </a:r>
          </a:p>
          <a:p>
            <a:pPr>
              <a:buNone/>
            </a:pPr>
            <a:endParaRPr lang="en-US" sz="135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0788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Efeito</a:t>
            </a:r>
            <a:r>
              <a:rPr lang="en-US" dirty="0"/>
              <a:t> stop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Parar</a:t>
            </a:r>
            <a:r>
              <a:rPr lang="en-US" sz="1800" dirty="0"/>
              <a:t> um </a:t>
            </a:r>
            <a:r>
              <a:rPr lang="en-US" sz="1800" dirty="0" err="1"/>
              <a:t>efeito</a:t>
            </a:r>
            <a:r>
              <a:rPr lang="en-US" sz="1800" dirty="0"/>
              <a:t> antes do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término</a:t>
            </a:r>
            <a:r>
              <a:rPr lang="en-US" sz="1800" dirty="0"/>
              <a:t> </a:t>
            </a:r>
            <a:r>
              <a:rPr lang="en-US" sz="1800" dirty="0" err="1"/>
              <a:t>previsto</a:t>
            </a:r>
            <a:endParaRPr lang="en-US" sz="1800" dirty="0"/>
          </a:p>
          <a:p>
            <a:pPr>
              <a:buNone/>
            </a:pPr>
            <a:r>
              <a:rPr lang="en-US" sz="1500" dirty="0">
                <a:latin typeface="Courier"/>
                <a:cs typeface="Courier"/>
              </a:rPr>
              <a:t>  </a:t>
            </a: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).stop(</a:t>
            </a:r>
            <a:r>
              <a:rPr lang="en-US" sz="1350" i="1" dirty="0" err="1">
                <a:latin typeface="Courier"/>
                <a:cs typeface="Courier"/>
              </a:rPr>
              <a:t>stopAll</a:t>
            </a:r>
            <a:r>
              <a:rPr lang="en-US" sz="1350" dirty="0">
                <a:latin typeface="Courier"/>
                <a:cs typeface="Courier"/>
              </a:rPr>
              <a:t>, </a:t>
            </a:r>
            <a:r>
              <a:rPr lang="en-US" sz="1350" i="1" dirty="0" err="1">
                <a:latin typeface="Courier"/>
                <a:cs typeface="Courier"/>
              </a:rPr>
              <a:t>goToEnd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sz="1200" dirty="0" err="1">
                <a:latin typeface="Courier"/>
                <a:cs typeface="Courier"/>
              </a:rPr>
              <a:t>stopAll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050" dirty="0">
                <a:cs typeface="Courier"/>
              </a:rPr>
              <a:t>– se </a:t>
            </a:r>
            <a:r>
              <a:rPr lang="en-US" sz="1050" dirty="0" err="1">
                <a:cs typeface="Courier"/>
              </a:rPr>
              <a:t>houver</a:t>
            </a:r>
            <a:r>
              <a:rPr lang="en-US" sz="1050" dirty="0">
                <a:cs typeface="Courier"/>
              </a:rPr>
              <a:t> </a:t>
            </a:r>
            <a:r>
              <a:rPr lang="en-US" sz="1050" dirty="0" err="1">
                <a:cs typeface="Courier"/>
              </a:rPr>
              <a:t>uma</a:t>
            </a:r>
            <a:r>
              <a:rPr lang="en-US" sz="1050" dirty="0">
                <a:cs typeface="Courier"/>
              </a:rPr>
              <a:t> </a:t>
            </a:r>
            <a:r>
              <a:rPr lang="en-US" sz="1050" dirty="0" err="1">
                <a:cs typeface="Courier"/>
              </a:rPr>
              <a:t>fila</a:t>
            </a:r>
            <a:r>
              <a:rPr lang="en-US" sz="1050" dirty="0">
                <a:cs typeface="Courier"/>
              </a:rPr>
              <a:t> de </a:t>
            </a:r>
            <a:r>
              <a:rPr lang="en-US" sz="1050" dirty="0" err="1">
                <a:cs typeface="Courier"/>
              </a:rPr>
              <a:t>efeitos</a:t>
            </a:r>
            <a:r>
              <a:rPr lang="en-US" sz="1050" dirty="0">
                <a:cs typeface="Courier"/>
              </a:rPr>
              <a:t>, </a:t>
            </a:r>
            <a:r>
              <a:rPr lang="en-US" sz="1050" dirty="0" err="1">
                <a:cs typeface="Courier"/>
              </a:rPr>
              <a:t>para</a:t>
            </a:r>
            <a:r>
              <a:rPr lang="en-US" sz="1050" dirty="0">
                <a:cs typeface="Courier"/>
              </a:rPr>
              <a:t> </a:t>
            </a:r>
            <a:r>
              <a:rPr lang="en-US" sz="1050" dirty="0" err="1">
                <a:cs typeface="Courier"/>
              </a:rPr>
              <a:t>todos</a:t>
            </a:r>
            <a:r>
              <a:rPr lang="en-US" sz="1050" dirty="0">
                <a:cs typeface="Courier"/>
              </a:rPr>
              <a:t>. </a:t>
            </a:r>
            <a:r>
              <a:rPr lang="en-US" sz="1050" dirty="0" err="1">
                <a:cs typeface="Courier"/>
              </a:rPr>
              <a:t>Por</a:t>
            </a:r>
            <a:r>
              <a:rPr lang="en-US" sz="1050" dirty="0">
                <a:cs typeface="Courier"/>
              </a:rPr>
              <a:t> default, </a:t>
            </a:r>
            <a:r>
              <a:rPr lang="en-US" sz="1050" dirty="0" err="1">
                <a:cs typeface="Courier"/>
              </a:rPr>
              <a:t>é</a:t>
            </a:r>
            <a:r>
              <a:rPr lang="en-US" sz="1050" dirty="0">
                <a:cs typeface="Courier"/>
              </a:rPr>
              <a:t> false.</a:t>
            </a:r>
          </a:p>
          <a:p>
            <a:pPr lvl="1"/>
            <a:r>
              <a:rPr lang="en-US" sz="1050" dirty="0" err="1">
                <a:cs typeface="Courier"/>
              </a:rPr>
              <a:t>goToEnd</a:t>
            </a:r>
            <a:r>
              <a:rPr lang="en-US" sz="1050" dirty="0">
                <a:cs typeface="Courier"/>
              </a:rPr>
              <a:t> – </a:t>
            </a:r>
            <a:r>
              <a:rPr lang="en-US" sz="1050" dirty="0" err="1">
                <a:cs typeface="Courier"/>
              </a:rPr>
              <a:t>encerra</a:t>
            </a:r>
            <a:r>
              <a:rPr lang="en-US" sz="1050" dirty="0">
                <a:cs typeface="Courier"/>
              </a:rPr>
              <a:t> a </a:t>
            </a:r>
            <a:r>
              <a:rPr lang="en-US" sz="1050" dirty="0" err="1">
                <a:cs typeface="Courier"/>
              </a:rPr>
              <a:t>animação</a:t>
            </a:r>
            <a:r>
              <a:rPr lang="en-US" sz="1050" dirty="0">
                <a:cs typeface="Courier"/>
              </a:rPr>
              <a:t> mas </a:t>
            </a:r>
            <a:r>
              <a:rPr lang="en-US" sz="1050" dirty="0" err="1">
                <a:cs typeface="Courier"/>
              </a:rPr>
              <a:t>leva</a:t>
            </a:r>
            <a:r>
              <a:rPr lang="en-US" sz="1050" dirty="0">
                <a:cs typeface="Courier"/>
              </a:rPr>
              <a:t> </a:t>
            </a:r>
            <a:r>
              <a:rPr lang="en-US" sz="1050" dirty="0" err="1">
                <a:cs typeface="Courier"/>
              </a:rPr>
              <a:t>ao</a:t>
            </a:r>
            <a:r>
              <a:rPr lang="en-US" sz="1050" dirty="0">
                <a:cs typeface="Courier"/>
              </a:rPr>
              <a:t> </a:t>
            </a:r>
            <a:r>
              <a:rPr lang="en-US" sz="1050" dirty="0" err="1">
                <a:cs typeface="Courier"/>
              </a:rPr>
              <a:t>fim</a:t>
            </a:r>
            <a:r>
              <a:rPr lang="en-US" sz="1050" dirty="0">
                <a:cs typeface="Courier"/>
              </a:rPr>
              <a:t> do </a:t>
            </a:r>
            <a:r>
              <a:rPr lang="en-US" sz="1050" dirty="0" err="1">
                <a:cs typeface="Courier"/>
              </a:rPr>
              <a:t>efeito</a:t>
            </a:r>
            <a:r>
              <a:rPr lang="en-US" sz="1050" dirty="0">
                <a:cs typeface="Courier"/>
              </a:rPr>
              <a:t>. default = false;</a:t>
            </a:r>
          </a:p>
          <a:p>
            <a:pPr marL="342900" lvl="1">
              <a:buNone/>
            </a:pPr>
            <a:endParaRPr lang="en-US" sz="300" dirty="0">
              <a:cs typeface="Courier"/>
            </a:endParaRPr>
          </a:p>
          <a:p>
            <a:pPr marL="63104" lvl="1">
              <a:buNone/>
            </a:pPr>
            <a:r>
              <a:rPr lang="en-US" sz="1050" dirty="0">
                <a:cs typeface="Courier"/>
              </a:rPr>
              <a:t>$("#start").click(function(){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        $("div").animate({left: '100px'}, 5000);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        $("div").animate({</a:t>
            </a:r>
            <a:r>
              <a:rPr lang="en-US" sz="1050" dirty="0" err="1">
                <a:cs typeface="Courier"/>
              </a:rPr>
              <a:t>fontSize</a:t>
            </a:r>
            <a:r>
              <a:rPr lang="en-US" sz="1050" dirty="0">
                <a:cs typeface="Courier"/>
              </a:rPr>
              <a:t>: '3em'}, 5000);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});</a:t>
            </a:r>
          </a:p>
          <a:p>
            <a:pPr marL="63104" lvl="1">
              <a:buNone/>
            </a:pPr>
            <a:endParaRPr lang="en-US" sz="450" dirty="0">
              <a:cs typeface="Courier"/>
            </a:endParaRPr>
          </a:p>
          <a:p>
            <a:pPr marL="63104" lvl="1">
              <a:buNone/>
            </a:pPr>
            <a:r>
              <a:rPr lang="en-US" sz="1050" dirty="0">
                <a:cs typeface="Courier"/>
              </a:rPr>
              <a:t>$("#stop").click(function(){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        $("div").stop();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});</a:t>
            </a:r>
          </a:p>
          <a:p>
            <a:pPr marL="63104" lvl="1">
              <a:buNone/>
            </a:pPr>
            <a:endParaRPr lang="en-US" sz="450" dirty="0">
              <a:cs typeface="Courier"/>
            </a:endParaRPr>
          </a:p>
          <a:p>
            <a:pPr marL="63104" lvl="1">
              <a:buNone/>
            </a:pPr>
            <a:r>
              <a:rPr lang="en-US" sz="1050" dirty="0">
                <a:cs typeface="Courier"/>
              </a:rPr>
              <a:t>$("#stop2").click(function(){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        $("div").stop(true);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});</a:t>
            </a:r>
          </a:p>
          <a:p>
            <a:pPr marL="63104" lvl="1">
              <a:buNone/>
            </a:pPr>
            <a:endParaRPr lang="en-US" sz="450" dirty="0">
              <a:cs typeface="Courier"/>
            </a:endParaRPr>
          </a:p>
          <a:p>
            <a:pPr marL="63104" lvl="1">
              <a:buNone/>
            </a:pPr>
            <a:r>
              <a:rPr lang="en-US" sz="1050" dirty="0">
                <a:cs typeface="Courier"/>
              </a:rPr>
              <a:t>$("#stop3").click(function(){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        $("div").stop(true, true);</a:t>
            </a:r>
          </a:p>
          <a:p>
            <a:pPr marL="63104" lvl="1">
              <a:spcBef>
                <a:spcPts val="0"/>
              </a:spcBef>
              <a:buNone/>
            </a:pPr>
            <a:r>
              <a:rPr lang="en-US" sz="1050" dirty="0">
                <a:cs typeface="Courier"/>
              </a:rPr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37320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err="1"/>
              <a:t>Tabelas</a:t>
            </a:r>
            <a:r>
              <a:rPr lang="en" sz="2000" dirty="0"/>
              <a:t> e Frames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Introdução</a:t>
            </a:r>
            <a:endParaRPr lang="en" sz="2000" b="1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Aplicações</a:t>
            </a:r>
            <a:r>
              <a:rPr lang="en" sz="2000" b="1" dirty="0">
                <a:solidFill>
                  <a:srgbClr val="FFFFFF"/>
                </a:solidFill>
              </a:rPr>
              <a:t> do jQuery</a:t>
            </a: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Efeitos</a:t>
            </a:r>
            <a:endParaRPr lang="en" sz="2000" b="1" dirty="0">
              <a:solidFill>
                <a:srgbClr val="FFFFFF"/>
              </a:solidFill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C82BF7-70A7-324B-BC65-69BAF92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2" y="1259024"/>
            <a:ext cx="2669378" cy="2703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7424928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4400" dirty="0" err="1"/>
              <a:t>Jquery</a:t>
            </a:r>
            <a:br>
              <a:rPr lang="en-US" sz="4400" dirty="0"/>
            </a:br>
            <a:r>
              <a:rPr lang="en-US" sz="2400" dirty="0" err="1"/>
              <a:t>Biblioteca</a:t>
            </a:r>
            <a:r>
              <a:rPr lang="en-US" sz="2400" dirty="0"/>
              <a:t> JavaScript cross-browser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793574"/>
            <a:ext cx="6958584" cy="462576"/>
          </a:xfrm>
        </p:spPr>
        <p:txBody>
          <a:bodyPr/>
          <a:lstStyle/>
          <a:p>
            <a:r>
              <a:rPr lang="en-US" dirty="0"/>
              <a:t>jQuery is a lightweight, “write less, do more”, JavaScript library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en-US" sz="1100" dirty="0"/>
              <a:t>https://w3schools.com/</a:t>
            </a:r>
            <a:r>
              <a:rPr lang="en-US" sz="1100" dirty="0" err="1"/>
              <a:t>jquery</a:t>
            </a:r>
            <a:endParaRPr lang="pt-BR" sz="1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Curso WD-43 – Desenvolvimento Web com HTML, CSS e JavaScript CAELUM</a:t>
            </a:r>
          </a:p>
          <a:p>
            <a:r>
              <a:rPr lang="pt-BR" sz="1200" dirty="0"/>
              <a:t>Jon </a:t>
            </a:r>
            <a:r>
              <a:rPr lang="pt-BR" sz="1200" dirty="0" err="1"/>
              <a:t>Duckett</a:t>
            </a:r>
            <a:r>
              <a:rPr lang="pt-BR" sz="1200" dirty="0"/>
              <a:t> – </a:t>
            </a:r>
            <a:r>
              <a:rPr lang="pt-BR" sz="1200" dirty="0" err="1"/>
              <a:t>Javascript</a:t>
            </a:r>
            <a:r>
              <a:rPr lang="pt-BR" sz="1200" dirty="0"/>
              <a:t> &amp; </a:t>
            </a:r>
            <a:r>
              <a:rPr lang="pt-BR" sz="1200" dirty="0" err="1"/>
              <a:t>jQuery</a:t>
            </a:r>
            <a:r>
              <a:rPr lang="pt-BR" sz="1200" dirty="0"/>
              <a:t> – </a:t>
            </a:r>
            <a:r>
              <a:rPr lang="pt-BR" sz="1200" dirty="0" err="1"/>
              <a:t>interactive</a:t>
            </a:r>
            <a:r>
              <a:rPr lang="pt-BR" sz="1200" dirty="0"/>
              <a:t> front-</a:t>
            </a:r>
            <a:r>
              <a:rPr lang="pt-BR" sz="1200" dirty="0" err="1"/>
              <a:t>end</a:t>
            </a:r>
            <a:r>
              <a:rPr lang="pt-BR" sz="1200" dirty="0"/>
              <a:t> web </a:t>
            </a:r>
            <a:r>
              <a:rPr lang="pt-BR" sz="1200" dirty="0" err="1"/>
              <a:t>development</a:t>
            </a:r>
            <a:endParaRPr lang="pt-BR" sz="1200" dirty="0"/>
          </a:p>
          <a:p>
            <a:r>
              <a:rPr lang="pt-BR" sz="1200" dirty="0"/>
              <a:t>D. S. </a:t>
            </a:r>
            <a:r>
              <a:rPr lang="pt-BR" sz="1200" dirty="0" err="1"/>
              <a:t>McFarland</a:t>
            </a:r>
            <a:r>
              <a:rPr lang="pt-BR" sz="1200" dirty="0"/>
              <a:t> – JavaScript &amp; </a:t>
            </a:r>
            <a:r>
              <a:rPr lang="pt-BR" sz="1200" dirty="0" err="1"/>
              <a:t>jQuery</a:t>
            </a:r>
            <a:r>
              <a:rPr lang="pt-BR" sz="1200" dirty="0"/>
              <a:t> –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missing</a:t>
            </a:r>
            <a:r>
              <a:rPr lang="pt-BR" sz="1200" dirty="0"/>
              <a:t> manual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35029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jQuery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err="1"/>
              <a:t>Introdução</a:t>
            </a: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786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O </a:t>
            </a:r>
            <a:r>
              <a:rPr lang="en-US" sz="1800" dirty="0" err="1"/>
              <a:t>Jquery</a:t>
            </a:r>
            <a:r>
              <a:rPr lang="en-US" sz="1800" dirty="0"/>
              <a:t>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biblioteca</a:t>
            </a:r>
            <a:r>
              <a:rPr lang="en-US" sz="1800" dirty="0"/>
              <a:t> </a:t>
            </a:r>
            <a:r>
              <a:rPr lang="en-US" sz="1800" dirty="0" err="1"/>
              <a:t>criada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simplificar</a:t>
            </a:r>
            <a:r>
              <a:rPr lang="en-US" sz="1800" dirty="0"/>
              <a:t> scripts client-side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interagem</a:t>
            </a:r>
            <a:r>
              <a:rPr lang="en-US" sz="1800" dirty="0"/>
              <a:t> com HTML</a:t>
            </a:r>
          </a:p>
          <a:p>
            <a:pPr lvl="1"/>
            <a:r>
              <a:rPr lang="en-US" sz="1500" dirty="0" err="1"/>
              <a:t>Lançada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2006</a:t>
            </a:r>
          </a:p>
          <a:p>
            <a:pPr lvl="1"/>
            <a:r>
              <a:rPr lang="en-US" sz="1500" dirty="0"/>
              <a:t>Resolve </a:t>
            </a:r>
            <a:r>
              <a:rPr lang="en-US" sz="1500" dirty="0" err="1"/>
              <a:t>os</a:t>
            </a:r>
            <a:r>
              <a:rPr lang="en-US" sz="1500" dirty="0"/>
              <a:t> </a:t>
            </a:r>
            <a:r>
              <a:rPr lang="en-US" sz="1500" dirty="0" err="1"/>
              <a:t>problemas</a:t>
            </a:r>
            <a:r>
              <a:rPr lang="en-US" sz="1500" dirty="0"/>
              <a:t>:</a:t>
            </a:r>
          </a:p>
          <a:p>
            <a:pPr marL="271463" lvl="2" indent="-271463">
              <a:lnSpc>
                <a:spcPct val="150000"/>
              </a:lnSpc>
            </a:pPr>
            <a:r>
              <a:rPr lang="en-US" sz="1350" dirty="0" err="1"/>
              <a:t>Incompatibilidade</a:t>
            </a:r>
            <a:r>
              <a:rPr lang="en-US" sz="1350" dirty="0"/>
              <a:t> entre </a:t>
            </a:r>
            <a:r>
              <a:rPr lang="en-US" sz="1350" dirty="0" err="1"/>
              <a:t>navegadores</a:t>
            </a:r>
            <a:endParaRPr lang="en-US" sz="1350" dirty="0"/>
          </a:p>
          <a:p>
            <a:pPr marL="271463" lvl="2" indent="-271463">
              <a:lnSpc>
                <a:spcPct val="150000"/>
              </a:lnSpc>
            </a:pPr>
            <a:r>
              <a:rPr lang="en-US" sz="1350" dirty="0" err="1"/>
              <a:t>Reduz</a:t>
            </a:r>
            <a:r>
              <a:rPr lang="en-US" sz="1350" dirty="0"/>
              <a:t> </a:t>
            </a:r>
            <a:r>
              <a:rPr lang="en-US" sz="1350" dirty="0" err="1"/>
              <a:t>código</a:t>
            </a:r>
            <a:endParaRPr lang="en-US" sz="1350" dirty="0"/>
          </a:p>
          <a:p>
            <a:pPr marL="271463" lvl="2" indent="-271463">
              <a:lnSpc>
                <a:spcPct val="150000"/>
              </a:lnSpc>
            </a:pPr>
            <a:r>
              <a:rPr lang="en-US" sz="1350" dirty="0" err="1"/>
              <a:t>Promove</a:t>
            </a:r>
            <a:r>
              <a:rPr lang="en-US" sz="1350" dirty="0"/>
              <a:t> a </a:t>
            </a:r>
            <a:r>
              <a:rPr lang="en-US" sz="1350" dirty="0" err="1"/>
              <a:t>reutilização</a:t>
            </a:r>
            <a:r>
              <a:rPr lang="en-US" sz="1350" dirty="0"/>
              <a:t> de </a:t>
            </a:r>
            <a:r>
              <a:rPr lang="en-US" sz="1350" dirty="0" err="1"/>
              <a:t>código</a:t>
            </a:r>
            <a:r>
              <a:rPr lang="en-US" sz="1350" dirty="0"/>
              <a:t> </a:t>
            </a:r>
            <a:r>
              <a:rPr lang="en-US" sz="1350" dirty="0" err="1"/>
              <a:t>através</a:t>
            </a:r>
            <a:r>
              <a:rPr lang="en-US" sz="1350" dirty="0"/>
              <a:t> de plugins</a:t>
            </a:r>
          </a:p>
          <a:p>
            <a:pPr marL="271463" lvl="2" indent="-271463">
              <a:lnSpc>
                <a:spcPct val="150000"/>
              </a:lnSpc>
            </a:pPr>
            <a:r>
              <a:rPr lang="en-US" sz="1350" dirty="0" err="1"/>
              <a:t>Componentização</a:t>
            </a:r>
            <a:r>
              <a:rPr lang="en-US" sz="1350" dirty="0"/>
              <a:t> </a:t>
            </a:r>
            <a:r>
              <a:rPr lang="en-US" sz="1350" dirty="0" err="1"/>
              <a:t>através</a:t>
            </a:r>
            <a:r>
              <a:rPr lang="en-US" sz="1350" dirty="0"/>
              <a:t> de plugins</a:t>
            </a:r>
          </a:p>
          <a:p>
            <a:pPr marL="271463" lvl="2" indent="-271463">
              <a:lnSpc>
                <a:spcPct val="150000"/>
              </a:lnSpc>
            </a:pPr>
            <a:r>
              <a:rPr lang="en-US" sz="1350" dirty="0" err="1"/>
              <a:t>Trabalha</a:t>
            </a:r>
            <a:r>
              <a:rPr lang="en-US" sz="1350" dirty="0"/>
              <a:t> com AJAX e DOM</a:t>
            </a:r>
          </a:p>
        </p:txBody>
      </p:sp>
    </p:spTree>
    <p:extLst>
      <p:ext uri="{BB962C8B-B14F-4D97-AF65-F5344CB8AC3E}">
        <p14:creationId xmlns:p14="http://schemas.microsoft.com/office/powerpoint/2010/main" val="273016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Simplificar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JavaScript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JavaScript </a:t>
            </a:r>
            <a:r>
              <a:rPr lang="en-US" dirty="0" err="1"/>
              <a:t>puro</a:t>
            </a:r>
            <a:r>
              <a:rPr lang="en-US" dirty="0"/>
              <a:t>:</a:t>
            </a:r>
          </a:p>
          <a:p>
            <a:pPr marL="203597">
              <a:buNone/>
            </a:pPr>
            <a:r>
              <a:rPr lang="en-US" sz="1500" dirty="0" err="1">
                <a:solidFill>
                  <a:srgbClr val="008000"/>
                </a:solidFill>
                <a:latin typeface="Courier"/>
                <a:cs typeface="Courier"/>
              </a:rPr>
              <a:t>document</a:t>
            </a:r>
            <a:r>
              <a:rPr lang="en-US" sz="1500" dirty="0" err="1">
                <a:latin typeface="Courier"/>
                <a:cs typeface="Courier"/>
              </a:rPr>
              <a:t>.getElementById</a:t>
            </a:r>
            <a:r>
              <a:rPr lang="en-US" sz="1500" dirty="0">
                <a:latin typeface="Courier"/>
                <a:cs typeface="Courier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teste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1500" dirty="0">
                <a:latin typeface="Courier"/>
                <a:cs typeface="Courier"/>
              </a:rPr>
              <a:t>).</a:t>
            </a:r>
            <a:r>
              <a:rPr lang="en-US" sz="1500" dirty="0">
                <a:solidFill>
                  <a:srgbClr val="800000"/>
                </a:solidFill>
                <a:latin typeface="Courier"/>
                <a:cs typeface="Courier"/>
              </a:rPr>
              <a:t>value</a:t>
            </a:r>
            <a:r>
              <a:rPr lang="en-US" sz="1500" dirty="0">
                <a:latin typeface="Courier"/>
                <a:cs typeface="Courier"/>
              </a:rPr>
              <a:t> = 5;</a:t>
            </a:r>
            <a:endParaRPr lang="en-US" sz="1800" dirty="0">
              <a:latin typeface="Courier"/>
              <a:cs typeface="Courier"/>
            </a:endParaRP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:</a:t>
            </a:r>
          </a:p>
          <a:p>
            <a:pPr marL="203597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“#</a:t>
            </a:r>
            <a:r>
              <a:rPr lang="en-US" sz="1500" dirty="0" err="1">
                <a:solidFill>
                  <a:srgbClr val="0000FF"/>
                </a:solidFill>
                <a:latin typeface="Courier"/>
                <a:cs typeface="Courier"/>
              </a:rPr>
              <a:t>teste</a:t>
            </a:r>
            <a:r>
              <a:rPr lang="en-US" sz="1500" dirty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1500" dirty="0">
                <a:latin typeface="Courier"/>
                <a:cs typeface="Courier"/>
              </a:rPr>
              <a:t>).</a:t>
            </a:r>
            <a:r>
              <a:rPr lang="en-US" sz="1500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(5);</a:t>
            </a:r>
            <a:endParaRPr lang="en-US" sz="1800" dirty="0">
              <a:latin typeface="Courier"/>
              <a:cs typeface="Courier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Faça</a:t>
            </a:r>
            <a:r>
              <a:rPr lang="en-US" dirty="0"/>
              <a:t> o download da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estável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jquery.com</a:t>
            </a:r>
            <a:endParaRPr lang="en-US" dirty="0"/>
          </a:p>
          <a:p>
            <a:r>
              <a:rPr lang="en-US" dirty="0" err="1"/>
              <a:t>Acrescente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jquery.js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sz="1500" dirty="0">
                <a:latin typeface="Courier"/>
                <a:cs typeface="Courier"/>
              </a:rPr>
              <a:t>&lt;script </a:t>
            </a:r>
            <a:r>
              <a:rPr lang="en-US" sz="1500" dirty="0" err="1">
                <a:latin typeface="Courier"/>
                <a:cs typeface="Courier"/>
              </a:rPr>
              <a:t>src</a:t>
            </a:r>
            <a:r>
              <a:rPr lang="en-US" sz="1500" dirty="0">
                <a:latin typeface="Courier"/>
                <a:cs typeface="Courier"/>
              </a:rPr>
              <a:t>=“</a:t>
            </a:r>
            <a:r>
              <a:rPr lang="en-US" sz="1500" dirty="0" err="1">
                <a:latin typeface="Courier"/>
                <a:cs typeface="Courier"/>
              </a:rPr>
              <a:t>jquery.min.js</a:t>
            </a:r>
            <a:r>
              <a:rPr lang="en-US" sz="1500" dirty="0">
                <a:latin typeface="Courier"/>
                <a:cs typeface="Courier"/>
              </a:rPr>
              <a:t>”&gt;&lt;/script&gt;</a:t>
            </a:r>
          </a:p>
          <a:p>
            <a:pPr>
              <a:buNone/>
            </a:pPr>
            <a:endParaRPr lang="en-US" sz="1500" dirty="0">
              <a:latin typeface="Courier"/>
              <a:cs typeface="Courier"/>
            </a:endParaRPr>
          </a:p>
          <a:p>
            <a:pPr>
              <a:buNone/>
            </a:pPr>
            <a:endParaRPr lang="en-US" sz="15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500" dirty="0">
                <a:latin typeface="Courier"/>
                <a:cs typeface="Courier"/>
              </a:rPr>
              <a:t>o </a:t>
            </a:r>
            <a:r>
              <a:rPr lang="en-US" sz="1500" dirty="0" err="1">
                <a:latin typeface="Courier"/>
                <a:cs typeface="Courier"/>
              </a:rPr>
              <a:t>atributo</a:t>
            </a:r>
            <a:r>
              <a:rPr lang="en-US" sz="1500" dirty="0">
                <a:latin typeface="Courier"/>
                <a:cs typeface="Courier"/>
              </a:rPr>
              <a:t> type=“text/</a:t>
            </a:r>
            <a:r>
              <a:rPr lang="en-US" sz="1500" dirty="0" err="1">
                <a:latin typeface="Courier"/>
                <a:cs typeface="Courier"/>
              </a:rPr>
              <a:t>javascript</a:t>
            </a:r>
            <a:r>
              <a:rPr lang="en-US" sz="1500" dirty="0">
                <a:latin typeface="Courier"/>
                <a:cs typeface="Courier"/>
              </a:rPr>
              <a:t>” </a:t>
            </a:r>
            <a:r>
              <a:rPr lang="en-US" sz="1500" dirty="0" err="1">
                <a:latin typeface="Courier"/>
                <a:cs typeface="Courier"/>
              </a:rPr>
              <a:t>não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é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mais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necessário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em</a:t>
            </a:r>
            <a:r>
              <a:rPr lang="en-US" sz="1500" dirty="0">
                <a:latin typeface="Courier"/>
                <a:cs typeface="Courier"/>
              </a:rPr>
              <a:t> HTML5</a:t>
            </a:r>
          </a:p>
        </p:txBody>
      </p:sp>
    </p:spTree>
    <p:extLst>
      <p:ext uri="{BB962C8B-B14F-4D97-AF65-F5344CB8AC3E}">
        <p14:creationId xmlns:p14="http://schemas.microsoft.com/office/powerpoint/2010/main" val="128996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jQuery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err="1"/>
              <a:t>Aplicações</a:t>
            </a: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682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Sintaxe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maior</a:t>
            </a:r>
            <a:r>
              <a:rPr lang="en-US" dirty="0"/>
              <a:t> parte do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 a </a:t>
            </a:r>
            <a:r>
              <a:rPr lang="en-US" dirty="0" err="1"/>
              <a:t>manipulação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HTML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evento</a:t>
            </a:r>
            <a:endParaRPr lang="en-US" dirty="0"/>
          </a:p>
          <a:p>
            <a:pPr lvl="1"/>
            <a:r>
              <a:rPr lang="en-US" dirty="0" err="1"/>
              <a:t>Eventos</a:t>
            </a:r>
            <a:endParaRPr lang="en-US" dirty="0"/>
          </a:p>
          <a:p>
            <a:pPr lvl="1"/>
            <a:r>
              <a:rPr lang="en-US" dirty="0" err="1"/>
              <a:t>Efeitos</a:t>
            </a:r>
            <a:endParaRPr lang="en-US" dirty="0"/>
          </a:p>
          <a:p>
            <a:pPr lvl="1"/>
            <a:r>
              <a:rPr lang="en-US" dirty="0" err="1"/>
              <a:t>Manipulação</a:t>
            </a:r>
            <a:r>
              <a:rPr lang="en-US" dirty="0"/>
              <a:t> de DOM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353225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Seletores</a:t>
            </a:r>
            <a:r>
              <a:rPr lang="en-US" dirty="0"/>
              <a:t>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$(</a:t>
            </a:r>
            <a:r>
              <a:rPr lang="en-US" sz="1800" dirty="0" err="1"/>
              <a:t>seletor</a:t>
            </a:r>
            <a:r>
              <a:rPr lang="en-US" sz="1800" dirty="0"/>
              <a:t>).</a:t>
            </a:r>
            <a:r>
              <a:rPr lang="en-US" sz="1800" dirty="0" err="1"/>
              <a:t>metodo</a:t>
            </a:r>
            <a:r>
              <a:rPr lang="en-US" sz="1800" dirty="0"/>
              <a:t>()</a:t>
            </a:r>
          </a:p>
          <a:p>
            <a:pPr lvl="1"/>
            <a:r>
              <a:rPr lang="en-US" sz="1500" dirty="0"/>
              <a:t>$ - define o </a:t>
            </a:r>
            <a:r>
              <a:rPr lang="en-US" sz="1500" dirty="0" err="1"/>
              <a:t>acesso</a:t>
            </a:r>
            <a:r>
              <a:rPr lang="en-US" sz="1500" dirty="0"/>
              <a:t> </a:t>
            </a:r>
            <a:r>
              <a:rPr lang="en-US" sz="1500" dirty="0" err="1"/>
              <a:t>ao</a:t>
            </a:r>
            <a:r>
              <a:rPr lang="en-US" sz="1500" dirty="0"/>
              <a:t> </a:t>
            </a:r>
            <a:r>
              <a:rPr lang="en-US" sz="1500" dirty="0" err="1"/>
              <a:t>objeto</a:t>
            </a:r>
            <a:r>
              <a:rPr lang="en-US" sz="1500" dirty="0"/>
              <a:t> </a:t>
            </a:r>
            <a:r>
              <a:rPr lang="en-US" sz="1500" dirty="0" err="1"/>
              <a:t>jQuery</a:t>
            </a:r>
            <a:endParaRPr lang="en-US" sz="1500" dirty="0"/>
          </a:p>
          <a:p>
            <a:pPr lvl="1"/>
            <a:r>
              <a:rPr lang="en-US" sz="1500" dirty="0" err="1"/>
              <a:t>seletor</a:t>
            </a:r>
            <a:r>
              <a:rPr lang="en-US" sz="1500" dirty="0"/>
              <a:t> – </a:t>
            </a:r>
            <a:r>
              <a:rPr lang="en-US" sz="1500" dirty="0" err="1"/>
              <a:t>elemento</a:t>
            </a:r>
            <a:r>
              <a:rPr lang="en-US" sz="1500" dirty="0"/>
              <a:t> a </a:t>
            </a:r>
            <a:r>
              <a:rPr lang="en-US" sz="1500" dirty="0" err="1"/>
              <a:t>ser</a:t>
            </a:r>
            <a:r>
              <a:rPr lang="en-US" sz="1500" dirty="0"/>
              <a:t> </a:t>
            </a:r>
            <a:r>
              <a:rPr lang="en-US" sz="1500" dirty="0" err="1"/>
              <a:t>manipulado</a:t>
            </a:r>
            <a:endParaRPr lang="en-US" sz="1500" dirty="0"/>
          </a:p>
          <a:p>
            <a:pPr lvl="1"/>
            <a:r>
              <a:rPr lang="en-US" sz="1500" dirty="0" err="1"/>
              <a:t>metodo</a:t>
            </a:r>
            <a:r>
              <a:rPr lang="en-US" sz="1500" dirty="0"/>
              <a:t>() – </a:t>
            </a:r>
            <a:r>
              <a:rPr lang="en-US" sz="1500" dirty="0" err="1"/>
              <a:t>método</a:t>
            </a:r>
            <a:r>
              <a:rPr lang="en-US" sz="1500" dirty="0"/>
              <a:t>/</a:t>
            </a:r>
            <a:r>
              <a:rPr lang="en-US" sz="1500" dirty="0" err="1"/>
              <a:t>ação</a:t>
            </a:r>
            <a:r>
              <a:rPr lang="en-US" sz="1500" dirty="0"/>
              <a:t> a </a:t>
            </a:r>
            <a:r>
              <a:rPr lang="en-US" sz="1500" dirty="0" err="1"/>
              <a:t>ser</a:t>
            </a:r>
            <a:r>
              <a:rPr lang="en-US" sz="1500" dirty="0"/>
              <a:t> </a:t>
            </a:r>
            <a:r>
              <a:rPr lang="en-US" sz="1500" dirty="0" err="1"/>
              <a:t>executado</a:t>
            </a:r>
            <a:r>
              <a:rPr lang="en-US" sz="1500" dirty="0"/>
              <a:t> </a:t>
            </a:r>
          </a:p>
          <a:p>
            <a:pPr lvl="1"/>
            <a:r>
              <a:rPr lang="en-US" sz="1500" dirty="0" err="1"/>
              <a:t>Exemplos</a:t>
            </a:r>
            <a:r>
              <a:rPr lang="en-US" sz="1500" dirty="0"/>
              <a:t>:</a:t>
            </a:r>
          </a:p>
          <a:p>
            <a:pPr marL="342900" lvl="1">
              <a:buNone/>
            </a:pPr>
            <a:endParaRPr lang="en-US" sz="1050" dirty="0"/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b="1" dirty="0">
                <a:latin typeface="Courier"/>
                <a:cs typeface="Courier"/>
              </a:rPr>
              <a:t>this</a:t>
            </a:r>
            <a:r>
              <a:rPr lang="en-US" sz="1500" dirty="0">
                <a:latin typeface="Courier"/>
                <a:cs typeface="Courier"/>
              </a:rPr>
              <a:t>).hide();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elemento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atual</a:t>
            </a:r>
            <a:endParaRPr lang="en-US" sz="15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$(“p”).hide(); </a:t>
            </a:r>
            <a:r>
              <a:rPr lang="en-US" sz="1500" dirty="0">
                <a:solidFill>
                  <a:srgbClr val="7F7F7F"/>
                </a:solidFill>
                <a:latin typeface="Courier"/>
                <a:cs typeface="Courier"/>
              </a:rPr>
              <a:t>//</a:t>
            </a:r>
            <a:r>
              <a:rPr lang="en-US" sz="1500" dirty="0" err="1">
                <a:solidFill>
                  <a:srgbClr val="7F7F7F"/>
                </a:solidFill>
                <a:latin typeface="Courier"/>
                <a:cs typeface="Courier"/>
              </a:rPr>
              <a:t>todos</a:t>
            </a:r>
            <a:r>
              <a:rPr lang="en-US" sz="15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rgbClr val="7F7F7F"/>
                </a:solidFill>
                <a:latin typeface="Courier"/>
                <a:cs typeface="Courier"/>
              </a:rPr>
              <a:t>os</a:t>
            </a:r>
            <a:r>
              <a:rPr lang="en-US" sz="15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rgbClr val="7F7F7F"/>
                </a:solidFill>
                <a:latin typeface="Courier"/>
                <a:cs typeface="Courier"/>
              </a:rPr>
              <a:t>parágrafos</a:t>
            </a:r>
            <a:r>
              <a:rPr lang="en-US" sz="1500" dirty="0">
                <a:solidFill>
                  <a:srgbClr val="7F7F7F"/>
                </a:solidFill>
                <a:latin typeface="Courier"/>
                <a:cs typeface="Courier"/>
              </a:rPr>
              <a:t> da </a:t>
            </a:r>
            <a:r>
              <a:rPr lang="en-US" sz="1500" dirty="0" err="1">
                <a:solidFill>
                  <a:srgbClr val="7F7F7F"/>
                </a:solidFill>
                <a:latin typeface="Courier"/>
                <a:cs typeface="Courier"/>
              </a:rPr>
              <a:t>página</a:t>
            </a:r>
            <a:endParaRPr lang="en-US" sz="1500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$(“.test”).hide(); </a:t>
            </a:r>
            <a:r>
              <a:rPr lang="en-US" sz="1500" dirty="0">
                <a:solidFill>
                  <a:srgbClr val="7F7F7F"/>
                </a:solidFill>
                <a:latin typeface="Courier"/>
                <a:cs typeface="Courier"/>
              </a:rPr>
              <a:t>//</a:t>
            </a:r>
            <a:r>
              <a:rPr lang="en-US" sz="1500" dirty="0" err="1">
                <a:solidFill>
                  <a:srgbClr val="7F7F7F"/>
                </a:solidFill>
                <a:latin typeface="Courier"/>
                <a:cs typeface="Courier"/>
              </a:rPr>
              <a:t>classe</a:t>
            </a:r>
            <a:r>
              <a:rPr lang="en-US" sz="1500" dirty="0">
                <a:solidFill>
                  <a:srgbClr val="7F7F7F"/>
                </a:solidFill>
                <a:latin typeface="Courier"/>
                <a:cs typeface="Courier"/>
              </a:rPr>
              <a:t> test</a:t>
            </a: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$(“#test”).hide(); </a:t>
            </a:r>
            <a:r>
              <a:rPr lang="en-US" sz="1500" dirty="0">
                <a:solidFill>
                  <a:srgbClr val="7F7F7F"/>
                </a:solidFill>
                <a:latin typeface="Courier"/>
                <a:cs typeface="Courier"/>
              </a:rPr>
              <a:t>//id=test</a:t>
            </a:r>
          </a:p>
          <a:p>
            <a:pPr lvl="0">
              <a:buClr>
                <a:srgbClr val="006666"/>
              </a:buClr>
            </a:pPr>
            <a:endParaRPr lang="en-US" sz="1050" b="1" dirty="0">
              <a:solidFill>
                <a:srgbClr val="800000"/>
              </a:solidFill>
            </a:endParaRPr>
          </a:p>
          <a:p>
            <a:pPr lvl="0">
              <a:buClr>
                <a:srgbClr val="006666"/>
              </a:buClr>
            </a:pPr>
            <a:r>
              <a:rPr lang="en-US" sz="1800" b="1" dirty="0" err="1">
                <a:solidFill>
                  <a:srgbClr val="800000"/>
                </a:solidFill>
              </a:rPr>
              <a:t>Os</a:t>
            </a:r>
            <a:r>
              <a:rPr lang="en-US" sz="1800" b="1" dirty="0">
                <a:solidFill>
                  <a:srgbClr val="800000"/>
                </a:solidFill>
              </a:rPr>
              <a:t> </a:t>
            </a:r>
            <a:r>
              <a:rPr lang="en-US" sz="1800" b="1" dirty="0" err="1">
                <a:solidFill>
                  <a:srgbClr val="800000"/>
                </a:solidFill>
              </a:rPr>
              <a:t>seletores</a:t>
            </a:r>
            <a:r>
              <a:rPr lang="en-US" sz="1800" b="1" dirty="0">
                <a:solidFill>
                  <a:srgbClr val="800000"/>
                </a:solidFill>
              </a:rPr>
              <a:t> </a:t>
            </a:r>
            <a:r>
              <a:rPr lang="en-US" sz="1800" b="1" dirty="0" err="1">
                <a:solidFill>
                  <a:srgbClr val="800000"/>
                </a:solidFill>
              </a:rPr>
              <a:t>são</a:t>
            </a:r>
            <a:r>
              <a:rPr lang="en-US" sz="1800" b="1" dirty="0">
                <a:solidFill>
                  <a:srgbClr val="800000"/>
                </a:solidFill>
              </a:rPr>
              <a:t> </a:t>
            </a:r>
            <a:r>
              <a:rPr lang="en-US" sz="1800" b="1" dirty="0" err="1">
                <a:solidFill>
                  <a:srgbClr val="800000"/>
                </a:solidFill>
              </a:rPr>
              <a:t>os</a:t>
            </a:r>
            <a:r>
              <a:rPr lang="en-US" sz="1800" b="1" dirty="0">
                <a:solidFill>
                  <a:srgbClr val="800000"/>
                </a:solidFill>
              </a:rPr>
              <a:t> </a:t>
            </a:r>
            <a:r>
              <a:rPr lang="en-US" sz="1800" b="1" dirty="0" err="1">
                <a:solidFill>
                  <a:srgbClr val="800000"/>
                </a:solidFill>
              </a:rPr>
              <a:t>mesmos</a:t>
            </a:r>
            <a:r>
              <a:rPr lang="en-US" sz="1800" b="1" dirty="0">
                <a:solidFill>
                  <a:srgbClr val="800000"/>
                </a:solidFill>
              </a:rPr>
              <a:t> do CSS</a:t>
            </a:r>
          </a:p>
          <a:p>
            <a:pPr marL="63104" lvl="1">
              <a:buNone/>
            </a:pPr>
            <a:endParaRPr lang="en-US" sz="15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10759700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901</Words>
  <Application>Microsoft Macintosh PowerPoint</Application>
  <PresentationFormat>Apresentação na tela (16:9)</PresentationFormat>
  <Paragraphs>173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Courier</vt:lpstr>
      <vt:lpstr>Nixie One</vt:lpstr>
      <vt:lpstr>Wingdings</vt:lpstr>
      <vt:lpstr>Garamond</vt:lpstr>
      <vt:lpstr>Arial</vt:lpstr>
      <vt:lpstr>Roboto Slab</vt:lpstr>
      <vt:lpstr>Courier New</vt:lpstr>
      <vt:lpstr>Verdana</vt:lpstr>
      <vt:lpstr>Warwick template</vt:lpstr>
      <vt:lpstr>Jquery Biblioteca JavaScript cross-browser</vt:lpstr>
      <vt:lpstr>Tabelas e Frames</vt:lpstr>
      <vt:lpstr>jQuery</vt:lpstr>
      <vt:lpstr>JQuery</vt:lpstr>
      <vt:lpstr>Simplificar código JavaScript</vt:lpstr>
      <vt:lpstr>Como usar JQuery</vt:lpstr>
      <vt:lpstr>jQuery</vt:lpstr>
      <vt:lpstr>Sintaxe básica jQuery</vt:lpstr>
      <vt:lpstr>Seletores JQuery</vt:lpstr>
      <vt:lpstr>Document Ready Event</vt:lpstr>
      <vt:lpstr>Eventos JQuery</vt:lpstr>
      <vt:lpstr>O método on()</vt:lpstr>
      <vt:lpstr>jQuery</vt:lpstr>
      <vt:lpstr>Efeitos JQuery</vt:lpstr>
      <vt:lpstr>Efeitos Hide &amp; Show, Toggle</vt:lpstr>
      <vt:lpstr>Efeito fade </vt:lpstr>
      <vt:lpstr>Efeito Slide</vt:lpstr>
      <vt:lpstr>Efeito Animation</vt:lpstr>
      <vt:lpstr>Efeito stop</vt:lpstr>
      <vt:lpstr>Jquery Biblioteca JavaScript cross-browser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RAFAEL ELIAS DE LIMA ESCALFONI</dc:creator>
  <cp:lastModifiedBy>RAFAEL ELIAS DE LIMA ESCALFONI</cp:lastModifiedBy>
  <cp:revision>55</cp:revision>
  <dcterms:created xsi:type="dcterms:W3CDTF">2020-10-26T17:27:55Z</dcterms:created>
  <dcterms:modified xsi:type="dcterms:W3CDTF">2021-01-05T16:38:17Z</dcterms:modified>
</cp:coreProperties>
</file>