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72" r:id="rId5"/>
    <p:sldId id="273" r:id="rId6"/>
    <p:sldId id="274" r:id="rId7"/>
    <p:sldId id="373" r:id="rId8"/>
    <p:sldId id="275" r:id="rId9"/>
    <p:sldId id="276" r:id="rId10"/>
    <p:sldId id="277" r:id="rId11"/>
    <p:sldId id="278" r:id="rId12"/>
    <p:sldId id="374" r:id="rId13"/>
    <p:sldId id="279" r:id="rId14"/>
    <p:sldId id="375" r:id="rId15"/>
    <p:sldId id="280" r:id="rId16"/>
    <p:sldId id="281" r:id="rId17"/>
    <p:sldId id="282" r:id="rId18"/>
    <p:sldId id="283" r:id="rId19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1"/>
      <p:bold r:id="rId22"/>
      <p:italic r:id="rId23"/>
      <p:boldItalic r:id="rId24"/>
    </p:embeddedFont>
    <p:embeddedFont>
      <p:font typeface="Nixie One" panose="02000503080000020004" pitchFamily="2" charset="0"/>
      <p:regular r:id="rId25"/>
    </p:embeddedFont>
    <p:embeddedFont>
      <p:font typeface="Roboto Slab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E8E5-13C4-4F20-BEA6-21C34AFA7481}">
  <a:tblStyle styleId="{2F50E8E5-13C4-4F20-BEA6-21C34AFA7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2"/>
    <p:restoredTop sz="9496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DC63C96B-35A2-6D46-8A78-2B31CA34619D}"/>
    <pc:docChg chg="modSld">
      <pc:chgData name="RAFAEL ELIAS DE LIMA ESCALFONI" userId="77e1fd9a-a5e0-466f-b856-a830925030ce" providerId="ADAL" clId="{DC63C96B-35A2-6D46-8A78-2B31CA34619D}" dt="2022-07-22T22:26:16.115" v="0" actId="20577"/>
      <pc:docMkLst>
        <pc:docMk/>
      </pc:docMkLst>
      <pc:sldChg chg="modSp mod">
        <pc:chgData name="RAFAEL ELIAS DE LIMA ESCALFONI" userId="77e1fd9a-a5e0-466f-b856-a830925030ce" providerId="ADAL" clId="{DC63C96B-35A2-6D46-8A78-2B31CA34619D}" dt="2022-07-22T22:26:16.115" v="0" actId="20577"/>
        <pc:sldMkLst>
          <pc:docMk/>
          <pc:sldMk cId="680444028" sldId="277"/>
        </pc:sldMkLst>
        <pc:spChg chg="mod">
          <ac:chgData name="RAFAEL ELIAS DE LIMA ESCALFONI" userId="77e1fd9a-a5e0-466f-b856-a830925030ce" providerId="ADAL" clId="{DC63C96B-35A2-6D46-8A78-2B31CA34619D}" dt="2022-07-22T22:26:16.115" v="0" actId="20577"/>
          <ac:spMkLst>
            <pc:docMk/>
            <pc:sldMk cId="680444028" sldId="27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54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4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7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2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 dirty="0"/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01F09E5D-341B-6D45-9515-B99F999CD5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793574"/>
            <a:ext cx="4505700" cy="4625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6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FC99CD8-8BCD-2B4C-A07B-0BF24E2B9E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D3A66-09B7-F34A-88FD-F73AFECA296A}" type="datetimeFigureOut">
              <a:rPr lang="pt-BR" altLang="pt-BR"/>
              <a:pPr/>
              <a:t>22/07/2022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A7B506E-42E4-4F44-8F8F-B5D896371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E2284A-C481-424E-8B5E-2797C1E64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928A7-4D90-7A40-B157-0928FBAF4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30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 hasCustomPrompt="1"/>
          </p:nvPr>
        </p:nvSpPr>
        <p:spPr>
          <a:xfrm>
            <a:off x="374904" y="1767275"/>
            <a:ext cx="8311921" cy="315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55600" lvl="0" indent="-355600">
              <a:spcBef>
                <a:spcPts val="0"/>
              </a:spcBef>
              <a:buSzPct val="100000"/>
              <a:buNone/>
              <a:tabLst/>
              <a:defRPr sz="2000">
                <a:latin typeface="Garamond" panose="02020404030301010803" pitchFamily="18" charset="0"/>
              </a:defRPr>
            </a:lvl1pPr>
            <a:lvl2pPr marL="407988" marR="0" lvl="1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 sz="2000">
                <a:latin typeface="Garamond" panose="02020404030301010803" pitchFamily="18" charset="0"/>
              </a:defRPr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marL="669925" lvl="7" indent="-307975">
              <a:spcBef>
                <a:spcPts val="0"/>
              </a:spcBef>
              <a:buSzPct val="100000"/>
              <a:tabLst/>
              <a:defRPr sz="16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tabLst/>
              <a:defRPr/>
            </a:pPr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7"/>
            <a:r>
              <a:rPr lang="pt-BR" dirty="0"/>
              <a:t>Terceiro nível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3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9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61" r:id="rId4"/>
    <p:sldLayoutId id="2147483663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799" y="2648266"/>
            <a:ext cx="8257233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jQuery e </a:t>
            </a:r>
            <a:r>
              <a:rPr lang="en" sz="4400" dirty="0" err="1"/>
              <a:t>Manipulação</a:t>
            </a:r>
            <a:r>
              <a:rPr lang="en" sz="4400" dirty="0"/>
              <a:t> do DOM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pt.wikipedia.org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wiki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Mashup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_(aplica%C3%A7%C3%A3o_web) 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://www.w3schools.com/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html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default.asp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pt-BR" sz="1200" dirty="0"/>
              <a:t>Jon </a:t>
            </a:r>
            <a:r>
              <a:rPr lang="pt-BR" sz="1200" dirty="0" err="1"/>
              <a:t>Duckett</a:t>
            </a:r>
            <a:r>
              <a:rPr lang="pt-BR" sz="1200" dirty="0"/>
              <a:t> - HTML &amp; CSS </a:t>
            </a:r>
            <a:r>
              <a:rPr lang="pt-BR" sz="1000" dirty="0"/>
              <a:t> </a:t>
            </a:r>
            <a:r>
              <a:rPr lang="pt-BR" sz="1200" dirty="0"/>
              <a:t>Design </a:t>
            </a:r>
            <a:r>
              <a:rPr lang="pt-BR" sz="1200" dirty="0" err="1"/>
              <a:t>and</a:t>
            </a:r>
            <a:r>
              <a:rPr lang="pt-BR" sz="1200" dirty="0"/>
              <a:t> Build Websites</a:t>
            </a:r>
            <a:endParaRPr lang="pt-BR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Manipulando</a:t>
            </a:r>
            <a:r>
              <a:rPr lang="en-US" dirty="0"/>
              <a:t> CSS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urier"/>
                <a:cs typeface="Courier"/>
              </a:rPr>
              <a:t>addClass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className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500" dirty="0"/>
              <a:t> – </a:t>
            </a:r>
            <a:r>
              <a:rPr lang="en-US" sz="1500" dirty="0" err="1"/>
              <a:t>adiciona</a:t>
            </a:r>
            <a:r>
              <a:rPr lang="en-US" sz="1500" dirty="0"/>
              <a:t> </a:t>
            </a:r>
            <a:r>
              <a:rPr lang="en-US" sz="1500" dirty="0" err="1"/>
              <a:t>classe</a:t>
            </a:r>
            <a:r>
              <a:rPr lang="en-US" sz="1500" dirty="0"/>
              <a:t>(s)</a:t>
            </a:r>
          </a:p>
          <a:p>
            <a:r>
              <a:rPr lang="en-US" sz="1800" dirty="0" err="1">
                <a:latin typeface="Courier"/>
                <a:cs typeface="Courier"/>
              </a:rPr>
              <a:t>removeClass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className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500" dirty="0"/>
              <a:t> – remove </a:t>
            </a:r>
            <a:r>
              <a:rPr lang="en-US" sz="1500" dirty="0" err="1"/>
              <a:t>classe</a:t>
            </a:r>
            <a:r>
              <a:rPr lang="en-US" sz="1500" dirty="0"/>
              <a:t>(s)</a:t>
            </a:r>
            <a:endParaRPr lang="en-US" sz="1800" dirty="0"/>
          </a:p>
          <a:p>
            <a:r>
              <a:rPr lang="en-US" sz="1800" dirty="0" err="1">
                <a:latin typeface="Courier"/>
                <a:cs typeface="Courier"/>
              </a:rPr>
              <a:t>toggleClass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className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500" dirty="0"/>
              <a:t> – </a:t>
            </a:r>
            <a:r>
              <a:rPr lang="en-US" sz="1500" dirty="0" err="1"/>
              <a:t>adiciona</a:t>
            </a:r>
            <a:r>
              <a:rPr lang="en-US" sz="1500" dirty="0"/>
              <a:t>/remove </a:t>
            </a:r>
            <a:r>
              <a:rPr lang="en-US" sz="1500" dirty="0" err="1"/>
              <a:t>classe</a:t>
            </a:r>
            <a:r>
              <a:rPr lang="en-US" sz="1500" dirty="0"/>
              <a:t>(s)</a:t>
            </a:r>
            <a:endParaRPr lang="en-US" sz="1800" dirty="0"/>
          </a:p>
          <a:p>
            <a:r>
              <a:rPr lang="en-US" sz="1500" dirty="0" err="1">
                <a:latin typeface="Courier"/>
                <a:cs typeface="Courier"/>
              </a:rPr>
              <a:t>css</a:t>
            </a:r>
            <a:r>
              <a:rPr lang="en-US" sz="1500" dirty="0">
                <a:latin typeface="Courier"/>
                <a:cs typeface="Courier"/>
              </a:rPr>
              <a:t>()</a:t>
            </a:r>
            <a:r>
              <a:rPr lang="en-US" sz="1500" dirty="0"/>
              <a:t> – seta/</a:t>
            </a:r>
            <a:r>
              <a:rPr lang="en-US" sz="1500" dirty="0" err="1"/>
              <a:t>retorna</a:t>
            </a:r>
            <a:r>
              <a:rPr lang="en-US" sz="1500" dirty="0"/>
              <a:t> </a:t>
            </a:r>
            <a:r>
              <a:rPr lang="en-US" sz="1500" dirty="0" err="1"/>
              <a:t>atributo</a:t>
            </a:r>
            <a:r>
              <a:rPr lang="en-US" sz="1500" dirty="0"/>
              <a:t> </a:t>
            </a:r>
            <a:r>
              <a:rPr lang="en-US" sz="1500" dirty="0" err="1"/>
              <a:t>estilo</a:t>
            </a:r>
            <a:endParaRPr lang="en-US" sz="1500" dirty="0"/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css</a:t>
            </a:r>
            <a:r>
              <a:rPr lang="en-US" sz="1200" dirty="0">
                <a:latin typeface="Courier"/>
                <a:cs typeface="Courier"/>
              </a:rPr>
              <a:t>(“</a:t>
            </a:r>
            <a:r>
              <a:rPr lang="en-US" sz="1200" dirty="0" err="1">
                <a:latin typeface="Courier"/>
                <a:cs typeface="Courier"/>
              </a:rPr>
              <a:t>propriedadeCSS</a:t>
            </a:r>
            <a:r>
              <a:rPr lang="en-US" sz="1200" dirty="0">
                <a:latin typeface="Courier"/>
                <a:cs typeface="Courier"/>
              </a:rPr>
              <a:t>”);</a:t>
            </a: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css</a:t>
            </a:r>
            <a:r>
              <a:rPr lang="en-US" sz="1200" dirty="0">
                <a:latin typeface="Courier"/>
                <a:cs typeface="Courier"/>
              </a:rPr>
              <a:t>(“</a:t>
            </a:r>
            <a:r>
              <a:rPr lang="en-US" sz="1200" dirty="0" err="1">
                <a:latin typeface="Courier"/>
                <a:cs typeface="Courier"/>
              </a:rPr>
              <a:t>propriedadeCSS</a:t>
            </a:r>
            <a:r>
              <a:rPr lang="en-US" sz="1200" dirty="0">
                <a:latin typeface="Courier"/>
                <a:cs typeface="Courier"/>
              </a:rPr>
              <a:t>”, “valor”);</a:t>
            </a:r>
          </a:p>
          <a:p>
            <a:pPr marL="342900" lvl="1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css</a:t>
            </a:r>
            <a:r>
              <a:rPr lang="en-US" sz="1200" dirty="0">
                <a:latin typeface="Courier"/>
                <a:cs typeface="Courier"/>
              </a:rPr>
              <a:t>({“propriedadeCSS1”:”valor1”, “propriedadeCSS2”:”valor2</a:t>
            </a:r>
            <a:r>
              <a:rPr lang="en-US" sz="1200">
                <a:latin typeface="Courier"/>
                <a:cs typeface="Courier"/>
              </a:rPr>
              <a:t>”, …})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8044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dimensionamento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750"/>
              </a:spcBef>
            </a:pPr>
            <a:r>
              <a:rPr lang="en-US" sz="1800" dirty="0">
                <a:latin typeface="Courier"/>
                <a:cs typeface="Courier"/>
              </a:rPr>
              <a:t>width()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largura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endParaRPr lang="en-US" sz="1800" dirty="0"/>
          </a:p>
          <a:p>
            <a:pPr>
              <a:spcBef>
                <a:spcPts val="750"/>
              </a:spcBef>
            </a:pPr>
            <a:r>
              <a:rPr lang="en-US" sz="1800" dirty="0">
                <a:latin typeface="Courier"/>
                <a:cs typeface="Courier"/>
              </a:rPr>
              <a:t>height()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altura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endParaRPr lang="en-US" sz="1800" dirty="0"/>
          </a:p>
          <a:p>
            <a:pPr>
              <a:spcBef>
                <a:spcPts val="750"/>
              </a:spcBef>
            </a:pPr>
            <a:r>
              <a:rPr lang="en-US" sz="1800" dirty="0" err="1">
                <a:latin typeface="Courier"/>
                <a:cs typeface="Courier"/>
              </a:rPr>
              <a:t>innerWidth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largura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inclui</a:t>
            </a:r>
            <a:r>
              <a:rPr lang="en-US" sz="1800" dirty="0"/>
              <a:t> padding)</a:t>
            </a:r>
          </a:p>
          <a:p>
            <a:pPr>
              <a:spcBef>
                <a:spcPts val="750"/>
              </a:spcBef>
            </a:pPr>
            <a:r>
              <a:rPr lang="en-US" sz="1800" dirty="0" err="1">
                <a:latin typeface="Courier"/>
                <a:cs typeface="Courier"/>
              </a:rPr>
              <a:t>innerHeight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altura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inclui</a:t>
            </a:r>
            <a:r>
              <a:rPr lang="en-US" sz="1800" dirty="0"/>
              <a:t> padding)</a:t>
            </a:r>
          </a:p>
          <a:p>
            <a:pPr>
              <a:spcBef>
                <a:spcPts val="750"/>
              </a:spcBef>
            </a:pPr>
            <a:r>
              <a:rPr lang="en-US" sz="1800" dirty="0" err="1">
                <a:latin typeface="Courier"/>
                <a:cs typeface="Courier"/>
              </a:rPr>
              <a:t>outerWidth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largura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inclui</a:t>
            </a:r>
            <a:r>
              <a:rPr lang="en-US" sz="1800" dirty="0"/>
              <a:t> </a:t>
            </a:r>
            <a:r>
              <a:rPr lang="en-US" sz="1800" dirty="0" err="1"/>
              <a:t>padding+borda</a:t>
            </a:r>
            <a:r>
              <a:rPr lang="en-US" sz="1800" dirty="0"/>
              <a:t>)</a:t>
            </a:r>
          </a:p>
          <a:p>
            <a:pPr>
              <a:spcBef>
                <a:spcPts val="750"/>
              </a:spcBef>
            </a:pPr>
            <a:r>
              <a:rPr lang="en-US" sz="1800" dirty="0" err="1">
                <a:latin typeface="Courier"/>
                <a:cs typeface="Courier"/>
              </a:rPr>
              <a:t>outerHeight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altura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inclui</a:t>
            </a:r>
            <a:r>
              <a:rPr lang="en-US" sz="1800" dirty="0"/>
              <a:t> </a:t>
            </a:r>
            <a:r>
              <a:rPr lang="en-US" sz="1800" dirty="0" err="1"/>
              <a:t>padding+borda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6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Navegando</a:t>
            </a:r>
            <a:r>
              <a:rPr lang="en" sz="4000" dirty="0"/>
              <a:t> no DOM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021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Cruzando</a:t>
            </a:r>
            <a:r>
              <a:rPr lang="en-US" dirty="0"/>
              <a:t> o DOM (traversing)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de um </a:t>
            </a:r>
            <a:r>
              <a:rPr lang="en-US" dirty="0" err="1"/>
              <a:t>ramo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outro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DOM</a:t>
            </a:r>
          </a:p>
        </p:txBody>
      </p:sp>
      <p:pic>
        <p:nvPicPr>
          <p:cNvPr id="6" name="Picture 5" descr="Captura de Tela 2016-01-21 às 18.31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87" y="2186384"/>
            <a:ext cx="4644625" cy="227012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E9D00F-B908-F34C-BBC8-6FF993A5D4CA}"/>
              </a:ext>
            </a:extLst>
          </p:cNvPr>
          <p:cNvSpPr txBox="1"/>
          <p:nvPr/>
        </p:nvSpPr>
        <p:spPr>
          <a:xfrm>
            <a:off x="2422358" y="4058653"/>
            <a:ext cx="8021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&lt;a &gt;</a:t>
            </a:r>
          </a:p>
        </p:txBody>
      </p:sp>
    </p:spTree>
    <p:extLst>
      <p:ext uri="{BB962C8B-B14F-4D97-AF65-F5344CB8AC3E}">
        <p14:creationId xmlns:p14="http://schemas.microsoft.com/office/powerpoint/2010/main" val="12709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Cruzando</a:t>
            </a:r>
            <a:r>
              <a:rPr lang="en-US" dirty="0"/>
              <a:t> o DOM (traversing)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98864" y="1783318"/>
            <a:ext cx="8311921" cy="3158700"/>
          </a:xfrm>
        </p:spPr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de um </a:t>
            </a:r>
            <a:r>
              <a:rPr lang="en-US" dirty="0" err="1"/>
              <a:t>ramo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outro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DOM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9433A-9A4D-BE46-9B7D-031B00BEA93D}"/>
              </a:ext>
            </a:extLst>
          </p:cNvPr>
          <p:cNvSpPr/>
          <p:nvPr/>
        </p:nvSpPr>
        <p:spPr>
          <a:xfrm>
            <a:off x="2037347" y="3105995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3D8002-6B89-EF44-AE10-3CB7E331FA59}"/>
              </a:ext>
            </a:extLst>
          </p:cNvPr>
          <p:cNvSpPr/>
          <p:nvPr/>
        </p:nvSpPr>
        <p:spPr>
          <a:xfrm>
            <a:off x="3777915" y="2274972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ul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969B8C-B998-A942-BB0A-62E0FC9FDF37}"/>
              </a:ext>
            </a:extLst>
          </p:cNvPr>
          <p:cNvSpPr/>
          <p:nvPr/>
        </p:nvSpPr>
        <p:spPr>
          <a:xfrm>
            <a:off x="2037347" y="3827192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ECCE3EA-78E5-AD42-B69C-7829C6D45E3E}"/>
              </a:ext>
            </a:extLst>
          </p:cNvPr>
          <p:cNvSpPr/>
          <p:nvPr/>
        </p:nvSpPr>
        <p:spPr>
          <a:xfrm>
            <a:off x="2037347" y="4540965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img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F9165C9F-B5B5-7F45-9947-1DF5602FCA3A}"/>
              </a:ext>
            </a:extLst>
          </p:cNvPr>
          <p:cNvCxnSpPr>
            <a:stCxn id="7" idx="2"/>
            <a:endCxn id="3" idx="0"/>
          </p:cNvCxnSpPr>
          <p:nvPr/>
        </p:nvCxnSpPr>
        <p:spPr>
          <a:xfrm rot="5400000">
            <a:off x="3326309" y="2076873"/>
            <a:ext cx="317676" cy="17405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DF3792B-0B20-8841-A10F-978B48E41937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2614863" y="3619342"/>
            <a:ext cx="0" cy="20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CB550A5-3BF2-6C47-BCF8-912B77E4502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614863" y="4340538"/>
            <a:ext cx="0" cy="20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524FA85F-2E2D-AE4F-9403-D327551CC92A}"/>
              </a:ext>
            </a:extLst>
          </p:cNvPr>
          <p:cNvSpPr/>
          <p:nvPr/>
        </p:nvSpPr>
        <p:spPr>
          <a:xfrm>
            <a:off x="3416968" y="3081848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9902A82-25DA-2342-8D02-198C188ED523}"/>
              </a:ext>
            </a:extLst>
          </p:cNvPr>
          <p:cNvSpPr/>
          <p:nvPr/>
        </p:nvSpPr>
        <p:spPr>
          <a:xfrm>
            <a:off x="3416968" y="3803045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F0ED35B-CB5C-B44C-B23C-42EA9ED6913A}"/>
              </a:ext>
            </a:extLst>
          </p:cNvPr>
          <p:cNvSpPr/>
          <p:nvPr/>
        </p:nvSpPr>
        <p:spPr>
          <a:xfrm>
            <a:off x="3416968" y="4516818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img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6285C17-8CAB-ED4D-B484-65537772A9C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994484" y="3595195"/>
            <a:ext cx="0" cy="20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958DF62-E002-D440-B9E8-3E5DEBACDE3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994484" y="4316391"/>
            <a:ext cx="0" cy="20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CBF9F4A-C33C-8141-9773-F7DFA5CD252C}"/>
              </a:ext>
            </a:extLst>
          </p:cNvPr>
          <p:cNvCxnSpPr>
            <a:stCxn id="20" idx="0"/>
          </p:cNvCxnSpPr>
          <p:nvPr/>
        </p:nvCxnSpPr>
        <p:spPr>
          <a:xfrm flipV="1">
            <a:off x="3994484" y="2967789"/>
            <a:ext cx="0" cy="11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7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Subindo</a:t>
            </a:r>
            <a:r>
              <a:rPr lang="en-US" dirty="0"/>
              <a:t>”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parent() – </a:t>
            </a:r>
            <a:r>
              <a:rPr lang="en-US" sz="1800" dirty="0" err="1"/>
              <a:t>retorna</a:t>
            </a:r>
            <a:r>
              <a:rPr lang="en-US" sz="1800" dirty="0"/>
              <a:t> o </a:t>
            </a:r>
            <a:r>
              <a:rPr lang="en-US" sz="1800" dirty="0" err="1"/>
              <a:t>pai</a:t>
            </a:r>
            <a:r>
              <a:rPr lang="en-US" sz="1800" dirty="0"/>
              <a:t> do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endParaRPr lang="en-US" sz="1800" dirty="0"/>
          </a:p>
          <a:p>
            <a:pPr marL="406004">
              <a:buNone/>
              <a:tabLst>
                <a:tab pos="139304" algn="l"/>
              </a:tabLst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).parent();</a:t>
            </a:r>
          </a:p>
          <a:p>
            <a:r>
              <a:rPr lang="en-US" sz="1800" dirty="0"/>
              <a:t>parents() –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ancestrais</a:t>
            </a:r>
            <a:r>
              <a:rPr lang="en-US" sz="1800" dirty="0"/>
              <a:t> de um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endParaRPr lang="en-US" sz="1800" dirty="0"/>
          </a:p>
          <a:p>
            <a:pPr marL="406004">
              <a:buNone/>
              <a:tabLst>
                <a:tab pos="406004" algn="l"/>
              </a:tabLst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).parents();</a:t>
            </a:r>
          </a:p>
          <a:p>
            <a:pPr marL="406004">
              <a:buNone/>
              <a:tabLst>
                <a:tab pos="406004" algn="l"/>
              </a:tabLst>
            </a:pPr>
            <a:r>
              <a:rPr lang="en-US" sz="1500" dirty="0">
                <a:latin typeface="Courier"/>
                <a:cs typeface="Courier"/>
              </a:rPr>
              <a:t>$(seletor1).parents(seletor2); </a:t>
            </a:r>
            <a:r>
              <a:rPr lang="en-US" sz="1350" dirty="0">
                <a:latin typeface="Courier"/>
                <a:cs typeface="Courier"/>
              </a:rPr>
              <a:t>/* </a:t>
            </a:r>
            <a:r>
              <a:rPr lang="en-US" sz="1350" dirty="0" err="1">
                <a:latin typeface="Courier"/>
                <a:cs typeface="Courier"/>
              </a:rPr>
              <a:t>todos</a:t>
            </a:r>
            <a:r>
              <a:rPr lang="en-US" sz="1350" dirty="0">
                <a:latin typeface="Courier"/>
                <a:cs typeface="Courier"/>
              </a:rPr>
              <a:t> </a:t>
            </a:r>
            <a:r>
              <a:rPr lang="en-US" sz="1350" dirty="0" err="1">
                <a:latin typeface="Courier"/>
                <a:cs typeface="Courier"/>
              </a:rPr>
              <a:t>os</a:t>
            </a:r>
            <a:r>
              <a:rPr lang="en-US" sz="1350" dirty="0">
                <a:latin typeface="Courier"/>
                <a:cs typeface="Courier"/>
              </a:rPr>
              <a:t> </a:t>
            </a:r>
            <a:r>
              <a:rPr lang="en-US" sz="1350" dirty="0" err="1">
                <a:latin typeface="Courier"/>
                <a:cs typeface="Courier"/>
              </a:rPr>
              <a:t>ancestrais</a:t>
            </a:r>
            <a:r>
              <a:rPr lang="en-US" sz="1350" dirty="0">
                <a:latin typeface="Courier"/>
                <a:cs typeface="Courier"/>
              </a:rPr>
              <a:t> </a:t>
            </a:r>
            <a:r>
              <a:rPr lang="en-US" sz="1350" dirty="0" err="1">
                <a:latin typeface="Courier"/>
                <a:cs typeface="Courier"/>
              </a:rPr>
              <a:t>que</a:t>
            </a:r>
            <a:r>
              <a:rPr lang="en-US" sz="1350" dirty="0">
                <a:latin typeface="Courier"/>
                <a:cs typeface="Courier"/>
              </a:rPr>
              <a:t> </a:t>
            </a:r>
            <a:r>
              <a:rPr lang="en-US" sz="1350" dirty="0" err="1">
                <a:latin typeface="Courier"/>
                <a:cs typeface="Courier"/>
              </a:rPr>
              <a:t>satisfaçam</a:t>
            </a:r>
            <a:r>
              <a:rPr lang="en-US" sz="1350" dirty="0">
                <a:latin typeface="Courier"/>
                <a:cs typeface="Courier"/>
              </a:rPr>
              <a:t> o seletor2 */</a:t>
            </a:r>
          </a:p>
          <a:p>
            <a:r>
              <a:rPr lang="en-US" sz="1800" dirty="0" err="1"/>
              <a:t>parentsUntil</a:t>
            </a:r>
            <a:r>
              <a:rPr lang="en-US" sz="1800" dirty="0"/>
              <a:t>() –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ancestrais</a:t>
            </a:r>
            <a:r>
              <a:rPr lang="en-US" sz="1800" dirty="0"/>
              <a:t> entre o </a:t>
            </a:r>
            <a:r>
              <a:rPr lang="en-US" sz="1800" dirty="0" err="1"/>
              <a:t>nó</a:t>
            </a:r>
            <a:r>
              <a:rPr lang="en-US" sz="1800" dirty="0"/>
              <a:t> e o </a:t>
            </a:r>
            <a:r>
              <a:rPr lang="en-US" sz="1800" dirty="0" err="1"/>
              <a:t>argumento</a:t>
            </a:r>
            <a:endParaRPr lang="en-US" sz="1800" dirty="0"/>
          </a:p>
          <a:p>
            <a:pPr marL="406004">
              <a:buNone/>
            </a:pPr>
            <a:r>
              <a:rPr lang="en-US" sz="1500" dirty="0">
                <a:latin typeface="Courier"/>
                <a:cs typeface="Courier"/>
              </a:rPr>
              <a:t>$(seletor1).</a:t>
            </a:r>
            <a:r>
              <a:rPr lang="en-US" sz="1500" dirty="0" err="1">
                <a:latin typeface="Courier"/>
                <a:cs typeface="Courier"/>
              </a:rPr>
              <a:t>parentsUntil</a:t>
            </a:r>
            <a:r>
              <a:rPr lang="en-US" sz="1500" dirty="0">
                <a:latin typeface="Courier"/>
                <a:cs typeface="Courier"/>
              </a:rPr>
              <a:t>(seletor2); /*</a:t>
            </a:r>
            <a:r>
              <a:rPr lang="en-US" sz="1500" dirty="0" err="1">
                <a:latin typeface="Courier"/>
                <a:cs typeface="Courier"/>
              </a:rPr>
              <a:t>todos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os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nós</a:t>
            </a:r>
            <a:r>
              <a:rPr lang="en-US" sz="1500" dirty="0">
                <a:latin typeface="Courier"/>
                <a:cs typeface="Courier"/>
              </a:rPr>
              <a:t> entre o seletor1 e seleto2 */</a:t>
            </a:r>
          </a:p>
        </p:txBody>
      </p:sp>
    </p:spTree>
    <p:extLst>
      <p:ext uri="{BB962C8B-B14F-4D97-AF65-F5344CB8AC3E}">
        <p14:creationId xmlns:p14="http://schemas.microsoft.com/office/powerpoint/2010/main" val="25711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Descendo</a:t>
            </a:r>
            <a:r>
              <a:rPr lang="en-US" dirty="0"/>
              <a:t>” a </a:t>
            </a:r>
            <a:r>
              <a:rPr lang="en-US" dirty="0" err="1"/>
              <a:t>árvore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"/>
                <a:cs typeface="Courier"/>
              </a:rPr>
              <a:t>children()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nós</a:t>
            </a:r>
            <a:r>
              <a:rPr lang="en-US" sz="1800" dirty="0"/>
              <a:t> </a:t>
            </a:r>
            <a:r>
              <a:rPr lang="en-US" sz="1800" dirty="0" err="1"/>
              <a:t>filhos</a:t>
            </a:r>
            <a:r>
              <a:rPr lang="en-US" sz="1800" dirty="0"/>
              <a:t> </a:t>
            </a:r>
            <a:r>
              <a:rPr lang="en-US" sz="1800" b="1" dirty="0" err="1"/>
              <a:t>diretos</a:t>
            </a:r>
            <a:r>
              <a:rPr lang="en-US" sz="1800" dirty="0"/>
              <a:t> do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endParaRPr lang="en-US" sz="1800" dirty="0"/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).children();</a:t>
            </a:r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).children(seletor2); /* </a:t>
            </a:r>
            <a:r>
              <a:rPr lang="en-US" sz="1500" dirty="0" err="1">
                <a:latin typeface="Courier"/>
                <a:cs typeface="Courier"/>
              </a:rPr>
              <a:t>filhos</a:t>
            </a:r>
            <a:r>
              <a:rPr lang="en-US" sz="1500" dirty="0">
                <a:latin typeface="Courier"/>
                <a:cs typeface="Courier"/>
              </a:rPr>
              <a:t> de 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que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satisfaçam</a:t>
            </a:r>
            <a:r>
              <a:rPr lang="en-US" sz="1500" dirty="0">
                <a:latin typeface="Courier"/>
                <a:cs typeface="Courier"/>
              </a:rPr>
              <a:t> seletor2 */</a:t>
            </a:r>
          </a:p>
          <a:p>
            <a:pPr marL="329804">
              <a:buNone/>
            </a:pPr>
            <a:endParaRPr lang="en-US" sz="1350" dirty="0">
              <a:latin typeface="Courier"/>
              <a:cs typeface="Courier"/>
            </a:endParaRPr>
          </a:p>
          <a:p>
            <a:r>
              <a:rPr lang="en-US" sz="1800" dirty="0"/>
              <a:t>find():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nós</a:t>
            </a:r>
            <a:r>
              <a:rPr lang="en-US" sz="1800" dirty="0"/>
              <a:t> </a:t>
            </a:r>
            <a:r>
              <a:rPr lang="en-US" sz="1800" dirty="0" err="1"/>
              <a:t>filhos</a:t>
            </a:r>
            <a:r>
              <a:rPr lang="en-US" sz="1800" dirty="0"/>
              <a:t> do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satisfaça</a:t>
            </a:r>
            <a:r>
              <a:rPr lang="en-US" sz="1800" dirty="0"/>
              <a:t> a </a:t>
            </a:r>
            <a:r>
              <a:rPr lang="en-US" sz="1800" dirty="0" err="1"/>
              <a:t>condição</a:t>
            </a:r>
            <a:endParaRPr lang="en-US" sz="1800" dirty="0"/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).find(seletor2);</a:t>
            </a:r>
          </a:p>
        </p:txBody>
      </p:sp>
    </p:spTree>
    <p:extLst>
      <p:ext uri="{BB962C8B-B14F-4D97-AF65-F5344CB8AC3E}">
        <p14:creationId xmlns:p14="http://schemas.microsoft.com/office/powerpoint/2010/main" val="264941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irmãos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siblings()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irmãos</a:t>
            </a:r>
            <a:endParaRPr lang="en-US" sz="1800" dirty="0"/>
          </a:p>
          <a:p>
            <a:r>
              <a:rPr lang="en-US" sz="1800" dirty="0"/>
              <a:t>next() – </a:t>
            </a:r>
            <a:r>
              <a:rPr lang="en-US" sz="1800" dirty="0" err="1"/>
              <a:t>próximo</a:t>
            </a:r>
            <a:r>
              <a:rPr lang="en-US" sz="1800" dirty="0"/>
              <a:t> </a:t>
            </a:r>
            <a:r>
              <a:rPr lang="en-US" sz="1800" dirty="0" err="1"/>
              <a:t>imediato</a:t>
            </a:r>
            <a:endParaRPr lang="en-US" sz="1800" dirty="0"/>
          </a:p>
          <a:p>
            <a:r>
              <a:rPr lang="en-US" sz="1800" dirty="0" err="1"/>
              <a:t>nextAll</a:t>
            </a:r>
            <a:r>
              <a:rPr lang="en-US" sz="1800" dirty="0"/>
              <a:t>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próximos</a:t>
            </a:r>
            <a:endParaRPr lang="en-US" sz="1800" dirty="0"/>
          </a:p>
          <a:p>
            <a:r>
              <a:rPr lang="en-US" sz="1800" dirty="0" err="1"/>
              <a:t>nextUntil</a:t>
            </a:r>
            <a:r>
              <a:rPr lang="en-US" sz="1800" dirty="0"/>
              <a:t>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próximos</a:t>
            </a:r>
            <a:r>
              <a:rPr lang="en-US" sz="1800" dirty="0"/>
              <a:t> </a:t>
            </a:r>
            <a:r>
              <a:rPr lang="en-US" sz="1800" dirty="0" err="1"/>
              <a:t>até</a:t>
            </a:r>
            <a:r>
              <a:rPr lang="en-US" sz="1800" dirty="0"/>
              <a:t> </a:t>
            </a:r>
            <a:r>
              <a:rPr lang="en-US" sz="1800" dirty="0" err="1"/>
              <a:t>condição</a:t>
            </a:r>
            <a:r>
              <a:rPr lang="en-US" sz="1800" dirty="0"/>
              <a:t> de </a:t>
            </a:r>
            <a:r>
              <a:rPr lang="en-US" sz="1800" dirty="0" err="1"/>
              <a:t>parada</a:t>
            </a:r>
            <a:endParaRPr lang="en-US" sz="1800" dirty="0"/>
          </a:p>
          <a:p>
            <a:r>
              <a:rPr lang="en-US" sz="1800" dirty="0" err="1"/>
              <a:t>prev</a:t>
            </a:r>
            <a:r>
              <a:rPr lang="en-US" sz="1800" dirty="0"/>
              <a:t>() – anterior </a:t>
            </a:r>
            <a:r>
              <a:rPr lang="en-US" sz="1800" dirty="0" err="1"/>
              <a:t>imediato</a:t>
            </a:r>
            <a:endParaRPr lang="en-US" sz="1800" dirty="0"/>
          </a:p>
          <a:p>
            <a:r>
              <a:rPr lang="en-US" sz="1800" dirty="0" err="1"/>
              <a:t>prevAll</a:t>
            </a:r>
            <a:r>
              <a:rPr lang="en-US" sz="1800" dirty="0"/>
              <a:t>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anteriores</a:t>
            </a:r>
            <a:endParaRPr lang="en-US" sz="1800" dirty="0"/>
          </a:p>
          <a:p>
            <a:r>
              <a:rPr lang="en-US" sz="1800" dirty="0" err="1"/>
              <a:t>prevUntil</a:t>
            </a:r>
            <a:r>
              <a:rPr lang="en-US" sz="1800" dirty="0"/>
              <a:t>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anteriores</a:t>
            </a:r>
            <a:r>
              <a:rPr lang="en-US" sz="1800" dirty="0"/>
              <a:t> </a:t>
            </a:r>
            <a:r>
              <a:rPr lang="en-US" sz="1800" dirty="0" err="1"/>
              <a:t>até</a:t>
            </a:r>
            <a:r>
              <a:rPr lang="en-US" sz="1800" dirty="0"/>
              <a:t> </a:t>
            </a:r>
            <a:r>
              <a:rPr lang="en-US" sz="1800" dirty="0" err="1"/>
              <a:t>condição</a:t>
            </a:r>
            <a:r>
              <a:rPr lang="en-US" sz="1800" dirty="0"/>
              <a:t> de </a:t>
            </a:r>
            <a:r>
              <a:rPr lang="en-US" sz="1800" dirty="0" err="1"/>
              <a:t>parada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68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 de </a:t>
            </a:r>
            <a:r>
              <a:rPr lang="en-US" dirty="0" err="1"/>
              <a:t>busca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first() – </a:t>
            </a:r>
            <a:r>
              <a:rPr lang="en-US" sz="1800" dirty="0" err="1"/>
              <a:t>primeiro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satisfaça</a:t>
            </a:r>
            <a:r>
              <a:rPr lang="en-US" sz="1800" dirty="0"/>
              <a:t> a </a:t>
            </a:r>
            <a:r>
              <a:rPr lang="en-US" sz="1800" dirty="0" err="1"/>
              <a:t>condição</a:t>
            </a:r>
            <a:endParaRPr lang="en-US" sz="1800" dirty="0"/>
          </a:p>
          <a:p>
            <a:r>
              <a:rPr lang="en-US" sz="1800" dirty="0"/>
              <a:t>last() – </a:t>
            </a:r>
            <a:r>
              <a:rPr lang="en-US" sz="1800" dirty="0" err="1"/>
              <a:t>último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satisfaça</a:t>
            </a:r>
            <a:r>
              <a:rPr lang="en-US" sz="1800" dirty="0"/>
              <a:t> a </a:t>
            </a:r>
            <a:r>
              <a:rPr lang="en-US" sz="1800" dirty="0" err="1"/>
              <a:t>condição</a:t>
            </a:r>
            <a:endParaRPr lang="en-US" sz="1800" dirty="0"/>
          </a:p>
          <a:p>
            <a:pPr marL="4060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).first();</a:t>
            </a:r>
          </a:p>
          <a:p>
            <a:pPr marL="4060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).last();</a:t>
            </a:r>
          </a:p>
          <a:p>
            <a:r>
              <a:rPr lang="en-US" sz="1800" dirty="0" err="1"/>
              <a:t>eq</a:t>
            </a:r>
            <a:r>
              <a:rPr lang="en-US" sz="1800" dirty="0"/>
              <a:t>() – com </a:t>
            </a:r>
            <a:r>
              <a:rPr lang="en-US" sz="1800" dirty="0" err="1"/>
              <a:t>índice</a:t>
            </a:r>
            <a:r>
              <a:rPr lang="en-US" sz="1800" dirty="0"/>
              <a:t> </a:t>
            </a:r>
            <a:r>
              <a:rPr lang="en-US" sz="1800" dirty="0" err="1"/>
              <a:t>igual</a:t>
            </a:r>
            <a:endParaRPr lang="en-US" sz="1800" dirty="0"/>
          </a:p>
          <a:p>
            <a:pPr marL="406004">
              <a:buClr>
                <a:srgbClr val="006666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$(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).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eq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indice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endParaRPr lang="en-US" sz="1800" dirty="0"/>
          </a:p>
          <a:p>
            <a:r>
              <a:rPr lang="en-US" sz="1800" dirty="0"/>
              <a:t>filter() – </a:t>
            </a:r>
            <a:r>
              <a:rPr lang="en-US" sz="1800" dirty="0" err="1"/>
              <a:t>satisfaça</a:t>
            </a:r>
            <a:r>
              <a:rPr lang="en-US" sz="1800" dirty="0"/>
              <a:t> o seletor2:</a:t>
            </a:r>
          </a:p>
          <a:p>
            <a:pPr marL="406004">
              <a:buClr>
                <a:srgbClr val="006666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$(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).filter(seletor2);</a:t>
            </a:r>
          </a:p>
          <a:p>
            <a:pPr lvl="0">
              <a:buClr>
                <a:srgbClr val="006666"/>
              </a:buClr>
            </a:pPr>
            <a:r>
              <a:rPr lang="en-US" sz="1800" dirty="0">
                <a:solidFill>
                  <a:srgbClr val="000000"/>
                </a:solidFill>
              </a:rPr>
              <a:t>not() – </a:t>
            </a:r>
            <a:r>
              <a:rPr lang="en-US" sz="1800" dirty="0" err="1">
                <a:solidFill>
                  <a:srgbClr val="000000"/>
                </a:solidFill>
              </a:rPr>
              <a:t>todos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que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não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satisfaçam</a:t>
            </a:r>
            <a:r>
              <a:rPr lang="en-US" sz="1800" dirty="0">
                <a:solidFill>
                  <a:srgbClr val="000000"/>
                </a:solidFill>
              </a:rPr>
              <a:t> o </a:t>
            </a:r>
            <a:r>
              <a:rPr lang="en-US" sz="1800" dirty="0" err="1">
                <a:solidFill>
                  <a:srgbClr val="000000"/>
                </a:solidFill>
              </a:rPr>
              <a:t>critério</a:t>
            </a:r>
            <a:endParaRPr lang="en-US" sz="1800" dirty="0">
              <a:solidFill>
                <a:srgbClr val="000000"/>
              </a:solidFill>
            </a:endParaRPr>
          </a:p>
          <a:p>
            <a:pPr marL="406004">
              <a:buClr>
                <a:srgbClr val="006666"/>
              </a:buClr>
              <a:buNone/>
            </a:pPr>
            <a:r>
              <a:rPr lang="en-US" sz="1500">
                <a:solidFill>
                  <a:srgbClr val="000000"/>
                </a:solidFill>
                <a:latin typeface="Courier"/>
                <a:cs typeface="Courier"/>
              </a:rPr>
              <a:t>$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).not(seletor2);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494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jQuery e </a:t>
            </a:r>
            <a:r>
              <a:rPr lang="en" sz="2000" dirty="0" err="1"/>
              <a:t>Manipulação</a:t>
            </a:r>
            <a:r>
              <a:rPr lang="en" sz="2000" dirty="0"/>
              <a:t> do DOM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Manipulação</a:t>
            </a:r>
            <a:r>
              <a:rPr lang="en" sz="2000" b="1" dirty="0">
                <a:solidFill>
                  <a:srgbClr val="FFFFFF"/>
                </a:solidFill>
              </a:rPr>
              <a:t> do DOM</a:t>
            </a: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Adicionando</a:t>
            </a:r>
            <a:r>
              <a:rPr lang="en" sz="2000" b="1" dirty="0">
                <a:solidFill>
                  <a:srgbClr val="FFFFFF"/>
                </a:solidFill>
              </a:rPr>
              <a:t>/ </a:t>
            </a:r>
            <a:r>
              <a:rPr lang="en" sz="2000" b="1" dirty="0" err="1">
                <a:solidFill>
                  <a:srgbClr val="FFFFFF"/>
                </a:solidFill>
              </a:rPr>
              <a:t>Removendo</a:t>
            </a:r>
            <a:r>
              <a:rPr lang="en" sz="2000" b="1" dirty="0">
                <a:solidFill>
                  <a:srgbClr val="FFFFFF"/>
                </a:solidFill>
              </a:rPr>
              <a:t> </a:t>
            </a:r>
            <a:r>
              <a:rPr lang="en" sz="2000" b="1" dirty="0" err="1">
                <a:solidFill>
                  <a:srgbClr val="FFFFFF"/>
                </a:solidFill>
              </a:rPr>
              <a:t>elementos</a:t>
            </a:r>
            <a:endParaRPr lang="en" sz="2000" b="1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Navegando</a:t>
            </a:r>
            <a:r>
              <a:rPr lang="en" sz="2000" b="1" dirty="0">
                <a:solidFill>
                  <a:srgbClr val="FFFFFF"/>
                </a:solidFill>
              </a:rPr>
              <a:t> no DOM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C82BF7-70A7-324B-BC65-69BAF92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2" y="1259024"/>
            <a:ext cx="2669378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9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Manipulação</a:t>
            </a:r>
            <a:r>
              <a:rPr lang="en" sz="4000" dirty="0"/>
              <a:t> do DOM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Métodos </a:t>
            </a:r>
            <a:r>
              <a:rPr lang="pt-BR" dirty="0" err="1"/>
              <a:t>html</a:t>
            </a:r>
            <a:r>
              <a:rPr lang="pt-BR" dirty="0"/>
              <a:t>(), </a:t>
            </a:r>
            <a:r>
              <a:rPr lang="pt-BR" dirty="0" err="1"/>
              <a:t>text</a:t>
            </a:r>
            <a:r>
              <a:rPr lang="pt-BR" dirty="0"/>
              <a:t>() e </a:t>
            </a:r>
            <a:r>
              <a:rPr lang="pt-BR" dirty="0" err="1"/>
              <a:t>val</a:t>
            </a:r>
            <a:r>
              <a:rPr lang="pt-BR" dirty="0"/>
              <a:t>()</a:t>
            </a: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4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Manipulação</a:t>
            </a:r>
            <a:r>
              <a:rPr lang="en-US" dirty="0"/>
              <a:t> de DOM </a:t>
            </a:r>
            <a:r>
              <a:rPr lang="en-US" sz="1200" dirty="0"/>
              <a:t>(Document Object Model)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Obtendo</a:t>
            </a:r>
            <a:r>
              <a:rPr lang="en-US" sz="1800" dirty="0"/>
              <a:t> </a:t>
            </a:r>
            <a:r>
              <a:rPr lang="en-US" sz="1800" dirty="0" err="1"/>
              <a:t>conteúdo</a:t>
            </a:r>
            <a:endParaRPr lang="en-US" sz="1800" dirty="0"/>
          </a:p>
          <a:p>
            <a:pPr lvl="1"/>
            <a:r>
              <a:rPr lang="en-US" sz="1500" dirty="0"/>
              <a:t>text() – </a:t>
            </a:r>
            <a:r>
              <a:rPr lang="en-US" sz="1500" dirty="0" err="1"/>
              <a:t>texto</a:t>
            </a:r>
            <a:r>
              <a:rPr lang="en-US" sz="1500" dirty="0"/>
              <a:t> de um </a:t>
            </a:r>
            <a:r>
              <a:rPr lang="en-US" sz="1500" dirty="0" err="1"/>
              <a:t>elemento</a:t>
            </a:r>
            <a:r>
              <a:rPr lang="en-US" sz="1500" dirty="0"/>
              <a:t> </a:t>
            </a:r>
            <a:r>
              <a:rPr lang="en-US" sz="1500" dirty="0" err="1"/>
              <a:t>selecionado</a:t>
            </a:r>
            <a:endParaRPr lang="en-US" sz="1500" dirty="0"/>
          </a:p>
          <a:p>
            <a:pPr lvl="1"/>
            <a:r>
              <a:rPr lang="en-US" sz="1500" dirty="0"/>
              <a:t>html() – </a:t>
            </a:r>
            <a:r>
              <a:rPr lang="en-US" sz="1500" dirty="0" err="1"/>
              <a:t>conteúdo</a:t>
            </a:r>
            <a:r>
              <a:rPr lang="en-US" sz="1500" dirty="0"/>
              <a:t> do </a:t>
            </a:r>
            <a:r>
              <a:rPr lang="en-US" sz="1500" dirty="0" err="1"/>
              <a:t>elemento</a:t>
            </a:r>
            <a:r>
              <a:rPr lang="en-US" sz="1500" dirty="0"/>
              <a:t>, </a:t>
            </a:r>
            <a:r>
              <a:rPr lang="en-US" sz="1500" dirty="0" err="1"/>
              <a:t>incluindo</a:t>
            </a:r>
            <a:r>
              <a:rPr lang="en-US" sz="1500" dirty="0"/>
              <a:t> </a:t>
            </a:r>
            <a:r>
              <a:rPr lang="en-US" sz="1500" dirty="0" err="1"/>
              <a:t>marcações</a:t>
            </a:r>
            <a:r>
              <a:rPr lang="en-US" sz="1500" dirty="0"/>
              <a:t> de tags </a:t>
            </a:r>
            <a:r>
              <a:rPr lang="en-US" sz="1500" dirty="0" err="1"/>
              <a:t>filhas</a:t>
            </a:r>
            <a:endParaRPr lang="en-US" sz="1500" dirty="0"/>
          </a:p>
          <a:p>
            <a:pPr lvl="1"/>
            <a:r>
              <a:rPr lang="en-US" sz="1500" dirty="0" err="1"/>
              <a:t>val</a:t>
            </a:r>
            <a:r>
              <a:rPr lang="en-US" sz="1500" dirty="0"/>
              <a:t>() – valor de </a:t>
            </a:r>
            <a:r>
              <a:rPr lang="en-US" sz="1500" dirty="0" err="1"/>
              <a:t>campos</a:t>
            </a:r>
            <a:r>
              <a:rPr lang="en-US" sz="1500" dirty="0"/>
              <a:t> de </a:t>
            </a:r>
            <a:r>
              <a:rPr lang="en-US" sz="1500" dirty="0" err="1"/>
              <a:t>formulário</a:t>
            </a:r>
            <a:endParaRPr lang="en-US" sz="1500" dirty="0"/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).text();</a:t>
            </a:r>
            <a:endParaRPr lang="en-US" sz="225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).html();</a:t>
            </a:r>
            <a:endParaRPr lang="en-US" sz="225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</a:t>
            </a:r>
            <a:r>
              <a:rPr lang="en-US" sz="1350" dirty="0" err="1">
                <a:latin typeface="Courier"/>
                <a:cs typeface="Courier"/>
              </a:rPr>
              <a:t>val</a:t>
            </a:r>
            <a:r>
              <a:rPr lang="en-US" sz="1350" dirty="0">
                <a:latin typeface="Courier"/>
                <a:cs typeface="Courier"/>
              </a:rPr>
              <a:t>();</a:t>
            </a:r>
          </a:p>
          <a:p>
            <a:pPr marL="342900" lvl="1">
              <a:buNone/>
            </a:pPr>
            <a:endParaRPr lang="en-US" sz="375" dirty="0"/>
          </a:p>
          <a:p>
            <a:pPr lvl="1">
              <a:buClr>
                <a:srgbClr val="99CCCC"/>
              </a:buClr>
            </a:pPr>
            <a:r>
              <a:rPr lang="en-US" sz="1500" dirty="0" err="1">
                <a:solidFill>
                  <a:srgbClr val="000000"/>
                </a:solidFill>
              </a:rPr>
              <a:t>attr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nomeAtrib</a:t>
            </a:r>
            <a:r>
              <a:rPr lang="en-US" sz="1500" dirty="0">
                <a:solidFill>
                  <a:srgbClr val="000000"/>
                </a:solidFill>
              </a:rPr>
              <a:t>) – valor de um </a:t>
            </a:r>
            <a:r>
              <a:rPr lang="en-US" sz="1500" dirty="0" err="1">
                <a:solidFill>
                  <a:srgbClr val="000000"/>
                </a:solidFill>
              </a:rPr>
              <a:t>atributo</a:t>
            </a:r>
            <a:endParaRPr lang="en-US" sz="1500" dirty="0">
              <a:solidFill>
                <a:srgbClr val="000000"/>
              </a:solidFill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</a:t>
            </a:r>
            <a:r>
              <a:rPr lang="en-US" sz="1350" dirty="0" err="1">
                <a:latin typeface="Courier"/>
                <a:cs typeface="Courier"/>
              </a:rPr>
              <a:t>attr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nomeAtrib</a:t>
            </a:r>
            <a:r>
              <a:rPr lang="en-US" sz="1350" dirty="0">
                <a:latin typeface="Courier"/>
                <a:cs typeface="Courier"/>
              </a:rPr>
              <a:t>);</a:t>
            </a:r>
            <a:endParaRPr lang="en-US" sz="1350" dirty="0"/>
          </a:p>
          <a:p>
            <a:pPr marL="342900"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Alterando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 err="1"/>
              <a:t>Obtendo</a:t>
            </a:r>
            <a:r>
              <a:rPr lang="en-US" sz="1500" dirty="0"/>
              <a:t> </a:t>
            </a:r>
            <a:r>
              <a:rPr lang="en-US" sz="1500" dirty="0" err="1"/>
              <a:t>conteúdo</a:t>
            </a:r>
            <a:endParaRPr lang="en-US" sz="1500" dirty="0"/>
          </a:p>
          <a:p>
            <a:pPr lvl="1"/>
            <a:r>
              <a:rPr lang="en-US" sz="1350" dirty="0"/>
              <a:t>text(</a:t>
            </a:r>
            <a:r>
              <a:rPr lang="en-US" sz="1350" b="1" dirty="0" err="1">
                <a:solidFill>
                  <a:srgbClr val="800000"/>
                </a:solidFill>
              </a:rPr>
              <a:t>val</a:t>
            </a:r>
            <a:r>
              <a:rPr lang="en-US" sz="1350" dirty="0"/>
              <a:t>) – </a:t>
            </a:r>
            <a:r>
              <a:rPr lang="en-US" sz="1350" dirty="0" err="1"/>
              <a:t>onde</a:t>
            </a:r>
            <a:r>
              <a:rPr lang="en-US" sz="1350" dirty="0"/>
              <a:t> </a:t>
            </a:r>
            <a:r>
              <a:rPr lang="en-US" sz="1350" b="1" dirty="0" err="1"/>
              <a:t>val</a:t>
            </a:r>
            <a:r>
              <a:rPr lang="en-US" sz="1350" dirty="0"/>
              <a:t> </a:t>
            </a:r>
            <a:r>
              <a:rPr lang="en-US" sz="1350" dirty="0" err="1"/>
              <a:t>é</a:t>
            </a:r>
            <a:r>
              <a:rPr lang="en-US" sz="1350" dirty="0"/>
              <a:t> </a:t>
            </a:r>
            <a:r>
              <a:rPr lang="en-US" sz="1350" dirty="0" err="1"/>
              <a:t>somente</a:t>
            </a:r>
            <a:r>
              <a:rPr lang="en-US" sz="1350" dirty="0"/>
              <a:t> </a:t>
            </a:r>
            <a:r>
              <a:rPr lang="en-US" sz="1350" dirty="0" err="1"/>
              <a:t>texto</a:t>
            </a:r>
            <a:endParaRPr lang="en-US" sz="1350" dirty="0"/>
          </a:p>
          <a:p>
            <a:pPr lvl="1"/>
            <a:r>
              <a:rPr lang="en-US" sz="1350" dirty="0"/>
              <a:t>html(</a:t>
            </a:r>
            <a:r>
              <a:rPr lang="en-US" sz="1350" b="1" dirty="0" err="1">
                <a:solidFill>
                  <a:srgbClr val="800000"/>
                </a:solidFill>
              </a:rPr>
              <a:t>val</a:t>
            </a:r>
            <a:r>
              <a:rPr lang="en-US" sz="1350" dirty="0"/>
              <a:t>) – </a:t>
            </a:r>
            <a:r>
              <a:rPr lang="en-US" sz="1350" dirty="0" err="1"/>
              <a:t>onde</a:t>
            </a:r>
            <a:r>
              <a:rPr lang="en-US" sz="1350" dirty="0"/>
              <a:t> </a:t>
            </a:r>
            <a:r>
              <a:rPr lang="en-US" sz="1350" b="1" dirty="0" err="1"/>
              <a:t>val</a:t>
            </a:r>
            <a:r>
              <a:rPr lang="en-US" sz="1350" dirty="0"/>
              <a:t> </a:t>
            </a:r>
            <a:r>
              <a:rPr lang="en-US" sz="1350" dirty="0" err="1"/>
              <a:t>pode</a:t>
            </a:r>
            <a:r>
              <a:rPr lang="en-US" sz="1350" dirty="0"/>
              <a:t> </a:t>
            </a:r>
            <a:r>
              <a:rPr lang="en-US" sz="1350" dirty="0" err="1"/>
              <a:t>ser</a:t>
            </a:r>
            <a:r>
              <a:rPr lang="en-US" sz="1350" dirty="0"/>
              <a:t> </a:t>
            </a:r>
            <a:r>
              <a:rPr lang="en-US" sz="1350" dirty="0" err="1"/>
              <a:t>texto</a:t>
            </a:r>
            <a:r>
              <a:rPr lang="en-US" sz="1350" dirty="0"/>
              <a:t> e tags </a:t>
            </a:r>
          </a:p>
          <a:p>
            <a:pPr lvl="1"/>
            <a:r>
              <a:rPr lang="en-US" sz="1350" dirty="0" err="1"/>
              <a:t>val</a:t>
            </a:r>
            <a:r>
              <a:rPr lang="en-US" sz="1350" dirty="0"/>
              <a:t>(</a:t>
            </a:r>
            <a:r>
              <a:rPr lang="en-US" sz="1350" b="1" dirty="0" err="1">
                <a:solidFill>
                  <a:srgbClr val="800000"/>
                </a:solidFill>
              </a:rPr>
              <a:t>val</a:t>
            </a:r>
            <a:r>
              <a:rPr lang="en-US" sz="1350" dirty="0"/>
              <a:t>) – </a:t>
            </a:r>
            <a:r>
              <a:rPr lang="en-US" sz="1350" dirty="0" err="1"/>
              <a:t>onde</a:t>
            </a:r>
            <a:r>
              <a:rPr lang="en-US" sz="1350" dirty="0"/>
              <a:t> </a:t>
            </a:r>
            <a:r>
              <a:rPr lang="en-US" sz="1350" b="1" dirty="0" err="1">
                <a:solidFill>
                  <a:srgbClr val="800000"/>
                </a:solidFill>
              </a:rPr>
              <a:t>val</a:t>
            </a:r>
            <a:r>
              <a:rPr lang="en-US" sz="1350" dirty="0"/>
              <a:t> </a:t>
            </a:r>
            <a:r>
              <a:rPr lang="en-US" sz="1350" dirty="0" err="1"/>
              <a:t>deve</a:t>
            </a:r>
            <a:r>
              <a:rPr lang="en-US" sz="1350" dirty="0"/>
              <a:t> </a:t>
            </a:r>
            <a:r>
              <a:rPr lang="en-US" sz="1350" dirty="0" err="1"/>
              <a:t>ser</a:t>
            </a:r>
            <a:r>
              <a:rPr lang="en-US" sz="1350" dirty="0"/>
              <a:t> </a:t>
            </a:r>
            <a:r>
              <a:rPr lang="en-US" sz="1350" dirty="0" err="1"/>
              <a:t>compatível</a:t>
            </a:r>
            <a:r>
              <a:rPr lang="en-US" sz="1350" dirty="0"/>
              <a:t> com o type do </a:t>
            </a:r>
            <a:r>
              <a:rPr lang="en-US" sz="1350" dirty="0" err="1"/>
              <a:t>elemento</a:t>
            </a:r>
            <a:r>
              <a:rPr lang="en-US" sz="1350" dirty="0"/>
              <a:t> de </a:t>
            </a:r>
            <a:r>
              <a:rPr lang="en-US" sz="1350" dirty="0" err="1"/>
              <a:t>formulário</a:t>
            </a:r>
            <a:endParaRPr lang="en-US" sz="1350" dirty="0"/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).text(“valor </a:t>
            </a:r>
            <a:r>
              <a:rPr lang="en-US" sz="1200" dirty="0" err="1">
                <a:latin typeface="Courier"/>
                <a:cs typeface="Courier"/>
              </a:rPr>
              <a:t>exemplo</a:t>
            </a:r>
            <a:r>
              <a:rPr lang="en-US" sz="1200" dirty="0">
                <a:latin typeface="Courier"/>
                <a:cs typeface="Courier"/>
              </a:rPr>
              <a:t>”);</a:t>
            </a:r>
            <a:endParaRPr lang="en-US" sz="150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).html(“&lt;h1&gt;valor </a:t>
            </a:r>
            <a:r>
              <a:rPr lang="en-US" sz="1200" dirty="0" err="1">
                <a:latin typeface="Courier"/>
                <a:cs typeface="Courier"/>
              </a:rPr>
              <a:t>exemplo</a:t>
            </a:r>
            <a:r>
              <a:rPr lang="en-US" sz="1200" dirty="0">
                <a:latin typeface="Courier"/>
                <a:cs typeface="Courier"/>
              </a:rPr>
              <a:t>&lt;/h1&gt;”);</a:t>
            </a:r>
            <a:endParaRPr lang="en-US" sz="150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val</a:t>
            </a:r>
            <a:r>
              <a:rPr lang="en-US" sz="1200" dirty="0">
                <a:latin typeface="Courier"/>
                <a:cs typeface="Courier"/>
              </a:rPr>
              <a:t>(“valor </a:t>
            </a:r>
            <a:r>
              <a:rPr lang="en-US" sz="1200" dirty="0" err="1">
                <a:latin typeface="Courier"/>
                <a:cs typeface="Courier"/>
              </a:rPr>
              <a:t>exemplo</a:t>
            </a:r>
            <a:r>
              <a:rPr lang="en-US" sz="1200" dirty="0">
                <a:latin typeface="Courier"/>
                <a:cs typeface="Courier"/>
              </a:rPr>
              <a:t>”);</a:t>
            </a:r>
          </a:p>
          <a:p>
            <a:pPr marL="342900" lvl="1">
              <a:buNone/>
            </a:pPr>
            <a:endParaRPr lang="en-US" sz="375" dirty="0"/>
          </a:p>
          <a:p>
            <a:pPr lvl="1">
              <a:buClr>
                <a:srgbClr val="99CCCC"/>
              </a:buClr>
            </a:pPr>
            <a:r>
              <a:rPr lang="en-US" sz="1350" dirty="0" err="1">
                <a:solidFill>
                  <a:srgbClr val="000000"/>
                </a:solidFill>
              </a:rPr>
              <a:t>attr</a:t>
            </a:r>
            <a:r>
              <a:rPr lang="en-US" sz="1350" dirty="0">
                <a:solidFill>
                  <a:srgbClr val="000000"/>
                </a:solidFill>
              </a:rPr>
              <a:t>(</a:t>
            </a:r>
            <a:r>
              <a:rPr lang="en-US" sz="1350" dirty="0" err="1">
                <a:solidFill>
                  <a:srgbClr val="000000"/>
                </a:solidFill>
              </a:rPr>
              <a:t>nomeAtrib</a:t>
            </a:r>
            <a:r>
              <a:rPr lang="en-US" sz="1350" dirty="0">
                <a:solidFill>
                  <a:srgbClr val="000000"/>
                </a:solidFill>
              </a:rPr>
              <a:t>, </a:t>
            </a:r>
            <a:r>
              <a:rPr lang="en-US" sz="1350" dirty="0" err="1">
                <a:solidFill>
                  <a:srgbClr val="000000"/>
                </a:solidFill>
              </a:rPr>
              <a:t>val</a:t>
            </a:r>
            <a:r>
              <a:rPr lang="en-US" sz="1350" dirty="0">
                <a:solidFill>
                  <a:srgbClr val="000000"/>
                </a:solidFill>
              </a:rPr>
              <a:t>) – valor de um </a:t>
            </a:r>
            <a:r>
              <a:rPr lang="en-US" sz="1350" dirty="0" err="1">
                <a:solidFill>
                  <a:srgbClr val="000000"/>
                </a:solidFill>
              </a:rPr>
              <a:t>atributo</a:t>
            </a:r>
            <a:endParaRPr lang="en-US" sz="1350" dirty="0">
              <a:solidFill>
                <a:srgbClr val="000000"/>
              </a:solidFill>
            </a:endParaRP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attr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nomeAtrib</a:t>
            </a:r>
            <a:r>
              <a:rPr lang="en-US" sz="1200" dirty="0">
                <a:latin typeface="Courier"/>
                <a:cs typeface="Courier"/>
              </a:rPr>
              <a:t>, “valor </a:t>
            </a:r>
            <a:r>
              <a:rPr lang="en-US" sz="1200" dirty="0" err="1">
                <a:latin typeface="Courier"/>
                <a:cs typeface="Courier"/>
              </a:rPr>
              <a:t>atrib</a:t>
            </a:r>
            <a:r>
              <a:rPr lang="en-US" sz="1200" dirty="0">
                <a:latin typeface="Courier"/>
                <a:cs typeface="Courier"/>
              </a:rPr>
              <a:t>”);</a:t>
            </a:r>
            <a:endParaRPr lang="en-US" sz="600" dirty="0"/>
          </a:p>
          <a:p>
            <a:pPr marL="342900" lvl="1">
              <a:buNone/>
            </a:pPr>
            <a:r>
              <a:rPr lang="en-US" sz="1350" dirty="0" err="1"/>
              <a:t>exemplo</a:t>
            </a:r>
            <a:r>
              <a:rPr lang="en-US" sz="1350" dirty="0"/>
              <a:t>:</a:t>
            </a: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$("#w3s").</a:t>
            </a:r>
            <a:r>
              <a:rPr lang="en-US" sz="1200" dirty="0" err="1">
                <a:latin typeface="Courier"/>
                <a:cs typeface="Courier"/>
              </a:rPr>
              <a:t>attr</a:t>
            </a:r>
            <a:r>
              <a:rPr lang="en-US" sz="1200" dirty="0">
                <a:latin typeface="Courier"/>
                <a:cs typeface="Courier"/>
              </a:rPr>
              <a:t>({</a:t>
            </a:r>
          </a:p>
          <a:p>
            <a:pPr marL="342900" lvl="1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href</a:t>
            </a:r>
            <a:r>
              <a:rPr lang="en-US" sz="1200" dirty="0">
                <a:latin typeface="Courier"/>
                <a:cs typeface="Courier"/>
              </a:rPr>
              <a:t>" : "http://www.w3schools.com/</a:t>
            </a:r>
            <a:r>
              <a:rPr lang="en-US" sz="1200" dirty="0" err="1">
                <a:latin typeface="Courier"/>
                <a:cs typeface="Courier"/>
              </a:rPr>
              <a:t>jquery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pPr marL="342900" lvl="1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"title" : "W3Schools </a:t>
            </a:r>
            <a:r>
              <a:rPr lang="en-US" sz="1200" dirty="0" err="1">
                <a:latin typeface="Courier"/>
                <a:cs typeface="Courier"/>
              </a:rPr>
              <a:t>jQuery</a:t>
            </a:r>
            <a:r>
              <a:rPr lang="en-US" sz="1200" dirty="0">
                <a:latin typeface="Courier"/>
                <a:cs typeface="Courier"/>
              </a:rPr>
              <a:t> Tutorial”</a:t>
            </a:r>
          </a:p>
          <a:p>
            <a:pPr marL="342900" lvl="1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Setando</a:t>
            </a:r>
            <a:r>
              <a:rPr lang="en-US" dirty="0"/>
              <a:t> </a:t>
            </a:r>
            <a:r>
              <a:rPr lang="en-US" dirty="0" err="1"/>
              <a:t>attr</a:t>
            </a:r>
            <a:r>
              <a:rPr lang="en-US" dirty="0"/>
              <a:t> com callback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callback tem 2 </a:t>
            </a:r>
            <a:r>
              <a:rPr lang="en-US" dirty="0" err="1"/>
              <a:t>parâmetros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– </a:t>
            </a:r>
            <a:r>
              <a:rPr lang="en-US" dirty="0" err="1"/>
              <a:t>índice</a:t>
            </a:r>
            <a:r>
              <a:rPr lang="en-US" dirty="0"/>
              <a:t> do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endParaRPr lang="en-US" dirty="0"/>
          </a:p>
          <a:p>
            <a:pPr lvl="1"/>
            <a:r>
              <a:rPr lang="en-US" dirty="0" err="1"/>
              <a:t>origValue</a:t>
            </a:r>
            <a:r>
              <a:rPr lang="en-US" dirty="0"/>
              <a:t> – valor original do </a:t>
            </a:r>
            <a:r>
              <a:rPr lang="en-US" dirty="0" err="1"/>
              <a:t>atributo</a:t>
            </a:r>
            <a:endParaRPr lang="en-US" dirty="0"/>
          </a:p>
          <a:p>
            <a:pPr marL="63104" lvl="1">
              <a:buNone/>
            </a:pPr>
            <a:endParaRPr lang="en-US" sz="1500" dirty="0">
              <a:latin typeface="Courier"/>
              <a:cs typeface="Courier"/>
            </a:endParaRP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$("#w3s").</a:t>
            </a:r>
            <a:r>
              <a:rPr lang="en-US" sz="1500" dirty="0" err="1">
                <a:latin typeface="Courier"/>
                <a:cs typeface="Courier"/>
              </a:rPr>
              <a:t>attr</a:t>
            </a:r>
            <a:r>
              <a:rPr lang="en-US" sz="1500" dirty="0">
                <a:latin typeface="Courier"/>
                <a:cs typeface="Courier"/>
              </a:rPr>
              <a:t>("</a:t>
            </a:r>
            <a:r>
              <a:rPr lang="en-US" sz="1500" dirty="0" err="1">
                <a:latin typeface="Courier"/>
                <a:cs typeface="Courier"/>
              </a:rPr>
              <a:t>href</a:t>
            </a:r>
            <a:r>
              <a:rPr lang="en-US" sz="1500" dirty="0">
                <a:latin typeface="Courier"/>
                <a:cs typeface="Courier"/>
              </a:rPr>
              <a:t>", function(</a:t>
            </a:r>
            <a:r>
              <a:rPr lang="en-US" sz="1500" dirty="0" err="1">
                <a:latin typeface="Courier"/>
                <a:cs typeface="Courier"/>
              </a:rPr>
              <a:t>i</a:t>
            </a:r>
            <a:r>
              <a:rPr lang="en-US" sz="1500" dirty="0">
                <a:latin typeface="Courier"/>
                <a:cs typeface="Courier"/>
              </a:rPr>
              <a:t>, </a:t>
            </a:r>
            <a:r>
              <a:rPr lang="en-US" sz="1500" dirty="0" err="1">
                <a:latin typeface="Courier"/>
                <a:cs typeface="Courier"/>
              </a:rPr>
              <a:t>origValue</a:t>
            </a:r>
            <a:r>
              <a:rPr lang="en-US" sz="1500" dirty="0">
                <a:latin typeface="Courier"/>
                <a:cs typeface="Courier"/>
              </a:rPr>
              <a:t>){</a:t>
            </a: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     return </a:t>
            </a:r>
            <a:r>
              <a:rPr lang="en-US" sz="1500" dirty="0" err="1">
                <a:latin typeface="Courier"/>
                <a:cs typeface="Courier"/>
              </a:rPr>
              <a:t>origValue</a:t>
            </a:r>
            <a:r>
              <a:rPr lang="en-US" sz="1500" dirty="0">
                <a:latin typeface="Courier"/>
                <a:cs typeface="Courier"/>
              </a:rPr>
              <a:t> + "/</a:t>
            </a:r>
            <a:r>
              <a:rPr lang="en-US" sz="1500" dirty="0" err="1">
                <a:latin typeface="Courier"/>
                <a:cs typeface="Courier"/>
              </a:rPr>
              <a:t>jquery</a:t>
            </a:r>
            <a:r>
              <a:rPr lang="en-US" sz="1500" dirty="0">
                <a:latin typeface="Courier"/>
                <a:cs typeface="Courier"/>
              </a:rPr>
              <a:t>"; </a:t>
            </a: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});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12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Adicionando</a:t>
            </a:r>
            <a:r>
              <a:rPr lang="en" sz="4000" dirty="0"/>
              <a:t>/ </a:t>
            </a:r>
            <a:r>
              <a:rPr lang="en" sz="4000" dirty="0" err="1"/>
              <a:t>Removendo</a:t>
            </a:r>
            <a:r>
              <a:rPr lang="en" sz="4000" dirty="0"/>
              <a:t> </a:t>
            </a:r>
            <a:r>
              <a:rPr lang="en" sz="4000" dirty="0" err="1"/>
              <a:t>elementos</a:t>
            </a:r>
            <a:endParaRPr lang="en" sz="4000"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756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 wrap="square" lIns="91425" tIns="91425" rIns="27000" bIns="91425" anchor="t" anchorCtr="0"/>
          <a:lstStyle/>
          <a:p>
            <a:r>
              <a:rPr lang="en-US" sz="1500" dirty="0">
                <a:latin typeface="Courier"/>
                <a:cs typeface="Courier"/>
              </a:rPr>
              <a:t>append(</a:t>
            </a:r>
            <a:r>
              <a:rPr lang="en-US" sz="15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)</a:t>
            </a:r>
            <a:r>
              <a:rPr lang="en-US" sz="1500" dirty="0">
                <a:cs typeface="Courier"/>
              </a:rPr>
              <a:t> – </a:t>
            </a:r>
            <a:r>
              <a:rPr lang="en-US" sz="1500" dirty="0" err="1">
                <a:cs typeface="Courier"/>
              </a:rPr>
              <a:t>insere</a:t>
            </a:r>
            <a:r>
              <a:rPr lang="en-US" sz="1500" dirty="0">
                <a:cs typeface="Courier"/>
              </a:rPr>
              <a:t> </a:t>
            </a:r>
            <a:r>
              <a:rPr lang="en-US" sz="135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1500" dirty="0">
                <a:cs typeface="Courier"/>
              </a:rPr>
              <a:t> no </a:t>
            </a:r>
            <a:r>
              <a:rPr lang="en-US" sz="1500" dirty="0" err="1">
                <a:cs typeface="Courier"/>
              </a:rPr>
              <a:t>fim</a:t>
            </a:r>
            <a:r>
              <a:rPr lang="en-US" sz="1500" dirty="0">
                <a:cs typeface="Courier"/>
              </a:rPr>
              <a:t> do </a:t>
            </a:r>
            <a:r>
              <a:rPr lang="en-US" sz="1500" dirty="0" err="1">
                <a:cs typeface="Courier"/>
              </a:rPr>
              <a:t>elemento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selecionado</a:t>
            </a:r>
            <a:endParaRPr lang="en-US" sz="1500" dirty="0"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prepend(</a:t>
            </a:r>
            <a:r>
              <a:rPr lang="en-US" sz="15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)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>
                <a:cs typeface="Courier"/>
              </a:rPr>
              <a:t>–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insere</a:t>
            </a:r>
            <a:r>
              <a:rPr lang="en-US" sz="1500" dirty="0">
                <a:cs typeface="Courier"/>
              </a:rPr>
              <a:t> </a:t>
            </a:r>
            <a:r>
              <a:rPr lang="en-US" sz="135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1500" dirty="0">
                <a:cs typeface="Courier"/>
              </a:rPr>
              <a:t> no </a:t>
            </a:r>
            <a:r>
              <a:rPr lang="en-US" sz="1500" dirty="0" err="1">
                <a:cs typeface="Courier"/>
              </a:rPr>
              <a:t>início</a:t>
            </a:r>
            <a:r>
              <a:rPr lang="en-US" sz="1500" dirty="0">
                <a:cs typeface="Courier"/>
              </a:rPr>
              <a:t> do </a:t>
            </a:r>
            <a:r>
              <a:rPr lang="en-US" sz="1500" dirty="0" err="1">
                <a:cs typeface="Courier"/>
              </a:rPr>
              <a:t>elemento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selecionado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after(</a:t>
            </a:r>
            <a:r>
              <a:rPr lang="en-US" sz="15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)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>
                <a:cs typeface="Courier"/>
              </a:rPr>
              <a:t>–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insere</a:t>
            </a:r>
            <a:r>
              <a:rPr lang="en-US" sz="1500" dirty="0">
                <a:cs typeface="Courier"/>
              </a:rPr>
              <a:t> </a:t>
            </a:r>
            <a:r>
              <a:rPr lang="en-US" sz="135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depois</a:t>
            </a:r>
            <a:r>
              <a:rPr lang="en-US" sz="1500" dirty="0">
                <a:cs typeface="Courier"/>
              </a:rPr>
              <a:t> do </a:t>
            </a:r>
            <a:r>
              <a:rPr lang="en-US" sz="1500" dirty="0" err="1">
                <a:cs typeface="Courier"/>
              </a:rPr>
              <a:t>elemento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selecionado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before(</a:t>
            </a:r>
            <a:r>
              <a:rPr lang="en-US" sz="15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)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>
                <a:cs typeface="Courier"/>
              </a:rPr>
              <a:t>–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insere</a:t>
            </a:r>
            <a:r>
              <a:rPr lang="en-US" sz="1500" dirty="0">
                <a:cs typeface="Courier"/>
              </a:rPr>
              <a:t> </a:t>
            </a:r>
            <a:r>
              <a:rPr lang="en-US" sz="135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1500" dirty="0">
                <a:cs typeface="Courier"/>
              </a:rPr>
              <a:t> antes do </a:t>
            </a:r>
            <a:r>
              <a:rPr lang="en-US" sz="1500" dirty="0" err="1">
                <a:cs typeface="Courier"/>
              </a:rPr>
              <a:t>elemento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selecionado</a:t>
            </a:r>
            <a:endParaRPr lang="en-US" sz="1500" dirty="0">
              <a:latin typeface="Courier"/>
              <a:cs typeface="Courier"/>
            </a:endParaRPr>
          </a:p>
          <a:p>
            <a:endParaRPr lang="en-US" sz="2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8768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Removendo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"/>
                <a:cs typeface="Courier"/>
              </a:rPr>
              <a:t>remove()</a:t>
            </a:r>
            <a:r>
              <a:rPr lang="en-US" sz="1800" dirty="0"/>
              <a:t> – remove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endParaRPr lang="en-US" sz="1800" dirty="0"/>
          </a:p>
          <a:p>
            <a:r>
              <a:rPr lang="en-US" sz="1800" dirty="0">
                <a:latin typeface="Courier"/>
                <a:cs typeface="Courier"/>
              </a:rPr>
              <a:t>empty()</a:t>
            </a:r>
            <a:r>
              <a:rPr lang="en-US" sz="1800" dirty="0"/>
              <a:t> – </a:t>
            </a:r>
            <a:r>
              <a:rPr lang="en-US" sz="1800" dirty="0" err="1"/>
              <a:t>apaga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filhos</a:t>
            </a:r>
            <a:r>
              <a:rPr lang="en-US" sz="1800" dirty="0"/>
              <a:t> e </a:t>
            </a:r>
            <a:r>
              <a:rPr lang="en-US" sz="1800" dirty="0" err="1"/>
              <a:t>conteúdo</a:t>
            </a:r>
            <a:endParaRPr lang="en-US" sz="1800" dirty="0"/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).remove();</a:t>
            </a:r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).empty();</a:t>
            </a:r>
          </a:p>
          <a:p>
            <a:pPr>
              <a:buNone/>
            </a:pPr>
            <a:endParaRPr lang="en-US" sz="900" dirty="0">
              <a:latin typeface="Courier"/>
              <a:cs typeface="Courier"/>
            </a:endParaRPr>
          </a:p>
          <a:p>
            <a:pPr lvl="0">
              <a:buClr>
                <a:srgbClr val="006666"/>
              </a:buClr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remove(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filtro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– remove </a:t>
            </a:r>
            <a:r>
              <a:rPr lang="en-US" sz="1800" dirty="0" err="1">
                <a:solidFill>
                  <a:srgbClr val="000000"/>
                </a:solidFill>
              </a:rPr>
              <a:t>aceita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filtros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seletores</a:t>
            </a:r>
            <a:endParaRPr lang="en-US" sz="1800" dirty="0">
              <a:solidFill>
                <a:srgbClr val="000000"/>
              </a:solidFill>
            </a:endParaRPr>
          </a:p>
          <a:p>
            <a:pPr marL="329804">
              <a:buClr>
                <a:srgbClr val="006666"/>
              </a:buClr>
              <a:buNone/>
            </a:pPr>
            <a:r>
              <a:rPr lang="da-DK" sz="1800" dirty="0">
                <a:solidFill>
                  <a:srgbClr val="000000"/>
                </a:solidFill>
              </a:rPr>
              <a:t> </a:t>
            </a:r>
            <a:r>
              <a:rPr lang="da-DK" sz="1500" dirty="0">
                <a:solidFill>
                  <a:srgbClr val="000000"/>
                </a:solidFill>
                <a:latin typeface="Courier"/>
                <a:cs typeface="Courier"/>
              </a:rPr>
              <a:t>$("p").</a:t>
            </a:r>
            <a:r>
              <a:rPr lang="da-DK" sz="1500" dirty="0" err="1">
                <a:solidFill>
                  <a:srgbClr val="000000"/>
                </a:solidFill>
                <a:latin typeface="Courier"/>
                <a:cs typeface="Courier"/>
              </a:rPr>
              <a:t>remove</a:t>
            </a:r>
            <a:r>
              <a:rPr lang="da-DK" sz="1500" dirty="0">
                <a:solidFill>
                  <a:srgbClr val="000000"/>
                </a:solidFill>
                <a:latin typeface="Courier"/>
                <a:cs typeface="Courier"/>
              </a:rPr>
              <a:t>(".test, #demo");</a:t>
            </a:r>
            <a:endParaRPr lang="en-US" sz="1500" dirty="0">
              <a:solidFill>
                <a:srgbClr val="000000"/>
              </a:solidFill>
              <a:latin typeface="Courier"/>
              <a:cs typeface="Courier"/>
            </a:endParaRPr>
          </a:p>
          <a:p>
            <a:pPr lvl="0">
              <a:buClr>
                <a:srgbClr val="006666"/>
              </a:buClr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7897987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883</Words>
  <Application>Microsoft Macintosh PowerPoint</Application>
  <PresentationFormat>Apresentação na tela (16:9)</PresentationFormat>
  <Paragraphs>127</Paragraphs>
  <Slides>18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Courier</vt:lpstr>
      <vt:lpstr>Nixie One</vt:lpstr>
      <vt:lpstr>Roboto Slab</vt:lpstr>
      <vt:lpstr>Wingdings</vt:lpstr>
      <vt:lpstr>Garamond</vt:lpstr>
      <vt:lpstr>Arial</vt:lpstr>
      <vt:lpstr>Warwick template</vt:lpstr>
      <vt:lpstr>jQuery e Manipulação do DOM</vt:lpstr>
      <vt:lpstr>jQuery e Manipulação do DOM</vt:lpstr>
      <vt:lpstr>Manipulação do DOM</vt:lpstr>
      <vt:lpstr>Manipulação de DOM (Document Object Model)</vt:lpstr>
      <vt:lpstr>Alterando conteúdo</vt:lpstr>
      <vt:lpstr>Setando attr com callback</vt:lpstr>
      <vt:lpstr>Adicionando/ Removendo elementos</vt:lpstr>
      <vt:lpstr>Adicionando conteúdo HTML</vt:lpstr>
      <vt:lpstr>Removendo elementos</vt:lpstr>
      <vt:lpstr>Manipulando CSS</vt:lpstr>
      <vt:lpstr>Métodos de dimensionamento</vt:lpstr>
      <vt:lpstr>Navegando no DOM</vt:lpstr>
      <vt:lpstr>Cruzando o DOM (traversing)</vt:lpstr>
      <vt:lpstr>Cruzando o DOM (traversing)</vt:lpstr>
      <vt:lpstr>“Subindo” na árvore</vt:lpstr>
      <vt:lpstr>“Descendo” a árvore</vt:lpstr>
      <vt:lpstr>Nós irmãos</vt:lpstr>
      <vt:lpstr>Filtros de busca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RAFAEL ELIAS DE LIMA ESCALFONI</dc:creator>
  <cp:lastModifiedBy>RAFAEL ELIAS DE LIMA ESCALFONI</cp:lastModifiedBy>
  <cp:revision>59</cp:revision>
  <dcterms:created xsi:type="dcterms:W3CDTF">2020-10-26T17:27:55Z</dcterms:created>
  <dcterms:modified xsi:type="dcterms:W3CDTF">2022-07-22T22:26:26Z</dcterms:modified>
</cp:coreProperties>
</file>