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377" r:id="rId10"/>
    <p:sldId id="268" r:id="rId11"/>
    <p:sldId id="269" r:id="rId12"/>
    <p:sldId id="270" r:id="rId13"/>
    <p:sldId id="373" r:id="rId14"/>
    <p:sldId id="272" r:id="rId15"/>
    <p:sldId id="273" r:id="rId16"/>
    <p:sldId id="382" r:id="rId17"/>
    <p:sldId id="274" r:id="rId18"/>
    <p:sldId id="378" r:id="rId19"/>
    <p:sldId id="379" r:id="rId20"/>
    <p:sldId id="380" r:id="rId21"/>
    <p:sldId id="381" r:id="rId22"/>
    <p:sldId id="374" r:id="rId23"/>
    <p:sldId id="284" r:id="rId24"/>
    <p:sldId id="285" r:id="rId25"/>
    <p:sldId id="286" r:id="rId26"/>
    <p:sldId id="288" r:id="rId27"/>
    <p:sldId id="289" r:id="rId28"/>
    <p:sldId id="290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  <p:boldItalic r:id="rId38"/>
    </p:embeddedFont>
    <p:embeddedFont>
      <p:font typeface="Nixie One" panose="02000503080000020004" pitchFamily="2" charset="0"/>
      <p:regular r:id="rId39"/>
    </p:embeddedFont>
    <p:embeddedFont>
      <p:font typeface="Roboto Slab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2"/>
    <p:restoredTop sz="94848"/>
  </p:normalViewPr>
  <p:slideViewPr>
    <p:cSldViewPr snapToGrid="0" snapToObjects="1">
      <p:cViewPr varScale="1">
        <p:scale>
          <a:sx n="122" d="100"/>
          <a:sy n="122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a770f10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a770f10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8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770f1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770f1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2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7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f2b0c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7f2b0c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90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7f2b0c2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7f2b0c2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239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7f2b0c2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7f2b0c2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4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a770f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a770f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31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a770f10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a770f10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94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a770f10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a770f10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14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a770f1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a770f1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6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547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29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9a284d6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9a284d6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12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9a284d6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9a284d6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7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9a284d6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9a284d6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0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4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770f1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770f1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72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a770f1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a770f1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a770f1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a770f1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3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a770f1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a770f10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89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a770f10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a770f10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9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a770f10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a770f10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7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C99CD8-8BCD-2B4C-A07B-0BF24E2B9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3A66-09B7-F34A-88FD-F73AFECA296A}" type="datetimeFigureOut">
              <a:rPr lang="pt-BR" altLang="pt-BR"/>
              <a:pPr/>
              <a:t>08/02/2021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A7B506E-42E4-4F44-8F8F-B5D896371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E2284A-C481-424E-8B5E-2797C1E64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928A7-4D90-7A40-B157-0928FBAF4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0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 hasCustomPrompt="1"/>
          </p:nvPr>
        </p:nvSpPr>
        <p:spPr>
          <a:xfrm>
            <a:off x="374904" y="1767275"/>
            <a:ext cx="8311921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buNone/>
              <a:tabLst/>
              <a:defRPr sz="2000">
                <a:latin typeface="Garamond" panose="02020404030301010803" pitchFamily="18" charset="0"/>
              </a:defRPr>
            </a:lvl1pPr>
            <a:lvl2pPr marL="407988" marR="0" lvl="1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 sz="2000">
                <a:latin typeface="Garamond" panose="02020404030301010803" pitchFamily="18" charset="0"/>
              </a:defRPr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marL="669925" lvl="7" indent="-307975">
              <a:spcBef>
                <a:spcPts val="0"/>
              </a:spcBef>
              <a:buSzPct val="100000"/>
              <a:tabLst/>
              <a:defRPr sz="16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tabLst/>
              <a:defRPr/>
            </a:pPr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7"/>
            <a:r>
              <a:rPr lang="pt-BR" dirty="0"/>
              <a:t>Terceiro nível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1" r:id="rId4"/>
    <p:sldLayoutId id="2147483663" r:id="rId5"/>
    <p:sldLayoutId id="2147483664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799" y="2648266"/>
            <a:ext cx="8257233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AJAX e jQuery com AJAX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app.rocketseat.com.br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/node/guia-estelar-de-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group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/entendendo/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lesson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/visualizando-a-comunicação</a:t>
            </a:r>
          </a:p>
          <a:p>
            <a:pPr>
              <a:lnSpc>
                <a:spcPct val="114000"/>
              </a:lnSpc>
            </a:pPr>
            <a:endParaRPr lang="pt-BR" sz="1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developer.mozilla.org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pt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-BR/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docs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/Web/HTTP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061465" y="865037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Métodos de Requisição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567559" y="1525154"/>
            <a:ext cx="8313683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Métodos usados em requisições HTTP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GET – Solicita algum recurso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Dados são anexados à URL, ficando visíveis ao usuário</a:t>
            </a:r>
            <a:endParaRPr sz="1600"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POST – Envia dados referentes ao recurso especificado para serem processados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Dados são incluídos no corpo do comando</a:t>
            </a:r>
            <a:endParaRPr sz="1600"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PUT – Envia certo recurso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Em geral, é usado para atualizar dados</a:t>
            </a:r>
            <a:endParaRPr sz="1600"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DELETE – Exclui o recurso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HEAD – Variação do GET em que o recurso não é retornado</a:t>
            </a:r>
            <a:endParaRPr dirty="0"/>
          </a:p>
          <a:p>
            <a:pPr marL="1028700" lvl="2" indent="-238125">
              <a:buSzPts val="1400"/>
            </a:pPr>
            <a:r>
              <a:rPr lang="pt-BR" sz="1600" dirty="0">
                <a:latin typeface="Garamond" panose="02020404030301010803" pitchFamily="18" charset="0"/>
              </a:rPr>
              <a:t>Usado para obter </a:t>
            </a:r>
            <a:r>
              <a:rPr lang="pt-BR" sz="1600" dirty="0" err="1">
                <a:latin typeface="Garamond" panose="02020404030301010803" pitchFamily="18" charset="0"/>
              </a:rPr>
              <a:t>metainformações</a:t>
            </a:r>
            <a:r>
              <a:rPr lang="pt-BR" sz="1600" dirty="0">
                <a:latin typeface="Garamond" panose="02020404030301010803" pitchFamily="18" charset="0"/>
              </a:rPr>
              <a:t> por meio do cabeçalho da resposta, sem ter que recuperar todo o conteúdo.</a:t>
            </a:r>
            <a:endParaRPr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1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082485" y="779189"/>
            <a:ext cx="348951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Resposta HTTP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1376775" y="1171600"/>
            <a:ext cx="639045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endParaRPr dirty="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21" y="1613028"/>
            <a:ext cx="6029157" cy="3397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75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050955" y="700749"/>
            <a:ext cx="3415942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Código de Status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7862" y="1576552"/>
            <a:ext cx="8586952" cy="286619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O código de status é formado por três dígitos e o primeiro dígito representa a classe que pertence classificada em cinco tipos: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1xx: </a:t>
            </a:r>
            <a:r>
              <a:rPr lang="pt-BR" sz="1600" dirty="0" err="1"/>
              <a:t>Informational</a:t>
            </a:r>
            <a:r>
              <a:rPr lang="pt-BR" sz="1600" dirty="0"/>
              <a:t> (Informação) – utilizada para enviar informações para o cliente de que sua requisição foi recebida e está sendo processada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2xx: </a:t>
            </a:r>
            <a:r>
              <a:rPr lang="pt-BR" sz="1600" dirty="0" err="1"/>
              <a:t>Success</a:t>
            </a:r>
            <a:r>
              <a:rPr lang="pt-BR" sz="1600" dirty="0"/>
              <a:t> (Sucesso) – indica que a requisição do cliente foi bem sucedida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3xx: </a:t>
            </a:r>
            <a:r>
              <a:rPr lang="pt-BR" sz="1600" dirty="0" err="1"/>
              <a:t>Redirection</a:t>
            </a:r>
            <a:r>
              <a:rPr lang="pt-BR" sz="1600" dirty="0"/>
              <a:t> (Redirecionamento) – informa a ação adicional que deve ser tomada para completar a requisição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4xx: </a:t>
            </a:r>
            <a:r>
              <a:rPr lang="pt-BR" sz="1600" dirty="0" err="1"/>
              <a:t>Client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r>
              <a:rPr lang="pt-BR" sz="1600" dirty="0"/>
              <a:t> (Erro no cliente) – avisa que o cliente fez uma requisição que não pode ser atendida</a:t>
            </a:r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5xx: Server </a:t>
            </a:r>
            <a:r>
              <a:rPr lang="pt-BR" sz="1600" dirty="0" err="1"/>
              <a:t>Error</a:t>
            </a:r>
            <a:r>
              <a:rPr lang="pt-BR" sz="1600" dirty="0"/>
              <a:t> (Erro no servidor) – ocorreu um erro no servidor ao cumprir uma requisição válida</a:t>
            </a:r>
            <a:endParaRPr lang="pt-BR" dirty="0"/>
          </a:p>
          <a:p>
            <a:pPr marL="342900" indent="-257175">
              <a:buSzPts val="1800"/>
              <a:buChar char="●"/>
            </a:pPr>
            <a:r>
              <a:rPr lang="pt-BR" dirty="0"/>
              <a:t>O protocolo HTTP define somente alguns códigos em cada classe, mas cada servidor pode definir seus próprios códigos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66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AJAX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756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1071975" y="802377"/>
            <a:ext cx="3405432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46840" y="1570993"/>
            <a:ext cx="8797159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Como AJAX é possível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Atualizar uma página web sem recarregar a página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Requisitar dados ao servidor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Receber dados do servidor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Enviar dados para servidor</a:t>
            </a:r>
            <a:endParaRPr sz="1600" dirty="0"/>
          </a:p>
          <a:p>
            <a:pPr marL="342900" indent="-257175">
              <a:buSzPts val="1800"/>
              <a:buChar char="●"/>
            </a:pPr>
            <a:r>
              <a:rPr lang="pt-BR" dirty="0"/>
              <a:t>AJAX não é uma linguagem de programação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AJAX = </a:t>
            </a:r>
            <a:r>
              <a:rPr lang="pt-BR" b="1" dirty="0" err="1"/>
              <a:t>A</a:t>
            </a:r>
            <a:r>
              <a:rPr lang="pt-BR" dirty="0" err="1"/>
              <a:t>synchronous</a:t>
            </a:r>
            <a:r>
              <a:rPr lang="pt-BR" dirty="0"/>
              <a:t> </a:t>
            </a:r>
            <a:r>
              <a:rPr lang="pt-BR" b="1" dirty="0"/>
              <a:t>J</a:t>
            </a:r>
            <a:r>
              <a:rPr lang="pt-BR" dirty="0"/>
              <a:t>avaScript </a:t>
            </a:r>
            <a:r>
              <a:rPr lang="pt-BR" b="1" dirty="0" err="1"/>
              <a:t>A</a:t>
            </a:r>
            <a:r>
              <a:rPr lang="pt-BR" dirty="0" err="1"/>
              <a:t>nd</a:t>
            </a:r>
            <a:r>
              <a:rPr lang="pt-BR" dirty="0"/>
              <a:t> </a:t>
            </a:r>
            <a:r>
              <a:rPr lang="pt-BR" b="1" dirty="0"/>
              <a:t>X</a:t>
            </a:r>
            <a:r>
              <a:rPr lang="pt-BR" dirty="0"/>
              <a:t>ML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AJAX é uma combinação de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Objeto </a:t>
            </a:r>
            <a:r>
              <a:rPr lang="pt-BR" sz="1600" dirty="0" err="1"/>
              <a:t>XMLHttpRequest</a:t>
            </a:r>
            <a:r>
              <a:rPr lang="pt-BR" sz="1600" dirty="0"/>
              <a:t> para requisitar dado do servidor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JavaScript e HTML DOM para mostrar o dado</a:t>
            </a:r>
            <a:endParaRPr sz="1600" dirty="0"/>
          </a:p>
          <a:p>
            <a:pPr marL="342900" indent="-257175">
              <a:buSzPts val="1800"/>
              <a:buChar char="●"/>
            </a:pPr>
            <a:r>
              <a:rPr lang="pt-BR" dirty="0"/>
              <a:t>Embora pareça que AJAX só pode transmitir XML, ele também pode transportar texto pleno ou JSON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23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 descr="AJA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75" y="759450"/>
            <a:ext cx="5880450" cy="334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35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E0289-F74C-2C43-98A2-B752E1C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AJAX funciona?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6FA33-5281-9F45-B214-97B813BE0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Um evento é disparado em uma página (um botão clicado, formulário submetido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r>
              <a:rPr lang="pt-BR" dirty="0"/>
              <a:t>2. Um objeto </a:t>
            </a:r>
            <a:r>
              <a:rPr lang="pt-BR" dirty="0" err="1"/>
              <a:t>XMLHttpRequest</a:t>
            </a:r>
            <a:r>
              <a:rPr lang="pt-BR" dirty="0"/>
              <a:t> é criado através do JavaScript</a:t>
            </a:r>
          </a:p>
          <a:p>
            <a:r>
              <a:rPr lang="pt-BR" dirty="0"/>
              <a:t>3. O objeto </a:t>
            </a:r>
            <a:r>
              <a:rPr lang="pt-BR" dirty="0" err="1"/>
              <a:t>XMLHttpRequest</a:t>
            </a:r>
            <a:r>
              <a:rPr lang="pt-BR" dirty="0"/>
              <a:t> envia uma requisição para um servidor web</a:t>
            </a:r>
          </a:p>
          <a:p>
            <a:r>
              <a:rPr lang="pt-BR" dirty="0"/>
              <a:t>4. O servidor processar a requisição</a:t>
            </a:r>
          </a:p>
          <a:p>
            <a:r>
              <a:rPr lang="pt-BR" dirty="0"/>
              <a:t>5. O servidor envia a resposta de volta à página</a:t>
            </a:r>
          </a:p>
          <a:p>
            <a:r>
              <a:rPr lang="pt-BR" dirty="0"/>
              <a:t>6. A resposta é lida pelo JavaScript</a:t>
            </a:r>
          </a:p>
          <a:p>
            <a:r>
              <a:rPr lang="pt-BR" dirty="0"/>
              <a:t>7. Uma ação (como atualização da página) é executada pelo JavaScript</a:t>
            </a:r>
          </a:p>
        </p:txBody>
      </p:sp>
    </p:spTree>
    <p:extLst>
      <p:ext uri="{BB962C8B-B14F-4D97-AF65-F5344CB8AC3E}">
        <p14:creationId xmlns:p14="http://schemas.microsoft.com/office/powerpoint/2010/main" val="260002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1061465" y="760335"/>
            <a:ext cx="336339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Objeto </a:t>
            </a:r>
            <a:r>
              <a:rPr lang="pt-BR" dirty="0" err="1"/>
              <a:t>XMLHttpRequest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72885" y="1592014"/>
            <a:ext cx="7662122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Todos os navegadores modernos suportam </a:t>
            </a:r>
            <a:r>
              <a:rPr lang="pt-BR" dirty="0" err="1"/>
              <a:t>XMLHttpRequest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O objeto </a:t>
            </a:r>
            <a:r>
              <a:rPr lang="pt-BR" dirty="0" err="1"/>
              <a:t>XMLHttpRequest</a:t>
            </a:r>
            <a:r>
              <a:rPr lang="pt-BR" dirty="0"/>
              <a:t> é usado para trocar dados com o servidor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Protocolo HTTP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Criar objeto </a:t>
            </a:r>
            <a:r>
              <a:rPr lang="pt-BR" dirty="0" err="1"/>
              <a:t>XMLHttpRequest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var </a:t>
            </a:r>
            <a:r>
              <a:rPr lang="pt-BR" dirty="0" err="1"/>
              <a:t>xhttp</a:t>
            </a:r>
            <a:r>
              <a:rPr lang="pt-BR" dirty="0"/>
              <a:t> = new </a:t>
            </a:r>
            <a:r>
              <a:rPr lang="pt-BR" dirty="0" err="1"/>
              <a:t>XMLHttpRequest</a:t>
            </a:r>
            <a:r>
              <a:rPr lang="pt-BR" dirty="0"/>
              <a:t>();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Fazer requisição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xhttp.open</a:t>
            </a:r>
            <a:r>
              <a:rPr lang="pt-BR" dirty="0"/>
              <a:t>("GET", "</a:t>
            </a:r>
            <a:r>
              <a:rPr lang="pt-BR" dirty="0" err="1"/>
              <a:t>ajax_info.txt</a:t>
            </a:r>
            <a:r>
              <a:rPr lang="pt-BR" dirty="0"/>
              <a:t>", </a:t>
            </a:r>
            <a:r>
              <a:rPr lang="pt-BR" dirty="0" err="1"/>
              <a:t>true</a:t>
            </a:r>
            <a:r>
              <a:rPr lang="pt-BR" dirty="0"/>
              <a:t>);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xhttp.send</a:t>
            </a:r>
            <a:r>
              <a:rPr lang="pt-BR" dirty="0"/>
              <a:t>();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51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1071975" y="708272"/>
            <a:ext cx="3069101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Métodos do objeto </a:t>
            </a:r>
            <a:r>
              <a:rPr lang="pt-BR" dirty="0" err="1"/>
              <a:t>XMLHttpRequest</a:t>
            </a:r>
            <a:endParaRPr dirty="0"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1" y="1633897"/>
            <a:ext cx="8583012" cy="21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95" y="3772297"/>
            <a:ext cx="8421409" cy="137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06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Exemplo Requisições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430844" y="1623545"/>
            <a:ext cx="822968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// Requisição GET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/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var 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 new 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XMLHttpRequest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();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xhttp.onreadystatechange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function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() {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if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(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this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.readyState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==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4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&amp;&amp;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this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.status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==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200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) {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    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"demo"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).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innerHTML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=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this</a:t>
            </a: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.responseText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  }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};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xhttp.open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"GET"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, 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</a:t>
            </a:r>
            <a:r>
              <a:rPr lang="pt-BR" sz="1100" dirty="0" err="1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ajax_info.txt</a:t>
            </a:r>
            <a:r>
              <a:rPr lang="pt-BR" sz="1100" dirty="0">
                <a:solidFill>
                  <a:srgbClr val="A52A2A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"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, </a:t>
            </a:r>
            <a:r>
              <a:rPr lang="pt-BR" sz="1100" dirty="0" err="1">
                <a:solidFill>
                  <a:srgbClr val="0000CD"/>
                </a:solidFill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true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);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/>
            <a:r>
              <a:rPr lang="pt-BR" sz="1100" dirty="0" err="1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xhttp.send</a:t>
            </a:r>
            <a:r>
              <a:rPr lang="pt-BR" sz="1100" dirty="0">
                <a:highlight>
                  <a:srgbClr val="FFFFFF"/>
                </a:highlight>
                <a:ea typeface="Consolas"/>
                <a:cs typeface="Consolas"/>
                <a:sym typeface="Consolas"/>
              </a:rPr>
              <a:t>();</a:t>
            </a:r>
            <a:endParaRPr sz="11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0" indent="0"/>
            <a:endParaRPr sz="1000" dirty="0">
              <a:highlight>
                <a:srgbClr val="FFFFFF"/>
              </a:highlight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Char char="●"/>
            </a:pPr>
            <a:r>
              <a:rPr lang="pt-BR" dirty="0"/>
              <a:t>É possível modificar esse código para: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fazer uma requisição post </a:t>
            </a:r>
            <a:endParaRPr dirty="0"/>
          </a:p>
          <a:p>
            <a:pPr marL="1028700" lvl="2" indent="-238125">
              <a:buSzPts val="1400"/>
            </a:pPr>
            <a:r>
              <a:rPr lang="pt-BR" sz="900" dirty="0" err="1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xhttp.open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(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"POST"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, 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ajax_test.asp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, </a:t>
            </a:r>
            <a:r>
              <a:rPr lang="pt-BR" sz="900" dirty="0" err="1">
                <a:solidFill>
                  <a:srgbClr val="0000CD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true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);	</a:t>
            </a:r>
            <a:endParaRPr dirty="0">
              <a:latin typeface="Garamond" panose="02020404030301010803" pitchFamily="18" charset="0"/>
            </a:endParaRPr>
          </a:p>
          <a:p>
            <a:pPr marL="685800" lvl="1" indent="-238125">
              <a:buSzPts val="1400"/>
              <a:buChar char="○"/>
            </a:pPr>
            <a:r>
              <a:rPr lang="pt-BR" dirty="0"/>
              <a:t>adicionar cabeçalho</a:t>
            </a:r>
            <a:endParaRPr dirty="0"/>
          </a:p>
          <a:p>
            <a:pPr marL="1028700" lvl="2" indent="-238125">
              <a:buSzPts val="1400"/>
            </a:pPr>
            <a:r>
              <a:rPr lang="pt-BR" sz="900" dirty="0" err="1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xhttp.setRequestHeader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(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Content-type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, 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application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/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x-www-form-urlencoded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);</a:t>
            </a:r>
            <a:endParaRPr sz="900" dirty="0">
              <a:highlight>
                <a:srgbClr val="FFFFFF"/>
              </a:highlight>
              <a:latin typeface="Garamond" panose="02020404030301010803" pitchFamily="18" charset="0"/>
              <a:ea typeface="Consolas"/>
              <a:cs typeface="Consolas"/>
              <a:sym typeface="Consolas"/>
            </a:endParaRPr>
          </a:p>
          <a:p>
            <a:pPr marL="685800" lvl="1" indent="-228600">
              <a:buSzPts val="1200"/>
              <a:buFont typeface="Consolas"/>
              <a:buChar char="○"/>
            </a:pPr>
            <a:r>
              <a:rPr lang="pt-BR" dirty="0"/>
              <a:t>adicionar dados no corpo da mensagem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28700" lvl="2" indent="-228600">
              <a:buSzPts val="1200"/>
              <a:buFont typeface="Consolas"/>
              <a:buChar char="■"/>
            </a:pPr>
            <a:r>
              <a:rPr lang="pt-BR" sz="900" dirty="0" err="1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xhttp.send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(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fname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=</a:t>
            </a: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Henry&amp;lname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=Ford"</a:t>
            </a:r>
            <a:r>
              <a:rPr lang="pt-BR" sz="900" dirty="0">
                <a:highlight>
                  <a:srgbClr val="FFFFFF"/>
                </a:highlight>
                <a:latin typeface="Garamond" panose="02020404030301010803" pitchFamily="18" charset="0"/>
                <a:ea typeface="Consolas"/>
                <a:cs typeface="Consolas"/>
                <a:sym typeface="Consolas"/>
              </a:rPr>
              <a:t>);</a:t>
            </a:r>
            <a:endParaRPr sz="900" dirty="0">
              <a:highlight>
                <a:srgbClr val="FFFFFF"/>
              </a:highlight>
              <a:latin typeface="Garamond" panose="02020404030301010803" pitchFamily="18" charset="0"/>
              <a:ea typeface="Consolas"/>
              <a:cs typeface="Consolas"/>
              <a:sym typeface="Consolas"/>
            </a:endParaRPr>
          </a:p>
          <a:p>
            <a:pPr marL="0" indent="0"/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63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err="1"/>
              <a:t>Requisições</a:t>
            </a:r>
            <a:r>
              <a:rPr lang="en" sz="2000" dirty="0"/>
              <a:t> HTTP e J</a:t>
            </a:r>
            <a:r>
              <a:rPr lang="pt-BR" sz="2000" dirty="0" err="1"/>
              <a:t>q</a:t>
            </a:r>
            <a:r>
              <a:rPr lang="en" sz="2000" dirty="0" err="1"/>
              <a:t>uery</a:t>
            </a:r>
            <a:r>
              <a:rPr lang="en" sz="2000" dirty="0"/>
              <a:t> AJAX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>
                <a:solidFill>
                  <a:srgbClr val="FFFFFF"/>
                </a:solidFill>
              </a:rPr>
              <a:t>AJAX</a:t>
            </a: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JQuery</a:t>
            </a:r>
            <a:r>
              <a:rPr lang="en" sz="2000" b="1" dirty="0">
                <a:solidFill>
                  <a:srgbClr val="FFFFFF"/>
                </a:solidFill>
              </a:rPr>
              <a:t> AJAX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27" y="3030300"/>
            <a:ext cx="6858000" cy="21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1082485" y="854928"/>
            <a:ext cx="3394922" cy="40631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Resposta do Servidor </a:t>
            </a:r>
            <a:endParaRPr dirty="0"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472888" y="1549971"/>
            <a:ext cx="8502946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A propriedade </a:t>
            </a:r>
            <a:r>
              <a:rPr lang="pt-BR" b="1" dirty="0" err="1"/>
              <a:t>readyState</a:t>
            </a:r>
            <a:r>
              <a:rPr lang="pt-BR" dirty="0"/>
              <a:t> representa o status do objeto </a:t>
            </a:r>
            <a:r>
              <a:rPr lang="pt-BR" dirty="0" err="1"/>
              <a:t>XMLHttpRequest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 propriedade </a:t>
            </a:r>
            <a:r>
              <a:rPr lang="pt-BR" b="1" dirty="0" err="1"/>
              <a:t>onreadystatechange</a:t>
            </a:r>
            <a:r>
              <a:rPr lang="pt-BR" b="1" dirty="0"/>
              <a:t> </a:t>
            </a:r>
            <a:r>
              <a:rPr lang="pt-BR" dirty="0"/>
              <a:t>define a função a ser executada com o </a:t>
            </a:r>
            <a:r>
              <a:rPr lang="pt-BR" b="1" dirty="0" err="1"/>
              <a:t>readyState</a:t>
            </a:r>
            <a:r>
              <a:rPr lang="pt-BR" b="1" dirty="0"/>
              <a:t> </a:t>
            </a:r>
            <a:r>
              <a:rPr lang="pt-BR" dirty="0"/>
              <a:t>mudar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 propriedade </a:t>
            </a:r>
            <a:r>
              <a:rPr lang="pt-BR" b="1" dirty="0"/>
              <a:t>status </a:t>
            </a:r>
            <a:r>
              <a:rPr lang="pt-BR" dirty="0"/>
              <a:t>e </a:t>
            </a:r>
            <a:r>
              <a:rPr lang="pt-BR" dirty="0" err="1"/>
              <a:t>statusText</a:t>
            </a:r>
            <a:r>
              <a:rPr lang="pt-BR" dirty="0"/>
              <a:t> contém o código de retorno da resposta e o texto associado ao status do retorno respectivamente</a:t>
            </a:r>
            <a:endParaRPr dirty="0"/>
          </a:p>
          <a:p>
            <a:pPr marL="0" indent="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72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Resposta do Servidor</a:t>
            </a:r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515007" y="1588487"/>
            <a:ext cx="7252218" cy="298038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Propriedades para recuperar corpo da mensagem</a:t>
            </a:r>
            <a:endParaRPr dirty="0"/>
          </a:p>
          <a:p>
            <a:pPr marL="0" indent="0">
              <a:spcBef>
                <a:spcPts val="1200"/>
              </a:spcBef>
            </a:pPr>
            <a:endParaRPr dirty="0"/>
          </a:p>
          <a:p>
            <a:pPr marL="0" indent="0">
              <a:spcBef>
                <a:spcPts val="1200"/>
              </a:spcBef>
            </a:pPr>
            <a:endParaRPr dirty="0"/>
          </a:p>
          <a:p>
            <a:pPr marL="0" indent="0">
              <a:spcBef>
                <a:spcPts val="1200"/>
              </a:spcBef>
            </a:pPr>
            <a:r>
              <a:rPr lang="pt-BR" dirty="0"/>
              <a:t>Métodos para recuperar cabeçalho da resposta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7" y="1935879"/>
            <a:ext cx="8628993" cy="9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07" y="3538971"/>
            <a:ext cx="8523890" cy="1029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1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AJAX com </a:t>
            </a:r>
            <a:r>
              <a:rPr lang="en" sz="3600" dirty="0" err="1"/>
              <a:t>JQuery</a:t>
            </a:r>
            <a:endParaRPr lang="en" sz="3600"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021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483476" y="1912883"/>
            <a:ext cx="7283749" cy="265599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Método </a:t>
            </a:r>
            <a:r>
              <a:rPr lang="pt-BR" b="1" dirty="0" err="1"/>
              <a:t>ajax</a:t>
            </a:r>
            <a:r>
              <a:rPr lang="pt-BR" b="1" dirty="0"/>
              <a:t>() </a:t>
            </a:r>
            <a:r>
              <a:rPr lang="pt-BR" dirty="0"/>
              <a:t>para fazer requisições HTTP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Recebe um </a:t>
            </a:r>
            <a:r>
              <a:rPr lang="pt-BR" b="1" dirty="0"/>
              <a:t>objeto </a:t>
            </a:r>
            <a:r>
              <a:rPr lang="pt-BR" dirty="0"/>
              <a:t>como parâmetro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Esse objeto contém uma coleção de pares chave/valor especificando os parâmetros da requisição HTTP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Sintaxe: $.</a:t>
            </a:r>
            <a:r>
              <a:rPr lang="pt-BR" dirty="0" err="1"/>
              <a:t>ajax</a:t>
            </a:r>
            <a:r>
              <a:rPr lang="pt-BR" dirty="0"/>
              <a:t>({</a:t>
            </a:r>
            <a:r>
              <a:rPr lang="pt-BR" dirty="0" err="1"/>
              <a:t>name:value</a:t>
            </a:r>
            <a:r>
              <a:rPr lang="pt-BR" dirty="0"/>
              <a:t>, </a:t>
            </a:r>
            <a:r>
              <a:rPr lang="pt-BR" dirty="0" err="1"/>
              <a:t>name:value</a:t>
            </a:r>
            <a:r>
              <a:rPr lang="pt-BR" dirty="0"/>
              <a:t>, ... })</a:t>
            </a:r>
            <a:endParaRPr dirty="0"/>
          </a:p>
        </p:txBody>
      </p:sp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1082485" y="833908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70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504497" y="1660634"/>
            <a:ext cx="8544910" cy="290824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b="1" dirty="0"/>
              <a:t>Exemplo GET:</a:t>
            </a:r>
            <a:endParaRPr sz="1050" b="1" dirty="0"/>
          </a:p>
          <a:p>
            <a:pPr marL="0" indent="0">
              <a:spcBef>
                <a:spcPts val="1200"/>
              </a:spcBef>
            </a:pPr>
            <a:r>
              <a:rPr lang="pt-BR" sz="1400" dirty="0"/>
              <a:t>$.</a:t>
            </a:r>
            <a:r>
              <a:rPr lang="pt-BR" sz="1400" dirty="0" err="1"/>
              <a:t>ajax</a:t>
            </a:r>
            <a:r>
              <a:rPr lang="pt-BR" sz="1400" dirty="0"/>
              <a:t>({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type</a:t>
            </a:r>
            <a:r>
              <a:rPr lang="pt-BR" sz="1400" dirty="0"/>
              <a:t>: 'GET',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url</a:t>
            </a:r>
            <a:r>
              <a:rPr lang="pt-BR" sz="1400" dirty="0"/>
              <a:t>: '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rest.learncode.academy</a:t>
            </a:r>
            <a:r>
              <a:rPr lang="pt-BR" sz="1400" dirty="0"/>
              <a:t>/</a:t>
            </a:r>
            <a:r>
              <a:rPr lang="pt-BR" sz="1400" dirty="0" err="1"/>
              <a:t>api</a:t>
            </a:r>
            <a:r>
              <a:rPr lang="pt-BR" sz="1400" dirty="0"/>
              <a:t>/</a:t>
            </a:r>
            <a:r>
              <a:rPr lang="pt-BR" sz="1400" dirty="0" err="1"/>
              <a:t>johnbob</a:t>
            </a:r>
            <a:r>
              <a:rPr lang="pt-BR" sz="1400" dirty="0"/>
              <a:t>/</a:t>
            </a:r>
            <a:r>
              <a:rPr lang="pt-BR" sz="1400" dirty="0" err="1"/>
              <a:t>friends</a:t>
            </a:r>
            <a:r>
              <a:rPr lang="pt-BR" sz="1400" dirty="0"/>
              <a:t>',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success</a:t>
            </a:r>
            <a:r>
              <a:rPr lang="pt-BR" sz="1400" dirty="0"/>
              <a:t>: </a:t>
            </a:r>
            <a:r>
              <a:rPr lang="pt-BR" sz="1400" dirty="0" err="1"/>
              <a:t>function</a:t>
            </a:r>
            <a:r>
              <a:rPr lang="pt-BR" sz="1400" dirty="0"/>
              <a:t>(data) {</a:t>
            </a:r>
            <a:br>
              <a:rPr lang="pt-BR" sz="1400" dirty="0"/>
            </a:br>
            <a:r>
              <a:rPr lang="pt-BR" sz="1400" dirty="0"/>
              <a:t>    </a:t>
            </a:r>
            <a:r>
              <a:rPr lang="pt-BR" sz="1400" dirty="0" err="1"/>
              <a:t>console.log</a:t>
            </a:r>
            <a:r>
              <a:rPr lang="pt-BR" sz="1400" dirty="0"/>
              <a:t>("</a:t>
            </a:r>
            <a:r>
              <a:rPr lang="pt-BR" sz="1400" dirty="0" err="1"/>
              <a:t>I</a:t>
            </a:r>
            <a:r>
              <a:rPr lang="pt-BR" sz="1400" dirty="0"/>
              <a:t> </a:t>
            </a:r>
            <a:r>
              <a:rPr lang="pt-BR" sz="1400" dirty="0" err="1"/>
              <a:t>have</a:t>
            </a:r>
            <a:r>
              <a:rPr lang="pt-BR" sz="1400" dirty="0"/>
              <a:t> </a:t>
            </a:r>
            <a:r>
              <a:rPr lang="pt-BR" sz="1400" dirty="0" err="1"/>
              <a:t>friends</a:t>
            </a:r>
            <a:r>
              <a:rPr lang="pt-BR" sz="1400" dirty="0"/>
              <a:t>!", data); //</a:t>
            </a:r>
            <a:r>
              <a:rPr lang="pt-BR" sz="1400" dirty="0" err="1"/>
              <a:t>returns</a:t>
            </a:r>
            <a:r>
              <a:rPr lang="pt-BR" sz="1400" dirty="0"/>
              <a:t> </a:t>
            </a:r>
            <a:r>
              <a:rPr lang="pt-BR" sz="1400" dirty="0" err="1"/>
              <a:t>all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johnbob's</a:t>
            </a:r>
            <a:r>
              <a:rPr lang="pt-BR" sz="1400" dirty="0"/>
              <a:t> </a:t>
            </a:r>
            <a:r>
              <a:rPr lang="pt-BR" sz="1400" dirty="0" err="1"/>
              <a:t>friends</a:t>
            </a:r>
            <a:br>
              <a:rPr lang="pt-BR" sz="1400" dirty="0"/>
            </a:br>
            <a:r>
              <a:rPr lang="pt-BR" sz="1400" dirty="0"/>
              <a:t>  }</a:t>
            </a:r>
            <a:br>
              <a:rPr lang="pt-BR" sz="1400" dirty="0"/>
            </a:br>
            <a:r>
              <a:rPr lang="pt-BR" sz="1400" dirty="0"/>
              <a:t>});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pt-BR" sz="1800" b="1" dirty="0" err="1"/>
              <a:t>type</a:t>
            </a:r>
            <a:r>
              <a:rPr lang="pt-BR" sz="1800" b="1" dirty="0"/>
              <a:t>: </a:t>
            </a:r>
            <a:r>
              <a:rPr lang="pt-BR" sz="1800" dirty="0"/>
              <a:t>especifica o tipo da requisição</a:t>
            </a:r>
            <a:endParaRPr sz="1800" dirty="0"/>
          </a:p>
          <a:p>
            <a:pPr marL="342900" indent="-257175">
              <a:buSzPts val="1800"/>
              <a:buChar char="●"/>
            </a:pPr>
            <a:r>
              <a:rPr lang="pt-BR" sz="1800" b="1" dirty="0" err="1"/>
              <a:t>url</a:t>
            </a:r>
            <a:r>
              <a:rPr lang="pt-BR" sz="1800" b="1" dirty="0"/>
              <a:t>: </a:t>
            </a:r>
            <a:r>
              <a:rPr lang="pt-BR" sz="1800" dirty="0"/>
              <a:t>especifica a </a:t>
            </a:r>
            <a:r>
              <a:rPr lang="pt-BR" sz="1800" dirty="0" err="1"/>
              <a:t>url</a:t>
            </a:r>
            <a:r>
              <a:rPr lang="pt-BR" sz="1800" dirty="0"/>
              <a:t> de destino da requisição</a:t>
            </a:r>
            <a:endParaRPr sz="1800" dirty="0"/>
          </a:p>
          <a:p>
            <a:pPr marL="342900" indent="-257175">
              <a:buSzPts val="1800"/>
              <a:buChar char="●"/>
            </a:pPr>
            <a:r>
              <a:rPr lang="pt-BR" sz="1800" b="1" dirty="0" err="1"/>
              <a:t>success</a:t>
            </a:r>
            <a:r>
              <a:rPr lang="pt-BR" sz="1800" b="1" dirty="0"/>
              <a:t>:</a:t>
            </a:r>
            <a:r>
              <a:rPr lang="pt-BR" sz="1800" dirty="0"/>
              <a:t> recebe um função de </a:t>
            </a:r>
            <a:r>
              <a:rPr lang="pt-BR" sz="1800" dirty="0" err="1"/>
              <a:t>callback</a:t>
            </a:r>
            <a:r>
              <a:rPr lang="pt-BR" sz="1800" dirty="0"/>
              <a:t> que é executada quando a requisição termina com sucesso. Essa função recebe como parâmetro o dados contidos no corpo da resposta</a:t>
            </a:r>
            <a:endParaRPr sz="1800" dirty="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1071975" y="865037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93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483476" y="1566041"/>
            <a:ext cx="8481848" cy="300283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b="1" dirty="0"/>
              <a:t>Exemplo POST:</a:t>
            </a:r>
            <a:endParaRPr sz="1050" b="1" dirty="0"/>
          </a:p>
          <a:p>
            <a:pPr marL="0" indent="0">
              <a:spcBef>
                <a:spcPts val="1200"/>
              </a:spcBef>
            </a:pPr>
            <a:r>
              <a:rPr lang="pt-BR" sz="1400" dirty="0"/>
              <a:t>$.</a:t>
            </a:r>
            <a:r>
              <a:rPr lang="pt-BR" sz="1400" dirty="0" err="1"/>
              <a:t>ajax</a:t>
            </a:r>
            <a:r>
              <a:rPr lang="pt-BR" sz="1400" dirty="0"/>
              <a:t>({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type</a:t>
            </a:r>
            <a:r>
              <a:rPr lang="pt-BR" sz="1400" dirty="0"/>
              <a:t>: 'POST',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url</a:t>
            </a:r>
            <a:r>
              <a:rPr lang="pt-BR" sz="1400" dirty="0"/>
              <a:t>: '</a:t>
            </a:r>
            <a:r>
              <a:rPr lang="pt-BR" sz="1400" dirty="0" err="1"/>
              <a:t>http</a:t>
            </a:r>
            <a:r>
              <a:rPr lang="pt-BR" sz="1400" dirty="0"/>
              <a:t>://</a:t>
            </a:r>
            <a:r>
              <a:rPr lang="pt-BR" sz="1400" dirty="0" err="1"/>
              <a:t>rest.learncode.academy</a:t>
            </a:r>
            <a:r>
              <a:rPr lang="pt-BR" sz="1400" dirty="0"/>
              <a:t>/</a:t>
            </a:r>
            <a:r>
              <a:rPr lang="pt-BR" sz="1400" dirty="0" err="1"/>
              <a:t>api</a:t>
            </a:r>
            <a:r>
              <a:rPr lang="pt-BR" sz="1400" dirty="0"/>
              <a:t>/</a:t>
            </a:r>
            <a:r>
              <a:rPr lang="pt-BR" sz="1400" dirty="0" err="1"/>
              <a:t>johnbob</a:t>
            </a:r>
            <a:r>
              <a:rPr lang="pt-BR" sz="1400" dirty="0"/>
              <a:t>/</a:t>
            </a:r>
            <a:r>
              <a:rPr lang="pt-BR" sz="1400" dirty="0" err="1"/>
              <a:t>friends</a:t>
            </a:r>
            <a:r>
              <a:rPr lang="pt-BR" sz="1400" dirty="0"/>
              <a:t>',</a:t>
            </a:r>
            <a:br>
              <a:rPr lang="pt-BR" sz="1400" dirty="0"/>
            </a:br>
            <a:r>
              <a:rPr lang="pt-BR" sz="1400" dirty="0"/>
              <a:t>  data: {</a:t>
            </a:r>
            <a:r>
              <a:rPr lang="pt-BR" sz="1400" dirty="0" err="1"/>
              <a:t>name</a:t>
            </a:r>
            <a:r>
              <a:rPr lang="pt-BR" sz="1400" dirty="0"/>
              <a:t>: 'Billy Bob', age: 27},</a:t>
            </a:r>
            <a:br>
              <a:rPr lang="pt-BR" sz="1400" dirty="0"/>
            </a:br>
            <a:r>
              <a:rPr lang="pt-BR" sz="1400" dirty="0"/>
              <a:t>  </a:t>
            </a:r>
            <a:r>
              <a:rPr lang="pt-BR" sz="1400" dirty="0" err="1"/>
              <a:t>success</a:t>
            </a:r>
            <a:r>
              <a:rPr lang="pt-BR" sz="1400" dirty="0"/>
              <a:t>: </a:t>
            </a:r>
            <a:r>
              <a:rPr lang="pt-BR" sz="1400" dirty="0" err="1"/>
              <a:t>function</a:t>
            </a:r>
            <a:r>
              <a:rPr lang="pt-BR" sz="1400" dirty="0"/>
              <a:t>(data) {</a:t>
            </a:r>
            <a:br>
              <a:rPr lang="pt-BR" sz="1400" dirty="0"/>
            </a:br>
            <a:r>
              <a:rPr lang="pt-BR" sz="1400" dirty="0"/>
              <a:t>    </a:t>
            </a:r>
            <a:r>
              <a:rPr lang="pt-BR" sz="1400" dirty="0" err="1"/>
              <a:t>console.log</a:t>
            </a:r>
            <a:r>
              <a:rPr lang="pt-BR" sz="1400" dirty="0"/>
              <a:t>("</a:t>
            </a:r>
            <a:r>
              <a:rPr lang="pt-BR" sz="1400" dirty="0" err="1"/>
              <a:t>Friend</a:t>
            </a:r>
            <a:r>
              <a:rPr lang="pt-BR" sz="1400" dirty="0"/>
              <a:t> </a:t>
            </a:r>
            <a:r>
              <a:rPr lang="pt-BR" sz="1400" dirty="0" err="1"/>
              <a:t>added</a:t>
            </a:r>
            <a:r>
              <a:rPr lang="pt-BR" sz="1400" dirty="0"/>
              <a:t>!", data); //</a:t>
            </a:r>
            <a:r>
              <a:rPr lang="pt-BR" sz="1400" dirty="0" err="1"/>
              <a:t>the</a:t>
            </a:r>
            <a:r>
              <a:rPr lang="pt-BR" sz="1400" dirty="0"/>
              <a:t> new item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returned</a:t>
            </a:r>
            <a:r>
              <a:rPr lang="pt-BR" sz="1400" dirty="0"/>
              <a:t> </a:t>
            </a:r>
            <a:r>
              <a:rPr lang="pt-BR" sz="1400" dirty="0" err="1"/>
              <a:t>with</a:t>
            </a:r>
            <a:r>
              <a:rPr lang="pt-BR" sz="1400" dirty="0"/>
              <a:t> </a:t>
            </a:r>
            <a:r>
              <a:rPr lang="pt-BR" sz="1400" dirty="0" err="1"/>
              <a:t>an</a:t>
            </a:r>
            <a:r>
              <a:rPr lang="pt-BR" sz="1400" dirty="0"/>
              <a:t> ID</a:t>
            </a:r>
            <a:br>
              <a:rPr lang="pt-BR" sz="1400" dirty="0"/>
            </a:br>
            <a:r>
              <a:rPr lang="pt-BR" sz="1400" dirty="0"/>
              <a:t>  }</a:t>
            </a:r>
            <a:br>
              <a:rPr lang="pt-BR" sz="1400" dirty="0"/>
            </a:br>
            <a:r>
              <a:rPr lang="pt-BR" sz="1400" dirty="0"/>
              <a:t>});</a:t>
            </a:r>
            <a:endParaRPr sz="600" dirty="0">
              <a:solidFill>
                <a:srgbClr val="5B78FC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pt-BR" b="1" dirty="0"/>
              <a:t>data:</a:t>
            </a:r>
            <a:r>
              <a:rPr lang="pt-BR" dirty="0"/>
              <a:t> define os dados enviados </a:t>
            </a:r>
            <a:endParaRPr dirty="0"/>
          </a:p>
        </p:txBody>
      </p:sp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071975" y="823398"/>
            <a:ext cx="3405432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AJAX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01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$.get()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Requisita</a:t>
            </a:r>
            <a:r>
              <a:rPr lang="en-US" sz="1800" dirty="0"/>
              <a:t> dados de um </a:t>
            </a:r>
            <a:r>
              <a:rPr lang="en-US" sz="1800" dirty="0" err="1"/>
              <a:t>servidor</a:t>
            </a:r>
            <a:endParaRPr lang="en-US" dirty="0"/>
          </a:p>
          <a:p>
            <a:pPr marL="203597">
              <a:buNone/>
              <a:tabLst>
                <a:tab pos="203597" algn="l"/>
              </a:tabLst>
            </a:pPr>
            <a:r>
              <a:rPr lang="en-US" sz="1500" dirty="0">
                <a:cs typeface="Courier"/>
              </a:rPr>
              <a:t>$.get(</a:t>
            </a:r>
            <a:r>
              <a:rPr lang="en-US" sz="1500" i="1" dirty="0">
                <a:cs typeface="Courier"/>
              </a:rPr>
              <a:t>URL</a:t>
            </a:r>
            <a:r>
              <a:rPr lang="en-US" sz="1500" dirty="0">
                <a:cs typeface="Courier"/>
              </a:rPr>
              <a:t>, </a:t>
            </a:r>
            <a:r>
              <a:rPr lang="en-US" sz="1500" i="1" dirty="0">
                <a:cs typeface="Courier"/>
              </a:rPr>
              <a:t>callback</a:t>
            </a:r>
            <a:r>
              <a:rPr lang="en-US" sz="1500" dirty="0">
                <a:cs typeface="Courier"/>
              </a:rPr>
              <a:t>);</a:t>
            </a:r>
          </a:p>
          <a:p>
            <a:pPr lvl="1"/>
            <a:r>
              <a:rPr lang="en-US" sz="1500" dirty="0" err="1"/>
              <a:t>Exemplo</a:t>
            </a:r>
            <a:endParaRPr lang="en-US" sz="1500" dirty="0"/>
          </a:p>
          <a:p>
            <a:pPr marL="203597" lvl="1">
              <a:buNone/>
            </a:pPr>
            <a:r>
              <a:rPr lang="en-US" sz="1350" dirty="0">
                <a:cs typeface="Courier"/>
              </a:rPr>
              <a:t>$.</a:t>
            </a:r>
            <a:r>
              <a:rPr lang="en-US" sz="1350" b="1" dirty="0">
                <a:cs typeface="Courier"/>
              </a:rPr>
              <a:t>get</a:t>
            </a:r>
            <a:r>
              <a:rPr lang="en-US" sz="1350" dirty="0">
                <a:cs typeface="Courier"/>
              </a:rPr>
              <a:t>("</a:t>
            </a:r>
            <a:r>
              <a:rPr lang="en-US" sz="1350" dirty="0" err="1">
                <a:cs typeface="Courier"/>
              </a:rPr>
              <a:t>demo_test.asp</a:t>
            </a:r>
            <a:r>
              <a:rPr lang="en-US" sz="1350" dirty="0">
                <a:cs typeface="Courier"/>
              </a:rPr>
              <a:t>", </a:t>
            </a:r>
            <a:r>
              <a:rPr lang="en-US" sz="1350" b="1" dirty="0">
                <a:cs typeface="Courier"/>
              </a:rPr>
              <a:t>function</a:t>
            </a:r>
            <a:r>
              <a:rPr lang="en-US" sz="1350" dirty="0">
                <a:cs typeface="Courier"/>
              </a:rPr>
              <a:t>(data, status){</a:t>
            </a:r>
          </a:p>
          <a:p>
            <a:pPr marL="203597" lvl="1">
              <a:buNone/>
            </a:pPr>
            <a:r>
              <a:rPr lang="en-US" sz="1350" dirty="0">
                <a:cs typeface="Courier"/>
              </a:rPr>
              <a:t>    alert("Data: " + data + "\</a:t>
            </a:r>
            <a:r>
              <a:rPr lang="en-US" sz="1350" dirty="0" err="1">
                <a:cs typeface="Courier"/>
              </a:rPr>
              <a:t>nStatus</a:t>
            </a:r>
            <a:r>
              <a:rPr lang="en-US" sz="1350" dirty="0">
                <a:cs typeface="Courier"/>
              </a:rPr>
              <a:t>: " + status);</a:t>
            </a:r>
          </a:p>
          <a:p>
            <a:pPr marL="203597" lvl="1">
              <a:buNone/>
            </a:pPr>
            <a:r>
              <a:rPr lang="en-US" sz="1350" dirty="0">
                <a:cs typeface="Courier"/>
              </a:rPr>
              <a:t>});</a:t>
            </a:r>
          </a:p>
          <a:p>
            <a:pPr lvl="1">
              <a:buClr>
                <a:srgbClr val="99CCCC"/>
              </a:buClr>
            </a:pPr>
            <a:r>
              <a:rPr lang="en-US" sz="1500" dirty="0">
                <a:solidFill>
                  <a:srgbClr val="000000"/>
                </a:solidFill>
              </a:rPr>
              <a:t>done() – </a:t>
            </a:r>
            <a:r>
              <a:rPr lang="en-US" sz="1500" dirty="0" err="1">
                <a:solidFill>
                  <a:srgbClr val="000000"/>
                </a:solidFill>
              </a:rPr>
              <a:t>caso</a:t>
            </a:r>
            <a:r>
              <a:rPr lang="en-US" sz="1500" dirty="0">
                <a:solidFill>
                  <a:srgbClr val="000000"/>
                </a:solidFill>
              </a:rPr>
              <a:t> o get </a:t>
            </a:r>
            <a:r>
              <a:rPr lang="en-US" sz="1500" dirty="0" err="1">
                <a:solidFill>
                  <a:srgbClr val="000000"/>
                </a:solidFill>
              </a:rPr>
              <a:t>tenha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sucesso</a:t>
            </a:r>
            <a:endParaRPr lang="en-US" sz="1500" dirty="0">
              <a:solidFill>
                <a:srgbClr val="000000"/>
              </a:solidFill>
            </a:endParaRPr>
          </a:p>
          <a:p>
            <a:pPr lvl="1">
              <a:buClr>
                <a:srgbClr val="99CCCC"/>
              </a:buClr>
            </a:pPr>
            <a:r>
              <a:rPr lang="en-US" sz="1500" dirty="0">
                <a:solidFill>
                  <a:srgbClr val="000000"/>
                </a:solidFill>
              </a:rPr>
              <a:t>fail() – </a:t>
            </a:r>
            <a:r>
              <a:rPr lang="en-US" sz="1500" dirty="0" err="1">
                <a:solidFill>
                  <a:srgbClr val="000000"/>
                </a:solidFill>
              </a:rPr>
              <a:t>caso</a:t>
            </a:r>
            <a:r>
              <a:rPr lang="en-US" sz="1500" dirty="0">
                <a:solidFill>
                  <a:srgbClr val="000000"/>
                </a:solidFill>
              </a:rPr>
              <a:t> de </a:t>
            </a:r>
            <a:r>
              <a:rPr lang="en-US" sz="1500" dirty="0" err="1">
                <a:solidFill>
                  <a:srgbClr val="000000"/>
                </a:solidFill>
              </a:rPr>
              <a:t>falha</a:t>
            </a:r>
            <a:endParaRPr lang="en-US" sz="1500" dirty="0">
              <a:solidFill>
                <a:srgbClr val="000000"/>
              </a:solidFill>
            </a:endParaRPr>
          </a:p>
          <a:p>
            <a:pPr marL="342900" lvl="1">
              <a:buClr>
                <a:srgbClr val="99CCCC"/>
              </a:buClr>
              <a:buNone/>
            </a:pPr>
            <a:r>
              <a:rPr lang="en-US" sz="1350" dirty="0">
                <a:solidFill>
                  <a:srgbClr val="000000"/>
                </a:solidFill>
                <a:cs typeface="Courier"/>
              </a:rPr>
              <a:t>$.</a:t>
            </a:r>
            <a:r>
              <a:rPr lang="en-US" sz="1350" b="1" dirty="0">
                <a:solidFill>
                  <a:srgbClr val="000000"/>
                </a:solidFill>
                <a:cs typeface="Courier"/>
              </a:rPr>
              <a:t>get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(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servico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,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parametros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)</a:t>
            </a:r>
          </a:p>
          <a:p>
            <a:pPr marL="685800" lvl="2">
              <a:buClr>
                <a:srgbClr val="99CCCC"/>
              </a:buClr>
              <a:buNone/>
            </a:pP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.</a:t>
            </a:r>
            <a:r>
              <a:rPr lang="en-US" sz="1350" b="1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done</a:t>
            </a: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(callback)</a:t>
            </a:r>
          </a:p>
          <a:p>
            <a:pPr marL="685800" lvl="2">
              <a:buClr>
                <a:srgbClr val="99CCCC"/>
              </a:buClr>
              <a:buNone/>
            </a:pP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.</a:t>
            </a:r>
            <a:r>
              <a:rPr lang="en-US" sz="1350" b="1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fail</a:t>
            </a:r>
            <a:r>
              <a:rPr lang="en-US" sz="1350" dirty="0">
                <a:solidFill>
                  <a:srgbClr val="000000"/>
                </a:solidFill>
                <a:latin typeface="Garamond" panose="02020404030301010803" pitchFamily="18" charset="0"/>
                <a:cs typeface="Courier"/>
              </a:rPr>
              <a:t>(callback);</a:t>
            </a:r>
          </a:p>
          <a:p>
            <a:pPr marL="203597" lvl="1">
              <a:buNone/>
            </a:pPr>
            <a:endParaRPr lang="en-US" sz="13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726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submeter</a:t>
            </a:r>
            <a:r>
              <a:rPr lang="en-US" dirty="0"/>
              <a:t> </a:t>
            </a:r>
            <a:r>
              <a:rPr lang="en-US" dirty="0" err="1"/>
              <a:t>formulários</a:t>
            </a:r>
            <a:endParaRPr lang="en-US" dirty="0"/>
          </a:p>
          <a:p>
            <a:pPr marL="203597">
              <a:buClr>
                <a:srgbClr val="006666"/>
              </a:buClr>
              <a:buNone/>
              <a:tabLst>
                <a:tab pos="203597" algn="l"/>
              </a:tabLst>
            </a:pPr>
            <a:r>
              <a:rPr lang="en-US" sz="1500" dirty="0">
                <a:solidFill>
                  <a:srgbClr val="000000"/>
                </a:solidFill>
                <a:cs typeface="Courier"/>
              </a:rPr>
              <a:t>$.get(</a:t>
            </a:r>
            <a:r>
              <a:rPr lang="en-US" sz="1500" i="1" dirty="0">
                <a:solidFill>
                  <a:srgbClr val="000000"/>
                </a:solidFill>
                <a:cs typeface="Courier"/>
              </a:rPr>
              <a:t>URL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, data, </a:t>
            </a:r>
            <a:r>
              <a:rPr lang="en-US" sz="1500" i="1" dirty="0">
                <a:solidFill>
                  <a:srgbClr val="000000"/>
                </a:solidFill>
                <a:cs typeface="Courier"/>
              </a:rPr>
              <a:t>callback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);</a:t>
            </a:r>
          </a:p>
          <a:p>
            <a:pPr marL="404813" lvl="1">
              <a:buClr>
                <a:srgbClr val="006666"/>
              </a:buClr>
              <a:tabLst>
                <a:tab pos="203597" algn="l"/>
              </a:tabLst>
            </a:pPr>
            <a:r>
              <a:rPr lang="en-US" sz="1350" dirty="0">
                <a:solidFill>
                  <a:srgbClr val="000000"/>
                </a:solidFill>
                <a:cs typeface="Courier"/>
              </a:rPr>
              <a:t>URL –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obrigatório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especifica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 a URL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para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requisição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.</a:t>
            </a:r>
          </a:p>
          <a:p>
            <a:pPr marL="404813" lvl="1">
              <a:buClr>
                <a:srgbClr val="006666"/>
              </a:buClr>
              <a:tabLst>
                <a:tab pos="203597" algn="l"/>
              </a:tabLst>
            </a:pPr>
            <a:r>
              <a:rPr lang="en-US" sz="1350" dirty="0">
                <a:solidFill>
                  <a:srgbClr val="000000"/>
                </a:solidFill>
                <a:cs typeface="Courier"/>
              </a:rPr>
              <a:t>data – </a:t>
            </a:r>
            <a:r>
              <a:rPr lang="en-US" sz="1350" dirty="0" err="1">
                <a:solidFill>
                  <a:srgbClr val="000000"/>
                </a:solidFill>
                <a:cs typeface="Courier"/>
              </a:rPr>
              <a:t>opcional</a:t>
            </a:r>
            <a:r>
              <a:rPr lang="en-US" sz="1350" dirty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especifica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os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dados a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serem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enviados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.</a:t>
            </a:r>
          </a:p>
          <a:p>
            <a:pPr marL="404813" lvl="1">
              <a:buClr>
                <a:srgbClr val="006666"/>
              </a:buClr>
              <a:tabLst>
                <a:tab pos="203597" algn="l"/>
              </a:tabLst>
            </a:pPr>
            <a:r>
              <a:rPr lang="en-US" sz="1500" dirty="0">
                <a:solidFill>
                  <a:srgbClr val="000000"/>
                </a:solidFill>
                <a:cs typeface="Courier"/>
              </a:rPr>
              <a:t>callback –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opcional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função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a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ser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executada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se a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requisição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tiver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500" dirty="0" err="1">
                <a:solidFill>
                  <a:srgbClr val="000000"/>
                </a:solidFill>
                <a:cs typeface="Courier"/>
              </a:rPr>
              <a:t>sucesso</a:t>
            </a:r>
            <a:r>
              <a:rPr lang="en-US" sz="1500" dirty="0">
                <a:solidFill>
                  <a:srgbClr val="000000"/>
                </a:solidFill>
                <a:cs typeface="Courier"/>
              </a:rPr>
              <a:t>.</a:t>
            </a:r>
          </a:p>
          <a:p>
            <a:pPr>
              <a:buNone/>
            </a:pPr>
            <a:r>
              <a:rPr lang="en-US" sz="1200" dirty="0">
                <a:cs typeface="Courier"/>
              </a:rPr>
              <a:t>$.post("</a:t>
            </a:r>
            <a:r>
              <a:rPr lang="en-US" sz="1200" dirty="0" err="1">
                <a:cs typeface="Courier"/>
              </a:rPr>
              <a:t>demo_test_post.asp</a:t>
            </a:r>
            <a:r>
              <a:rPr lang="en-US" sz="1200" dirty="0">
                <a:cs typeface="Courier"/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,{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  name: "Donald Duck",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  city: "</a:t>
            </a:r>
            <a:r>
              <a:rPr lang="en-US" sz="1200" dirty="0" err="1">
                <a:cs typeface="Courier"/>
              </a:rPr>
              <a:t>Duckburg</a:t>
            </a:r>
            <a:r>
              <a:rPr lang="en-US" sz="1200" dirty="0">
                <a:cs typeface="Courier"/>
              </a:rPr>
              <a:t>"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, function(</a:t>
            </a:r>
            <a:r>
              <a:rPr lang="en-US" sz="1200" dirty="0" err="1">
                <a:cs typeface="Courier"/>
              </a:rPr>
              <a:t>data,status</a:t>
            </a:r>
            <a:r>
              <a:rPr lang="en-US" sz="1200" dirty="0">
                <a:cs typeface="Courier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  alert("Data: " + data + "\</a:t>
            </a:r>
            <a:r>
              <a:rPr lang="en-US" sz="1200" dirty="0" err="1">
                <a:cs typeface="Courier"/>
              </a:rPr>
              <a:t>nStatus</a:t>
            </a:r>
            <a:r>
              <a:rPr lang="en-US" sz="1200" dirty="0">
                <a:cs typeface="Courier"/>
              </a:rPr>
              <a:t>: " + status);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56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Juntando</a:t>
            </a:r>
            <a:r>
              <a:rPr lang="en-US" dirty="0"/>
              <a:t> JSON e AJAX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(URL) – similar </a:t>
            </a:r>
            <a:r>
              <a:rPr lang="en-US" dirty="0" err="1"/>
              <a:t>ao</a:t>
            </a:r>
            <a:r>
              <a:rPr lang="en-US" dirty="0"/>
              <a:t> $.get(),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json.</a:t>
            </a:r>
          </a:p>
        </p:txBody>
      </p:sp>
    </p:spTree>
    <p:extLst>
      <p:ext uri="{BB962C8B-B14F-4D97-AF65-F5344CB8AC3E}">
        <p14:creationId xmlns:p14="http://schemas.microsoft.com/office/powerpoint/2010/main" val="33276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Protocolo</a:t>
            </a:r>
            <a:r>
              <a:rPr lang="en" sz="4000" dirty="0"/>
              <a:t> HTTP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4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082485" y="757390"/>
            <a:ext cx="319522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Pilha de Protocolos na Internet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376775" y="1171600"/>
            <a:ext cx="639045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24" y="1569431"/>
            <a:ext cx="5623351" cy="3574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1071975" y="865037"/>
            <a:ext cx="3373901" cy="4067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Endereço IP e Portas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536028" y="1566040"/>
            <a:ext cx="8292662" cy="338433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Endereço IP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Identifica um host na rede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Cada interface de rede tem um IP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ex</a:t>
            </a:r>
            <a:r>
              <a:rPr lang="pt-BR" dirty="0"/>
              <a:t>: 200.21.32.43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URLs são traduzidos em IP usando DNS (</a:t>
            </a:r>
            <a:r>
              <a:rPr lang="pt-BR" dirty="0" err="1"/>
              <a:t>globo.com.br</a:t>
            </a:r>
            <a:r>
              <a:rPr lang="pt-BR" dirty="0"/>
              <a:t> -&gt; 186.192.90.5)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Portas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Identificam os processos de origem e fim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Permite a comunicação de diversas aplicações na mesma máquina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Cada aplicação recebe e envia requisições por uma porta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 err="1"/>
              <a:t>ex</a:t>
            </a:r>
            <a:r>
              <a:rPr lang="pt-BR" dirty="0"/>
              <a:t>: Servidor Web, por padrão, recebem requisições na porta 80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2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696" y="122680"/>
            <a:ext cx="4372303" cy="150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135077" y="739315"/>
            <a:ext cx="319522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Arquitetura Cliente Servidor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93683" y="1623545"/>
            <a:ext cx="7073542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Servidor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Aplicação que fornece serviço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Aceita requisições através da rede, em um porta conhecida, e retorna o resultado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Cliente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Processo que requisita um serviço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Para receber resposta, o cliente aloca um porta arbitrária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6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Protocolo HTTP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609600" y="1629103"/>
            <a:ext cx="8324193" cy="293977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HTTP = </a:t>
            </a:r>
            <a:r>
              <a:rPr lang="pt-BR" b="1" dirty="0"/>
              <a:t>H</a:t>
            </a:r>
            <a:r>
              <a:rPr lang="pt-BR" dirty="0"/>
              <a:t>ypertext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r>
              <a:rPr lang="pt-BR" dirty="0"/>
              <a:t> </a:t>
            </a:r>
            <a:r>
              <a:rPr lang="pt-BR" b="1" dirty="0" err="1"/>
              <a:t>P</a:t>
            </a:r>
            <a:r>
              <a:rPr lang="pt-BR" dirty="0" err="1"/>
              <a:t>rotocol</a:t>
            </a:r>
            <a:r>
              <a:rPr lang="pt-BR" dirty="0"/>
              <a:t> ou Protocolo de Transferência de Hipertexto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Protocolo usado para transferir dados na WEB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Funcionamento: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O cliente envia uma MENSAGEM de requisição HTTP para o servidor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O servidor envia uma MENSAGEM de resposta HTTP ao cliente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35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071975" y="739314"/>
            <a:ext cx="3195225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Composição da Requisição HTTP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1376775" y="1171600"/>
            <a:ext cx="6390450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1" y="1746225"/>
            <a:ext cx="6038857" cy="339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893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67CA1-39AD-1D40-B40B-E58F922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E6E96-9DBE-4A46-B8E1-07FFCAB31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Mensagem de Requisição</a:t>
            </a:r>
          </a:p>
          <a:p>
            <a:pPr marL="539750" indent="-352425"/>
            <a:r>
              <a:rPr lang="pt-BR" sz="1600" dirty="0"/>
              <a:t>GET /</a:t>
            </a:r>
            <a:r>
              <a:rPr lang="pt-BR" sz="1600" dirty="0" err="1"/>
              <a:t>index.html</a:t>
            </a:r>
            <a:r>
              <a:rPr lang="pt-BR" sz="1600" dirty="0"/>
              <a:t> HTTP/1.1</a:t>
            </a:r>
          </a:p>
          <a:p>
            <a:pPr marL="539750" indent="-352425"/>
            <a:r>
              <a:rPr lang="pt-BR" sz="1600" dirty="0"/>
              <a:t>User-Agent Mozilla/4.0</a:t>
            </a:r>
          </a:p>
          <a:p>
            <a:pPr marL="539750" indent="-352425"/>
            <a:r>
              <a:rPr lang="pt-BR" sz="1600" dirty="0" err="1"/>
              <a:t>Accept</a:t>
            </a:r>
            <a:r>
              <a:rPr lang="pt-BR" sz="1600" dirty="0"/>
              <a:t>: </a:t>
            </a:r>
            <a:r>
              <a:rPr lang="pt-BR" sz="1600" dirty="0" err="1"/>
              <a:t>text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endParaRPr lang="pt-BR" sz="1600" dirty="0"/>
          </a:p>
          <a:p>
            <a:endParaRPr lang="pt-BR" dirty="0"/>
          </a:p>
          <a:p>
            <a:r>
              <a:rPr lang="pt-BR" dirty="0"/>
              <a:t>Mensagem de Resposta</a:t>
            </a:r>
          </a:p>
          <a:p>
            <a:pPr marL="539750" indent="-352425"/>
            <a:r>
              <a:rPr lang="pt-BR" sz="1600" dirty="0"/>
              <a:t>HTTP/1.1 200 OK</a:t>
            </a:r>
          </a:p>
          <a:p>
            <a:pPr marL="539750" indent="-352425"/>
            <a:r>
              <a:rPr lang="pt-BR" sz="1600" dirty="0"/>
              <a:t>Server: Express</a:t>
            </a:r>
          </a:p>
          <a:p>
            <a:pPr marL="539750" indent="-352425"/>
            <a:r>
              <a:rPr lang="pt-BR" sz="1600" dirty="0" err="1"/>
              <a:t>Content-Type</a:t>
            </a:r>
            <a:r>
              <a:rPr lang="pt-BR" sz="1600" dirty="0"/>
              <a:t>: </a:t>
            </a:r>
            <a:r>
              <a:rPr lang="pt-BR" sz="1600" dirty="0" err="1"/>
              <a:t>text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endParaRPr lang="pt-BR" sz="1600" dirty="0"/>
          </a:p>
          <a:p>
            <a:endParaRPr lang="pt-BR" dirty="0"/>
          </a:p>
          <a:p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&gt;&lt;</a:t>
            </a:r>
            <a:r>
              <a:rPr lang="pt-BR" sz="1400" dirty="0" err="1"/>
              <a:t>head</a:t>
            </a:r>
            <a:r>
              <a:rPr lang="pt-BR" sz="1400" dirty="0"/>
              <a:t>&gt;&lt;</a:t>
            </a:r>
            <a:r>
              <a:rPr lang="pt-BR" sz="1400" dirty="0" err="1"/>
              <a:t>title</a:t>
            </a:r>
            <a:r>
              <a:rPr lang="pt-BR" sz="1400" dirty="0"/>
              <a:t>&gt;Aula de HTTP&lt;/</a:t>
            </a:r>
            <a:r>
              <a:rPr lang="pt-BR" sz="1400" dirty="0" err="1"/>
              <a:t>title</a:t>
            </a:r>
            <a:r>
              <a:rPr lang="pt-BR" sz="1400" dirty="0"/>
              <a:t>&gt;&lt;/</a:t>
            </a:r>
            <a:r>
              <a:rPr lang="pt-BR" sz="1400" dirty="0" err="1"/>
              <a:t>head</a:t>
            </a:r>
            <a:r>
              <a:rPr lang="pt-BR" sz="1400" dirty="0"/>
              <a:t>&gt;&lt;</a:t>
            </a:r>
            <a:r>
              <a:rPr lang="pt-BR" sz="1400" dirty="0" err="1"/>
              <a:t>body</a:t>
            </a:r>
            <a:r>
              <a:rPr lang="pt-BR" sz="1400" dirty="0"/>
              <a:t>&gt;&lt;/</a:t>
            </a:r>
            <a:r>
              <a:rPr lang="pt-BR" sz="1400" dirty="0" err="1"/>
              <a:t>body</a:t>
            </a:r>
            <a:r>
              <a:rPr lang="pt-BR" sz="1400" dirty="0"/>
              <a:t>&gt;&lt;/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5058723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1368</Words>
  <Application>Microsoft Macintosh PowerPoint</Application>
  <PresentationFormat>Apresentação na tela (16:9)</PresentationFormat>
  <Paragraphs>174</Paragraphs>
  <Slides>28</Slides>
  <Notes>23</Notes>
  <HiddenSlides>10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Nixie One</vt:lpstr>
      <vt:lpstr>Wingdings</vt:lpstr>
      <vt:lpstr>Garamond</vt:lpstr>
      <vt:lpstr>Arial</vt:lpstr>
      <vt:lpstr>Consolas</vt:lpstr>
      <vt:lpstr>Roboto Slab</vt:lpstr>
      <vt:lpstr>Courier</vt:lpstr>
      <vt:lpstr>Warwick template</vt:lpstr>
      <vt:lpstr>AJAX e jQuery com AJAX</vt:lpstr>
      <vt:lpstr>Requisições HTTP e Jquery AJAX</vt:lpstr>
      <vt:lpstr>Protocolo HTTP</vt:lpstr>
      <vt:lpstr>Pilha de Protocolos na Internet</vt:lpstr>
      <vt:lpstr>Endereço IP e Portas</vt:lpstr>
      <vt:lpstr>Arquitetura Cliente Servidor</vt:lpstr>
      <vt:lpstr>Protocolo HTTP</vt:lpstr>
      <vt:lpstr>Composição da Requisição HTTP</vt:lpstr>
      <vt:lpstr>Exemplo</vt:lpstr>
      <vt:lpstr>Métodos de Requisição</vt:lpstr>
      <vt:lpstr>Resposta HTTP</vt:lpstr>
      <vt:lpstr>Código de Status</vt:lpstr>
      <vt:lpstr>AJAX</vt:lpstr>
      <vt:lpstr>AJAX</vt:lpstr>
      <vt:lpstr>Apresentação do PowerPoint</vt:lpstr>
      <vt:lpstr>Como AJAX funciona?</vt:lpstr>
      <vt:lpstr>Objeto XMLHttpRequest</vt:lpstr>
      <vt:lpstr>Métodos do objeto XMLHttpRequest</vt:lpstr>
      <vt:lpstr>Exemplo Requisições</vt:lpstr>
      <vt:lpstr>Resposta do Servidor </vt:lpstr>
      <vt:lpstr>Resposta do Servidor</vt:lpstr>
      <vt:lpstr>AJAX com JQuery</vt:lpstr>
      <vt:lpstr>AJAX</vt:lpstr>
      <vt:lpstr>AJAX</vt:lpstr>
      <vt:lpstr>AJAX</vt:lpstr>
      <vt:lpstr>$.get()</vt:lpstr>
      <vt:lpstr>$.post</vt:lpstr>
      <vt:lpstr>Juntando JSON e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75</cp:revision>
  <dcterms:created xsi:type="dcterms:W3CDTF">2020-10-26T17:27:55Z</dcterms:created>
  <dcterms:modified xsi:type="dcterms:W3CDTF">2021-02-09T18:03:32Z</dcterms:modified>
</cp:coreProperties>
</file>