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09" r:id="rId3"/>
    <p:sldId id="257" r:id="rId4"/>
    <p:sldId id="312" r:id="rId5"/>
    <p:sldId id="313" r:id="rId6"/>
    <p:sldId id="314" r:id="rId7"/>
    <p:sldId id="317" r:id="rId8"/>
    <p:sldId id="318" r:id="rId9"/>
    <p:sldId id="289" r:id="rId10"/>
    <p:sldId id="290" r:id="rId11"/>
    <p:sldId id="291" r:id="rId12"/>
    <p:sldId id="292" r:id="rId13"/>
    <p:sldId id="293" r:id="rId14"/>
    <p:sldId id="294" r:id="rId15"/>
    <p:sldId id="311" r:id="rId16"/>
    <p:sldId id="296" r:id="rId17"/>
    <p:sldId id="297" r:id="rId18"/>
    <p:sldId id="298" r:id="rId19"/>
    <p:sldId id="300" r:id="rId20"/>
    <p:sldId id="319" r:id="rId21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133F7F"/>
    <a:srgbClr val="C55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519C2D-4169-8849-943E-B341A40D5402}" v="71" dt="2021-12-15T21:18:28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7" autoAdjust="0"/>
    <p:restoredTop sz="85439" autoAdjust="0"/>
  </p:normalViewPr>
  <p:slideViewPr>
    <p:cSldViewPr>
      <p:cViewPr varScale="1">
        <p:scale>
          <a:sx n="120" d="100"/>
          <a:sy n="120" d="100"/>
        </p:scale>
        <p:origin x="88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ELIAS DE LIMA ESCALFONI" userId="77e1fd9a-a5e0-466f-b856-a830925030ce" providerId="ADAL" clId="{97519C2D-4169-8849-943E-B341A40D5402}"/>
    <pc:docChg chg="modSld">
      <pc:chgData name="RAFAEL ELIAS DE LIMA ESCALFONI" userId="77e1fd9a-a5e0-466f-b856-a830925030ce" providerId="ADAL" clId="{97519C2D-4169-8849-943E-B341A40D5402}" dt="2022-05-19T17:32:45.721" v="1" actId="948"/>
      <pc:docMkLst>
        <pc:docMk/>
      </pc:docMkLst>
      <pc:sldChg chg="modSp mod">
        <pc:chgData name="RAFAEL ELIAS DE LIMA ESCALFONI" userId="77e1fd9a-a5e0-466f-b856-a830925030ce" providerId="ADAL" clId="{97519C2D-4169-8849-943E-B341A40D5402}" dt="2022-05-19T17:32:45.721" v="1" actId="948"/>
        <pc:sldMkLst>
          <pc:docMk/>
          <pc:sldMk cId="0" sldId="296"/>
        </pc:sldMkLst>
        <pc:spChg chg="mod">
          <ac:chgData name="RAFAEL ELIAS DE LIMA ESCALFONI" userId="77e1fd9a-a5e0-466f-b856-a830925030ce" providerId="ADAL" clId="{97519C2D-4169-8849-943E-B341A40D5402}" dt="2022-05-19T17:32:45.721" v="1" actId="948"/>
          <ac:spMkLst>
            <pc:docMk/>
            <pc:sldMk cId="0" sldId="296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DD2CDD-BA35-48A7-A29B-5BE06E356DF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1B3A6AC-E1EA-4F56-B41B-FFAB1224A9F8}">
      <dgm:prSet/>
      <dgm:spPr/>
      <dgm:t>
        <a:bodyPr/>
        <a:lstStyle/>
        <a:p>
          <a:r>
            <a:rPr lang="pt-BR"/>
            <a:t>Apresentar abordagens e ferramentas de gestão do conhecimento para a geração de vantagem competitiva</a:t>
          </a:r>
          <a:endParaRPr lang="en-US"/>
        </a:p>
      </dgm:t>
    </dgm:pt>
    <dgm:pt modelId="{57DB7BB1-82AA-4DAA-987C-B2256408EE9E}" type="parTrans" cxnId="{07E7706B-8872-43B8-9123-DF0E8510303B}">
      <dgm:prSet/>
      <dgm:spPr/>
      <dgm:t>
        <a:bodyPr/>
        <a:lstStyle/>
        <a:p>
          <a:endParaRPr lang="en-US"/>
        </a:p>
      </dgm:t>
    </dgm:pt>
    <dgm:pt modelId="{00715B89-A490-4E15-8073-2BF4FE223A16}" type="sibTrans" cxnId="{07E7706B-8872-43B8-9123-DF0E8510303B}">
      <dgm:prSet/>
      <dgm:spPr/>
      <dgm:t>
        <a:bodyPr/>
        <a:lstStyle/>
        <a:p>
          <a:endParaRPr lang="en-US"/>
        </a:p>
      </dgm:t>
    </dgm:pt>
    <dgm:pt modelId="{153FA63D-DCC3-4B15-B37D-D22D6AB97314}">
      <dgm:prSet/>
      <dgm:spPr/>
      <dgm:t>
        <a:bodyPr/>
        <a:lstStyle/>
        <a:p>
          <a:r>
            <a:rPr lang="pt-BR"/>
            <a:t>Apresentar conceitos de capital intelectual</a:t>
          </a:r>
          <a:endParaRPr lang="en-US"/>
        </a:p>
      </dgm:t>
    </dgm:pt>
    <dgm:pt modelId="{FE36686E-58E0-4D58-A585-D57B4FBCC9AF}" type="parTrans" cxnId="{B1B83D47-32A1-47C4-A237-025FA9A36ACD}">
      <dgm:prSet/>
      <dgm:spPr/>
      <dgm:t>
        <a:bodyPr/>
        <a:lstStyle/>
        <a:p>
          <a:endParaRPr lang="en-US"/>
        </a:p>
      </dgm:t>
    </dgm:pt>
    <dgm:pt modelId="{EB6541F4-CE8E-45E3-BDBE-5097C0B4C8CE}" type="sibTrans" cxnId="{B1B83D47-32A1-47C4-A237-025FA9A36ACD}">
      <dgm:prSet/>
      <dgm:spPr/>
      <dgm:t>
        <a:bodyPr/>
        <a:lstStyle/>
        <a:p>
          <a:endParaRPr lang="en-US"/>
        </a:p>
      </dgm:t>
    </dgm:pt>
    <dgm:pt modelId="{08AC3597-AD52-264F-A497-BC1601700947}" type="pres">
      <dgm:prSet presAssocID="{C6DD2CDD-BA35-48A7-A29B-5BE06E356DF4}" presName="linear" presStyleCnt="0">
        <dgm:presLayoutVars>
          <dgm:animLvl val="lvl"/>
          <dgm:resizeHandles val="exact"/>
        </dgm:presLayoutVars>
      </dgm:prSet>
      <dgm:spPr/>
    </dgm:pt>
    <dgm:pt modelId="{2DAC1148-9DD1-0A49-8171-665B601D46E0}" type="pres">
      <dgm:prSet presAssocID="{F1B3A6AC-E1EA-4F56-B41B-FFAB1224A9F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EA4C9B-4A55-B841-B09F-358AA48FFCFE}" type="pres">
      <dgm:prSet presAssocID="{00715B89-A490-4E15-8073-2BF4FE223A16}" presName="spacer" presStyleCnt="0"/>
      <dgm:spPr/>
    </dgm:pt>
    <dgm:pt modelId="{43333547-4085-BE49-A720-6CF689B35250}" type="pres">
      <dgm:prSet presAssocID="{153FA63D-DCC3-4B15-B37D-D22D6AB9731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7862D14-326D-674E-AF70-46D4C0F60B03}" type="presOf" srcId="{F1B3A6AC-E1EA-4F56-B41B-FFAB1224A9F8}" destId="{2DAC1148-9DD1-0A49-8171-665B601D46E0}" srcOrd="0" destOrd="0" presId="urn:microsoft.com/office/officeart/2005/8/layout/vList2"/>
    <dgm:cxn modelId="{B1B83D47-32A1-47C4-A237-025FA9A36ACD}" srcId="{C6DD2CDD-BA35-48A7-A29B-5BE06E356DF4}" destId="{153FA63D-DCC3-4B15-B37D-D22D6AB97314}" srcOrd="1" destOrd="0" parTransId="{FE36686E-58E0-4D58-A585-D57B4FBCC9AF}" sibTransId="{EB6541F4-CE8E-45E3-BDBE-5097C0B4C8CE}"/>
    <dgm:cxn modelId="{07E7706B-8872-43B8-9123-DF0E8510303B}" srcId="{C6DD2CDD-BA35-48A7-A29B-5BE06E356DF4}" destId="{F1B3A6AC-E1EA-4F56-B41B-FFAB1224A9F8}" srcOrd="0" destOrd="0" parTransId="{57DB7BB1-82AA-4DAA-987C-B2256408EE9E}" sibTransId="{00715B89-A490-4E15-8073-2BF4FE223A16}"/>
    <dgm:cxn modelId="{7036C976-7FFC-2E43-BB8B-23D4B4F9CC7B}" type="presOf" srcId="{C6DD2CDD-BA35-48A7-A29B-5BE06E356DF4}" destId="{08AC3597-AD52-264F-A497-BC1601700947}" srcOrd="0" destOrd="0" presId="urn:microsoft.com/office/officeart/2005/8/layout/vList2"/>
    <dgm:cxn modelId="{159D4E94-8BB9-2B4B-9C2A-4C2AEFEF1D13}" type="presOf" srcId="{153FA63D-DCC3-4B15-B37D-D22D6AB97314}" destId="{43333547-4085-BE49-A720-6CF689B35250}" srcOrd="0" destOrd="0" presId="urn:microsoft.com/office/officeart/2005/8/layout/vList2"/>
    <dgm:cxn modelId="{16038D73-26E9-F34B-8D93-E58751F56702}" type="presParOf" srcId="{08AC3597-AD52-264F-A497-BC1601700947}" destId="{2DAC1148-9DD1-0A49-8171-665B601D46E0}" srcOrd="0" destOrd="0" presId="urn:microsoft.com/office/officeart/2005/8/layout/vList2"/>
    <dgm:cxn modelId="{D1905D8A-B223-FB4A-AA3C-C9B5534641CA}" type="presParOf" srcId="{08AC3597-AD52-264F-A497-BC1601700947}" destId="{3BEA4C9B-4A55-B841-B09F-358AA48FFCFE}" srcOrd="1" destOrd="0" presId="urn:microsoft.com/office/officeart/2005/8/layout/vList2"/>
    <dgm:cxn modelId="{ACDFEF2D-6B70-7348-864B-CE449F2AEF8D}" type="presParOf" srcId="{08AC3597-AD52-264F-A497-BC1601700947}" destId="{43333547-4085-BE49-A720-6CF689B3525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9ED2EE-4E89-4B77-B1DC-33E15E1575C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AB26972-E785-46B7-B45D-185D41B640F9}">
      <dgm:prSet/>
      <dgm:spPr/>
      <dgm:t>
        <a:bodyPr/>
        <a:lstStyle/>
        <a:p>
          <a:r>
            <a:rPr lang="pt-BR"/>
            <a:t>Capital Humano</a:t>
          </a:r>
          <a:endParaRPr lang="en-US"/>
        </a:p>
      </dgm:t>
    </dgm:pt>
    <dgm:pt modelId="{7546C4E5-5270-400F-9FAC-5C859A303681}" type="parTrans" cxnId="{072756F4-AF49-4F93-A168-AAE73C510863}">
      <dgm:prSet/>
      <dgm:spPr/>
      <dgm:t>
        <a:bodyPr/>
        <a:lstStyle/>
        <a:p>
          <a:endParaRPr lang="en-US"/>
        </a:p>
      </dgm:t>
    </dgm:pt>
    <dgm:pt modelId="{BAEA719B-B0B9-4AD3-8FB5-CF4AA84D3291}" type="sibTrans" cxnId="{072756F4-AF49-4F93-A168-AAE73C510863}">
      <dgm:prSet/>
      <dgm:spPr/>
      <dgm:t>
        <a:bodyPr/>
        <a:lstStyle/>
        <a:p>
          <a:endParaRPr lang="en-US"/>
        </a:p>
      </dgm:t>
    </dgm:pt>
    <dgm:pt modelId="{5FA24CE9-9A56-4393-8D4B-5C95C94495B5}">
      <dgm:prSet/>
      <dgm:spPr/>
      <dgm:t>
        <a:bodyPr/>
        <a:lstStyle/>
        <a:p>
          <a:r>
            <a:rPr lang="pt-BR"/>
            <a:t>Capital do Cliente</a:t>
          </a:r>
          <a:endParaRPr lang="en-US"/>
        </a:p>
      </dgm:t>
    </dgm:pt>
    <dgm:pt modelId="{601446AD-EC68-4F9B-AC24-F31B45733101}" type="parTrans" cxnId="{338C724B-4E0B-4B51-82F3-DA1D6055DF4C}">
      <dgm:prSet/>
      <dgm:spPr/>
      <dgm:t>
        <a:bodyPr/>
        <a:lstStyle/>
        <a:p>
          <a:endParaRPr lang="en-US"/>
        </a:p>
      </dgm:t>
    </dgm:pt>
    <dgm:pt modelId="{3240CE2A-77F8-4779-B567-31F835461EB1}" type="sibTrans" cxnId="{338C724B-4E0B-4B51-82F3-DA1D6055DF4C}">
      <dgm:prSet/>
      <dgm:spPr/>
      <dgm:t>
        <a:bodyPr/>
        <a:lstStyle/>
        <a:p>
          <a:endParaRPr lang="en-US"/>
        </a:p>
      </dgm:t>
    </dgm:pt>
    <dgm:pt modelId="{33342671-C81C-400E-B2E7-7006566C6CA1}">
      <dgm:prSet/>
      <dgm:spPr/>
      <dgm:t>
        <a:bodyPr/>
        <a:lstStyle/>
        <a:p>
          <a:r>
            <a:rPr lang="pt-BR"/>
            <a:t>Capital Estrutural</a:t>
          </a:r>
          <a:endParaRPr lang="en-US"/>
        </a:p>
      </dgm:t>
    </dgm:pt>
    <dgm:pt modelId="{BF40637C-68CE-431F-AACB-92BFA8C84D51}" type="parTrans" cxnId="{C6E27DE3-3F00-4950-8922-6F41A04F8CB4}">
      <dgm:prSet/>
      <dgm:spPr/>
      <dgm:t>
        <a:bodyPr/>
        <a:lstStyle/>
        <a:p>
          <a:endParaRPr lang="en-US"/>
        </a:p>
      </dgm:t>
    </dgm:pt>
    <dgm:pt modelId="{B5DE9DB2-75A4-4071-9D95-85107D4FA4DC}" type="sibTrans" cxnId="{C6E27DE3-3F00-4950-8922-6F41A04F8CB4}">
      <dgm:prSet/>
      <dgm:spPr/>
      <dgm:t>
        <a:bodyPr/>
        <a:lstStyle/>
        <a:p>
          <a:endParaRPr lang="en-US"/>
        </a:p>
      </dgm:t>
    </dgm:pt>
    <dgm:pt modelId="{1DD09FE6-EFB2-F34E-A921-E8F83F823D82}" type="pres">
      <dgm:prSet presAssocID="{A29ED2EE-4E89-4B77-B1DC-33E15E1575CF}" presName="diagram" presStyleCnt="0">
        <dgm:presLayoutVars>
          <dgm:dir/>
          <dgm:resizeHandles val="exact"/>
        </dgm:presLayoutVars>
      </dgm:prSet>
      <dgm:spPr/>
    </dgm:pt>
    <dgm:pt modelId="{45F70A8D-2FD9-BC46-971A-51F8AD71EF05}" type="pres">
      <dgm:prSet presAssocID="{6AB26972-E785-46B7-B45D-185D41B640F9}" presName="node" presStyleLbl="node1" presStyleIdx="0" presStyleCnt="3">
        <dgm:presLayoutVars>
          <dgm:bulletEnabled val="1"/>
        </dgm:presLayoutVars>
      </dgm:prSet>
      <dgm:spPr/>
    </dgm:pt>
    <dgm:pt modelId="{F41FDCEC-0C7B-D64B-B1AD-7597EAA44D68}" type="pres">
      <dgm:prSet presAssocID="{BAEA719B-B0B9-4AD3-8FB5-CF4AA84D3291}" presName="sibTrans" presStyleCnt="0"/>
      <dgm:spPr/>
    </dgm:pt>
    <dgm:pt modelId="{9C48E072-5E1C-ED4C-992D-87210F7AD9FC}" type="pres">
      <dgm:prSet presAssocID="{5FA24CE9-9A56-4393-8D4B-5C95C94495B5}" presName="node" presStyleLbl="node1" presStyleIdx="1" presStyleCnt="3">
        <dgm:presLayoutVars>
          <dgm:bulletEnabled val="1"/>
        </dgm:presLayoutVars>
      </dgm:prSet>
      <dgm:spPr/>
    </dgm:pt>
    <dgm:pt modelId="{FB594D73-2A0D-8348-BF9F-1CD7E5FF09E5}" type="pres">
      <dgm:prSet presAssocID="{3240CE2A-77F8-4779-B567-31F835461EB1}" presName="sibTrans" presStyleCnt="0"/>
      <dgm:spPr/>
    </dgm:pt>
    <dgm:pt modelId="{1021F935-E19F-AE47-8FC2-13D60A98C96B}" type="pres">
      <dgm:prSet presAssocID="{33342671-C81C-400E-B2E7-7006566C6CA1}" presName="node" presStyleLbl="node1" presStyleIdx="2" presStyleCnt="3">
        <dgm:presLayoutVars>
          <dgm:bulletEnabled val="1"/>
        </dgm:presLayoutVars>
      </dgm:prSet>
      <dgm:spPr/>
    </dgm:pt>
  </dgm:ptLst>
  <dgm:cxnLst>
    <dgm:cxn modelId="{338C724B-4E0B-4B51-82F3-DA1D6055DF4C}" srcId="{A29ED2EE-4E89-4B77-B1DC-33E15E1575CF}" destId="{5FA24CE9-9A56-4393-8D4B-5C95C94495B5}" srcOrd="1" destOrd="0" parTransId="{601446AD-EC68-4F9B-AC24-F31B45733101}" sibTransId="{3240CE2A-77F8-4779-B567-31F835461EB1}"/>
    <dgm:cxn modelId="{8BF2F369-5AEE-D345-AC77-1D217DF9AB78}" type="presOf" srcId="{5FA24CE9-9A56-4393-8D4B-5C95C94495B5}" destId="{9C48E072-5E1C-ED4C-992D-87210F7AD9FC}" srcOrd="0" destOrd="0" presId="urn:microsoft.com/office/officeart/2005/8/layout/default"/>
    <dgm:cxn modelId="{1FCD11CA-3F27-B848-967F-03734F5FABFD}" type="presOf" srcId="{33342671-C81C-400E-B2E7-7006566C6CA1}" destId="{1021F935-E19F-AE47-8FC2-13D60A98C96B}" srcOrd="0" destOrd="0" presId="urn:microsoft.com/office/officeart/2005/8/layout/default"/>
    <dgm:cxn modelId="{4176A9D7-177F-7F49-B32D-AF837A45EC19}" type="presOf" srcId="{6AB26972-E785-46B7-B45D-185D41B640F9}" destId="{45F70A8D-2FD9-BC46-971A-51F8AD71EF05}" srcOrd="0" destOrd="0" presId="urn:microsoft.com/office/officeart/2005/8/layout/default"/>
    <dgm:cxn modelId="{C6E27DE3-3F00-4950-8922-6F41A04F8CB4}" srcId="{A29ED2EE-4E89-4B77-B1DC-33E15E1575CF}" destId="{33342671-C81C-400E-B2E7-7006566C6CA1}" srcOrd="2" destOrd="0" parTransId="{BF40637C-68CE-431F-AACB-92BFA8C84D51}" sibTransId="{B5DE9DB2-75A4-4071-9D95-85107D4FA4DC}"/>
    <dgm:cxn modelId="{072756F4-AF49-4F93-A168-AAE73C510863}" srcId="{A29ED2EE-4E89-4B77-B1DC-33E15E1575CF}" destId="{6AB26972-E785-46B7-B45D-185D41B640F9}" srcOrd="0" destOrd="0" parTransId="{7546C4E5-5270-400F-9FAC-5C859A303681}" sibTransId="{BAEA719B-B0B9-4AD3-8FB5-CF4AA84D3291}"/>
    <dgm:cxn modelId="{CAAABDFA-A169-9A44-A731-4C781B740215}" type="presOf" srcId="{A29ED2EE-4E89-4B77-B1DC-33E15E1575CF}" destId="{1DD09FE6-EFB2-F34E-A921-E8F83F823D82}" srcOrd="0" destOrd="0" presId="urn:microsoft.com/office/officeart/2005/8/layout/default"/>
    <dgm:cxn modelId="{E9440010-2D2C-3A4C-B494-5E0940509F79}" type="presParOf" srcId="{1DD09FE6-EFB2-F34E-A921-E8F83F823D82}" destId="{45F70A8D-2FD9-BC46-971A-51F8AD71EF05}" srcOrd="0" destOrd="0" presId="urn:microsoft.com/office/officeart/2005/8/layout/default"/>
    <dgm:cxn modelId="{D3FF67F4-83C4-5B42-8127-161896CD3772}" type="presParOf" srcId="{1DD09FE6-EFB2-F34E-A921-E8F83F823D82}" destId="{F41FDCEC-0C7B-D64B-B1AD-7597EAA44D68}" srcOrd="1" destOrd="0" presId="urn:microsoft.com/office/officeart/2005/8/layout/default"/>
    <dgm:cxn modelId="{54BF52FE-24A5-A64B-8D29-2F34252E799E}" type="presParOf" srcId="{1DD09FE6-EFB2-F34E-A921-E8F83F823D82}" destId="{9C48E072-5E1C-ED4C-992D-87210F7AD9FC}" srcOrd="2" destOrd="0" presId="urn:microsoft.com/office/officeart/2005/8/layout/default"/>
    <dgm:cxn modelId="{DF077D0C-B96D-BC42-8148-4170BD693E07}" type="presParOf" srcId="{1DD09FE6-EFB2-F34E-A921-E8F83F823D82}" destId="{FB594D73-2A0D-8348-BF9F-1CD7E5FF09E5}" srcOrd="3" destOrd="0" presId="urn:microsoft.com/office/officeart/2005/8/layout/default"/>
    <dgm:cxn modelId="{A70F0D05-D64F-FA42-8613-6E2426597186}" type="presParOf" srcId="{1DD09FE6-EFB2-F34E-A921-E8F83F823D82}" destId="{1021F935-E19F-AE47-8FC2-13D60A98C96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7AA926-9263-4F34-AB8C-B236148047F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3005564-CC34-482B-8E07-DC857520E7C1}">
      <dgm:prSet/>
      <dgm:spPr/>
      <dgm:t>
        <a:bodyPr/>
        <a:lstStyle/>
        <a:p>
          <a:r>
            <a:rPr lang="pt-BR"/>
            <a:t>Capital Humano</a:t>
          </a:r>
          <a:endParaRPr lang="en-US"/>
        </a:p>
      </dgm:t>
    </dgm:pt>
    <dgm:pt modelId="{F66CCBA6-CAAA-44BD-AC16-E624DED76073}" type="parTrans" cxnId="{3EBCCC85-05E4-4A96-88B6-40988EA50F84}">
      <dgm:prSet/>
      <dgm:spPr/>
      <dgm:t>
        <a:bodyPr/>
        <a:lstStyle/>
        <a:p>
          <a:endParaRPr lang="en-US"/>
        </a:p>
      </dgm:t>
    </dgm:pt>
    <dgm:pt modelId="{7AE07B38-47F2-43BA-AAEF-E14A93C2BB72}" type="sibTrans" cxnId="{3EBCCC85-05E4-4A96-88B6-40988EA50F84}">
      <dgm:prSet/>
      <dgm:spPr/>
      <dgm:t>
        <a:bodyPr/>
        <a:lstStyle/>
        <a:p>
          <a:endParaRPr lang="en-US"/>
        </a:p>
      </dgm:t>
    </dgm:pt>
    <dgm:pt modelId="{FA9C0143-B57A-43FF-8BE8-2D2987F8107C}">
      <dgm:prSet/>
      <dgm:spPr/>
      <dgm:t>
        <a:bodyPr/>
        <a:lstStyle/>
        <a:p>
          <a:r>
            <a:rPr lang="pt-BR" b="1"/>
            <a:t>Conhecimento</a:t>
          </a:r>
          <a:r>
            <a:rPr lang="pt-BR"/>
            <a:t> que reside na mente dos </a:t>
          </a:r>
          <a:r>
            <a:rPr lang="pt-BR" b="1"/>
            <a:t>empregados</a:t>
          </a:r>
          <a:r>
            <a:rPr lang="pt-BR"/>
            <a:t> e que é </a:t>
          </a:r>
          <a:r>
            <a:rPr lang="pt-BR" b="1"/>
            <a:t>relevante</a:t>
          </a:r>
          <a:r>
            <a:rPr lang="pt-BR"/>
            <a:t> para os </a:t>
          </a:r>
          <a:r>
            <a:rPr lang="pt-BR" b="1"/>
            <a:t>objetivos</a:t>
          </a:r>
          <a:r>
            <a:rPr lang="pt-BR"/>
            <a:t> da </a:t>
          </a:r>
          <a:r>
            <a:rPr lang="pt-BR" b="1"/>
            <a:t>organização</a:t>
          </a:r>
          <a:r>
            <a:rPr lang="pt-BR"/>
            <a:t>. </a:t>
          </a:r>
          <a:endParaRPr lang="en-US"/>
        </a:p>
      </dgm:t>
    </dgm:pt>
    <dgm:pt modelId="{B08C8F51-5145-4157-AD4A-45E1E5B02B94}" type="parTrans" cxnId="{43FCF0BB-2677-4079-A381-6F5A98EB8C7D}">
      <dgm:prSet/>
      <dgm:spPr/>
      <dgm:t>
        <a:bodyPr/>
        <a:lstStyle/>
        <a:p>
          <a:endParaRPr lang="en-US"/>
        </a:p>
      </dgm:t>
    </dgm:pt>
    <dgm:pt modelId="{27AC4A91-7D0B-4187-B69B-8ECAF4B5300F}" type="sibTrans" cxnId="{43FCF0BB-2677-4079-A381-6F5A98EB8C7D}">
      <dgm:prSet/>
      <dgm:spPr/>
      <dgm:t>
        <a:bodyPr/>
        <a:lstStyle/>
        <a:p>
          <a:endParaRPr lang="en-US"/>
        </a:p>
      </dgm:t>
    </dgm:pt>
    <dgm:pt modelId="{5380445D-0F1A-4C44-AA2D-C6229E65ECD0}">
      <dgm:prSet/>
      <dgm:spPr/>
      <dgm:t>
        <a:bodyPr/>
        <a:lstStyle/>
        <a:p>
          <a:r>
            <a:rPr lang="pt-BR" b="1"/>
            <a:t>Formado</a:t>
          </a:r>
          <a:r>
            <a:rPr lang="pt-BR"/>
            <a:t> e </a:t>
          </a:r>
          <a:r>
            <a:rPr lang="pt-BR" b="1"/>
            <a:t>desenvolvido </a:t>
          </a:r>
          <a:r>
            <a:rPr lang="pt-BR"/>
            <a:t>quando as </a:t>
          </a:r>
          <a:r>
            <a:rPr lang="pt-BR" b="1"/>
            <a:t>empregados </a:t>
          </a:r>
          <a:r>
            <a:rPr lang="pt-BR"/>
            <a:t>que devotam tempo e talento a atividades que resultam em Inovação. </a:t>
          </a:r>
          <a:endParaRPr lang="en-US"/>
        </a:p>
      </dgm:t>
    </dgm:pt>
    <dgm:pt modelId="{A7713A75-EA73-49F9-9C0A-441D55D8A0B1}" type="parTrans" cxnId="{5432061E-8530-43F7-A751-86185FFF7A75}">
      <dgm:prSet/>
      <dgm:spPr/>
      <dgm:t>
        <a:bodyPr/>
        <a:lstStyle/>
        <a:p>
          <a:endParaRPr lang="en-US"/>
        </a:p>
      </dgm:t>
    </dgm:pt>
    <dgm:pt modelId="{A7C78C64-1C8E-4410-9FE8-350497BBFA6E}" type="sibTrans" cxnId="{5432061E-8530-43F7-A751-86185FFF7A75}">
      <dgm:prSet/>
      <dgm:spPr/>
      <dgm:t>
        <a:bodyPr/>
        <a:lstStyle/>
        <a:p>
          <a:endParaRPr lang="en-US"/>
        </a:p>
      </dgm:t>
    </dgm:pt>
    <dgm:pt modelId="{A882146E-F8CC-43D0-8269-82D76B5BC6ED}">
      <dgm:prSet/>
      <dgm:spPr/>
      <dgm:t>
        <a:bodyPr/>
        <a:lstStyle/>
        <a:p>
          <a:r>
            <a:rPr lang="pt-BR"/>
            <a:t>A </a:t>
          </a:r>
          <a:r>
            <a:rPr lang="pt-BR" b="1"/>
            <a:t>competência</a:t>
          </a:r>
          <a:r>
            <a:rPr lang="pt-BR"/>
            <a:t> do funcionário pode ser </a:t>
          </a:r>
          <a:r>
            <a:rPr lang="pt-BR" b="1"/>
            <a:t>desenvolvida</a:t>
          </a:r>
          <a:r>
            <a:rPr lang="pt-BR"/>
            <a:t> através da sua </a:t>
          </a:r>
          <a:r>
            <a:rPr lang="pt-BR" b="1"/>
            <a:t>interação</a:t>
          </a:r>
          <a:r>
            <a:rPr lang="pt-BR"/>
            <a:t> com </a:t>
          </a:r>
          <a:r>
            <a:rPr lang="pt-BR" b="1"/>
            <a:t>outros</a:t>
          </a:r>
          <a:r>
            <a:rPr lang="pt-BR"/>
            <a:t> funcionários</a:t>
          </a:r>
          <a:endParaRPr lang="en-US"/>
        </a:p>
      </dgm:t>
    </dgm:pt>
    <dgm:pt modelId="{7E459079-B999-48E8-AFDE-EE3A3A0C78B5}" type="parTrans" cxnId="{BEA7102B-CFE9-49A8-AE51-5571E92B22C4}">
      <dgm:prSet/>
      <dgm:spPr/>
      <dgm:t>
        <a:bodyPr/>
        <a:lstStyle/>
        <a:p>
          <a:endParaRPr lang="en-US"/>
        </a:p>
      </dgm:t>
    </dgm:pt>
    <dgm:pt modelId="{C08A0467-F455-4806-ACCF-BFEDAE3C3CD7}" type="sibTrans" cxnId="{BEA7102B-CFE9-49A8-AE51-5571E92B22C4}">
      <dgm:prSet/>
      <dgm:spPr/>
      <dgm:t>
        <a:bodyPr/>
        <a:lstStyle/>
        <a:p>
          <a:endParaRPr lang="en-US"/>
        </a:p>
      </dgm:t>
    </dgm:pt>
    <dgm:pt modelId="{F870A98E-BFCF-4591-8AE4-C4C388F86C60}">
      <dgm:prSet/>
      <dgm:spPr/>
      <dgm:t>
        <a:bodyPr/>
        <a:lstStyle/>
        <a:p>
          <a:r>
            <a:rPr lang="pt-BR"/>
            <a:t>Origem nas relações sociais dentro e fora da empresa. </a:t>
          </a:r>
          <a:endParaRPr lang="en-US"/>
        </a:p>
      </dgm:t>
    </dgm:pt>
    <dgm:pt modelId="{81487E73-38EE-495D-AA18-8B7E2288B22E}" type="parTrans" cxnId="{C042A547-CDE4-420F-9EF7-73840BC0A32D}">
      <dgm:prSet/>
      <dgm:spPr/>
      <dgm:t>
        <a:bodyPr/>
        <a:lstStyle/>
        <a:p>
          <a:endParaRPr lang="en-US"/>
        </a:p>
      </dgm:t>
    </dgm:pt>
    <dgm:pt modelId="{0FF8C479-FBCA-44B6-A856-73CAF2749F00}" type="sibTrans" cxnId="{C042A547-CDE4-420F-9EF7-73840BC0A32D}">
      <dgm:prSet/>
      <dgm:spPr/>
      <dgm:t>
        <a:bodyPr/>
        <a:lstStyle/>
        <a:p>
          <a:endParaRPr lang="en-US"/>
        </a:p>
      </dgm:t>
    </dgm:pt>
    <dgm:pt modelId="{BD52F8AB-B8A4-453D-B591-94F2B18E6C3D}">
      <dgm:prSet/>
      <dgm:spPr/>
      <dgm:t>
        <a:bodyPr/>
        <a:lstStyle/>
        <a:p>
          <a:r>
            <a:rPr lang="pt-BR"/>
            <a:t>O trabalho rotineiro que pode ser automatizado </a:t>
          </a:r>
          <a:r>
            <a:rPr lang="pt-BR" b="1"/>
            <a:t>não </a:t>
          </a:r>
          <a:r>
            <a:rPr lang="pt-BR"/>
            <a:t>é fonte de capital humano</a:t>
          </a:r>
          <a:endParaRPr lang="en-US"/>
        </a:p>
      </dgm:t>
    </dgm:pt>
    <dgm:pt modelId="{22F5F71A-0632-4ABD-BEE9-4A1C4FD9A8D5}" type="parTrans" cxnId="{3A6A8DF4-FBBC-4607-AAD8-3D9FBF8F30F7}">
      <dgm:prSet/>
      <dgm:spPr/>
      <dgm:t>
        <a:bodyPr/>
        <a:lstStyle/>
        <a:p>
          <a:endParaRPr lang="en-US"/>
        </a:p>
      </dgm:t>
    </dgm:pt>
    <dgm:pt modelId="{F5CD973B-7600-4D1E-92ED-5C00B5A6FD15}" type="sibTrans" cxnId="{3A6A8DF4-FBBC-4607-AAD8-3D9FBF8F30F7}">
      <dgm:prSet/>
      <dgm:spPr/>
      <dgm:t>
        <a:bodyPr/>
        <a:lstStyle/>
        <a:p>
          <a:endParaRPr lang="en-US"/>
        </a:p>
      </dgm:t>
    </dgm:pt>
    <dgm:pt modelId="{1F4B796F-1E5F-41BD-9DFA-AFBC2ADCAC09}">
      <dgm:prSet/>
      <dgm:spPr/>
      <dgm:t>
        <a:bodyPr/>
        <a:lstStyle/>
        <a:p>
          <a:r>
            <a:rPr lang="pt-BR"/>
            <a:t>Capital do Cliente</a:t>
          </a:r>
          <a:endParaRPr lang="en-US"/>
        </a:p>
      </dgm:t>
    </dgm:pt>
    <dgm:pt modelId="{794B5580-E2E2-4BA3-80A8-4D13B4552DCF}" type="parTrans" cxnId="{6C74C487-DD00-448F-848E-27AF420FBC0B}">
      <dgm:prSet/>
      <dgm:spPr/>
      <dgm:t>
        <a:bodyPr/>
        <a:lstStyle/>
        <a:p>
          <a:endParaRPr lang="en-US"/>
        </a:p>
      </dgm:t>
    </dgm:pt>
    <dgm:pt modelId="{BB4C707F-478F-43EB-A4C2-271D701E9571}" type="sibTrans" cxnId="{6C74C487-DD00-448F-848E-27AF420FBC0B}">
      <dgm:prSet/>
      <dgm:spPr/>
      <dgm:t>
        <a:bodyPr/>
        <a:lstStyle/>
        <a:p>
          <a:endParaRPr lang="en-US"/>
        </a:p>
      </dgm:t>
    </dgm:pt>
    <dgm:pt modelId="{C9B570D8-D92E-40C2-841C-DA373D1909F8}">
      <dgm:prSet/>
      <dgm:spPr/>
      <dgm:t>
        <a:bodyPr/>
        <a:lstStyle/>
        <a:p>
          <a:r>
            <a:rPr lang="pt-BR"/>
            <a:t>Capital Estrutural</a:t>
          </a:r>
          <a:endParaRPr lang="en-US"/>
        </a:p>
      </dgm:t>
    </dgm:pt>
    <dgm:pt modelId="{67287A84-5F9C-470A-BB17-A1B25BD86B4B}" type="parTrans" cxnId="{71C6BDC4-777C-4461-BB72-493DCEA6C131}">
      <dgm:prSet/>
      <dgm:spPr/>
      <dgm:t>
        <a:bodyPr/>
        <a:lstStyle/>
        <a:p>
          <a:endParaRPr lang="en-US"/>
        </a:p>
      </dgm:t>
    </dgm:pt>
    <dgm:pt modelId="{3527FD5B-6754-47A6-8275-22CCF1EAA8C3}" type="sibTrans" cxnId="{71C6BDC4-777C-4461-BB72-493DCEA6C131}">
      <dgm:prSet/>
      <dgm:spPr/>
      <dgm:t>
        <a:bodyPr/>
        <a:lstStyle/>
        <a:p>
          <a:endParaRPr lang="en-US"/>
        </a:p>
      </dgm:t>
    </dgm:pt>
    <dgm:pt modelId="{97EDE417-0FB3-7846-9192-EB4F305D2CC3}" type="pres">
      <dgm:prSet presAssocID="{467AA926-9263-4F34-AB8C-B236148047FA}" presName="linear" presStyleCnt="0">
        <dgm:presLayoutVars>
          <dgm:animLvl val="lvl"/>
          <dgm:resizeHandles val="exact"/>
        </dgm:presLayoutVars>
      </dgm:prSet>
      <dgm:spPr/>
    </dgm:pt>
    <dgm:pt modelId="{24FF2169-19C7-D54B-A46E-B6DD61B9920C}" type="pres">
      <dgm:prSet presAssocID="{43005564-CC34-482B-8E07-DC857520E7C1}" presName="parentText" presStyleLbl="node1" presStyleIdx="0" presStyleCnt="3" custLinFactNeighborX="0" custLinFactNeighborY="-1316">
        <dgm:presLayoutVars>
          <dgm:chMax val="0"/>
          <dgm:bulletEnabled val="1"/>
        </dgm:presLayoutVars>
      </dgm:prSet>
      <dgm:spPr/>
    </dgm:pt>
    <dgm:pt modelId="{A0E0F4DE-81C7-A949-9E0A-DD90458E1A1B}" type="pres">
      <dgm:prSet presAssocID="{43005564-CC34-482B-8E07-DC857520E7C1}" presName="childText" presStyleLbl="revTx" presStyleIdx="0" presStyleCnt="1">
        <dgm:presLayoutVars>
          <dgm:bulletEnabled val="1"/>
        </dgm:presLayoutVars>
      </dgm:prSet>
      <dgm:spPr/>
    </dgm:pt>
    <dgm:pt modelId="{A0E7A739-D2AE-E248-B56B-3246187EAB58}" type="pres">
      <dgm:prSet presAssocID="{1F4B796F-1E5F-41BD-9DFA-AFBC2ADCAC0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9E030A-9E5B-8D44-BC7C-D4823F450F3F}" type="pres">
      <dgm:prSet presAssocID="{BB4C707F-478F-43EB-A4C2-271D701E9571}" presName="spacer" presStyleCnt="0"/>
      <dgm:spPr/>
    </dgm:pt>
    <dgm:pt modelId="{263A437A-34EF-BF40-BC01-AC71F588D032}" type="pres">
      <dgm:prSet presAssocID="{C9B570D8-D92E-40C2-841C-DA373D1909F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7006809-FA58-9243-8F72-1574D049B95C}" type="presOf" srcId="{F870A98E-BFCF-4591-8AE4-C4C388F86C60}" destId="{A0E0F4DE-81C7-A949-9E0A-DD90458E1A1B}" srcOrd="0" destOrd="3" presId="urn:microsoft.com/office/officeart/2005/8/layout/vList2"/>
    <dgm:cxn modelId="{5432061E-8530-43F7-A751-86185FFF7A75}" srcId="{43005564-CC34-482B-8E07-DC857520E7C1}" destId="{5380445D-0F1A-4C44-AA2D-C6229E65ECD0}" srcOrd="1" destOrd="0" parTransId="{A7713A75-EA73-49F9-9C0A-441D55D8A0B1}" sibTransId="{A7C78C64-1C8E-4410-9FE8-350497BBFA6E}"/>
    <dgm:cxn modelId="{9E2DD125-163E-2048-B79B-BF200122095F}" type="presOf" srcId="{1F4B796F-1E5F-41BD-9DFA-AFBC2ADCAC09}" destId="{A0E7A739-D2AE-E248-B56B-3246187EAB58}" srcOrd="0" destOrd="0" presId="urn:microsoft.com/office/officeart/2005/8/layout/vList2"/>
    <dgm:cxn modelId="{BEA7102B-CFE9-49A8-AE51-5571E92B22C4}" srcId="{43005564-CC34-482B-8E07-DC857520E7C1}" destId="{A882146E-F8CC-43D0-8269-82D76B5BC6ED}" srcOrd="2" destOrd="0" parTransId="{7E459079-B999-48E8-AFDE-EE3A3A0C78B5}" sibTransId="{C08A0467-F455-4806-ACCF-BFEDAE3C3CD7}"/>
    <dgm:cxn modelId="{66ACF741-C4C4-0F48-A3C6-FB81CB885527}" type="presOf" srcId="{C9B570D8-D92E-40C2-841C-DA373D1909F8}" destId="{263A437A-34EF-BF40-BC01-AC71F588D032}" srcOrd="0" destOrd="0" presId="urn:microsoft.com/office/officeart/2005/8/layout/vList2"/>
    <dgm:cxn modelId="{C042A547-CDE4-420F-9EF7-73840BC0A32D}" srcId="{A882146E-F8CC-43D0-8269-82D76B5BC6ED}" destId="{F870A98E-BFCF-4591-8AE4-C4C388F86C60}" srcOrd="0" destOrd="0" parTransId="{81487E73-38EE-495D-AA18-8B7E2288B22E}" sibTransId="{0FF8C479-FBCA-44B6-A856-73CAF2749F00}"/>
    <dgm:cxn modelId="{33E43C5C-C044-6B42-A93E-95AFD3890426}" type="presOf" srcId="{43005564-CC34-482B-8E07-DC857520E7C1}" destId="{24FF2169-19C7-D54B-A46E-B6DD61B9920C}" srcOrd="0" destOrd="0" presId="urn:microsoft.com/office/officeart/2005/8/layout/vList2"/>
    <dgm:cxn modelId="{4D42ED77-0407-2645-8617-054C0E3CB0D5}" type="presOf" srcId="{A882146E-F8CC-43D0-8269-82D76B5BC6ED}" destId="{A0E0F4DE-81C7-A949-9E0A-DD90458E1A1B}" srcOrd="0" destOrd="2" presId="urn:microsoft.com/office/officeart/2005/8/layout/vList2"/>
    <dgm:cxn modelId="{3159537A-5FB0-7048-82C0-A04708F89C5F}" type="presOf" srcId="{BD52F8AB-B8A4-453D-B591-94F2B18E6C3D}" destId="{A0E0F4DE-81C7-A949-9E0A-DD90458E1A1B}" srcOrd="0" destOrd="4" presId="urn:microsoft.com/office/officeart/2005/8/layout/vList2"/>
    <dgm:cxn modelId="{3EBCCC85-05E4-4A96-88B6-40988EA50F84}" srcId="{467AA926-9263-4F34-AB8C-B236148047FA}" destId="{43005564-CC34-482B-8E07-DC857520E7C1}" srcOrd="0" destOrd="0" parTransId="{F66CCBA6-CAAA-44BD-AC16-E624DED76073}" sibTransId="{7AE07B38-47F2-43BA-AAEF-E14A93C2BB72}"/>
    <dgm:cxn modelId="{6C74C487-DD00-448F-848E-27AF420FBC0B}" srcId="{467AA926-9263-4F34-AB8C-B236148047FA}" destId="{1F4B796F-1E5F-41BD-9DFA-AFBC2ADCAC09}" srcOrd="1" destOrd="0" parTransId="{794B5580-E2E2-4BA3-80A8-4D13B4552DCF}" sibTransId="{BB4C707F-478F-43EB-A4C2-271D701E9571}"/>
    <dgm:cxn modelId="{F46D138A-3119-A84B-8313-EB64F8BD7E04}" type="presOf" srcId="{FA9C0143-B57A-43FF-8BE8-2D2987F8107C}" destId="{A0E0F4DE-81C7-A949-9E0A-DD90458E1A1B}" srcOrd="0" destOrd="0" presId="urn:microsoft.com/office/officeart/2005/8/layout/vList2"/>
    <dgm:cxn modelId="{DA39709E-D25A-F040-B45E-403C47E92A24}" type="presOf" srcId="{467AA926-9263-4F34-AB8C-B236148047FA}" destId="{97EDE417-0FB3-7846-9192-EB4F305D2CC3}" srcOrd="0" destOrd="0" presId="urn:microsoft.com/office/officeart/2005/8/layout/vList2"/>
    <dgm:cxn modelId="{5F2EF0A6-32CD-CB42-BC88-F67B4910B073}" type="presOf" srcId="{5380445D-0F1A-4C44-AA2D-C6229E65ECD0}" destId="{A0E0F4DE-81C7-A949-9E0A-DD90458E1A1B}" srcOrd="0" destOrd="1" presId="urn:microsoft.com/office/officeart/2005/8/layout/vList2"/>
    <dgm:cxn modelId="{43FCF0BB-2677-4079-A381-6F5A98EB8C7D}" srcId="{43005564-CC34-482B-8E07-DC857520E7C1}" destId="{FA9C0143-B57A-43FF-8BE8-2D2987F8107C}" srcOrd="0" destOrd="0" parTransId="{B08C8F51-5145-4157-AD4A-45E1E5B02B94}" sibTransId="{27AC4A91-7D0B-4187-B69B-8ECAF4B5300F}"/>
    <dgm:cxn modelId="{71C6BDC4-777C-4461-BB72-493DCEA6C131}" srcId="{467AA926-9263-4F34-AB8C-B236148047FA}" destId="{C9B570D8-D92E-40C2-841C-DA373D1909F8}" srcOrd="2" destOrd="0" parTransId="{67287A84-5F9C-470A-BB17-A1B25BD86B4B}" sibTransId="{3527FD5B-6754-47A6-8275-22CCF1EAA8C3}"/>
    <dgm:cxn modelId="{3A6A8DF4-FBBC-4607-AAD8-3D9FBF8F30F7}" srcId="{43005564-CC34-482B-8E07-DC857520E7C1}" destId="{BD52F8AB-B8A4-453D-B591-94F2B18E6C3D}" srcOrd="3" destOrd="0" parTransId="{22F5F71A-0632-4ABD-BEE9-4A1C4FD9A8D5}" sibTransId="{F5CD973B-7600-4D1E-92ED-5C00B5A6FD15}"/>
    <dgm:cxn modelId="{7F48B580-8601-FE4A-ABC1-BE47AFD59330}" type="presParOf" srcId="{97EDE417-0FB3-7846-9192-EB4F305D2CC3}" destId="{24FF2169-19C7-D54B-A46E-B6DD61B9920C}" srcOrd="0" destOrd="0" presId="urn:microsoft.com/office/officeart/2005/8/layout/vList2"/>
    <dgm:cxn modelId="{60A690CB-2E98-4140-B115-62C981C97CCB}" type="presParOf" srcId="{97EDE417-0FB3-7846-9192-EB4F305D2CC3}" destId="{A0E0F4DE-81C7-A949-9E0A-DD90458E1A1B}" srcOrd="1" destOrd="0" presId="urn:microsoft.com/office/officeart/2005/8/layout/vList2"/>
    <dgm:cxn modelId="{D43FF1CC-8DC8-2747-A98B-CB6AD2509122}" type="presParOf" srcId="{97EDE417-0FB3-7846-9192-EB4F305D2CC3}" destId="{A0E7A739-D2AE-E248-B56B-3246187EAB58}" srcOrd="2" destOrd="0" presId="urn:microsoft.com/office/officeart/2005/8/layout/vList2"/>
    <dgm:cxn modelId="{5F1BA46D-4122-DB4C-B4F0-0B0E7EA9A589}" type="presParOf" srcId="{97EDE417-0FB3-7846-9192-EB4F305D2CC3}" destId="{129E030A-9E5B-8D44-BC7C-D4823F450F3F}" srcOrd="3" destOrd="0" presId="urn:microsoft.com/office/officeart/2005/8/layout/vList2"/>
    <dgm:cxn modelId="{CC531E4C-C853-BA47-A346-6C2534D378E9}" type="presParOf" srcId="{97EDE417-0FB3-7846-9192-EB4F305D2CC3}" destId="{263A437A-34EF-BF40-BC01-AC71F588D03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7AA926-9263-4F34-AB8C-B236148047F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3005564-CC34-482B-8E07-DC857520E7C1}">
      <dgm:prSet/>
      <dgm:spPr/>
      <dgm:t>
        <a:bodyPr/>
        <a:lstStyle/>
        <a:p>
          <a:r>
            <a:rPr lang="pt-BR" dirty="0"/>
            <a:t>Capital Humano</a:t>
          </a:r>
          <a:endParaRPr lang="en-US" dirty="0"/>
        </a:p>
      </dgm:t>
    </dgm:pt>
    <dgm:pt modelId="{F66CCBA6-CAAA-44BD-AC16-E624DED76073}" type="parTrans" cxnId="{3EBCCC85-05E4-4A96-88B6-40988EA50F84}">
      <dgm:prSet/>
      <dgm:spPr/>
      <dgm:t>
        <a:bodyPr/>
        <a:lstStyle/>
        <a:p>
          <a:endParaRPr lang="en-US"/>
        </a:p>
      </dgm:t>
    </dgm:pt>
    <dgm:pt modelId="{7AE07B38-47F2-43BA-AAEF-E14A93C2BB72}" type="sibTrans" cxnId="{3EBCCC85-05E4-4A96-88B6-40988EA50F84}">
      <dgm:prSet/>
      <dgm:spPr/>
      <dgm:t>
        <a:bodyPr/>
        <a:lstStyle/>
        <a:p>
          <a:endParaRPr lang="en-US"/>
        </a:p>
      </dgm:t>
    </dgm:pt>
    <dgm:pt modelId="{1F4B796F-1E5F-41BD-9DFA-AFBC2ADCAC09}">
      <dgm:prSet/>
      <dgm:spPr/>
      <dgm:t>
        <a:bodyPr/>
        <a:lstStyle/>
        <a:p>
          <a:r>
            <a:rPr lang="pt-BR" dirty="0"/>
            <a:t>Capital do Cliente</a:t>
          </a:r>
          <a:endParaRPr lang="en-US" dirty="0"/>
        </a:p>
      </dgm:t>
    </dgm:pt>
    <dgm:pt modelId="{794B5580-E2E2-4BA3-80A8-4D13B4552DCF}" type="parTrans" cxnId="{6C74C487-DD00-448F-848E-27AF420FBC0B}">
      <dgm:prSet/>
      <dgm:spPr/>
      <dgm:t>
        <a:bodyPr/>
        <a:lstStyle/>
        <a:p>
          <a:endParaRPr lang="en-US"/>
        </a:p>
      </dgm:t>
    </dgm:pt>
    <dgm:pt modelId="{BB4C707F-478F-43EB-A4C2-271D701E9571}" type="sibTrans" cxnId="{6C74C487-DD00-448F-848E-27AF420FBC0B}">
      <dgm:prSet/>
      <dgm:spPr/>
      <dgm:t>
        <a:bodyPr/>
        <a:lstStyle/>
        <a:p>
          <a:endParaRPr lang="en-US"/>
        </a:p>
      </dgm:t>
    </dgm:pt>
    <dgm:pt modelId="{C9B570D8-D92E-40C2-841C-DA373D1909F8}">
      <dgm:prSet/>
      <dgm:spPr/>
      <dgm:t>
        <a:bodyPr/>
        <a:lstStyle/>
        <a:p>
          <a:r>
            <a:rPr lang="pt-BR"/>
            <a:t>Capital Estrutural</a:t>
          </a:r>
          <a:endParaRPr lang="en-US"/>
        </a:p>
      </dgm:t>
    </dgm:pt>
    <dgm:pt modelId="{67287A84-5F9C-470A-BB17-A1B25BD86B4B}" type="parTrans" cxnId="{71C6BDC4-777C-4461-BB72-493DCEA6C131}">
      <dgm:prSet/>
      <dgm:spPr/>
      <dgm:t>
        <a:bodyPr/>
        <a:lstStyle/>
        <a:p>
          <a:endParaRPr lang="en-US"/>
        </a:p>
      </dgm:t>
    </dgm:pt>
    <dgm:pt modelId="{3527FD5B-6754-47A6-8275-22CCF1EAA8C3}" type="sibTrans" cxnId="{71C6BDC4-777C-4461-BB72-493DCEA6C131}">
      <dgm:prSet/>
      <dgm:spPr/>
      <dgm:t>
        <a:bodyPr/>
        <a:lstStyle/>
        <a:p>
          <a:endParaRPr lang="en-US"/>
        </a:p>
      </dgm:t>
    </dgm:pt>
    <dgm:pt modelId="{2C84A86C-5ABB-A942-9999-02CC195D3A88}">
      <dgm:prSet/>
      <dgm:spPr/>
      <dgm:t>
        <a:bodyPr/>
        <a:lstStyle/>
        <a:p>
          <a:r>
            <a:rPr lang="pt-BR" dirty="0"/>
            <a:t>Valor das </a:t>
          </a:r>
          <a:r>
            <a:rPr lang="pt-BR" b="1" dirty="0"/>
            <a:t>relações</a:t>
          </a:r>
          <a:r>
            <a:rPr lang="pt-BR" dirty="0"/>
            <a:t> com </a:t>
          </a:r>
          <a:r>
            <a:rPr lang="pt-BR" b="1" dirty="0"/>
            <a:t>pessoas</a:t>
          </a:r>
          <a:r>
            <a:rPr lang="pt-BR" dirty="0"/>
            <a:t> e </a:t>
          </a:r>
          <a:r>
            <a:rPr lang="pt-BR" b="1" dirty="0"/>
            <a:t>organizações</a:t>
          </a:r>
          <a:r>
            <a:rPr lang="pt-BR" dirty="0"/>
            <a:t> para as quais se vende. </a:t>
          </a:r>
        </a:p>
      </dgm:t>
    </dgm:pt>
    <dgm:pt modelId="{23BACDF5-006E-C54F-BD02-7E5A4BFCE8B5}" type="parTrans" cxnId="{24F84298-0FAB-EE49-AAF9-06780898A2C7}">
      <dgm:prSet/>
      <dgm:spPr/>
      <dgm:t>
        <a:bodyPr/>
        <a:lstStyle/>
        <a:p>
          <a:endParaRPr lang="pt-BR"/>
        </a:p>
      </dgm:t>
    </dgm:pt>
    <dgm:pt modelId="{447B4904-35DB-944F-94C2-6C8F9E99EB18}" type="sibTrans" cxnId="{24F84298-0FAB-EE49-AAF9-06780898A2C7}">
      <dgm:prSet/>
      <dgm:spPr/>
      <dgm:t>
        <a:bodyPr/>
        <a:lstStyle/>
        <a:p>
          <a:endParaRPr lang="pt-BR"/>
        </a:p>
      </dgm:t>
    </dgm:pt>
    <dgm:pt modelId="{7F8C7C1B-4265-2F4C-8F8F-4579D5A0BD7F}">
      <dgm:prSet/>
      <dgm:spPr/>
      <dgm:t>
        <a:bodyPr/>
        <a:lstStyle/>
        <a:p>
          <a:r>
            <a:rPr lang="pt-BR"/>
            <a:t>É representado por alguns ativos que apesar de intangíveis, podem ser valorados com mais facilidade </a:t>
          </a:r>
          <a:endParaRPr lang="pt-BR" dirty="0"/>
        </a:p>
      </dgm:t>
    </dgm:pt>
    <dgm:pt modelId="{E4139830-AB69-804E-B00B-33C5F8457F17}" type="parTrans" cxnId="{63A4AB49-6C17-524A-B1CC-C1DBB9D20A9E}">
      <dgm:prSet/>
      <dgm:spPr/>
      <dgm:t>
        <a:bodyPr/>
        <a:lstStyle/>
        <a:p>
          <a:endParaRPr lang="pt-BR"/>
        </a:p>
      </dgm:t>
    </dgm:pt>
    <dgm:pt modelId="{ED95B99F-4212-0A41-8AF5-00684530B8BA}" type="sibTrans" cxnId="{63A4AB49-6C17-524A-B1CC-C1DBB9D20A9E}">
      <dgm:prSet/>
      <dgm:spPr/>
      <dgm:t>
        <a:bodyPr/>
        <a:lstStyle/>
        <a:p>
          <a:endParaRPr lang="pt-BR"/>
        </a:p>
      </dgm:t>
    </dgm:pt>
    <dgm:pt modelId="{BF06B615-D4CF-EE43-904A-9A65F0EE4250}">
      <dgm:prSet/>
      <dgm:spPr/>
      <dgm:t>
        <a:bodyPr/>
        <a:lstStyle/>
        <a:p>
          <a:r>
            <a:rPr lang="pt-BR"/>
            <a:t>Marcas e fatias de mercado.</a:t>
          </a:r>
        </a:p>
      </dgm:t>
    </dgm:pt>
    <dgm:pt modelId="{144ABDFD-F03D-5C48-9FD6-5A4821AE1749}" type="parTrans" cxnId="{1107641D-39B2-EF49-BE1B-574CFCAAA3F2}">
      <dgm:prSet/>
      <dgm:spPr/>
      <dgm:t>
        <a:bodyPr/>
        <a:lstStyle/>
        <a:p>
          <a:endParaRPr lang="pt-BR"/>
        </a:p>
      </dgm:t>
    </dgm:pt>
    <dgm:pt modelId="{3610066B-3224-1C44-972F-C500EF43F5FC}" type="sibTrans" cxnId="{1107641D-39B2-EF49-BE1B-574CFCAAA3F2}">
      <dgm:prSet/>
      <dgm:spPr/>
      <dgm:t>
        <a:bodyPr/>
        <a:lstStyle/>
        <a:p>
          <a:endParaRPr lang="pt-BR"/>
        </a:p>
      </dgm:t>
    </dgm:pt>
    <dgm:pt modelId="{97EDE417-0FB3-7846-9192-EB4F305D2CC3}" type="pres">
      <dgm:prSet presAssocID="{467AA926-9263-4F34-AB8C-B236148047FA}" presName="linear" presStyleCnt="0">
        <dgm:presLayoutVars>
          <dgm:animLvl val="lvl"/>
          <dgm:resizeHandles val="exact"/>
        </dgm:presLayoutVars>
      </dgm:prSet>
      <dgm:spPr/>
    </dgm:pt>
    <dgm:pt modelId="{24FF2169-19C7-D54B-A46E-B6DD61B9920C}" type="pres">
      <dgm:prSet presAssocID="{43005564-CC34-482B-8E07-DC857520E7C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50128A8-F015-2949-A23D-3586C718839D}" type="pres">
      <dgm:prSet presAssocID="{7AE07B38-47F2-43BA-AAEF-E14A93C2BB72}" presName="spacer" presStyleCnt="0"/>
      <dgm:spPr/>
    </dgm:pt>
    <dgm:pt modelId="{A0E7A739-D2AE-E248-B56B-3246187EAB58}" type="pres">
      <dgm:prSet presAssocID="{1F4B796F-1E5F-41BD-9DFA-AFBC2ADCAC0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6F8869C-5FCC-FC47-BD8B-DB92AE36054C}" type="pres">
      <dgm:prSet presAssocID="{1F4B796F-1E5F-41BD-9DFA-AFBC2ADCAC09}" presName="childText" presStyleLbl="revTx" presStyleIdx="0" presStyleCnt="1" custLinFactNeighborY="16936">
        <dgm:presLayoutVars>
          <dgm:bulletEnabled val="1"/>
        </dgm:presLayoutVars>
      </dgm:prSet>
      <dgm:spPr/>
    </dgm:pt>
    <dgm:pt modelId="{263A437A-34EF-BF40-BC01-AC71F588D032}" type="pres">
      <dgm:prSet presAssocID="{C9B570D8-D92E-40C2-841C-DA373D1909F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B6C405-2E09-B648-B8D3-7B3D7DAB7EA3}" type="presOf" srcId="{2C84A86C-5ABB-A942-9999-02CC195D3A88}" destId="{96F8869C-5FCC-FC47-BD8B-DB92AE36054C}" srcOrd="0" destOrd="0" presId="urn:microsoft.com/office/officeart/2005/8/layout/vList2"/>
    <dgm:cxn modelId="{1107641D-39B2-EF49-BE1B-574CFCAAA3F2}" srcId="{7F8C7C1B-4265-2F4C-8F8F-4579D5A0BD7F}" destId="{BF06B615-D4CF-EE43-904A-9A65F0EE4250}" srcOrd="0" destOrd="0" parTransId="{144ABDFD-F03D-5C48-9FD6-5A4821AE1749}" sibTransId="{3610066B-3224-1C44-972F-C500EF43F5FC}"/>
    <dgm:cxn modelId="{9E2DD125-163E-2048-B79B-BF200122095F}" type="presOf" srcId="{1F4B796F-1E5F-41BD-9DFA-AFBC2ADCAC09}" destId="{A0E7A739-D2AE-E248-B56B-3246187EAB58}" srcOrd="0" destOrd="0" presId="urn:microsoft.com/office/officeart/2005/8/layout/vList2"/>
    <dgm:cxn modelId="{66ACF741-C4C4-0F48-A3C6-FB81CB885527}" type="presOf" srcId="{C9B570D8-D92E-40C2-841C-DA373D1909F8}" destId="{263A437A-34EF-BF40-BC01-AC71F588D032}" srcOrd="0" destOrd="0" presId="urn:microsoft.com/office/officeart/2005/8/layout/vList2"/>
    <dgm:cxn modelId="{3265CD45-0392-6A41-80C8-78954C3F571E}" type="presOf" srcId="{7F8C7C1B-4265-2F4C-8F8F-4579D5A0BD7F}" destId="{96F8869C-5FCC-FC47-BD8B-DB92AE36054C}" srcOrd="0" destOrd="1" presId="urn:microsoft.com/office/officeart/2005/8/layout/vList2"/>
    <dgm:cxn modelId="{63A4AB49-6C17-524A-B1CC-C1DBB9D20A9E}" srcId="{1F4B796F-1E5F-41BD-9DFA-AFBC2ADCAC09}" destId="{7F8C7C1B-4265-2F4C-8F8F-4579D5A0BD7F}" srcOrd="1" destOrd="0" parTransId="{E4139830-AB69-804E-B00B-33C5F8457F17}" sibTransId="{ED95B99F-4212-0A41-8AF5-00684530B8BA}"/>
    <dgm:cxn modelId="{33E43C5C-C044-6B42-A93E-95AFD3890426}" type="presOf" srcId="{43005564-CC34-482B-8E07-DC857520E7C1}" destId="{24FF2169-19C7-D54B-A46E-B6DD61B9920C}" srcOrd="0" destOrd="0" presId="urn:microsoft.com/office/officeart/2005/8/layout/vList2"/>
    <dgm:cxn modelId="{3EBCCC85-05E4-4A96-88B6-40988EA50F84}" srcId="{467AA926-9263-4F34-AB8C-B236148047FA}" destId="{43005564-CC34-482B-8E07-DC857520E7C1}" srcOrd="0" destOrd="0" parTransId="{F66CCBA6-CAAA-44BD-AC16-E624DED76073}" sibTransId="{7AE07B38-47F2-43BA-AAEF-E14A93C2BB72}"/>
    <dgm:cxn modelId="{6C74C487-DD00-448F-848E-27AF420FBC0B}" srcId="{467AA926-9263-4F34-AB8C-B236148047FA}" destId="{1F4B796F-1E5F-41BD-9DFA-AFBC2ADCAC09}" srcOrd="1" destOrd="0" parTransId="{794B5580-E2E2-4BA3-80A8-4D13B4552DCF}" sibTransId="{BB4C707F-478F-43EB-A4C2-271D701E9571}"/>
    <dgm:cxn modelId="{41E1958D-ABAF-434F-8C64-EAD227FD37DF}" type="presOf" srcId="{BF06B615-D4CF-EE43-904A-9A65F0EE4250}" destId="{96F8869C-5FCC-FC47-BD8B-DB92AE36054C}" srcOrd="0" destOrd="2" presId="urn:microsoft.com/office/officeart/2005/8/layout/vList2"/>
    <dgm:cxn modelId="{24F84298-0FAB-EE49-AAF9-06780898A2C7}" srcId="{1F4B796F-1E5F-41BD-9DFA-AFBC2ADCAC09}" destId="{2C84A86C-5ABB-A942-9999-02CC195D3A88}" srcOrd="0" destOrd="0" parTransId="{23BACDF5-006E-C54F-BD02-7E5A4BFCE8B5}" sibTransId="{447B4904-35DB-944F-94C2-6C8F9E99EB18}"/>
    <dgm:cxn modelId="{DA39709E-D25A-F040-B45E-403C47E92A24}" type="presOf" srcId="{467AA926-9263-4F34-AB8C-B236148047FA}" destId="{97EDE417-0FB3-7846-9192-EB4F305D2CC3}" srcOrd="0" destOrd="0" presId="urn:microsoft.com/office/officeart/2005/8/layout/vList2"/>
    <dgm:cxn modelId="{71C6BDC4-777C-4461-BB72-493DCEA6C131}" srcId="{467AA926-9263-4F34-AB8C-B236148047FA}" destId="{C9B570D8-D92E-40C2-841C-DA373D1909F8}" srcOrd="2" destOrd="0" parTransId="{67287A84-5F9C-470A-BB17-A1B25BD86B4B}" sibTransId="{3527FD5B-6754-47A6-8275-22CCF1EAA8C3}"/>
    <dgm:cxn modelId="{7F48B580-8601-FE4A-ABC1-BE47AFD59330}" type="presParOf" srcId="{97EDE417-0FB3-7846-9192-EB4F305D2CC3}" destId="{24FF2169-19C7-D54B-A46E-B6DD61B9920C}" srcOrd="0" destOrd="0" presId="urn:microsoft.com/office/officeart/2005/8/layout/vList2"/>
    <dgm:cxn modelId="{B480D279-6E69-0045-8DF2-62ABF60878BC}" type="presParOf" srcId="{97EDE417-0FB3-7846-9192-EB4F305D2CC3}" destId="{150128A8-F015-2949-A23D-3586C718839D}" srcOrd="1" destOrd="0" presId="urn:microsoft.com/office/officeart/2005/8/layout/vList2"/>
    <dgm:cxn modelId="{D43FF1CC-8DC8-2747-A98B-CB6AD2509122}" type="presParOf" srcId="{97EDE417-0FB3-7846-9192-EB4F305D2CC3}" destId="{A0E7A739-D2AE-E248-B56B-3246187EAB58}" srcOrd="2" destOrd="0" presId="urn:microsoft.com/office/officeart/2005/8/layout/vList2"/>
    <dgm:cxn modelId="{1E642F55-9BF0-9545-ABE8-07ADC5C6D784}" type="presParOf" srcId="{97EDE417-0FB3-7846-9192-EB4F305D2CC3}" destId="{96F8869C-5FCC-FC47-BD8B-DB92AE36054C}" srcOrd="3" destOrd="0" presId="urn:microsoft.com/office/officeart/2005/8/layout/vList2"/>
    <dgm:cxn modelId="{CC531E4C-C853-BA47-A346-6C2534D378E9}" type="presParOf" srcId="{97EDE417-0FB3-7846-9192-EB4F305D2CC3}" destId="{263A437A-34EF-BF40-BC01-AC71F588D03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7AA926-9263-4F34-AB8C-B236148047F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3005564-CC34-482B-8E07-DC857520E7C1}">
      <dgm:prSet/>
      <dgm:spPr/>
      <dgm:t>
        <a:bodyPr/>
        <a:lstStyle/>
        <a:p>
          <a:r>
            <a:rPr lang="pt-BR"/>
            <a:t>Capital Humano</a:t>
          </a:r>
          <a:endParaRPr lang="en-US"/>
        </a:p>
      </dgm:t>
    </dgm:pt>
    <dgm:pt modelId="{F66CCBA6-CAAA-44BD-AC16-E624DED76073}" type="parTrans" cxnId="{3EBCCC85-05E4-4A96-88B6-40988EA50F84}">
      <dgm:prSet/>
      <dgm:spPr/>
      <dgm:t>
        <a:bodyPr/>
        <a:lstStyle/>
        <a:p>
          <a:endParaRPr lang="en-US"/>
        </a:p>
      </dgm:t>
    </dgm:pt>
    <dgm:pt modelId="{7AE07B38-47F2-43BA-AAEF-E14A93C2BB72}" type="sibTrans" cxnId="{3EBCCC85-05E4-4A96-88B6-40988EA50F84}">
      <dgm:prSet/>
      <dgm:spPr/>
      <dgm:t>
        <a:bodyPr/>
        <a:lstStyle/>
        <a:p>
          <a:endParaRPr lang="en-US"/>
        </a:p>
      </dgm:t>
    </dgm:pt>
    <dgm:pt modelId="{1F4B796F-1E5F-41BD-9DFA-AFBC2ADCAC09}">
      <dgm:prSet/>
      <dgm:spPr/>
      <dgm:t>
        <a:bodyPr/>
        <a:lstStyle/>
        <a:p>
          <a:r>
            <a:rPr lang="pt-BR" dirty="0"/>
            <a:t>Capital do Cliente</a:t>
          </a:r>
          <a:endParaRPr lang="en-US" dirty="0"/>
        </a:p>
      </dgm:t>
    </dgm:pt>
    <dgm:pt modelId="{794B5580-E2E2-4BA3-80A8-4D13B4552DCF}" type="parTrans" cxnId="{6C74C487-DD00-448F-848E-27AF420FBC0B}">
      <dgm:prSet/>
      <dgm:spPr/>
      <dgm:t>
        <a:bodyPr/>
        <a:lstStyle/>
        <a:p>
          <a:endParaRPr lang="en-US"/>
        </a:p>
      </dgm:t>
    </dgm:pt>
    <dgm:pt modelId="{BB4C707F-478F-43EB-A4C2-271D701E9571}" type="sibTrans" cxnId="{6C74C487-DD00-448F-848E-27AF420FBC0B}">
      <dgm:prSet/>
      <dgm:spPr/>
      <dgm:t>
        <a:bodyPr/>
        <a:lstStyle/>
        <a:p>
          <a:endParaRPr lang="en-US"/>
        </a:p>
      </dgm:t>
    </dgm:pt>
    <dgm:pt modelId="{C9B570D8-D92E-40C2-841C-DA373D1909F8}">
      <dgm:prSet/>
      <dgm:spPr/>
      <dgm:t>
        <a:bodyPr/>
        <a:lstStyle/>
        <a:p>
          <a:r>
            <a:rPr lang="pt-BR" dirty="0"/>
            <a:t>Capital Estrutural</a:t>
          </a:r>
          <a:endParaRPr lang="en-US" dirty="0"/>
        </a:p>
      </dgm:t>
    </dgm:pt>
    <dgm:pt modelId="{67287A84-5F9C-470A-BB17-A1B25BD86B4B}" type="parTrans" cxnId="{71C6BDC4-777C-4461-BB72-493DCEA6C131}">
      <dgm:prSet/>
      <dgm:spPr/>
      <dgm:t>
        <a:bodyPr/>
        <a:lstStyle/>
        <a:p>
          <a:endParaRPr lang="en-US"/>
        </a:p>
      </dgm:t>
    </dgm:pt>
    <dgm:pt modelId="{3527FD5B-6754-47A6-8275-22CCF1EAA8C3}" type="sibTrans" cxnId="{71C6BDC4-777C-4461-BB72-493DCEA6C131}">
      <dgm:prSet/>
      <dgm:spPr/>
      <dgm:t>
        <a:bodyPr/>
        <a:lstStyle/>
        <a:p>
          <a:endParaRPr lang="en-US"/>
        </a:p>
      </dgm:t>
    </dgm:pt>
    <dgm:pt modelId="{02D96350-B2A0-3648-AE19-48DF0018F52E}">
      <dgm:prSet/>
      <dgm:spPr/>
      <dgm:t>
        <a:bodyPr/>
        <a:lstStyle/>
        <a:p>
          <a:r>
            <a:rPr lang="pt-BR" dirty="0"/>
            <a:t>estrutura </a:t>
          </a:r>
          <a:r>
            <a:rPr lang="pt-BR" b="1" dirty="0">
              <a:solidFill>
                <a:schemeClr val="tx2"/>
              </a:solidFill>
            </a:rPr>
            <a:t>criada</a:t>
          </a:r>
          <a:r>
            <a:rPr lang="pt-BR" dirty="0"/>
            <a:t> pelos </a:t>
          </a:r>
          <a:r>
            <a:rPr lang="pt-BR" b="1" dirty="0">
              <a:solidFill>
                <a:schemeClr val="tx2"/>
              </a:solidFill>
            </a:rPr>
            <a:t>empregados</a:t>
          </a:r>
          <a:r>
            <a:rPr lang="pt-BR" dirty="0"/>
            <a:t> e é de </a:t>
          </a:r>
          <a:r>
            <a:rPr lang="pt-BR" b="1" dirty="0">
              <a:solidFill>
                <a:schemeClr val="accent1"/>
              </a:solidFill>
            </a:rPr>
            <a:t>propriedade</a:t>
          </a:r>
          <a:r>
            <a:rPr lang="pt-BR" dirty="0"/>
            <a:t> da </a:t>
          </a:r>
          <a:r>
            <a:rPr lang="pt-BR" b="1" dirty="0">
              <a:solidFill>
                <a:schemeClr val="accent1"/>
              </a:solidFill>
            </a:rPr>
            <a:t>organização</a:t>
          </a:r>
          <a:endParaRPr lang="pt-BR" dirty="0"/>
        </a:p>
      </dgm:t>
    </dgm:pt>
    <dgm:pt modelId="{76CB148F-23CF-0B44-BF83-36B810A752AF}" type="parTrans" cxnId="{FBFB8987-2F6A-B342-BCBA-5D3D8AF77F23}">
      <dgm:prSet/>
      <dgm:spPr/>
      <dgm:t>
        <a:bodyPr/>
        <a:lstStyle/>
        <a:p>
          <a:endParaRPr lang="pt-BR"/>
        </a:p>
      </dgm:t>
    </dgm:pt>
    <dgm:pt modelId="{EFCF4F9D-C068-6A42-8432-84A37619C42F}" type="sibTrans" cxnId="{FBFB8987-2F6A-B342-BCBA-5D3D8AF77F23}">
      <dgm:prSet/>
      <dgm:spPr/>
      <dgm:t>
        <a:bodyPr/>
        <a:lstStyle/>
        <a:p>
          <a:endParaRPr lang="pt-BR"/>
        </a:p>
      </dgm:t>
    </dgm:pt>
    <dgm:pt modelId="{57C20AD4-5F89-DD4D-B550-919DB4091B22}">
      <dgm:prSet/>
      <dgm:spPr/>
      <dgm:t>
        <a:bodyPr/>
        <a:lstStyle/>
        <a:p>
          <a:r>
            <a:rPr lang="pt-BR"/>
            <a:t>a organização pode possuir legalmente apenas uma pequena parte destes recursos</a:t>
          </a:r>
          <a:endParaRPr lang="pt-BR" dirty="0"/>
        </a:p>
      </dgm:t>
    </dgm:pt>
    <dgm:pt modelId="{905BC02D-CD01-FE48-9ACF-4C8BE7801A37}" type="parTrans" cxnId="{2EA92A6A-E112-8A4F-A299-B23641468E56}">
      <dgm:prSet/>
      <dgm:spPr/>
      <dgm:t>
        <a:bodyPr/>
        <a:lstStyle/>
        <a:p>
          <a:endParaRPr lang="pt-BR"/>
        </a:p>
      </dgm:t>
    </dgm:pt>
    <dgm:pt modelId="{83772E44-4728-064D-A952-6095DB9B87C1}" type="sibTrans" cxnId="{2EA92A6A-E112-8A4F-A299-B23641468E56}">
      <dgm:prSet/>
      <dgm:spPr/>
      <dgm:t>
        <a:bodyPr/>
        <a:lstStyle/>
        <a:p>
          <a:endParaRPr lang="pt-BR"/>
        </a:p>
      </dgm:t>
    </dgm:pt>
    <dgm:pt modelId="{566263BD-0796-024C-B376-ADF4902B2B2C}">
      <dgm:prSet/>
      <dgm:spPr/>
      <dgm:t>
        <a:bodyPr/>
        <a:lstStyle/>
        <a:p>
          <a:r>
            <a:rPr lang="pt-BR"/>
            <a:t>As redes de relacionamentos e a cultura organizacional são alguns exemplos de peças de conhecimento sobre os quais a organização não possui um controle formal</a:t>
          </a:r>
          <a:endParaRPr lang="pt-BR" dirty="0"/>
        </a:p>
      </dgm:t>
    </dgm:pt>
    <dgm:pt modelId="{FA8342FF-F255-6A47-82F4-5FFE8AA8C170}" type="parTrans" cxnId="{5E8CCF82-0063-7D49-877C-B6B4A0153C39}">
      <dgm:prSet/>
      <dgm:spPr/>
      <dgm:t>
        <a:bodyPr/>
        <a:lstStyle/>
        <a:p>
          <a:endParaRPr lang="pt-BR"/>
        </a:p>
      </dgm:t>
    </dgm:pt>
    <dgm:pt modelId="{C0AB5984-6FC6-1746-9766-34A32E592373}" type="sibTrans" cxnId="{5E8CCF82-0063-7D49-877C-B6B4A0153C39}">
      <dgm:prSet/>
      <dgm:spPr/>
      <dgm:t>
        <a:bodyPr/>
        <a:lstStyle/>
        <a:p>
          <a:endParaRPr lang="pt-BR"/>
        </a:p>
      </dgm:t>
    </dgm:pt>
    <dgm:pt modelId="{3A854C1D-2AD0-BC49-AE38-361181A6B8F5}">
      <dgm:prSet/>
      <dgm:spPr/>
      <dgm:t>
        <a:bodyPr/>
        <a:lstStyle/>
        <a:p>
          <a:r>
            <a:rPr lang="pt-BR"/>
            <a:t>O capital estrutural da empresa como resultante do conhecimento retido e que pode ser transformado em propriedade pela organização. </a:t>
          </a:r>
        </a:p>
      </dgm:t>
    </dgm:pt>
    <dgm:pt modelId="{172942C6-F243-6047-8BDE-83A1FAA32DBF}" type="parTrans" cxnId="{D9684C09-6BAC-E54A-8C9B-6DD718564482}">
      <dgm:prSet/>
      <dgm:spPr/>
      <dgm:t>
        <a:bodyPr/>
        <a:lstStyle/>
        <a:p>
          <a:endParaRPr lang="pt-BR"/>
        </a:p>
      </dgm:t>
    </dgm:pt>
    <dgm:pt modelId="{7594E233-CF55-C648-83C3-220C459478BA}" type="sibTrans" cxnId="{D9684C09-6BAC-E54A-8C9B-6DD718564482}">
      <dgm:prSet/>
      <dgm:spPr/>
      <dgm:t>
        <a:bodyPr/>
        <a:lstStyle/>
        <a:p>
          <a:endParaRPr lang="pt-BR"/>
        </a:p>
      </dgm:t>
    </dgm:pt>
    <dgm:pt modelId="{97EDE417-0FB3-7846-9192-EB4F305D2CC3}" type="pres">
      <dgm:prSet presAssocID="{467AA926-9263-4F34-AB8C-B236148047FA}" presName="linear" presStyleCnt="0">
        <dgm:presLayoutVars>
          <dgm:animLvl val="lvl"/>
          <dgm:resizeHandles val="exact"/>
        </dgm:presLayoutVars>
      </dgm:prSet>
      <dgm:spPr/>
    </dgm:pt>
    <dgm:pt modelId="{24FF2169-19C7-D54B-A46E-B6DD61B9920C}" type="pres">
      <dgm:prSet presAssocID="{43005564-CC34-482B-8E07-DC857520E7C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50128A8-F015-2949-A23D-3586C718839D}" type="pres">
      <dgm:prSet presAssocID="{7AE07B38-47F2-43BA-AAEF-E14A93C2BB72}" presName="spacer" presStyleCnt="0"/>
      <dgm:spPr/>
    </dgm:pt>
    <dgm:pt modelId="{A0E7A739-D2AE-E248-B56B-3246187EAB58}" type="pres">
      <dgm:prSet presAssocID="{1F4B796F-1E5F-41BD-9DFA-AFBC2ADCAC0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606F28C-CA5B-9440-B4BF-4B61A3808578}" type="pres">
      <dgm:prSet presAssocID="{BB4C707F-478F-43EB-A4C2-271D701E9571}" presName="spacer" presStyleCnt="0"/>
      <dgm:spPr/>
    </dgm:pt>
    <dgm:pt modelId="{263A437A-34EF-BF40-BC01-AC71F588D032}" type="pres">
      <dgm:prSet presAssocID="{C9B570D8-D92E-40C2-841C-DA373D1909F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3C43355-5DC2-E24D-8B25-42B1B64B31DC}" type="pres">
      <dgm:prSet presAssocID="{C9B570D8-D92E-40C2-841C-DA373D1909F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9684C09-6BAC-E54A-8C9B-6DD718564482}" srcId="{C9B570D8-D92E-40C2-841C-DA373D1909F8}" destId="{3A854C1D-2AD0-BC49-AE38-361181A6B8F5}" srcOrd="3" destOrd="0" parTransId="{172942C6-F243-6047-8BDE-83A1FAA32DBF}" sibTransId="{7594E233-CF55-C648-83C3-220C459478BA}"/>
    <dgm:cxn modelId="{9E2DD125-163E-2048-B79B-BF200122095F}" type="presOf" srcId="{1F4B796F-1E5F-41BD-9DFA-AFBC2ADCAC09}" destId="{A0E7A739-D2AE-E248-B56B-3246187EAB58}" srcOrd="0" destOrd="0" presId="urn:microsoft.com/office/officeart/2005/8/layout/vList2"/>
    <dgm:cxn modelId="{EE4B5C30-1043-F041-B099-556F0471CA95}" type="presOf" srcId="{3A854C1D-2AD0-BC49-AE38-361181A6B8F5}" destId="{F3C43355-5DC2-E24D-8B25-42B1B64B31DC}" srcOrd="0" destOrd="3" presId="urn:microsoft.com/office/officeart/2005/8/layout/vList2"/>
    <dgm:cxn modelId="{66ACF741-C4C4-0F48-A3C6-FB81CB885527}" type="presOf" srcId="{C9B570D8-D92E-40C2-841C-DA373D1909F8}" destId="{263A437A-34EF-BF40-BC01-AC71F588D032}" srcOrd="0" destOrd="0" presId="urn:microsoft.com/office/officeart/2005/8/layout/vList2"/>
    <dgm:cxn modelId="{33E43C5C-C044-6B42-A93E-95AFD3890426}" type="presOf" srcId="{43005564-CC34-482B-8E07-DC857520E7C1}" destId="{24FF2169-19C7-D54B-A46E-B6DD61B9920C}" srcOrd="0" destOrd="0" presId="urn:microsoft.com/office/officeart/2005/8/layout/vList2"/>
    <dgm:cxn modelId="{2EA92A6A-E112-8A4F-A299-B23641468E56}" srcId="{C9B570D8-D92E-40C2-841C-DA373D1909F8}" destId="{57C20AD4-5F89-DD4D-B550-919DB4091B22}" srcOrd="1" destOrd="0" parTransId="{905BC02D-CD01-FE48-9ACF-4C8BE7801A37}" sibTransId="{83772E44-4728-064D-A952-6095DB9B87C1}"/>
    <dgm:cxn modelId="{58CBCA6E-55C0-A843-9B1F-32BF02D66992}" type="presOf" srcId="{566263BD-0796-024C-B376-ADF4902B2B2C}" destId="{F3C43355-5DC2-E24D-8B25-42B1B64B31DC}" srcOrd="0" destOrd="2" presId="urn:microsoft.com/office/officeart/2005/8/layout/vList2"/>
    <dgm:cxn modelId="{5E8CCF82-0063-7D49-877C-B6B4A0153C39}" srcId="{C9B570D8-D92E-40C2-841C-DA373D1909F8}" destId="{566263BD-0796-024C-B376-ADF4902B2B2C}" srcOrd="2" destOrd="0" parTransId="{FA8342FF-F255-6A47-82F4-5FFE8AA8C170}" sibTransId="{C0AB5984-6FC6-1746-9766-34A32E592373}"/>
    <dgm:cxn modelId="{3EBCCC85-05E4-4A96-88B6-40988EA50F84}" srcId="{467AA926-9263-4F34-AB8C-B236148047FA}" destId="{43005564-CC34-482B-8E07-DC857520E7C1}" srcOrd="0" destOrd="0" parTransId="{F66CCBA6-CAAA-44BD-AC16-E624DED76073}" sibTransId="{7AE07B38-47F2-43BA-AAEF-E14A93C2BB72}"/>
    <dgm:cxn modelId="{FBFB8987-2F6A-B342-BCBA-5D3D8AF77F23}" srcId="{C9B570D8-D92E-40C2-841C-DA373D1909F8}" destId="{02D96350-B2A0-3648-AE19-48DF0018F52E}" srcOrd="0" destOrd="0" parTransId="{76CB148F-23CF-0B44-BF83-36B810A752AF}" sibTransId="{EFCF4F9D-C068-6A42-8432-84A37619C42F}"/>
    <dgm:cxn modelId="{6C74C487-DD00-448F-848E-27AF420FBC0B}" srcId="{467AA926-9263-4F34-AB8C-B236148047FA}" destId="{1F4B796F-1E5F-41BD-9DFA-AFBC2ADCAC09}" srcOrd="1" destOrd="0" parTransId="{794B5580-E2E2-4BA3-80A8-4D13B4552DCF}" sibTransId="{BB4C707F-478F-43EB-A4C2-271D701E9571}"/>
    <dgm:cxn modelId="{08C6FD8B-1FB8-7947-834B-94A63ABE55D6}" type="presOf" srcId="{57C20AD4-5F89-DD4D-B550-919DB4091B22}" destId="{F3C43355-5DC2-E24D-8B25-42B1B64B31DC}" srcOrd="0" destOrd="1" presId="urn:microsoft.com/office/officeart/2005/8/layout/vList2"/>
    <dgm:cxn modelId="{DA39709E-D25A-F040-B45E-403C47E92A24}" type="presOf" srcId="{467AA926-9263-4F34-AB8C-B236148047FA}" destId="{97EDE417-0FB3-7846-9192-EB4F305D2CC3}" srcOrd="0" destOrd="0" presId="urn:microsoft.com/office/officeart/2005/8/layout/vList2"/>
    <dgm:cxn modelId="{71C6BDC4-777C-4461-BB72-493DCEA6C131}" srcId="{467AA926-9263-4F34-AB8C-B236148047FA}" destId="{C9B570D8-D92E-40C2-841C-DA373D1909F8}" srcOrd="2" destOrd="0" parTransId="{67287A84-5F9C-470A-BB17-A1B25BD86B4B}" sibTransId="{3527FD5B-6754-47A6-8275-22CCF1EAA8C3}"/>
    <dgm:cxn modelId="{736EF9F8-A1F5-C74B-871B-69A5F153E789}" type="presOf" srcId="{02D96350-B2A0-3648-AE19-48DF0018F52E}" destId="{F3C43355-5DC2-E24D-8B25-42B1B64B31DC}" srcOrd="0" destOrd="0" presId="urn:microsoft.com/office/officeart/2005/8/layout/vList2"/>
    <dgm:cxn modelId="{7F48B580-8601-FE4A-ABC1-BE47AFD59330}" type="presParOf" srcId="{97EDE417-0FB3-7846-9192-EB4F305D2CC3}" destId="{24FF2169-19C7-D54B-A46E-B6DD61B9920C}" srcOrd="0" destOrd="0" presId="urn:microsoft.com/office/officeart/2005/8/layout/vList2"/>
    <dgm:cxn modelId="{B480D279-6E69-0045-8DF2-62ABF60878BC}" type="presParOf" srcId="{97EDE417-0FB3-7846-9192-EB4F305D2CC3}" destId="{150128A8-F015-2949-A23D-3586C718839D}" srcOrd="1" destOrd="0" presId="urn:microsoft.com/office/officeart/2005/8/layout/vList2"/>
    <dgm:cxn modelId="{D43FF1CC-8DC8-2747-A98B-CB6AD2509122}" type="presParOf" srcId="{97EDE417-0FB3-7846-9192-EB4F305D2CC3}" destId="{A0E7A739-D2AE-E248-B56B-3246187EAB58}" srcOrd="2" destOrd="0" presId="urn:microsoft.com/office/officeart/2005/8/layout/vList2"/>
    <dgm:cxn modelId="{AFB7DAA3-AA85-D34C-B60E-F721AB25B391}" type="presParOf" srcId="{97EDE417-0FB3-7846-9192-EB4F305D2CC3}" destId="{B606F28C-CA5B-9440-B4BF-4B61A3808578}" srcOrd="3" destOrd="0" presId="urn:microsoft.com/office/officeart/2005/8/layout/vList2"/>
    <dgm:cxn modelId="{CC531E4C-C853-BA47-A346-6C2534D378E9}" type="presParOf" srcId="{97EDE417-0FB3-7846-9192-EB4F305D2CC3}" destId="{263A437A-34EF-BF40-BC01-AC71F588D032}" srcOrd="4" destOrd="0" presId="urn:microsoft.com/office/officeart/2005/8/layout/vList2"/>
    <dgm:cxn modelId="{2C119A7F-955F-3248-8668-6DC31EC73953}" type="presParOf" srcId="{97EDE417-0FB3-7846-9192-EB4F305D2CC3}" destId="{F3C43355-5DC2-E24D-8B25-42B1B64B31D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C1148-9DD1-0A49-8171-665B601D46E0}">
      <dsp:nvSpPr>
        <dsp:cNvPr id="0" name=""/>
        <dsp:cNvSpPr/>
      </dsp:nvSpPr>
      <dsp:spPr>
        <a:xfrm>
          <a:off x="0" y="293423"/>
          <a:ext cx="5168390" cy="13197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Apresentar abordagens e ferramentas de gestão do conhecimento para a geração de vantagem competitiva</a:t>
          </a:r>
          <a:endParaRPr lang="en-US" sz="2400" kern="1200"/>
        </a:p>
      </dsp:txBody>
      <dsp:txXfrm>
        <a:off x="64425" y="357848"/>
        <a:ext cx="5039540" cy="1190909"/>
      </dsp:txXfrm>
    </dsp:sp>
    <dsp:sp modelId="{43333547-4085-BE49-A720-6CF689B35250}">
      <dsp:nvSpPr>
        <dsp:cNvPr id="0" name=""/>
        <dsp:cNvSpPr/>
      </dsp:nvSpPr>
      <dsp:spPr>
        <a:xfrm>
          <a:off x="0" y="1682303"/>
          <a:ext cx="5168390" cy="131975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Apresentar conceitos de capital intelectual</a:t>
          </a:r>
          <a:endParaRPr lang="en-US" sz="2400" kern="1200"/>
        </a:p>
      </dsp:txBody>
      <dsp:txXfrm>
        <a:off x="64425" y="1746728"/>
        <a:ext cx="5039540" cy="1190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70A8D-2FD9-BC46-971A-51F8AD71EF05}">
      <dsp:nvSpPr>
        <dsp:cNvPr id="0" name=""/>
        <dsp:cNvSpPr/>
      </dsp:nvSpPr>
      <dsp:spPr>
        <a:xfrm>
          <a:off x="1311048" y="2231"/>
          <a:ext cx="2506953" cy="15041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200" kern="1200"/>
            <a:t>Capital Humano</a:t>
          </a:r>
          <a:endParaRPr lang="en-US" sz="4200" kern="1200"/>
        </a:p>
      </dsp:txBody>
      <dsp:txXfrm>
        <a:off x="1311048" y="2231"/>
        <a:ext cx="2506953" cy="1504172"/>
      </dsp:txXfrm>
    </dsp:sp>
    <dsp:sp modelId="{9C48E072-5E1C-ED4C-992D-87210F7AD9FC}">
      <dsp:nvSpPr>
        <dsp:cNvPr id="0" name=""/>
        <dsp:cNvSpPr/>
      </dsp:nvSpPr>
      <dsp:spPr>
        <a:xfrm>
          <a:off x="4068697" y="2231"/>
          <a:ext cx="2506953" cy="1504172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200" kern="1200"/>
            <a:t>Capital do Cliente</a:t>
          </a:r>
          <a:endParaRPr lang="en-US" sz="4200" kern="1200"/>
        </a:p>
      </dsp:txBody>
      <dsp:txXfrm>
        <a:off x="4068697" y="2231"/>
        <a:ext cx="2506953" cy="1504172"/>
      </dsp:txXfrm>
    </dsp:sp>
    <dsp:sp modelId="{1021F935-E19F-AE47-8FC2-13D60A98C96B}">
      <dsp:nvSpPr>
        <dsp:cNvPr id="0" name=""/>
        <dsp:cNvSpPr/>
      </dsp:nvSpPr>
      <dsp:spPr>
        <a:xfrm>
          <a:off x="2689873" y="1757099"/>
          <a:ext cx="2506953" cy="150417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200" kern="1200"/>
            <a:t>Capital Estrutural</a:t>
          </a:r>
          <a:endParaRPr lang="en-US" sz="4200" kern="1200"/>
        </a:p>
      </dsp:txBody>
      <dsp:txXfrm>
        <a:off x="2689873" y="1757099"/>
        <a:ext cx="2506953" cy="15041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F2169-19C7-D54B-A46E-B6DD61B9920C}">
      <dsp:nvSpPr>
        <dsp:cNvPr id="0" name=""/>
        <dsp:cNvSpPr/>
      </dsp:nvSpPr>
      <dsp:spPr>
        <a:xfrm>
          <a:off x="0" y="51025"/>
          <a:ext cx="4501582" cy="4077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Capital Humano</a:t>
          </a:r>
          <a:endParaRPr lang="en-US" sz="1700" kern="1200"/>
        </a:p>
      </dsp:txBody>
      <dsp:txXfrm>
        <a:off x="19904" y="70929"/>
        <a:ext cx="4461774" cy="367937"/>
      </dsp:txXfrm>
    </dsp:sp>
    <dsp:sp modelId="{A0E0F4DE-81C7-A949-9E0A-DD90458E1A1B}">
      <dsp:nvSpPr>
        <dsp:cNvPr id="0" name=""/>
        <dsp:cNvSpPr/>
      </dsp:nvSpPr>
      <dsp:spPr>
        <a:xfrm>
          <a:off x="0" y="485629"/>
          <a:ext cx="4501582" cy="2041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25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300" b="1" kern="1200"/>
            <a:t>Conhecimento</a:t>
          </a:r>
          <a:r>
            <a:rPr lang="pt-BR" sz="1300" kern="1200"/>
            <a:t> que reside na mente dos </a:t>
          </a:r>
          <a:r>
            <a:rPr lang="pt-BR" sz="1300" b="1" kern="1200"/>
            <a:t>empregados</a:t>
          </a:r>
          <a:r>
            <a:rPr lang="pt-BR" sz="1300" kern="1200"/>
            <a:t> e que é </a:t>
          </a:r>
          <a:r>
            <a:rPr lang="pt-BR" sz="1300" b="1" kern="1200"/>
            <a:t>relevante</a:t>
          </a:r>
          <a:r>
            <a:rPr lang="pt-BR" sz="1300" kern="1200"/>
            <a:t> para os </a:t>
          </a:r>
          <a:r>
            <a:rPr lang="pt-BR" sz="1300" b="1" kern="1200"/>
            <a:t>objetivos</a:t>
          </a:r>
          <a:r>
            <a:rPr lang="pt-BR" sz="1300" kern="1200"/>
            <a:t> da </a:t>
          </a:r>
          <a:r>
            <a:rPr lang="pt-BR" sz="1300" b="1" kern="1200"/>
            <a:t>organização</a:t>
          </a:r>
          <a:r>
            <a:rPr lang="pt-BR" sz="1300" kern="1200"/>
            <a:t>.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300" b="1" kern="1200"/>
            <a:t>Formado</a:t>
          </a:r>
          <a:r>
            <a:rPr lang="pt-BR" sz="1300" kern="1200"/>
            <a:t> e </a:t>
          </a:r>
          <a:r>
            <a:rPr lang="pt-BR" sz="1300" b="1" kern="1200"/>
            <a:t>desenvolvido </a:t>
          </a:r>
          <a:r>
            <a:rPr lang="pt-BR" sz="1300" kern="1200"/>
            <a:t>quando as </a:t>
          </a:r>
          <a:r>
            <a:rPr lang="pt-BR" sz="1300" b="1" kern="1200"/>
            <a:t>empregados </a:t>
          </a:r>
          <a:r>
            <a:rPr lang="pt-BR" sz="1300" kern="1200"/>
            <a:t>que devotam tempo e talento a atividades que resultam em Inovação.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300" kern="1200"/>
            <a:t>A </a:t>
          </a:r>
          <a:r>
            <a:rPr lang="pt-BR" sz="1300" b="1" kern="1200"/>
            <a:t>competência</a:t>
          </a:r>
          <a:r>
            <a:rPr lang="pt-BR" sz="1300" kern="1200"/>
            <a:t> do funcionário pode ser </a:t>
          </a:r>
          <a:r>
            <a:rPr lang="pt-BR" sz="1300" b="1" kern="1200"/>
            <a:t>desenvolvida</a:t>
          </a:r>
          <a:r>
            <a:rPr lang="pt-BR" sz="1300" kern="1200"/>
            <a:t> através da sua </a:t>
          </a:r>
          <a:r>
            <a:rPr lang="pt-BR" sz="1300" b="1" kern="1200"/>
            <a:t>interação</a:t>
          </a:r>
          <a:r>
            <a:rPr lang="pt-BR" sz="1300" kern="1200"/>
            <a:t> com </a:t>
          </a:r>
          <a:r>
            <a:rPr lang="pt-BR" sz="1300" b="1" kern="1200"/>
            <a:t>outros</a:t>
          </a:r>
          <a:r>
            <a:rPr lang="pt-BR" sz="1300" kern="1200"/>
            <a:t> funcionários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300" kern="1200"/>
            <a:t>Origem nas relações sociais dentro e fora da empresa.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300" kern="1200"/>
            <a:t>O trabalho rotineiro que pode ser automatizado </a:t>
          </a:r>
          <a:r>
            <a:rPr lang="pt-BR" sz="1300" b="1" kern="1200"/>
            <a:t>não </a:t>
          </a:r>
          <a:r>
            <a:rPr lang="pt-BR" sz="1300" kern="1200"/>
            <a:t>é fonte de capital humano</a:t>
          </a:r>
          <a:endParaRPr lang="en-US" sz="1300" kern="1200"/>
        </a:p>
      </dsp:txBody>
      <dsp:txXfrm>
        <a:off x="0" y="485629"/>
        <a:ext cx="4501582" cy="2041020"/>
      </dsp:txXfrm>
    </dsp:sp>
    <dsp:sp modelId="{A0E7A739-D2AE-E248-B56B-3246187EAB58}">
      <dsp:nvSpPr>
        <dsp:cNvPr id="0" name=""/>
        <dsp:cNvSpPr/>
      </dsp:nvSpPr>
      <dsp:spPr>
        <a:xfrm>
          <a:off x="0" y="2526650"/>
          <a:ext cx="4501582" cy="407745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Capital do Cliente</a:t>
          </a:r>
          <a:endParaRPr lang="en-US" sz="1700" kern="1200"/>
        </a:p>
      </dsp:txBody>
      <dsp:txXfrm>
        <a:off x="19904" y="2546554"/>
        <a:ext cx="4461774" cy="367937"/>
      </dsp:txXfrm>
    </dsp:sp>
    <dsp:sp modelId="{263A437A-34EF-BF40-BC01-AC71F588D032}">
      <dsp:nvSpPr>
        <dsp:cNvPr id="0" name=""/>
        <dsp:cNvSpPr/>
      </dsp:nvSpPr>
      <dsp:spPr>
        <a:xfrm>
          <a:off x="0" y="2983355"/>
          <a:ext cx="4501582" cy="407745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Capital Estrutural</a:t>
          </a:r>
          <a:endParaRPr lang="en-US" sz="1700" kern="1200"/>
        </a:p>
      </dsp:txBody>
      <dsp:txXfrm>
        <a:off x="19904" y="3003259"/>
        <a:ext cx="4461774" cy="3679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F2169-19C7-D54B-A46E-B6DD61B9920C}">
      <dsp:nvSpPr>
        <dsp:cNvPr id="0" name=""/>
        <dsp:cNvSpPr/>
      </dsp:nvSpPr>
      <dsp:spPr>
        <a:xfrm>
          <a:off x="0" y="78353"/>
          <a:ext cx="4501582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Capital Humano</a:t>
          </a:r>
          <a:endParaRPr lang="en-US" sz="2200" kern="1200" dirty="0"/>
        </a:p>
      </dsp:txBody>
      <dsp:txXfrm>
        <a:off x="25759" y="104112"/>
        <a:ext cx="4450064" cy="476152"/>
      </dsp:txXfrm>
    </dsp:sp>
    <dsp:sp modelId="{A0E7A739-D2AE-E248-B56B-3246187EAB58}">
      <dsp:nvSpPr>
        <dsp:cNvPr id="0" name=""/>
        <dsp:cNvSpPr/>
      </dsp:nvSpPr>
      <dsp:spPr>
        <a:xfrm>
          <a:off x="0" y="669383"/>
          <a:ext cx="4501582" cy="52767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Capital do Cliente</a:t>
          </a:r>
          <a:endParaRPr lang="en-US" sz="2200" kern="1200" dirty="0"/>
        </a:p>
      </dsp:txBody>
      <dsp:txXfrm>
        <a:off x="25759" y="695142"/>
        <a:ext cx="4450064" cy="476152"/>
      </dsp:txXfrm>
    </dsp:sp>
    <dsp:sp modelId="{96F8869C-5FCC-FC47-BD8B-DB92AE36054C}">
      <dsp:nvSpPr>
        <dsp:cNvPr id="0" name=""/>
        <dsp:cNvSpPr/>
      </dsp:nvSpPr>
      <dsp:spPr>
        <a:xfrm>
          <a:off x="0" y="1286419"/>
          <a:ext cx="4501582" cy="1593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25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700" kern="1200" dirty="0"/>
            <a:t>Valor das </a:t>
          </a:r>
          <a:r>
            <a:rPr lang="pt-BR" sz="1700" b="1" kern="1200" dirty="0"/>
            <a:t>relações</a:t>
          </a:r>
          <a:r>
            <a:rPr lang="pt-BR" sz="1700" kern="1200" dirty="0"/>
            <a:t> com </a:t>
          </a:r>
          <a:r>
            <a:rPr lang="pt-BR" sz="1700" b="1" kern="1200" dirty="0"/>
            <a:t>pessoas</a:t>
          </a:r>
          <a:r>
            <a:rPr lang="pt-BR" sz="1700" kern="1200" dirty="0"/>
            <a:t> e </a:t>
          </a:r>
          <a:r>
            <a:rPr lang="pt-BR" sz="1700" b="1" kern="1200" dirty="0"/>
            <a:t>organizações</a:t>
          </a:r>
          <a:r>
            <a:rPr lang="pt-BR" sz="1700" kern="1200" dirty="0"/>
            <a:t> para as quais se vende.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700" kern="1200"/>
            <a:t>É representado por alguns ativos que apesar de intangíveis, podem ser valorados com mais facilidade </a:t>
          </a:r>
          <a:endParaRPr lang="pt-B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700" kern="1200"/>
            <a:t>Marcas e fatias de mercado.</a:t>
          </a:r>
        </a:p>
      </dsp:txBody>
      <dsp:txXfrm>
        <a:off x="0" y="1286419"/>
        <a:ext cx="4501582" cy="1593900"/>
      </dsp:txXfrm>
    </dsp:sp>
    <dsp:sp modelId="{263A437A-34EF-BF40-BC01-AC71F588D032}">
      <dsp:nvSpPr>
        <dsp:cNvPr id="0" name=""/>
        <dsp:cNvSpPr/>
      </dsp:nvSpPr>
      <dsp:spPr>
        <a:xfrm>
          <a:off x="0" y="2790953"/>
          <a:ext cx="4501582" cy="52767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Capital Estrutural</a:t>
          </a:r>
          <a:endParaRPr lang="en-US" sz="2200" kern="1200"/>
        </a:p>
      </dsp:txBody>
      <dsp:txXfrm>
        <a:off x="25759" y="2816712"/>
        <a:ext cx="4450064" cy="4761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F2169-19C7-D54B-A46E-B6DD61B9920C}">
      <dsp:nvSpPr>
        <dsp:cNvPr id="0" name=""/>
        <dsp:cNvSpPr/>
      </dsp:nvSpPr>
      <dsp:spPr>
        <a:xfrm>
          <a:off x="0" y="70999"/>
          <a:ext cx="4501582" cy="4077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Capital Humano</a:t>
          </a:r>
          <a:endParaRPr lang="en-US" sz="1700" kern="1200"/>
        </a:p>
      </dsp:txBody>
      <dsp:txXfrm>
        <a:off x="19904" y="90903"/>
        <a:ext cx="4461774" cy="367937"/>
      </dsp:txXfrm>
    </dsp:sp>
    <dsp:sp modelId="{A0E7A739-D2AE-E248-B56B-3246187EAB58}">
      <dsp:nvSpPr>
        <dsp:cNvPr id="0" name=""/>
        <dsp:cNvSpPr/>
      </dsp:nvSpPr>
      <dsp:spPr>
        <a:xfrm>
          <a:off x="0" y="527704"/>
          <a:ext cx="4501582" cy="407745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Capital do Cliente</a:t>
          </a:r>
          <a:endParaRPr lang="en-US" sz="1700" kern="1200" dirty="0"/>
        </a:p>
      </dsp:txBody>
      <dsp:txXfrm>
        <a:off x="19904" y="547608"/>
        <a:ext cx="4461774" cy="367937"/>
      </dsp:txXfrm>
    </dsp:sp>
    <dsp:sp modelId="{263A437A-34EF-BF40-BC01-AC71F588D032}">
      <dsp:nvSpPr>
        <dsp:cNvPr id="0" name=""/>
        <dsp:cNvSpPr/>
      </dsp:nvSpPr>
      <dsp:spPr>
        <a:xfrm>
          <a:off x="0" y="984409"/>
          <a:ext cx="4501582" cy="407745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Capital Estrutural</a:t>
          </a:r>
          <a:endParaRPr lang="en-US" sz="1700" kern="1200" dirty="0"/>
        </a:p>
      </dsp:txBody>
      <dsp:txXfrm>
        <a:off x="19904" y="1004313"/>
        <a:ext cx="4461774" cy="367937"/>
      </dsp:txXfrm>
    </dsp:sp>
    <dsp:sp modelId="{F3C43355-5DC2-E24D-8B25-42B1B64B31DC}">
      <dsp:nvSpPr>
        <dsp:cNvPr id="0" name=""/>
        <dsp:cNvSpPr/>
      </dsp:nvSpPr>
      <dsp:spPr>
        <a:xfrm>
          <a:off x="0" y="1392154"/>
          <a:ext cx="4501582" cy="2005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25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300" kern="1200" dirty="0"/>
            <a:t>estrutura </a:t>
          </a:r>
          <a:r>
            <a:rPr lang="pt-BR" sz="1300" b="1" kern="1200" dirty="0">
              <a:solidFill>
                <a:schemeClr val="tx2"/>
              </a:solidFill>
            </a:rPr>
            <a:t>criada</a:t>
          </a:r>
          <a:r>
            <a:rPr lang="pt-BR" sz="1300" kern="1200" dirty="0"/>
            <a:t> pelos </a:t>
          </a:r>
          <a:r>
            <a:rPr lang="pt-BR" sz="1300" b="1" kern="1200" dirty="0">
              <a:solidFill>
                <a:schemeClr val="tx2"/>
              </a:solidFill>
            </a:rPr>
            <a:t>empregados</a:t>
          </a:r>
          <a:r>
            <a:rPr lang="pt-BR" sz="1300" kern="1200" dirty="0"/>
            <a:t> e é de </a:t>
          </a:r>
          <a:r>
            <a:rPr lang="pt-BR" sz="1300" b="1" kern="1200" dirty="0">
              <a:solidFill>
                <a:schemeClr val="accent1"/>
              </a:solidFill>
            </a:rPr>
            <a:t>propriedade</a:t>
          </a:r>
          <a:r>
            <a:rPr lang="pt-BR" sz="1300" kern="1200" dirty="0"/>
            <a:t> da </a:t>
          </a:r>
          <a:r>
            <a:rPr lang="pt-BR" sz="1300" b="1" kern="1200" dirty="0">
              <a:solidFill>
                <a:schemeClr val="accent1"/>
              </a:solidFill>
            </a:rPr>
            <a:t>organização</a:t>
          </a:r>
          <a:endParaRPr lang="pt-B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300" kern="1200"/>
            <a:t>a organização pode possuir legalmente apenas uma pequena parte destes recursos</a:t>
          </a:r>
          <a:endParaRPr lang="pt-B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300" kern="1200"/>
            <a:t>As redes de relacionamentos e a cultura organizacional são alguns exemplos de peças de conhecimento sobre os quais a organização não possui um controle formal</a:t>
          </a:r>
          <a:endParaRPr lang="pt-B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300" kern="1200"/>
            <a:t>O capital estrutural da empresa como resultante do conhecimento retido e que pode ser transformado em propriedade pela organização. </a:t>
          </a:r>
        </a:p>
      </dsp:txBody>
      <dsp:txXfrm>
        <a:off x="0" y="1392154"/>
        <a:ext cx="4501582" cy="2005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95CDD-FC55-45B9-8455-0BB8090087D7}" type="datetimeFigureOut">
              <a:rPr lang="pt-BR" smtClean="0"/>
              <a:pPr/>
              <a:t>19/05/2022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9BAC6-3148-4992-BC1D-F365FBDFA0F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899238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accent2">
                    <a:lumMod val="75000"/>
                  </a:schemeClr>
                </a:solidFill>
                <a:latin typeface="Garamond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CDC2-9E24-4F66-A4A6-47B57720D931}" type="datetimeFigureOut">
              <a:rPr lang="pt-BR" smtClean="0"/>
              <a:pPr/>
              <a:t>19/05/2022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5226-74E1-45C1-B6A2-108B8CBD30F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3"/>
          </p:nvPr>
        </p:nvSpPr>
        <p:spPr>
          <a:xfrm>
            <a:off x="1403648" y="4029912"/>
            <a:ext cx="6408738" cy="432197"/>
          </a:xfrm>
        </p:spPr>
        <p:txBody>
          <a:bodyPr>
            <a:noAutofit/>
          </a:bodyPr>
          <a:lstStyle>
            <a:lvl1pPr algn="ctr">
              <a:buNone/>
              <a:defRPr sz="18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CDC2-9E24-4F66-A4A6-47B57720D931}" type="datetimeFigureOut">
              <a:rPr lang="pt-BR" smtClean="0"/>
              <a:pPr/>
              <a:t>19/05/2022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5226-74E1-45C1-B6A2-108B8CBD30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CDC2-9E24-4F66-A4A6-47B57720D931}" type="datetimeFigureOut">
              <a:rPr lang="pt-BR" smtClean="0"/>
              <a:pPr/>
              <a:t>19/05/2022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5226-74E1-45C1-B6A2-108B8CBD30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283152" cy="857250"/>
          </a:xfrm>
        </p:spPr>
        <p:txBody>
          <a:bodyPr anchor="ctr" anchorCtr="1">
            <a:noAutofit/>
          </a:bodyPr>
          <a:lstStyle>
            <a:lvl1pPr>
              <a:defRPr sz="2700" b="1">
                <a:solidFill>
                  <a:srgbClr val="133F7F"/>
                </a:solidFill>
                <a:latin typeface="Verdana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b="1">
                <a:solidFill>
                  <a:schemeClr val="tx2"/>
                </a:solidFill>
                <a:latin typeface="+mj-lt"/>
                <a:cs typeface="Tahoma" pitchFamily="34" charset="0"/>
              </a:defRPr>
            </a:lvl1pPr>
            <a:lvl2pPr>
              <a:buClr>
                <a:schemeClr val="accent1"/>
              </a:buClr>
              <a:buSzPct val="80000"/>
              <a:buFont typeface="Wingdings" pitchFamily="2" charset="2"/>
              <a:buChar char="Ø"/>
              <a:defRPr>
                <a:latin typeface="+mj-lt"/>
                <a:cs typeface="Tahoma" pitchFamily="34" charset="0"/>
              </a:defRPr>
            </a:lvl2pPr>
            <a:lvl3pPr>
              <a:buClr>
                <a:schemeClr val="accent2"/>
              </a:buClr>
              <a:buFont typeface="Wingdings" pitchFamily="2" charset="2"/>
              <a:buChar char="ü"/>
              <a:defRPr>
                <a:latin typeface="+mj-lt"/>
                <a:cs typeface="Tahoma" pitchFamily="34" charset="0"/>
              </a:defRPr>
            </a:lvl3pPr>
            <a:lvl4pPr>
              <a:buClr>
                <a:schemeClr val="tx2"/>
              </a:buClr>
              <a:buFont typeface="Courier New" pitchFamily="49" charset="0"/>
              <a:buChar char="o"/>
              <a:defRPr>
                <a:latin typeface="+mj-lt"/>
                <a:cs typeface="Tahoma" pitchFamily="34" charset="0"/>
              </a:defRPr>
            </a:lvl4pPr>
            <a:lvl5pPr>
              <a:defRPr>
                <a:latin typeface="+mj-lt"/>
                <a:cs typeface="Tahoma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CDC2-9E24-4F66-A4A6-47B57720D931}" type="datetimeFigureOut">
              <a:rPr lang="pt-BR" smtClean="0"/>
              <a:pPr/>
              <a:t>19/05/2022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5226-74E1-45C1-B6A2-108B8CBD30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CDC2-9E24-4F66-A4A6-47B57720D931}" type="datetimeFigureOut">
              <a:rPr lang="pt-BR" smtClean="0"/>
              <a:pPr/>
              <a:t>19/05/2022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5226-74E1-45C1-B6A2-108B8CBD30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CDC2-9E24-4F66-A4A6-47B57720D931}" type="datetimeFigureOut">
              <a:rPr lang="pt-BR" smtClean="0"/>
              <a:pPr/>
              <a:t>19/05/2022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5226-74E1-45C1-B6A2-108B8CBD30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CDC2-9E24-4F66-A4A6-47B57720D931}" type="datetimeFigureOut">
              <a:rPr lang="pt-BR" smtClean="0"/>
              <a:pPr/>
              <a:t>19/05/2022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5226-74E1-45C1-B6A2-108B8CBD30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CDC2-9E24-4F66-A4A6-47B57720D931}" type="datetimeFigureOut">
              <a:rPr lang="pt-BR" smtClean="0"/>
              <a:pPr/>
              <a:t>19/05/2022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5226-74E1-45C1-B6A2-108B8CBD30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CDC2-9E24-4F66-A4A6-47B57720D931}" type="datetimeFigureOut">
              <a:rPr lang="pt-BR" smtClean="0"/>
              <a:pPr/>
              <a:t>19/05/2022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5226-74E1-45C1-B6A2-108B8CBD30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CDC2-9E24-4F66-A4A6-47B57720D931}" type="datetimeFigureOut">
              <a:rPr lang="pt-BR" smtClean="0"/>
              <a:pPr/>
              <a:t>19/05/2022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5226-74E1-45C1-B6A2-108B8CBD30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CDC2-9E24-4F66-A4A6-47B57720D931}" type="datetimeFigureOut">
              <a:rPr lang="pt-BR" smtClean="0"/>
              <a:pPr/>
              <a:t>19/05/2022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5226-74E1-45C1-B6A2-108B8CBD30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DCDC2-9E24-4F66-A4A6-47B57720D931}" type="datetimeFigureOut">
              <a:rPr lang="pt-BR" smtClean="0"/>
              <a:pPr/>
              <a:t>19/05/2022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5226-74E1-45C1-B6A2-108B8CBD30F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2601" y="482600"/>
            <a:ext cx="3465438" cy="34253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  <a:latin typeface="+mj-lt"/>
              </a:rPr>
              <a:t>Gestão do Conhecimento e da Informação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2600" y="4029353"/>
            <a:ext cx="3729360" cy="702637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algn="l"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 dirty="0" err="1">
                <a:solidFill>
                  <a:schemeClr val="tx1"/>
                </a:solidFill>
                <a:latin typeface="+mn-lt"/>
              </a:rPr>
              <a:t>Gestão</a:t>
            </a:r>
            <a:r>
              <a:rPr lang="en-US" sz="1700" dirty="0">
                <a:solidFill>
                  <a:schemeClr val="tx1"/>
                </a:solidFill>
                <a:latin typeface="+mn-lt"/>
              </a:rPr>
              <a:t> do </a:t>
            </a:r>
            <a:r>
              <a:rPr lang="en-US" sz="1700" dirty="0" err="1">
                <a:solidFill>
                  <a:schemeClr val="tx1"/>
                </a:solidFill>
                <a:latin typeface="+mn-lt"/>
              </a:rPr>
              <a:t>Conhecimento</a:t>
            </a:r>
            <a:r>
              <a:rPr lang="en-US" sz="1700" dirty="0">
                <a:solidFill>
                  <a:schemeClr val="tx1"/>
                </a:solidFill>
                <a:latin typeface="+mn-lt"/>
              </a:rPr>
              <a:t> e o Capital </a:t>
            </a:r>
            <a:r>
              <a:rPr lang="en-US" sz="1700" dirty="0" err="1">
                <a:solidFill>
                  <a:schemeClr val="tx1"/>
                </a:solidFill>
                <a:latin typeface="+mn-lt"/>
              </a:rPr>
              <a:t>Intelectual</a:t>
            </a:r>
            <a:endParaRPr lang="en-US" sz="1700" dirty="0">
              <a:solidFill>
                <a:schemeClr val="tx1"/>
              </a:solidFill>
              <a:latin typeface="+mn-lt"/>
            </a:endParaRPr>
          </a:p>
          <a:p>
            <a:pPr algn="l"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 b="0" dirty="0">
                <a:solidFill>
                  <a:schemeClr val="tx1"/>
                </a:solidFill>
                <a:latin typeface="+mn-lt"/>
              </a:rPr>
              <a:t>Professor Rafael Escalfoni</a:t>
            </a:r>
          </a:p>
        </p:txBody>
      </p:sp>
      <p:pic>
        <p:nvPicPr>
          <p:cNvPr id="5" name="Picture 4" descr="Rabiscos em um caderno">
            <a:extLst>
              <a:ext uri="{FF2B5EF4-FFF2-40B4-BE49-F238E27FC236}">
                <a16:creationId xmlns:a16="http://schemas.microsoft.com/office/drawing/2014/main" id="{0A320DC0-A0B2-491E-9D57-2CB42B1E2E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81" r="25361" b="1"/>
          <a:stretch/>
        </p:blipFill>
        <p:spPr>
          <a:xfrm>
            <a:off x="4671911" y="10"/>
            <a:ext cx="4472089" cy="51434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7107" y="165147"/>
            <a:ext cx="7066893" cy="4978354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350" y="1574772"/>
            <a:ext cx="1456680" cy="14171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209872" y="1119429"/>
            <a:ext cx="2240924" cy="2240924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3508227" y="1183501"/>
            <a:ext cx="5240237" cy="3295650"/>
          </a:xfrm>
        </p:spPr>
        <p:txBody>
          <a:bodyPr>
            <a:normAutofit/>
          </a:bodyPr>
          <a:lstStyle/>
          <a:p>
            <a:r>
              <a:rPr lang="pt-BR" sz="2000" b="0" dirty="0"/>
              <a:t>Um</a:t>
            </a:r>
            <a:r>
              <a:rPr lang="pt-BR" sz="2000" dirty="0"/>
              <a:t> fator crítico </a:t>
            </a:r>
            <a:r>
              <a:rPr lang="pt-BR" sz="2000" b="0" dirty="0"/>
              <a:t>para o sucesso de empresas é sua habilidade de </a:t>
            </a:r>
            <a:r>
              <a:rPr lang="pt-BR" sz="2000" dirty="0"/>
              <a:t>manipular e utilizar </a:t>
            </a:r>
            <a:r>
              <a:rPr lang="pt-BR" sz="2000" b="0" dirty="0"/>
              <a:t>todo</a:t>
            </a:r>
            <a:r>
              <a:rPr lang="pt-BR" sz="2000" dirty="0"/>
              <a:t> artefato de informação </a:t>
            </a:r>
            <a:r>
              <a:rPr lang="pt-BR" sz="2000" b="0" dirty="0"/>
              <a:t>disponível</a:t>
            </a:r>
            <a:r>
              <a:rPr lang="pt-BR" sz="2000" dirty="0"/>
              <a:t>. </a:t>
            </a:r>
          </a:p>
          <a:p>
            <a:pPr lvl="1"/>
            <a:r>
              <a:rPr lang="en-US" sz="2000" dirty="0"/>
              <a:t>“</a:t>
            </a:r>
            <a:r>
              <a:rPr lang="en-US" sz="2000" i="1" dirty="0"/>
              <a:t>Enterprise Content Management</a:t>
            </a:r>
            <a:r>
              <a:rPr lang="en-US" sz="2000" dirty="0"/>
              <a:t> (ECM) </a:t>
            </a:r>
            <a:r>
              <a:rPr lang="en-US" sz="2000" i="1" dirty="0"/>
              <a:t>will be one of the key application software areas during the next five years</a:t>
            </a:r>
            <a:r>
              <a:rPr lang="en-US" sz="2000" dirty="0"/>
              <a:t>” [Austin 2005]. </a:t>
            </a:r>
            <a:r>
              <a:rPr lang="en-US" sz="2000" b="1" i="1" dirty="0"/>
              <a:t>Group Gartner</a:t>
            </a:r>
            <a:endParaRPr lang="pt-BR" sz="2000" b="1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2600" y="1273628"/>
            <a:ext cx="2971546" cy="3387270"/>
          </a:xfrm>
        </p:spPr>
        <p:txBody>
          <a:bodyPr anchor="t">
            <a:normAutofit/>
          </a:bodyPr>
          <a:lstStyle/>
          <a:p>
            <a:r>
              <a:rPr lang="pt-BR" dirty="0"/>
              <a:t>Ferramentas de GC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11576" y="491355"/>
            <a:ext cx="515604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126517" cy="111062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4495" y="-190253"/>
            <a:ext cx="1370729" cy="103274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990350" y="316610"/>
            <a:ext cx="484026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02515" y="627534"/>
            <a:ext cx="4858884" cy="4299601"/>
          </a:xfrm>
        </p:spPr>
        <p:txBody>
          <a:bodyPr>
            <a:normAutofit/>
          </a:bodyPr>
          <a:lstStyle/>
          <a:p>
            <a:r>
              <a:rPr lang="pt-BR" sz="2000" b="0" dirty="0"/>
              <a:t>Um </a:t>
            </a:r>
            <a:r>
              <a:rPr lang="pt-BR" sz="2000" dirty="0"/>
              <a:t>diferencial</a:t>
            </a:r>
            <a:r>
              <a:rPr lang="pt-BR" sz="2000" b="0" dirty="0"/>
              <a:t> de gestão é alcançado quando uma empresa dispõe de </a:t>
            </a:r>
            <a:r>
              <a:rPr lang="pt-BR" sz="2000" dirty="0"/>
              <a:t>mecanismos</a:t>
            </a:r>
            <a:r>
              <a:rPr lang="pt-BR" sz="2000" b="0" dirty="0"/>
              <a:t> </a:t>
            </a:r>
            <a:r>
              <a:rPr lang="pt-BR" sz="2000" dirty="0"/>
              <a:t>de acesso </a:t>
            </a:r>
            <a:r>
              <a:rPr lang="pt-BR" sz="2000" b="0" dirty="0"/>
              <a:t>a qualquer </a:t>
            </a:r>
            <a:r>
              <a:rPr lang="pt-BR" sz="2000" dirty="0"/>
              <a:t>artefato de informação</a:t>
            </a:r>
          </a:p>
          <a:p>
            <a:pPr lvl="1"/>
            <a:r>
              <a:rPr lang="pt-BR" sz="1800" dirty="0"/>
              <a:t>Continuamente e </a:t>
            </a:r>
            <a:r>
              <a:rPr lang="pt-BR" sz="1800" i="1" dirty="0"/>
              <a:t>customizada</a:t>
            </a:r>
            <a:r>
              <a:rPr lang="pt-BR" sz="1800" dirty="0"/>
              <a:t> num curto intervalo de tempo</a:t>
            </a:r>
          </a:p>
          <a:p>
            <a:pPr lvl="2"/>
            <a:r>
              <a:rPr lang="pt-BR" sz="1400" dirty="0"/>
              <a:t>Uso efetivo de informações pertinentes a </a:t>
            </a:r>
            <a:r>
              <a:rPr lang="pt-BR" sz="1400" i="1" dirty="0"/>
              <a:t>web</a:t>
            </a:r>
            <a:r>
              <a:rPr lang="pt-BR" sz="1400" dirty="0"/>
              <a:t> organizacional (intranet) e </a:t>
            </a:r>
            <a:r>
              <a:rPr lang="pt-BR" sz="1400" i="1" dirty="0"/>
              <a:t>web</a:t>
            </a:r>
            <a:r>
              <a:rPr lang="pt-BR" sz="1400" dirty="0"/>
              <a:t> global. </a:t>
            </a:r>
          </a:p>
          <a:p>
            <a:r>
              <a:rPr lang="pt-BR" sz="2000" b="0" dirty="0"/>
              <a:t>Prover diferentes </a:t>
            </a:r>
            <a:r>
              <a:rPr lang="pt-BR" sz="2000" dirty="0"/>
              <a:t>níveis de acesso </a:t>
            </a:r>
            <a:r>
              <a:rPr lang="pt-BR" sz="2000" b="0" dirty="0"/>
              <a:t>e </a:t>
            </a:r>
            <a:r>
              <a:rPr lang="pt-BR" sz="2000" dirty="0"/>
              <a:t>visibilidade</a:t>
            </a:r>
            <a:r>
              <a:rPr lang="pt-BR" sz="2000" b="0" dirty="0"/>
              <a:t> às informações</a:t>
            </a:r>
            <a:endParaRPr lang="pt-BR" sz="2000" dirty="0"/>
          </a:p>
          <a:p>
            <a:pPr lvl="1"/>
            <a:r>
              <a:rPr lang="pt-BR" sz="1800" b="1" dirty="0"/>
              <a:t>Necessidades </a:t>
            </a:r>
            <a:r>
              <a:rPr lang="pt-BR" sz="1800" dirty="0"/>
              <a:t>do usuário e em </a:t>
            </a:r>
            <a:r>
              <a:rPr lang="pt-BR" sz="1800" b="1" dirty="0"/>
              <a:t>conformidade </a:t>
            </a:r>
            <a:r>
              <a:rPr lang="pt-BR" sz="1800" dirty="0"/>
              <a:t>com a </a:t>
            </a:r>
            <a:r>
              <a:rPr lang="pt-BR" sz="1800" b="1" dirty="0"/>
              <a:t>hierarquia de acesso</a:t>
            </a:r>
            <a:r>
              <a:rPr lang="pt-BR" sz="1800" dirty="0"/>
              <a:t> da informação da instituição.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567" y="4586625"/>
            <a:ext cx="1120885" cy="5568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472" y="4839857"/>
            <a:ext cx="611178" cy="303643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r>
              <a:rPr lang="pt-BR" sz="2500">
                <a:solidFill>
                  <a:srgbClr val="FFFFFF"/>
                </a:solidFill>
              </a:rPr>
              <a:t>GC criando vantagem competitiva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000" b="0" dirty="0"/>
              <a:t>A capacidade de </a:t>
            </a:r>
            <a:r>
              <a:rPr lang="pt-BR" sz="2000" dirty="0"/>
              <a:t>compartilhar</a:t>
            </a:r>
            <a:r>
              <a:rPr lang="pt-BR" sz="2000" b="0" dirty="0"/>
              <a:t> o entendimento ou consciência, </a:t>
            </a:r>
            <a:r>
              <a:rPr lang="pt-BR" sz="2000" dirty="0"/>
              <a:t>criar</a:t>
            </a:r>
            <a:r>
              <a:rPr lang="pt-BR" sz="2000" b="0" dirty="0"/>
              <a:t> conhecimento promovendo a aprendizagem organizacional,  e </a:t>
            </a:r>
            <a:r>
              <a:rPr lang="pt-BR" sz="2000" dirty="0"/>
              <a:t>prover</a:t>
            </a:r>
            <a:r>
              <a:rPr lang="pt-BR" sz="2000" b="0" dirty="0"/>
              <a:t> suporte à colaboração permite </a:t>
            </a:r>
            <a:r>
              <a:rPr lang="pt-BR" sz="2000" dirty="0"/>
              <a:t>transformar</a:t>
            </a:r>
            <a:r>
              <a:rPr lang="pt-BR" sz="2000" b="0" dirty="0"/>
              <a:t> informação em </a:t>
            </a:r>
            <a:r>
              <a:rPr lang="pt-BR" sz="2000" dirty="0"/>
              <a:t>vantagem operacional</a:t>
            </a:r>
            <a:r>
              <a:rPr lang="pt-BR" sz="2000" b="0" dirty="0"/>
              <a:t> para empresa num mercado competitivo</a:t>
            </a:r>
          </a:p>
          <a:p>
            <a:pPr lvl="1">
              <a:lnSpc>
                <a:spcPct val="90000"/>
              </a:lnSpc>
            </a:pPr>
            <a:r>
              <a:rPr lang="pt-BR" sz="1800" dirty="0"/>
              <a:t>preocupação em transformar dados em informação e conhecimento para promover um entendimento ou consciência geral de uma instituição, </a:t>
            </a:r>
          </a:p>
          <a:p>
            <a:pPr lvl="1">
              <a:lnSpc>
                <a:spcPct val="90000"/>
              </a:lnSpc>
            </a:pPr>
            <a:r>
              <a:rPr lang="pt-BR" sz="1800" dirty="0"/>
              <a:t>disponibilizar o resultado deste processo aos gestores por meio, por exemplo, de um portal corporativo </a:t>
            </a:r>
            <a:endParaRPr lang="pt-BR" sz="1800" b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598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1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Pirâmide do Conhecimento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063920" y="721359"/>
            <a:ext cx="5321208" cy="3698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Apoio tecnológico a GC </a:t>
            </a:r>
            <a:r>
              <a:rPr lang="pt-BR" b="0">
                <a:solidFill>
                  <a:srgbClr val="FFFFFF"/>
                </a:solidFill>
              </a:rPr>
              <a:t>[1/2]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  <a:spcBef>
                <a:spcPts val="1080"/>
              </a:spcBef>
            </a:pPr>
            <a:r>
              <a:rPr lang="pt-BR" sz="2000" b="0" dirty="0"/>
              <a:t>Instituição pode usar TI para </a:t>
            </a:r>
            <a:r>
              <a:rPr lang="pt-BR" sz="2000" dirty="0"/>
              <a:t>apoiar</a:t>
            </a:r>
            <a:r>
              <a:rPr lang="pt-BR" sz="2000" b="0" dirty="0"/>
              <a:t> a criação e compartilhamento de conhecimento, </a:t>
            </a:r>
          </a:p>
          <a:p>
            <a:pPr lvl="1">
              <a:lnSpc>
                <a:spcPct val="120000"/>
              </a:lnSpc>
              <a:spcBef>
                <a:spcPts val="1080"/>
              </a:spcBef>
            </a:pPr>
            <a:r>
              <a:rPr lang="pt-BR" sz="1800" dirty="0"/>
              <a:t>tomada de decisão de forma eficiente e segura. </a:t>
            </a:r>
          </a:p>
          <a:p>
            <a:pPr>
              <a:lnSpc>
                <a:spcPct val="120000"/>
              </a:lnSpc>
              <a:spcBef>
                <a:spcPts val="1080"/>
              </a:spcBef>
            </a:pPr>
            <a:r>
              <a:rPr lang="pt-BR" sz="2000" b="0" dirty="0"/>
              <a:t>O uso de TI tem se tornado num </a:t>
            </a:r>
            <a:r>
              <a:rPr lang="pt-BR" sz="2000" dirty="0"/>
              <a:t>desafio </a:t>
            </a:r>
            <a:r>
              <a:rPr lang="pt-BR" sz="2000" b="0" dirty="0"/>
              <a:t>devido ao </a:t>
            </a:r>
            <a:r>
              <a:rPr lang="pt-BR" sz="2000" dirty="0"/>
              <a:t>crescimento contínuo </a:t>
            </a:r>
            <a:r>
              <a:rPr lang="pt-BR" sz="2000" b="0" dirty="0"/>
              <a:t>do volume de artefatos de </a:t>
            </a:r>
            <a:r>
              <a:rPr lang="pt-BR" sz="2000" dirty="0"/>
              <a:t>informação. </a:t>
            </a:r>
          </a:p>
          <a:p>
            <a:pPr>
              <a:lnSpc>
                <a:spcPct val="120000"/>
              </a:lnSpc>
              <a:spcBef>
                <a:spcPts val="1080"/>
              </a:spcBef>
            </a:pPr>
            <a:r>
              <a:rPr lang="pt-BR" sz="2000" b="0" dirty="0"/>
              <a:t>Empresas atuam de forma </a:t>
            </a:r>
            <a:r>
              <a:rPr lang="pt-BR" sz="2000" dirty="0"/>
              <a:t>centrada</a:t>
            </a:r>
            <a:r>
              <a:rPr lang="pt-BR" sz="2000" b="0" dirty="0"/>
              <a:t> no conhecimento com os profissionais de TI</a:t>
            </a:r>
            <a:r>
              <a:rPr lang="pt-BR" sz="2000" dirty="0"/>
              <a:t> </a:t>
            </a:r>
            <a:r>
              <a:rPr lang="pt-BR" sz="2000" b="0" dirty="0"/>
              <a:t>necessitando ter acesso a uma </a:t>
            </a:r>
            <a:r>
              <a:rPr lang="pt-BR" sz="2000" dirty="0"/>
              <a:t>ampla variedade de conteúdo.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Apoio tecnológico a GC</a:t>
            </a:r>
            <a:r>
              <a:rPr lang="pt-BR" b="0">
                <a:solidFill>
                  <a:srgbClr val="FFFFFF"/>
                </a:solidFill>
              </a:rPr>
              <a:t> [2/2]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1032"/>
              </a:spcBef>
            </a:pPr>
            <a:r>
              <a:rPr lang="pt-BR" sz="1900" b="0" dirty="0"/>
              <a:t>A </a:t>
            </a:r>
            <a:r>
              <a:rPr lang="pt-BR" sz="1900" dirty="0"/>
              <a:t>busca</a:t>
            </a:r>
            <a:r>
              <a:rPr lang="pt-BR" sz="1900" b="0" dirty="0"/>
              <a:t> por informação se </a:t>
            </a:r>
            <a:r>
              <a:rPr lang="pt-BR" sz="1900" dirty="0"/>
              <a:t>justifica </a:t>
            </a:r>
            <a:r>
              <a:rPr lang="pt-BR" sz="1900" b="0" dirty="0"/>
              <a:t>pela </a:t>
            </a:r>
            <a:r>
              <a:rPr lang="pt-BR" sz="1900" dirty="0"/>
              <a:t>demanda </a:t>
            </a:r>
            <a:r>
              <a:rPr lang="pt-BR" sz="1900" b="0" dirty="0"/>
              <a:t>por </a:t>
            </a:r>
            <a:r>
              <a:rPr lang="pt-BR" sz="1900" dirty="0"/>
              <a:t>otimização </a:t>
            </a:r>
            <a:r>
              <a:rPr lang="pt-BR" sz="1900" b="0" dirty="0"/>
              <a:t>de recursos e </a:t>
            </a:r>
            <a:r>
              <a:rPr lang="pt-BR" sz="1900" dirty="0"/>
              <a:t>agilidade </a:t>
            </a:r>
            <a:r>
              <a:rPr lang="pt-BR" sz="1900" b="0" dirty="0"/>
              <a:t>da gestão.</a:t>
            </a:r>
            <a:r>
              <a:rPr lang="pt-BR" sz="1900" dirty="0"/>
              <a:t> </a:t>
            </a:r>
          </a:p>
          <a:p>
            <a:pPr>
              <a:lnSpc>
                <a:spcPct val="120000"/>
              </a:lnSpc>
              <a:spcBef>
                <a:spcPts val="1032"/>
              </a:spcBef>
            </a:pPr>
            <a:r>
              <a:rPr lang="pt-BR" sz="1900" b="0" dirty="0"/>
              <a:t>Um ambiente de gestão do conhecimento (que inclui cultura e ferramentas) deve prover </a:t>
            </a:r>
          </a:p>
          <a:p>
            <a:pPr lvl="1">
              <a:lnSpc>
                <a:spcPct val="120000"/>
              </a:lnSpc>
              <a:spcBef>
                <a:spcPts val="632"/>
              </a:spcBef>
            </a:pPr>
            <a:r>
              <a:rPr lang="pt-BR" sz="1600" dirty="0"/>
              <a:t>suporte às atividades de gestão do conhecimento de maneira sistemática</a:t>
            </a:r>
          </a:p>
          <a:p>
            <a:pPr lvl="1">
              <a:lnSpc>
                <a:spcPct val="120000"/>
              </a:lnSpc>
              <a:spcBef>
                <a:spcPts val="632"/>
              </a:spcBef>
            </a:pPr>
            <a:r>
              <a:rPr lang="pt-BR" sz="1600" dirty="0"/>
              <a:t>integração de aplicações, permitindo identificar, gerenciar e compartilhar todos os artefatos de informação. 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pt-BR" sz="1400" dirty="0"/>
              <a:t>bancos de dados, documentos, procedimentos e políticas, bem como qualquer outro conteúdo (código, artefato, etc.).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Premissas</a:t>
            </a:r>
          </a:p>
        </p:txBody>
      </p:sp>
      <p:sp>
        <p:nvSpPr>
          <p:cNvPr id="39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pt-BR" sz="2000" b="0" dirty="0"/>
              <a:t>É fundamental </a:t>
            </a:r>
            <a:r>
              <a:rPr lang="pt-BR" sz="2000" dirty="0"/>
              <a:t>assegurar </a:t>
            </a:r>
            <a:r>
              <a:rPr lang="pt-BR" sz="2000" b="0" dirty="0"/>
              <a:t>a </a:t>
            </a:r>
            <a:r>
              <a:rPr lang="pt-BR" sz="2000" dirty="0"/>
              <a:t>procedência </a:t>
            </a:r>
            <a:r>
              <a:rPr lang="pt-BR" sz="2000" b="0" dirty="0"/>
              <a:t>das </a:t>
            </a:r>
            <a:r>
              <a:rPr lang="pt-BR" sz="2000" dirty="0"/>
              <a:t>informações </a:t>
            </a:r>
            <a:r>
              <a:rPr lang="pt-BR" sz="2000" b="0" dirty="0"/>
              <a:t>e, através de um processo de </a:t>
            </a:r>
            <a:r>
              <a:rPr lang="pt-BR" sz="2000" dirty="0"/>
              <a:t>gestão de pessoas</a:t>
            </a:r>
            <a:r>
              <a:rPr lang="pt-BR" sz="2000" b="0" dirty="0"/>
              <a:t>, </a:t>
            </a:r>
            <a:r>
              <a:rPr lang="pt-BR" sz="2000" dirty="0"/>
              <a:t>identificar </a:t>
            </a:r>
            <a:r>
              <a:rPr lang="pt-BR" sz="2000" b="0" dirty="0"/>
              <a:t>quem são os </a:t>
            </a:r>
            <a:r>
              <a:rPr lang="pt-BR" sz="2000" dirty="0"/>
              <a:t>colaboradores</a:t>
            </a:r>
            <a:r>
              <a:rPr lang="pt-BR" sz="2000" b="0" dirty="0"/>
              <a:t> – internos e/ou externos – </a:t>
            </a:r>
            <a:r>
              <a:rPr lang="pt-BR" sz="2000" dirty="0"/>
              <a:t>mais adequados</a:t>
            </a:r>
            <a:r>
              <a:rPr lang="pt-BR" sz="2000" b="0" dirty="0"/>
              <a:t> para responder às </a:t>
            </a:r>
            <a:r>
              <a:rPr lang="pt-BR" sz="2000" dirty="0"/>
              <a:t>demandas </a:t>
            </a:r>
            <a:r>
              <a:rPr lang="pt-BR" sz="2000" b="0" dirty="0"/>
              <a:t>da organização. </a:t>
            </a:r>
          </a:p>
          <a:p>
            <a:pPr>
              <a:lnSpc>
                <a:spcPct val="130000"/>
              </a:lnSpc>
            </a:pPr>
            <a:r>
              <a:rPr lang="pt-BR" sz="2000" b="0" dirty="0"/>
              <a:t>É preciso </a:t>
            </a:r>
            <a:r>
              <a:rPr lang="pt-BR" sz="2000" dirty="0"/>
              <a:t>identificar</a:t>
            </a:r>
            <a:r>
              <a:rPr lang="pt-BR" sz="2000" b="0" dirty="0"/>
              <a:t> e </a:t>
            </a:r>
            <a:r>
              <a:rPr lang="pt-BR" sz="2000" dirty="0"/>
              <a:t>valorizar </a:t>
            </a:r>
            <a:r>
              <a:rPr lang="pt-BR" sz="2000" b="0" dirty="0"/>
              <a:t>as pessoas que compõem o </a:t>
            </a:r>
            <a:r>
              <a:rPr lang="pt-BR" sz="2000" dirty="0"/>
              <a:t>capital intelectual</a:t>
            </a:r>
            <a:r>
              <a:rPr lang="pt-BR" sz="2000" b="0" dirty="0"/>
              <a:t> da organização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409" y="758283"/>
            <a:ext cx="3277394" cy="3277395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7619" y="834726"/>
            <a:ext cx="2952974" cy="3124508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</a:rPr>
              <a:t>Estratégias de GC: </a:t>
            </a:r>
            <a:br>
              <a:rPr lang="pt-BR" sz="2000" dirty="0">
                <a:solidFill>
                  <a:srgbClr val="FFFFFF"/>
                </a:solidFill>
              </a:rPr>
            </a:br>
            <a:r>
              <a:rPr lang="pt-BR" sz="2000" b="0" i="1" dirty="0">
                <a:solidFill>
                  <a:srgbClr val="FFFFFF"/>
                </a:solidFill>
              </a:rPr>
              <a:t>codificação </a:t>
            </a:r>
            <a:r>
              <a:rPr lang="pt-BR" sz="2000" b="0" i="1" dirty="0" err="1">
                <a:solidFill>
                  <a:srgbClr val="FFFFFF"/>
                </a:solidFill>
              </a:rPr>
              <a:t>vs</a:t>
            </a:r>
            <a:r>
              <a:rPr lang="pt-BR" sz="2000" b="0" i="1" dirty="0">
                <a:solidFill>
                  <a:srgbClr val="FFFFFF"/>
                </a:solidFill>
              </a:rPr>
              <a:t> personalização</a:t>
            </a:r>
          </a:p>
        </p:txBody>
      </p:sp>
      <p:sp>
        <p:nvSpPr>
          <p:cNvPr id="28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896" y="0"/>
            <a:ext cx="866357" cy="443256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71133" y="0"/>
            <a:ext cx="1303051" cy="719651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202623"/>
            <a:ext cx="119805" cy="414747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0" y="123478"/>
            <a:ext cx="4320480" cy="4896544"/>
          </a:xfrm>
        </p:spPr>
        <p:txBody>
          <a:bodyPr anchor="t">
            <a:normAutofit/>
          </a:bodyPr>
          <a:lstStyle/>
          <a:p>
            <a:pPr lvl="0">
              <a:lnSpc>
                <a:spcPct val="90000"/>
              </a:lnSpc>
            </a:pPr>
            <a:r>
              <a:rPr lang="pt-BR" sz="1400" dirty="0"/>
              <a:t>Codificação </a:t>
            </a:r>
          </a:p>
          <a:p>
            <a:pPr lvl="1"/>
            <a:r>
              <a:rPr lang="pt-BR" sz="1800" dirty="0"/>
              <a:t>o conhecimento é cuidadosamente </a:t>
            </a:r>
            <a:r>
              <a:rPr lang="pt-BR" sz="1800" b="1" dirty="0"/>
              <a:t>codificado</a:t>
            </a:r>
            <a:r>
              <a:rPr lang="pt-BR" sz="1800" dirty="0"/>
              <a:t> (documentado) e </a:t>
            </a:r>
            <a:r>
              <a:rPr lang="pt-BR" sz="1800" b="1" dirty="0"/>
              <a:t>armazenado</a:t>
            </a:r>
            <a:r>
              <a:rPr lang="pt-BR" sz="1800" dirty="0"/>
              <a:t> em bancos de dados onde pode ser </a:t>
            </a:r>
            <a:r>
              <a:rPr lang="pt-BR" sz="1800" b="1" dirty="0"/>
              <a:t>acessado</a:t>
            </a:r>
            <a:r>
              <a:rPr lang="pt-BR" sz="1800" dirty="0"/>
              <a:t> e </a:t>
            </a:r>
            <a:r>
              <a:rPr lang="pt-BR" sz="1800" b="1" dirty="0"/>
              <a:t>utilizado </a:t>
            </a:r>
            <a:r>
              <a:rPr lang="pt-BR" sz="1800" dirty="0"/>
              <a:t>por qualquer pessoa dentro da empresa;</a:t>
            </a:r>
          </a:p>
          <a:p>
            <a:pPr lvl="0">
              <a:lnSpc>
                <a:spcPct val="90000"/>
              </a:lnSpc>
            </a:pPr>
            <a:r>
              <a:rPr lang="pt-BR" sz="1400" dirty="0"/>
              <a:t>Personalização</a:t>
            </a:r>
          </a:p>
          <a:p>
            <a:pPr lvl="1"/>
            <a:r>
              <a:rPr lang="pt-BR" sz="1800" dirty="0"/>
              <a:t>o conhecimento está fortemente </a:t>
            </a:r>
            <a:r>
              <a:rPr lang="pt-BR" sz="1800" b="1" dirty="0"/>
              <a:t>ligado </a:t>
            </a:r>
            <a:r>
              <a:rPr lang="pt-BR" sz="1800" dirty="0"/>
              <a:t>à pessoa que o desenvolveu e é </a:t>
            </a:r>
            <a:r>
              <a:rPr lang="pt-BR" sz="1800" b="1" dirty="0"/>
              <a:t>compartilhado </a:t>
            </a:r>
            <a:r>
              <a:rPr lang="pt-BR" sz="1800" dirty="0"/>
              <a:t>principalmente através de interação </a:t>
            </a:r>
            <a:r>
              <a:rPr lang="pt-BR" sz="1800" i="1" dirty="0" err="1"/>
              <a:t>person-to-person</a:t>
            </a:r>
            <a:r>
              <a:rPr lang="pt-BR" sz="1800" dirty="0"/>
              <a:t>. </a:t>
            </a:r>
          </a:p>
          <a:p>
            <a:pPr lvl="2">
              <a:lnSpc>
                <a:spcPct val="90000"/>
              </a:lnSpc>
            </a:pPr>
            <a:r>
              <a:rPr lang="pt-BR" sz="1400" dirty="0"/>
              <a:t>Propósito da utilização de Tecnologia de Informação</a:t>
            </a:r>
          </a:p>
          <a:p>
            <a:pPr lvl="3">
              <a:lnSpc>
                <a:spcPct val="90000"/>
              </a:lnSpc>
            </a:pPr>
            <a:r>
              <a:rPr lang="pt-BR" sz="1400" dirty="0"/>
              <a:t>Facilitar a disseminação do conhecimento entre as pessoas, não armazená-lo. </a:t>
            </a:r>
          </a:p>
        </p:txBody>
      </p:sp>
      <p:sp>
        <p:nvSpPr>
          <p:cNvPr id="31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376736"/>
            <a:ext cx="1161135" cy="766764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563731" y="4288428"/>
            <a:ext cx="1328706" cy="855072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99729" y="4694066"/>
            <a:ext cx="1174455" cy="449434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409" y="758283"/>
            <a:ext cx="3277394" cy="3277395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7619" y="834726"/>
            <a:ext cx="2952974" cy="312450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Gestão do Conhecimento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896" y="0"/>
            <a:ext cx="866357" cy="443256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71133" y="0"/>
            <a:ext cx="1303051" cy="719651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202623"/>
            <a:ext cx="119805" cy="414747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0" y="615660"/>
            <a:ext cx="3943349" cy="3667012"/>
          </a:xfrm>
        </p:spPr>
        <p:txBody>
          <a:bodyPr anchor="t"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pt-BR" dirty="0"/>
              <a:t>Identificação</a:t>
            </a:r>
          </a:p>
          <a:p>
            <a:pPr marL="385763" indent="-385763">
              <a:buFont typeface="+mj-lt"/>
              <a:buAutoNum type="arabicPeriod"/>
            </a:pPr>
            <a:r>
              <a:rPr lang="pt-BR" dirty="0"/>
              <a:t>Captura</a:t>
            </a:r>
          </a:p>
          <a:p>
            <a:pPr marL="385763" indent="-385763">
              <a:buFont typeface="+mj-lt"/>
              <a:buAutoNum type="arabicPeriod"/>
            </a:pPr>
            <a:r>
              <a:rPr lang="pt-BR" dirty="0"/>
              <a:t>Seleção e validação</a:t>
            </a:r>
          </a:p>
          <a:p>
            <a:pPr marL="385763" indent="-385763">
              <a:buFont typeface="+mj-lt"/>
              <a:buAutoNum type="arabicPeriod"/>
            </a:pPr>
            <a:r>
              <a:rPr lang="pt-BR" dirty="0"/>
              <a:t>Organização e armazenagem</a:t>
            </a:r>
          </a:p>
          <a:p>
            <a:pPr marL="385763" indent="-385763">
              <a:buFont typeface="+mj-lt"/>
              <a:buAutoNum type="arabicPeriod"/>
            </a:pPr>
            <a:r>
              <a:rPr lang="pt-BR" dirty="0"/>
              <a:t>Compartilhamento</a:t>
            </a:r>
          </a:p>
          <a:p>
            <a:pPr marL="385763" indent="-385763">
              <a:buFont typeface="+mj-lt"/>
              <a:buAutoNum type="arabicPeriod"/>
            </a:pPr>
            <a:r>
              <a:rPr lang="pt-BR" dirty="0"/>
              <a:t>Aplicação</a:t>
            </a:r>
          </a:p>
          <a:p>
            <a:pPr marL="385763" indent="-385763">
              <a:buFont typeface="+mj-lt"/>
              <a:buAutoNum type="arabicPeriod"/>
            </a:pPr>
            <a:r>
              <a:rPr lang="pt-BR" dirty="0"/>
              <a:t>Criação</a:t>
            </a:r>
          </a:p>
          <a:p>
            <a:endParaRPr lang="pt-BR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376736"/>
            <a:ext cx="1161135" cy="766764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563731" y="4288428"/>
            <a:ext cx="1328706" cy="855072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99729" y="4694066"/>
            <a:ext cx="1174455" cy="449434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Eficácia de GC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25454" y="443508"/>
            <a:ext cx="5503421" cy="4189214"/>
          </a:xfrm>
        </p:spPr>
        <p:txBody>
          <a:bodyPr anchor="ctr">
            <a:normAutofit/>
          </a:bodyPr>
          <a:lstStyle/>
          <a:p>
            <a:r>
              <a:rPr lang="pt-BR" sz="2000" b="0" dirty="0"/>
              <a:t>É necessário criar </a:t>
            </a:r>
            <a:r>
              <a:rPr lang="pt-BR" sz="2000" dirty="0"/>
              <a:t>incentivos reais </a:t>
            </a:r>
            <a:r>
              <a:rPr lang="pt-BR" sz="2000" b="0" dirty="0"/>
              <a:t>que possam </a:t>
            </a:r>
            <a:r>
              <a:rPr lang="pt-BR" sz="2000" dirty="0"/>
              <a:t>estimular</a:t>
            </a:r>
            <a:r>
              <a:rPr lang="pt-BR" sz="2000" b="0" dirty="0"/>
              <a:t> a </a:t>
            </a:r>
            <a:r>
              <a:rPr lang="pt-BR" sz="2000" dirty="0"/>
              <a:t>contribuição </a:t>
            </a:r>
            <a:r>
              <a:rPr lang="pt-BR" sz="2000" b="0" dirty="0"/>
              <a:t>das pessoas. </a:t>
            </a:r>
          </a:p>
          <a:p>
            <a:r>
              <a:rPr lang="pt-BR" sz="2000" b="0" dirty="0"/>
              <a:t>Na abordagem de codificação:</a:t>
            </a:r>
          </a:p>
          <a:p>
            <a:pPr lvl="1"/>
            <a:r>
              <a:rPr lang="pt-BR" sz="1800" dirty="0"/>
              <a:t>os gerentes precisam </a:t>
            </a:r>
            <a:r>
              <a:rPr lang="pt-BR" sz="1800" b="1" dirty="0"/>
              <a:t>desenvolver</a:t>
            </a:r>
            <a:r>
              <a:rPr lang="pt-BR" sz="1800" dirty="0"/>
              <a:t> um </a:t>
            </a:r>
            <a:r>
              <a:rPr lang="pt-BR" sz="1800" b="1" dirty="0"/>
              <a:t>modelo </a:t>
            </a:r>
            <a:r>
              <a:rPr lang="pt-BR" sz="1800" dirty="0"/>
              <a:t>que </a:t>
            </a:r>
            <a:r>
              <a:rPr lang="pt-BR" sz="1800" b="1" dirty="0"/>
              <a:t>estimule</a:t>
            </a:r>
            <a:r>
              <a:rPr lang="pt-BR" sz="1800" dirty="0"/>
              <a:t> pessoas a </a:t>
            </a:r>
            <a:r>
              <a:rPr lang="pt-BR" sz="1800" b="1" dirty="0" err="1"/>
              <a:t>externalizar</a:t>
            </a:r>
            <a:r>
              <a:rPr lang="pt-BR" sz="1800" dirty="0"/>
              <a:t> seu </a:t>
            </a:r>
            <a:r>
              <a:rPr lang="pt-BR" sz="1800" b="1" dirty="0"/>
              <a:t>conhecimento </a:t>
            </a:r>
            <a:r>
              <a:rPr lang="pt-BR" sz="1800" dirty="0"/>
              <a:t>e </a:t>
            </a:r>
            <a:r>
              <a:rPr lang="pt-BR" sz="1800" b="1" dirty="0"/>
              <a:t>compartilhá-lo </a:t>
            </a:r>
            <a:r>
              <a:rPr lang="pt-BR" sz="1800" dirty="0"/>
              <a:t>em um repositório comum. </a:t>
            </a:r>
          </a:p>
          <a:p>
            <a:r>
              <a:rPr lang="pt-BR" sz="2000" dirty="0"/>
              <a:t>Na abordagem de personalização</a:t>
            </a:r>
          </a:p>
          <a:p>
            <a:pPr lvl="1"/>
            <a:r>
              <a:rPr lang="pt-BR" sz="1800" b="1" dirty="0"/>
              <a:t>estimular</a:t>
            </a:r>
            <a:r>
              <a:rPr lang="pt-BR" sz="1800" dirty="0"/>
              <a:t> as pessoas a </a:t>
            </a:r>
            <a:r>
              <a:rPr lang="pt-BR" sz="1800" b="1" dirty="0"/>
              <a:t>interagirem </a:t>
            </a:r>
            <a:r>
              <a:rPr lang="pt-BR" sz="1800" dirty="0"/>
              <a:t>e </a:t>
            </a:r>
            <a:r>
              <a:rPr lang="pt-BR" sz="1800" b="1" dirty="0"/>
              <a:t>compartilharem conhecimento </a:t>
            </a:r>
            <a:r>
              <a:rPr lang="pt-BR" sz="1800" dirty="0"/>
              <a:t>umas com as outras.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069886-D86F-42C8-A848-EB9094282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7" r="-1" b="-1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7404" cy="5143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2600" y="241300"/>
            <a:ext cx="5168389" cy="851803"/>
          </a:xfrm>
        </p:spPr>
        <p:txBody>
          <a:bodyPr>
            <a:normAutofit/>
          </a:bodyPr>
          <a:lstStyle/>
          <a:p>
            <a:r>
              <a:rPr lang="pt-BR" dirty="0"/>
              <a:t>Objetivos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42340" y="534845"/>
            <a:ext cx="801649" cy="159496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76320" y="3827443"/>
            <a:ext cx="1513185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20937" y="4296531"/>
            <a:ext cx="364184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2361D3D-B167-4151-BABD-9E43CE06C1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279191"/>
              </p:ext>
            </p:extLst>
          </p:nvPr>
        </p:nvGraphicFramePr>
        <p:xfrm>
          <a:off x="482600" y="1337235"/>
          <a:ext cx="5168390" cy="3295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2601" y="482600"/>
            <a:ext cx="3465438" cy="34253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  <a:latin typeface="+mj-lt"/>
              </a:rPr>
              <a:t>Gestão do Conhecimento e da Informação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2600" y="4006354"/>
            <a:ext cx="3729360" cy="581620"/>
          </a:xfrm>
        </p:spPr>
        <p:txBody>
          <a:bodyPr vert="horz" lIns="91440" tIns="45720" rIns="91440" bIns="45720" rtlCol="0">
            <a:noAutofit/>
          </a:bodyPr>
          <a:lstStyle/>
          <a:p>
            <a:pPr algn="l" defTabSz="914400">
              <a:lnSpc>
                <a:spcPct val="90000"/>
              </a:lnSpc>
              <a:spcBef>
                <a:spcPts val="1000"/>
              </a:spcBef>
            </a:pPr>
            <a:r>
              <a:rPr lang="en-US" sz="1400" dirty="0" err="1">
                <a:solidFill>
                  <a:schemeClr val="tx1"/>
                </a:solidFill>
                <a:latin typeface="+mn-lt"/>
              </a:rPr>
              <a:t>Gestão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do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Conhecimento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e o Capital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Intelectual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algn="l" defTabSz="914400">
              <a:lnSpc>
                <a:spcPct val="90000"/>
              </a:lnSpc>
              <a:spcBef>
                <a:spcPts val="1000"/>
              </a:spcBef>
            </a:pPr>
            <a:r>
              <a:rPr lang="en-US" sz="1400" b="0" dirty="0">
                <a:solidFill>
                  <a:schemeClr val="tx1"/>
                </a:solidFill>
                <a:latin typeface="+mn-lt"/>
              </a:rPr>
              <a:t>Professor Rafael Escalfoni</a:t>
            </a:r>
          </a:p>
        </p:txBody>
      </p:sp>
      <p:pic>
        <p:nvPicPr>
          <p:cNvPr id="5" name="Picture 4" descr="Rabiscos em um caderno">
            <a:extLst>
              <a:ext uri="{FF2B5EF4-FFF2-40B4-BE49-F238E27FC236}">
                <a16:creationId xmlns:a16="http://schemas.microsoft.com/office/drawing/2014/main" id="{0A320DC0-A0B2-491E-9D57-2CB42B1E2E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81" r="25361" b="1"/>
          <a:stretch/>
        </p:blipFill>
        <p:spPr>
          <a:xfrm>
            <a:off x="4671911" y="10"/>
            <a:ext cx="4472089" cy="51434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6490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3938487" cy="1355479"/>
          </a:xfrm>
        </p:spPr>
        <p:txBody>
          <a:bodyPr>
            <a:normAutofit/>
          </a:bodyPr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749972"/>
            <a:ext cx="3464715" cy="2882750"/>
          </a:xfrm>
        </p:spPr>
        <p:txBody>
          <a:bodyPr>
            <a:normAutofit/>
          </a:bodyPr>
          <a:lstStyle/>
          <a:p>
            <a:r>
              <a:rPr lang="pt-BR" sz="1500"/>
              <a:t>Pilares da Gestão do Conhecimento</a:t>
            </a:r>
          </a:p>
          <a:p>
            <a:r>
              <a:rPr lang="pt-BR" sz="1500"/>
              <a:t>Ferramentas de Gestão de Conhecimento</a:t>
            </a:r>
          </a:p>
          <a:p>
            <a:r>
              <a:rPr lang="pt-BR" sz="1500"/>
              <a:t>Pirâmide do Conhecimento</a:t>
            </a:r>
          </a:p>
          <a:p>
            <a:r>
              <a:rPr lang="pt-BR" sz="1500"/>
              <a:t>Apoio tecnológico à Gestão de Conhecimento</a:t>
            </a:r>
          </a:p>
          <a:p>
            <a:r>
              <a:rPr lang="pt-BR" sz="1500"/>
              <a:t>Dificuldades e desafios</a:t>
            </a:r>
          </a:p>
          <a:p>
            <a:r>
              <a:rPr lang="pt-BR" sz="1500"/>
              <a:t>Estratégias de GC</a:t>
            </a:r>
          </a:p>
          <a:p>
            <a:r>
              <a:rPr lang="pt-BR" sz="1500"/>
              <a:t>Capital Intelectual</a:t>
            </a:r>
          </a:p>
        </p:txBody>
      </p:sp>
      <p:pic>
        <p:nvPicPr>
          <p:cNvPr id="5" name="Picture 4" descr="Blocos de madeira empilhados para criar um gráfico de barras">
            <a:extLst>
              <a:ext uri="{FF2B5EF4-FFF2-40B4-BE49-F238E27FC236}">
                <a16:creationId xmlns:a16="http://schemas.microsoft.com/office/drawing/2014/main" id="{068934C4-5F7B-4498-BF27-93BAC2582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52" r="15611"/>
          <a:stretch/>
        </p:blipFill>
        <p:spPr>
          <a:xfrm>
            <a:off x="4671911" y="10"/>
            <a:ext cx="4472089" cy="51434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509" y="542923"/>
            <a:ext cx="4501582" cy="1121569"/>
          </a:xfrm>
        </p:spPr>
        <p:txBody>
          <a:bodyPr>
            <a:normAutofit/>
          </a:bodyPr>
          <a:lstStyle/>
          <a:p>
            <a:r>
              <a:rPr lang="pt-BR" sz="3000"/>
              <a:t>Capital Intelectual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7510" y="1803800"/>
            <a:ext cx="4501582" cy="2796775"/>
          </a:xfrm>
        </p:spPr>
        <p:txBody>
          <a:bodyPr>
            <a:normAutofit/>
          </a:bodyPr>
          <a:lstStyle/>
          <a:p>
            <a:r>
              <a:rPr lang="pt-BR" sz="1800" b="0" dirty="0"/>
              <a:t>É qualquer coisa </a:t>
            </a:r>
            <a:r>
              <a:rPr lang="pt-BR" sz="1800" dirty="0"/>
              <a:t>valorizada </a:t>
            </a:r>
            <a:r>
              <a:rPr lang="pt-BR" sz="1800" b="0" dirty="0"/>
              <a:t>pela </a:t>
            </a:r>
            <a:r>
              <a:rPr lang="pt-BR" sz="1800" dirty="0"/>
              <a:t>organização </a:t>
            </a:r>
            <a:r>
              <a:rPr lang="pt-BR" sz="1800" b="0" dirty="0"/>
              <a:t>que esteja contida nas </a:t>
            </a:r>
            <a:r>
              <a:rPr lang="pt-BR" sz="1800" dirty="0"/>
              <a:t>pessoas</a:t>
            </a:r>
            <a:r>
              <a:rPr lang="pt-BR" sz="1800" b="0" dirty="0"/>
              <a:t>, ou seja, </a:t>
            </a:r>
            <a:r>
              <a:rPr lang="pt-BR" sz="1800" dirty="0"/>
              <a:t>derivada </a:t>
            </a:r>
            <a:r>
              <a:rPr lang="pt-BR" sz="1800" b="0" dirty="0"/>
              <a:t>de </a:t>
            </a:r>
            <a:r>
              <a:rPr lang="pt-BR" sz="1800" dirty="0"/>
              <a:t>processos</a:t>
            </a:r>
            <a:r>
              <a:rPr lang="pt-BR" sz="1800" b="0" dirty="0"/>
              <a:t>, de </a:t>
            </a:r>
            <a:r>
              <a:rPr lang="pt-BR" sz="1800" dirty="0"/>
              <a:t>sistemas </a:t>
            </a:r>
            <a:r>
              <a:rPr lang="pt-BR" sz="1800" b="0" dirty="0"/>
              <a:t>e da </a:t>
            </a:r>
            <a:r>
              <a:rPr lang="pt-BR" sz="1800" dirty="0"/>
              <a:t>cultura organizacional </a:t>
            </a:r>
          </a:p>
          <a:p>
            <a:pPr lvl="1"/>
            <a:r>
              <a:rPr lang="pt-BR" sz="1600" b="1" dirty="0"/>
              <a:t>Conhecimento</a:t>
            </a:r>
            <a:r>
              <a:rPr lang="pt-BR" sz="1600" dirty="0"/>
              <a:t> e </a:t>
            </a:r>
            <a:r>
              <a:rPr lang="pt-BR" sz="1600" b="1" dirty="0"/>
              <a:t>habilidades individuais</a:t>
            </a:r>
            <a:r>
              <a:rPr lang="pt-BR" sz="1600" dirty="0"/>
              <a:t>, normas e valores, bases de dados, metodologias, software, know-how, licenças, marcas e segredos comerciais, 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B7260-5909-448A-B44C-96A5766C70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28" r="25667" b="1"/>
          <a:stretch/>
        </p:blipFill>
        <p:spPr>
          <a:xfrm>
            <a:off x="5399580" y="10"/>
            <a:ext cx="3744420" cy="5143490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>
            <a:normAutofit/>
          </a:bodyPr>
          <a:lstStyle/>
          <a:p>
            <a:r>
              <a:rPr lang="pt-BR" dirty="0"/>
              <a:t>Capital Intelectual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89472" y="1590018"/>
            <a:ext cx="484026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716801" y="1007270"/>
            <a:ext cx="1899624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76320" y="3827443"/>
            <a:ext cx="1513185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20937" y="4296531"/>
            <a:ext cx="364184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92B2B86-8355-423D-B93A-F9B300271A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693742"/>
              </p:ext>
            </p:extLst>
          </p:nvPr>
        </p:nvGraphicFramePr>
        <p:xfrm>
          <a:off x="628650" y="1369218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509" y="542923"/>
            <a:ext cx="4501582" cy="588667"/>
          </a:xfrm>
        </p:spPr>
        <p:txBody>
          <a:bodyPr>
            <a:normAutofit/>
          </a:bodyPr>
          <a:lstStyle/>
          <a:p>
            <a:r>
              <a:rPr lang="pt-BR" sz="3000" dirty="0"/>
              <a:t>Capital Intelectual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0B03D5-2774-4515-BDB3-2E19E861E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57" r="29350"/>
          <a:stretch/>
        </p:blipFill>
        <p:spPr>
          <a:xfrm>
            <a:off x="5399580" y="10"/>
            <a:ext cx="3744420" cy="5143490"/>
          </a:xfrm>
          <a:prstGeom prst="rect">
            <a:avLst/>
          </a:prstGeom>
          <a:effectLst/>
        </p:spPr>
      </p:pic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44146F7-626B-487C-95D7-76ED2B9299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636139"/>
              </p:ext>
            </p:extLst>
          </p:nvPr>
        </p:nvGraphicFramePr>
        <p:xfrm>
          <a:off x="627510" y="1131590"/>
          <a:ext cx="4501582" cy="3468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509" y="542923"/>
            <a:ext cx="4501582" cy="588667"/>
          </a:xfrm>
        </p:spPr>
        <p:txBody>
          <a:bodyPr>
            <a:normAutofit/>
          </a:bodyPr>
          <a:lstStyle/>
          <a:p>
            <a:r>
              <a:rPr lang="pt-BR" sz="3000" dirty="0"/>
              <a:t>Capital Intelectual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0B03D5-2774-4515-BDB3-2E19E861E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57" r="29350"/>
          <a:stretch/>
        </p:blipFill>
        <p:spPr>
          <a:xfrm>
            <a:off x="5399580" y="10"/>
            <a:ext cx="3744420" cy="5143490"/>
          </a:xfrm>
          <a:prstGeom prst="rect">
            <a:avLst/>
          </a:prstGeom>
          <a:effectLst/>
        </p:spPr>
      </p:pic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44146F7-626B-487C-95D7-76ED2B9299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260723"/>
              </p:ext>
            </p:extLst>
          </p:nvPr>
        </p:nvGraphicFramePr>
        <p:xfrm>
          <a:off x="627510" y="1118989"/>
          <a:ext cx="4501582" cy="3396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785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509" y="542923"/>
            <a:ext cx="4501582" cy="588667"/>
          </a:xfrm>
        </p:spPr>
        <p:txBody>
          <a:bodyPr>
            <a:normAutofit/>
          </a:bodyPr>
          <a:lstStyle/>
          <a:p>
            <a:r>
              <a:rPr lang="pt-BR" sz="3000" dirty="0"/>
              <a:t>Capital Intelectual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0B03D5-2774-4515-BDB3-2E19E861E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57" r="29350"/>
          <a:stretch/>
        </p:blipFill>
        <p:spPr>
          <a:xfrm>
            <a:off x="5399580" y="10"/>
            <a:ext cx="3744420" cy="5143490"/>
          </a:xfrm>
          <a:prstGeom prst="rect">
            <a:avLst/>
          </a:prstGeom>
          <a:effectLst/>
        </p:spPr>
      </p:pic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44146F7-626B-487C-95D7-76ED2B9299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411624"/>
              </p:ext>
            </p:extLst>
          </p:nvPr>
        </p:nvGraphicFramePr>
        <p:xfrm>
          <a:off x="627510" y="1131590"/>
          <a:ext cx="4501582" cy="3468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8449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85341" y="273843"/>
            <a:ext cx="3630007" cy="1355479"/>
          </a:xfrm>
        </p:spPr>
        <p:txBody>
          <a:bodyPr>
            <a:normAutofit/>
          </a:bodyPr>
          <a:lstStyle/>
          <a:p>
            <a:r>
              <a:rPr lang="pt-BR" dirty="0"/>
              <a:t>Pilares da Gestão do Conhecimento</a:t>
            </a:r>
          </a:p>
        </p:txBody>
      </p:sp>
      <p:pic>
        <p:nvPicPr>
          <p:cNvPr id="5" name="Picture 4" descr="Renderização 3D de peças do jogo amarradas com uma corda">
            <a:extLst>
              <a:ext uri="{FF2B5EF4-FFF2-40B4-BE49-F238E27FC236}">
                <a16:creationId xmlns:a16="http://schemas.microsoft.com/office/drawing/2014/main" id="{98989DE6-245C-4354-B50C-33F84DF30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9" r="29640"/>
          <a:stretch/>
        </p:blipFill>
        <p:spPr>
          <a:xfrm>
            <a:off x="20" y="10"/>
            <a:ext cx="4587406" cy="51434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6017" y="1749972"/>
            <a:ext cx="4032448" cy="2882750"/>
          </a:xfrm>
        </p:spPr>
        <p:txBody>
          <a:bodyPr>
            <a:normAutofit/>
          </a:bodyPr>
          <a:lstStyle/>
          <a:p>
            <a:r>
              <a:rPr lang="pt-BR" sz="1800" dirty="0"/>
              <a:t>Consultar, Compartilhar e Colaborar. </a:t>
            </a:r>
          </a:p>
          <a:p>
            <a:pPr lvl="1"/>
            <a:r>
              <a:rPr lang="pt-BR" sz="1600" dirty="0"/>
              <a:t>Atuam de maneira transversal, exigindo a atuação em três dimensões</a:t>
            </a:r>
          </a:p>
          <a:p>
            <a:pPr lvl="2"/>
            <a:r>
              <a:rPr lang="pt-BR" sz="1400" dirty="0"/>
              <a:t>Ferramentas (ou mecanismos), </a:t>
            </a:r>
          </a:p>
          <a:p>
            <a:pPr lvl="2"/>
            <a:r>
              <a:rPr lang="pt-BR" sz="1400" dirty="0"/>
              <a:t>Cultura e </a:t>
            </a:r>
          </a:p>
          <a:p>
            <a:pPr lvl="2"/>
            <a:r>
              <a:rPr lang="pt-BR" sz="1400" dirty="0"/>
              <a:t>Capital Humano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927</Words>
  <Application>Microsoft Macintosh PowerPoint</Application>
  <PresentationFormat>Apresentação na tela (16:9)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Courier New</vt:lpstr>
      <vt:lpstr>Garamond</vt:lpstr>
      <vt:lpstr>Tahoma</vt:lpstr>
      <vt:lpstr>Verdana</vt:lpstr>
      <vt:lpstr>Wingdings</vt:lpstr>
      <vt:lpstr>Tema do Office</vt:lpstr>
      <vt:lpstr>Gestão do Conhecimento e da Informação</vt:lpstr>
      <vt:lpstr>Objetivos</vt:lpstr>
      <vt:lpstr>Agenda</vt:lpstr>
      <vt:lpstr>Capital Intelectual</vt:lpstr>
      <vt:lpstr>Capital Intelectual</vt:lpstr>
      <vt:lpstr>Capital Intelectual</vt:lpstr>
      <vt:lpstr>Capital Intelectual</vt:lpstr>
      <vt:lpstr>Capital Intelectual</vt:lpstr>
      <vt:lpstr>Pilares da Gestão do Conhecimento</vt:lpstr>
      <vt:lpstr>Apresentação do PowerPoint</vt:lpstr>
      <vt:lpstr>Ferramentas de GC</vt:lpstr>
      <vt:lpstr>GC criando vantagem competitiva</vt:lpstr>
      <vt:lpstr>Pirâmide do Conhecimento</vt:lpstr>
      <vt:lpstr>Apoio tecnológico a GC [1/2]</vt:lpstr>
      <vt:lpstr>Apoio tecnológico a GC [2/2]</vt:lpstr>
      <vt:lpstr>Premissas</vt:lpstr>
      <vt:lpstr>Estratégias de GC:  codificação vs personalização</vt:lpstr>
      <vt:lpstr>Gestão do Conhecimento</vt:lpstr>
      <vt:lpstr>Eficácia de GC</vt:lpstr>
      <vt:lpstr>Gestão do Conhecimento e da Informação</vt:lpstr>
    </vt:vector>
  </TitlesOfParts>
  <Company>ACME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Rafael</dc:creator>
  <cp:lastModifiedBy>RAFAEL ELIAS DE LIMA ESCALFONI</cp:lastModifiedBy>
  <cp:revision>64</cp:revision>
  <dcterms:created xsi:type="dcterms:W3CDTF">2011-02-26T22:48:20Z</dcterms:created>
  <dcterms:modified xsi:type="dcterms:W3CDTF">2022-05-19T17:32:56Z</dcterms:modified>
</cp:coreProperties>
</file>