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4CA10-DE70-47AC-BC37-44B1DE9BF9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8A7F5-1345-4768-8D6F-2C00F3FCF620}">
      <dgm:prSet/>
      <dgm:spPr/>
      <dgm:t>
        <a:bodyPr/>
        <a:lstStyle/>
        <a:p>
          <a:r>
            <a:rPr lang="pt-BR"/>
            <a:t>Extração-Transformação e Carga (Loading)</a:t>
          </a:r>
          <a:endParaRPr lang="en-US"/>
        </a:p>
      </dgm:t>
    </dgm:pt>
    <dgm:pt modelId="{40D71F84-0E9C-4B33-BA4F-46B9B57D1C60}" type="parTrans" cxnId="{521C68FA-C355-40BF-935F-2E220F4793FB}">
      <dgm:prSet/>
      <dgm:spPr/>
      <dgm:t>
        <a:bodyPr/>
        <a:lstStyle/>
        <a:p>
          <a:endParaRPr lang="en-US"/>
        </a:p>
      </dgm:t>
    </dgm:pt>
    <dgm:pt modelId="{EE8B62EA-7E18-4EEC-8D38-B89CE9CEBFB6}" type="sibTrans" cxnId="{521C68FA-C355-40BF-935F-2E220F4793FB}">
      <dgm:prSet/>
      <dgm:spPr/>
      <dgm:t>
        <a:bodyPr/>
        <a:lstStyle/>
        <a:p>
          <a:endParaRPr lang="en-US"/>
        </a:p>
      </dgm:t>
    </dgm:pt>
    <dgm:pt modelId="{56AA7FAF-49A2-4C01-88A9-C2A714603989}">
      <dgm:prSet/>
      <dgm:spPr/>
      <dgm:t>
        <a:bodyPr/>
        <a:lstStyle/>
        <a:p>
          <a:r>
            <a:rPr lang="pt-BR"/>
            <a:t>O processo inicial de qualquer Data Warehouse</a:t>
          </a:r>
          <a:endParaRPr lang="en-US"/>
        </a:p>
      </dgm:t>
    </dgm:pt>
    <dgm:pt modelId="{2EA15C04-CA60-408A-B536-9CED7AEEB1A7}" type="parTrans" cxnId="{0CA6691F-6165-47FE-AD93-B680E511035F}">
      <dgm:prSet/>
      <dgm:spPr/>
      <dgm:t>
        <a:bodyPr/>
        <a:lstStyle/>
        <a:p>
          <a:endParaRPr lang="en-US"/>
        </a:p>
      </dgm:t>
    </dgm:pt>
    <dgm:pt modelId="{6D5908C7-4854-4CA5-9D12-90D402EC0DCA}" type="sibTrans" cxnId="{0CA6691F-6165-47FE-AD93-B680E511035F}">
      <dgm:prSet/>
      <dgm:spPr/>
      <dgm:t>
        <a:bodyPr/>
        <a:lstStyle/>
        <a:p>
          <a:endParaRPr lang="en-US"/>
        </a:p>
      </dgm:t>
    </dgm:pt>
    <dgm:pt modelId="{D28B22D1-E194-48B4-8E84-B7F1B5E70489}" type="pres">
      <dgm:prSet presAssocID="{9944CA10-DE70-47AC-BC37-44B1DE9BF9D3}" presName="root" presStyleCnt="0">
        <dgm:presLayoutVars>
          <dgm:dir/>
          <dgm:resizeHandles val="exact"/>
        </dgm:presLayoutVars>
      </dgm:prSet>
      <dgm:spPr/>
    </dgm:pt>
    <dgm:pt modelId="{21640019-F9E3-4C2A-A811-7BA28808BD16}" type="pres">
      <dgm:prSet presAssocID="{9808A7F5-1345-4768-8D6F-2C00F3FCF620}" presName="compNode" presStyleCnt="0"/>
      <dgm:spPr/>
    </dgm:pt>
    <dgm:pt modelId="{313B91FF-095B-4169-A5D6-18A26FD9875E}" type="pres">
      <dgm:prSet presAssocID="{9808A7F5-1345-4768-8D6F-2C00F3FCF620}" presName="bgRect" presStyleLbl="bgShp" presStyleIdx="0" presStyleCnt="2"/>
      <dgm:spPr/>
    </dgm:pt>
    <dgm:pt modelId="{272669E2-41EE-498A-95D6-C47114D74FC5}" type="pres">
      <dgm:prSet presAssocID="{9808A7F5-1345-4768-8D6F-2C00F3FCF6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4A168317-5DC1-43B0-8838-8B9FD7FE29EF}" type="pres">
      <dgm:prSet presAssocID="{9808A7F5-1345-4768-8D6F-2C00F3FCF620}" presName="spaceRect" presStyleCnt="0"/>
      <dgm:spPr/>
    </dgm:pt>
    <dgm:pt modelId="{0600687B-7E8C-4549-80C7-ED46F175192C}" type="pres">
      <dgm:prSet presAssocID="{9808A7F5-1345-4768-8D6F-2C00F3FCF620}" presName="parTx" presStyleLbl="revTx" presStyleIdx="0" presStyleCnt="2">
        <dgm:presLayoutVars>
          <dgm:chMax val="0"/>
          <dgm:chPref val="0"/>
        </dgm:presLayoutVars>
      </dgm:prSet>
      <dgm:spPr/>
    </dgm:pt>
    <dgm:pt modelId="{F3A294D8-65BF-4242-9A1C-E70A7F4B5F63}" type="pres">
      <dgm:prSet presAssocID="{EE8B62EA-7E18-4EEC-8D38-B89CE9CEBFB6}" presName="sibTrans" presStyleCnt="0"/>
      <dgm:spPr/>
    </dgm:pt>
    <dgm:pt modelId="{25722ED5-7EF5-490D-BFC1-F1F8BF99D8EE}" type="pres">
      <dgm:prSet presAssocID="{56AA7FAF-49A2-4C01-88A9-C2A714603989}" presName="compNode" presStyleCnt="0"/>
      <dgm:spPr/>
    </dgm:pt>
    <dgm:pt modelId="{ADDF7376-66A2-4622-A65C-015C32C03D35}" type="pres">
      <dgm:prSet presAssocID="{56AA7FAF-49A2-4C01-88A9-C2A714603989}" presName="bgRect" presStyleLbl="bgShp" presStyleIdx="1" presStyleCnt="2"/>
      <dgm:spPr/>
    </dgm:pt>
    <dgm:pt modelId="{91210C21-413B-4344-9B2B-E502B5B81F19}" type="pres">
      <dgm:prSet presAssocID="{56AA7FAF-49A2-4C01-88A9-C2A7146039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9985046D-ECBC-448A-85B2-503C6F231186}" type="pres">
      <dgm:prSet presAssocID="{56AA7FAF-49A2-4C01-88A9-C2A714603989}" presName="spaceRect" presStyleCnt="0"/>
      <dgm:spPr/>
    </dgm:pt>
    <dgm:pt modelId="{1916C707-9D16-42B4-8FA4-6E0B5D94A97E}" type="pres">
      <dgm:prSet presAssocID="{56AA7FAF-49A2-4C01-88A9-C2A7146039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A6691F-6165-47FE-AD93-B680E511035F}" srcId="{9944CA10-DE70-47AC-BC37-44B1DE9BF9D3}" destId="{56AA7FAF-49A2-4C01-88A9-C2A714603989}" srcOrd="1" destOrd="0" parTransId="{2EA15C04-CA60-408A-B536-9CED7AEEB1A7}" sibTransId="{6D5908C7-4854-4CA5-9D12-90D402EC0DCA}"/>
    <dgm:cxn modelId="{0A6EBD65-7FA5-4AB9-B8B0-8D6FE375D53E}" type="presOf" srcId="{56AA7FAF-49A2-4C01-88A9-C2A714603989}" destId="{1916C707-9D16-42B4-8FA4-6E0B5D94A97E}" srcOrd="0" destOrd="0" presId="urn:microsoft.com/office/officeart/2018/2/layout/IconVerticalSolidList"/>
    <dgm:cxn modelId="{08F8B9BB-63FE-49F5-AF5D-D623D9B31853}" type="presOf" srcId="{9808A7F5-1345-4768-8D6F-2C00F3FCF620}" destId="{0600687B-7E8C-4549-80C7-ED46F175192C}" srcOrd="0" destOrd="0" presId="urn:microsoft.com/office/officeart/2018/2/layout/IconVerticalSolidList"/>
    <dgm:cxn modelId="{F55A51F0-80E5-4FC9-9F97-F941F2794D9B}" type="presOf" srcId="{9944CA10-DE70-47AC-BC37-44B1DE9BF9D3}" destId="{D28B22D1-E194-48B4-8E84-B7F1B5E70489}" srcOrd="0" destOrd="0" presId="urn:microsoft.com/office/officeart/2018/2/layout/IconVerticalSolidList"/>
    <dgm:cxn modelId="{521C68FA-C355-40BF-935F-2E220F4793FB}" srcId="{9944CA10-DE70-47AC-BC37-44B1DE9BF9D3}" destId="{9808A7F5-1345-4768-8D6F-2C00F3FCF620}" srcOrd="0" destOrd="0" parTransId="{40D71F84-0E9C-4B33-BA4F-46B9B57D1C60}" sibTransId="{EE8B62EA-7E18-4EEC-8D38-B89CE9CEBFB6}"/>
    <dgm:cxn modelId="{C9B30EE4-D8B7-41AD-BE98-0487B50D904C}" type="presParOf" srcId="{D28B22D1-E194-48B4-8E84-B7F1B5E70489}" destId="{21640019-F9E3-4C2A-A811-7BA28808BD16}" srcOrd="0" destOrd="0" presId="urn:microsoft.com/office/officeart/2018/2/layout/IconVerticalSolidList"/>
    <dgm:cxn modelId="{8E26A6A2-715D-43BF-B837-76D788244D7A}" type="presParOf" srcId="{21640019-F9E3-4C2A-A811-7BA28808BD16}" destId="{313B91FF-095B-4169-A5D6-18A26FD9875E}" srcOrd="0" destOrd="0" presId="urn:microsoft.com/office/officeart/2018/2/layout/IconVerticalSolidList"/>
    <dgm:cxn modelId="{BE37981A-4F3B-4717-B196-5E49E52ED5BA}" type="presParOf" srcId="{21640019-F9E3-4C2A-A811-7BA28808BD16}" destId="{272669E2-41EE-498A-95D6-C47114D74FC5}" srcOrd="1" destOrd="0" presId="urn:microsoft.com/office/officeart/2018/2/layout/IconVerticalSolidList"/>
    <dgm:cxn modelId="{374C1901-A624-4AE6-9091-C072531A5157}" type="presParOf" srcId="{21640019-F9E3-4C2A-A811-7BA28808BD16}" destId="{4A168317-5DC1-43B0-8838-8B9FD7FE29EF}" srcOrd="2" destOrd="0" presId="urn:microsoft.com/office/officeart/2018/2/layout/IconVerticalSolidList"/>
    <dgm:cxn modelId="{9081347D-62CA-4AC4-AAC3-FEA695F27349}" type="presParOf" srcId="{21640019-F9E3-4C2A-A811-7BA28808BD16}" destId="{0600687B-7E8C-4549-80C7-ED46F175192C}" srcOrd="3" destOrd="0" presId="urn:microsoft.com/office/officeart/2018/2/layout/IconVerticalSolidList"/>
    <dgm:cxn modelId="{0508A954-89FD-41A6-9FC8-84B34A9BFCF2}" type="presParOf" srcId="{D28B22D1-E194-48B4-8E84-B7F1B5E70489}" destId="{F3A294D8-65BF-4242-9A1C-E70A7F4B5F63}" srcOrd="1" destOrd="0" presId="urn:microsoft.com/office/officeart/2018/2/layout/IconVerticalSolidList"/>
    <dgm:cxn modelId="{142ED474-F6D9-4EA3-BA59-143143168039}" type="presParOf" srcId="{D28B22D1-E194-48B4-8E84-B7F1B5E70489}" destId="{25722ED5-7EF5-490D-BFC1-F1F8BF99D8EE}" srcOrd="2" destOrd="0" presId="urn:microsoft.com/office/officeart/2018/2/layout/IconVerticalSolidList"/>
    <dgm:cxn modelId="{E0B54C0B-CA41-4FBD-9DDA-D54DE11234F0}" type="presParOf" srcId="{25722ED5-7EF5-490D-BFC1-F1F8BF99D8EE}" destId="{ADDF7376-66A2-4622-A65C-015C32C03D35}" srcOrd="0" destOrd="0" presId="urn:microsoft.com/office/officeart/2018/2/layout/IconVerticalSolidList"/>
    <dgm:cxn modelId="{EAA7921D-ADF1-46C4-AA94-FC071E6A3DE7}" type="presParOf" srcId="{25722ED5-7EF5-490D-BFC1-F1F8BF99D8EE}" destId="{91210C21-413B-4344-9B2B-E502B5B81F19}" srcOrd="1" destOrd="0" presId="urn:microsoft.com/office/officeart/2018/2/layout/IconVerticalSolidList"/>
    <dgm:cxn modelId="{7DB384E6-D2E9-4C37-832C-0B008B9FB019}" type="presParOf" srcId="{25722ED5-7EF5-490D-BFC1-F1F8BF99D8EE}" destId="{9985046D-ECBC-448A-85B2-503C6F231186}" srcOrd="2" destOrd="0" presId="urn:microsoft.com/office/officeart/2018/2/layout/IconVerticalSolidList"/>
    <dgm:cxn modelId="{F79C62BF-3A46-41EA-962F-F056B9386C0B}" type="presParOf" srcId="{25722ED5-7EF5-490D-BFC1-F1F8BF99D8EE}" destId="{1916C707-9D16-42B4-8FA4-6E0B5D94A9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3FDAD-07F3-4926-81AD-1BACA3B0290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6057CD-D90F-40DA-93EA-4247DE08DA31}">
      <dgm:prSet/>
      <dgm:spPr/>
      <dgm:t>
        <a:bodyPr/>
        <a:lstStyle/>
        <a:p>
          <a:r>
            <a:rPr lang="pt-BR"/>
            <a:t>Uma vez carregadas as tabelas, cheque a natureza dos dados</a:t>
          </a:r>
          <a:endParaRPr lang="en-US"/>
        </a:p>
      </dgm:t>
    </dgm:pt>
    <dgm:pt modelId="{C5A4AA70-5DBF-42F3-AEE1-5CD5CD0749D6}" type="parTrans" cxnId="{1BCB7FE3-B9C0-4137-8739-4E73DB20FE89}">
      <dgm:prSet/>
      <dgm:spPr/>
      <dgm:t>
        <a:bodyPr/>
        <a:lstStyle/>
        <a:p>
          <a:endParaRPr lang="en-US"/>
        </a:p>
      </dgm:t>
    </dgm:pt>
    <dgm:pt modelId="{CAFD2FAA-D15B-4629-915E-EEE703B1B287}" type="sibTrans" cxnId="{1BCB7FE3-B9C0-4137-8739-4E73DB20FE89}">
      <dgm:prSet/>
      <dgm:spPr/>
      <dgm:t>
        <a:bodyPr/>
        <a:lstStyle/>
        <a:p>
          <a:endParaRPr lang="en-US"/>
        </a:p>
      </dgm:t>
    </dgm:pt>
    <dgm:pt modelId="{5540CAA0-D9F4-4D1E-9CE2-E5DE17AD0C18}">
      <dgm:prSet/>
      <dgm:spPr/>
      <dgm:t>
        <a:bodyPr/>
        <a:lstStyle/>
        <a:p>
          <a:r>
            <a:rPr lang="pt-BR"/>
            <a:t>Há dados incompletos?</a:t>
          </a:r>
          <a:endParaRPr lang="en-US"/>
        </a:p>
      </dgm:t>
    </dgm:pt>
    <dgm:pt modelId="{3BFDCEE1-722D-4799-B78C-8E9FCB44B17B}" type="parTrans" cxnId="{24FB3B52-0AF5-4D9F-9B5B-62CE5CA98516}">
      <dgm:prSet/>
      <dgm:spPr/>
      <dgm:t>
        <a:bodyPr/>
        <a:lstStyle/>
        <a:p>
          <a:endParaRPr lang="en-US"/>
        </a:p>
      </dgm:t>
    </dgm:pt>
    <dgm:pt modelId="{1EE0526D-8EAB-432B-9AAF-7A62BB65E581}" type="sibTrans" cxnId="{24FB3B52-0AF5-4D9F-9B5B-62CE5CA98516}">
      <dgm:prSet/>
      <dgm:spPr/>
      <dgm:t>
        <a:bodyPr/>
        <a:lstStyle/>
        <a:p>
          <a:endParaRPr lang="en-US"/>
        </a:p>
      </dgm:t>
    </dgm:pt>
    <dgm:pt modelId="{B2F063EA-0AA7-4CF5-8E13-467E54941422}">
      <dgm:prSet/>
      <dgm:spPr/>
      <dgm:t>
        <a:bodyPr/>
        <a:lstStyle/>
        <a:p>
          <a:r>
            <a:rPr lang="pt-BR"/>
            <a:t>Há dados em formatos distintos?</a:t>
          </a:r>
          <a:endParaRPr lang="en-US"/>
        </a:p>
      </dgm:t>
    </dgm:pt>
    <dgm:pt modelId="{532EE96A-EE06-42EE-B6DC-59DC06C83ECE}" type="parTrans" cxnId="{A9F9BE57-EB5A-44E6-9AFB-B85DFD206742}">
      <dgm:prSet/>
      <dgm:spPr/>
      <dgm:t>
        <a:bodyPr/>
        <a:lstStyle/>
        <a:p>
          <a:endParaRPr lang="en-US"/>
        </a:p>
      </dgm:t>
    </dgm:pt>
    <dgm:pt modelId="{D596777A-1CD7-4F30-8220-E6D5692FAC54}" type="sibTrans" cxnId="{A9F9BE57-EB5A-44E6-9AFB-B85DFD206742}">
      <dgm:prSet/>
      <dgm:spPr/>
      <dgm:t>
        <a:bodyPr/>
        <a:lstStyle/>
        <a:p>
          <a:endParaRPr lang="en-US"/>
        </a:p>
      </dgm:t>
    </dgm:pt>
    <dgm:pt modelId="{D5FAD4FC-BFE9-44E9-8EFC-D9734C105556}">
      <dgm:prSet/>
      <dgm:spPr/>
      <dgm:t>
        <a:bodyPr/>
        <a:lstStyle/>
        <a:p>
          <a:r>
            <a:rPr lang="pt-BR"/>
            <a:t>Há inconsistências em dados similares, advindos de fontes distintas?</a:t>
          </a:r>
          <a:endParaRPr lang="en-US"/>
        </a:p>
      </dgm:t>
    </dgm:pt>
    <dgm:pt modelId="{2FCC5AD0-7F34-4FE6-A5F9-7B3293FB1120}" type="parTrans" cxnId="{776C35A6-CF6A-4ADA-AC32-48EA7058D4F3}">
      <dgm:prSet/>
      <dgm:spPr/>
      <dgm:t>
        <a:bodyPr/>
        <a:lstStyle/>
        <a:p>
          <a:endParaRPr lang="en-US"/>
        </a:p>
      </dgm:t>
    </dgm:pt>
    <dgm:pt modelId="{21BDA9A3-E123-4E3F-91D0-57FA46300540}" type="sibTrans" cxnId="{776C35A6-CF6A-4ADA-AC32-48EA7058D4F3}">
      <dgm:prSet/>
      <dgm:spPr/>
      <dgm:t>
        <a:bodyPr/>
        <a:lstStyle/>
        <a:p>
          <a:endParaRPr lang="en-US"/>
        </a:p>
      </dgm:t>
    </dgm:pt>
    <dgm:pt modelId="{FDC11416-16A9-4CDB-92A4-4B48A4B1743D}">
      <dgm:prSet/>
      <dgm:spPr/>
      <dgm:t>
        <a:bodyPr/>
        <a:lstStyle/>
        <a:p>
          <a:r>
            <a:rPr lang="pt-BR"/>
            <a:t>Crie mecanismos de tratamento de potenciais falhas e reanalise os dados</a:t>
          </a:r>
          <a:endParaRPr lang="en-US"/>
        </a:p>
      </dgm:t>
    </dgm:pt>
    <dgm:pt modelId="{B374638B-BD44-4BAC-AB8A-C9AB11561841}" type="parTrans" cxnId="{2B401DFC-090F-48B5-A7BA-27A50C5A4344}">
      <dgm:prSet/>
      <dgm:spPr/>
      <dgm:t>
        <a:bodyPr/>
        <a:lstStyle/>
        <a:p>
          <a:endParaRPr lang="en-US"/>
        </a:p>
      </dgm:t>
    </dgm:pt>
    <dgm:pt modelId="{0AE396FC-8C83-4AC5-899E-7183796F481F}" type="sibTrans" cxnId="{2B401DFC-090F-48B5-A7BA-27A50C5A4344}">
      <dgm:prSet/>
      <dgm:spPr/>
      <dgm:t>
        <a:bodyPr/>
        <a:lstStyle/>
        <a:p>
          <a:endParaRPr lang="en-US"/>
        </a:p>
      </dgm:t>
    </dgm:pt>
    <dgm:pt modelId="{A4D09309-8956-4C7A-AD9D-C146F6F24B01}">
      <dgm:prSet/>
      <dgm:spPr/>
      <dgm:t>
        <a:bodyPr/>
        <a:lstStyle/>
        <a:p>
          <a:r>
            <a:rPr lang="pt-BR"/>
            <a:t>Invista um tempo definindo potenciais problemas e consultas para checá-los</a:t>
          </a:r>
          <a:endParaRPr lang="en-US"/>
        </a:p>
      </dgm:t>
    </dgm:pt>
    <dgm:pt modelId="{6821FF0C-D20E-43E5-B95C-D1CF69B37CD6}" type="parTrans" cxnId="{416B7860-062E-41A9-ACBE-D2F63E6D06E3}">
      <dgm:prSet/>
      <dgm:spPr/>
      <dgm:t>
        <a:bodyPr/>
        <a:lstStyle/>
        <a:p>
          <a:endParaRPr lang="en-US"/>
        </a:p>
      </dgm:t>
    </dgm:pt>
    <dgm:pt modelId="{C3C715B2-C063-4B07-871E-6A02E397D726}" type="sibTrans" cxnId="{416B7860-062E-41A9-ACBE-D2F63E6D06E3}">
      <dgm:prSet/>
      <dgm:spPr/>
      <dgm:t>
        <a:bodyPr/>
        <a:lstStyle/>
        <a:p>
          <a:endParaRPr lang="en-US"/>
        </a:p>
      </dgm:t>
    </dgm:pt>
    <dgm:pt modelId="{7A7D09A5-E76D-476A-9AF7-2FE3371CECD7}">
      <dgm:prSet/>
      <dgm:spPr/>
      <dgm:t>
        <a:bodyPr/>
        <a:lstStyle/>
        <a:p>
          <a:r>
            <a:rPr lang="pt-BR"/>
            <a:t>Exemplo: datas em formatos diferentes, campos com máscara (CPF, moeda de países diferentes), unidades de medidas diferentes...</a:t>
          </a:r>
          <a:endParaRPr lang="en-US"/>
        </a:p>
      </dgm:t>
    </dgm:pt>
    <dgm:pt modelId="{00D4DDB9-18F0-415F-99EB-8E7ECCA0941E}" type="parTrans" cxnId="{4ACA7E13-B635-4AFD-98E1-2B8682C950C4}">
      <dgm:prSet/>
      <dgm:spPr/>
      <dgm:t>
        <a:bodyPr/>
        <a:lstStyle/>
        <a:p>
          <a:endParaRPr lang="en-US"/>
        </a:p>
      </dgm:t>
    </dgm:pt>
    <dgm:pt modelId="{42D0B4E5-86CE-45E1-9808-7CA31A3711BC}" type="sibTrans" cxnId="{4ACA7E13-B635-4AFD-98E1-2B8682C950C4}">
      <dgm:prSet/>
      <dgm:spPr/>
      <dgm:t>
        <a:bodyPr/>
        <a:lstStyle/>
        <a:p>
          <a:endParaRPr lang="en-US"/>
        </a:p>
      </dgm:t>
    </dgm:pt>
    <dgm:pt modelId="{A052279F-1A32-6A46-B390-4AF70B4F3121}" type="pres">
      <dgm:prSet presAssocID="{8163FDAD-07F3-4926-81AD-1BACA3B02906}" presName="Name0" presStyleCnt="0">
        <dgm:presLayoutVars>
          <dgm:dir/>
          <dgm:animLvl val="lvl"/>
          <dgm:resizeHandles val="exact"/>
        </dgm:presLayoutVars>
      </dgm:prSet>
      <dgm:spPr/>
    </dgm:pt>
    <dgm:pt modelId="{BEAEE956-6C1C-1C4A-BE5E-8BC284874E68}" type="pres">
      <dgm:prSet presAssocID="{A96057CD-D90F-40DA-93EA-4247DE08DA31}" presName="composite" presStyleCnt="0"/>
      <dgm:spPr/>
    </dgm:pt>
    <dgm:pt modelId="{30CBEE27-135B-4743-8066-A6D2D62B9D72}" type="pres">
      <dgm:prSet presAssocID="{A96057CD-D90F-40DA-93EA-4247DE08DA3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19FF4E1-0072-E34B-92E2-D8B5B0BEF854}" type="pres">
      <dgm:prSet presAssocID="{A96057CD-D90F-40DA-93EA-4247DE08DA31}" presName="desTx" presStyleLbl="alignAccFollowNode1" presStyleIdx="0" presStyleCnt="2">
        <dgm:presLayoutVars>
          <dgm:bulletEnabled val="1"/>
        </dgm:presLayoutVars>
      </dgm:prSet>
      <dgm:spPr/>
    </dgm:pt>
    <dgm:pt modelId="{54A0AFE2-AE39-234D-8D94-22E26A17B70A}" type="pres">
      <dgm:prSet presAssocID="{CAFD2FAA-D15B-4629-915E-EEE703B1B287}" presName="space" presStyleCnt="0"/>
      <dgm:spPr/>
    </dgm:pt>
    <dgm:pt modelId="{7058A9E9-F256-1244-9B68-48B6F13D646E}" type="pres">
      <dgm:prSet presAssocID="{FDC11416-16A9-4CDB-92A4-4B48A4B1743D}" presName="composite" presStyleCnt="0"/>
      <dgm:spPr/>
    </dgm:pt>
    <dgm:pt modelId="{23A96772-E1A9-2446-80B7-29238537653D}" type="pres">
      <dgm:prSet presAssocID="{FDC11416-16A9-4CDB-92A4-4B48A4B1743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734558E-9004-1545-B2F0-0B28A5AB84B8}" type="pres">
      <dgm:prSet presAssocID="{FDC11416-16A9-4CDB-92A4-4B48A4B1743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B06910-1D6E-3240-A238-98CF57936328}" type="presOf" srcId="{B2F063EA-0AA7-4CF5-8E13-467E54941422}" destId="{E19FF4E1-0072-E34B-92E2-D8B5B0BEF854}" srcOrd="0" destOrd="1" presId="urn:microsoft.com/office/officeart/2005/8/layout/hList1"/>
    <dgm:cxn modelId="{4ACA7E13-B635-4AFD-98E1-2B8682C950C4}" srcId="{FDC11416-16A9-4CDB-92A4-4B48A4B1743D}" destId="{7A7D09A5-E76D-476A-9AF7-2FE3371CECD7}" srcOrd="1" destOrd="0" parTransId="{00D4DDB9-18F0-415F-99EB-8E7ECCA0941E}" sibTransId="{42D0B4E5-86CE-45E1-9808-7CA31A3711BC}"/>
    <dgm:cxn modelId="{3726B223-6DFD-A24A-9099-F20831466A5A}" type="presOf" srcId="{D5FAD4FC-BFE9-44E9-8EFC-D9734C105556}" destId="{E19FF4E1-0072-E34B-92E2-D8B5B0BEF854}" srcOrd="0" destOrd="2" presId="urn:microsoft.com/office/officeart/2005/8/layout/hList1"/>
    <dgm:cxn modelId="{36F17B41-4247-5C48-88A8-6869B5F2830F}" type="presOf" srcId="{A96057CD-D90F-40DA-93EA-4247DE08DA31}" destId="{30CBEE27-135B-4743-8066-A6D2D62B9D72}" srcOrd="0" destOrd="0" presId="urn:microsoft.com/office/officeart/2005/8/layout/hList1"/>
    <dgm:cxn modelId="{1156B54F-306B-8547-825C-F378AF7523A6}" type="presOf" srcId="{A4D09309-8956-4C7A-AD9D-C146F6F24B01}" destId="{1734558E-9004-1545-B2F0-0B28A5AB84B8}" srcOrd="0" destOrd="0" presId="urn:microsoft.com/office/officeart/2005/8/layout/hList1"/>
    <dgm:cxn modelId="{24FB3B52-0AF5-4D9F-9B5B-62CE5CA98516}" srcId="{A96057CD-D90F-40DA-93EA-4247DE08DA31}" destId="{5540CAA0-D9F4-4D1E-9CE2-E5DE17AD0C18}" srcOrd="0" destOrd="0" parTransId="{3BFDCEE1-722D-4799-B78C-8E9FCB44B17B}" sibTransId="{1EE0526D-8EAB-432B-9AAF-7A62BB65E581}"/>
    <dgm:cxn modelId="{A9F9BE57-EB5A-44E6-9AFB-B85DFD206742}" srcId="{A96057CD-D90F-40DA-93EA-4247DE08DA31}" destId="{B2F063EA-0AA7-4CF5-8E13-467E54941422}" srcOrd="1" destOrd="0" parTransId="{532EE96A-EE06-42EE-B6DC-59DC06C83ECE}" sibTransId="{D596777A-1CD7-4F30-8220-E6D5692FAC54}"/>
    <dgm:cxn modelId="{416B7860-062E-41A9-ACBE-D2F63E6D06E3}" srcId="{FDC11416-16A9-4CDB-92A4-4B48A4B1743D}" destId="{A4D09309-8956-4C7A-AD9D-C146F6F24B01}" srcOrd="0" destOrd="0" parTransId="{6821FF0C-D20E-43E5-B95C-D1CF69B37CD6}" sibTransId="{C3C715B2-C063-4B07-871E-6A02E397D726}"/>
    <dgm:cxn modelId="{7B114269-E48B-F64C-97C6-60D50249B891}" type="presOf" srcId="{8163FDAD-07F3-4926-81AD-1BACA3B02906}" destId="{A052279F-1A32-6A46-B390-4AF70B4F3121}" srcOrd="0" destOrd="0" presId="urn:microsoft.com/office/officeart/2005/8/layout/hList1"/>
    <dgm:cxn modelId="{BDB9CD76-B3A3-A848-A623-49EF99748589}" type="presOf" srcId="{FDC11416-16A9-4CDB-92A4-4B48A4B1743D}" destId="{23A96772-E1A9-2446-80B7-29238537653D}" srcOrd="0" destOrd="0" presId="urn:microsoft.com/office/officeart/2005/8/layout/hList1"/>
    <dgm:cxn modelId="{86A0BC9F-07F0-5141-96DD-89A8C0909C7E}" type="presOf" srcId="{5540CAA0-D9F4-4D1E-9CE2-E5DE17AD0C18}" destId="{E19FF4E1-0072-E34B-92E2-D8B5B0BEF854}" srcOrd="0" destOrd="0" presId="urn:microsoft.com/office/officeart/2005/8/layout/hList1"/>
    <dgm:cxn modelId="{776C35A6-CF6A-4ADA-AC32-48EA7058D4F3}" srcId="{A96057CD-D90F-40DA-93EA-4247DE08DA31}" destId="{D5FAD4FC-BFE9-44E9-8EFC-D9734C105556}" srcOrd="2" destOrd="0" parTransId="{2FCC5AD0-7F34-4FE6-A5F9-7B3293FB1120}" sibTransId="{21BDA9A3-E123-4E3F-91D0-57FA46300540}"/>
    <dgm:cxn modelId="{DE3352BE-E5C9-AF4F-885C-ADFB16604791}" type="presOf" srcId="{7A7D09A5-E76D-476A-9AF7-2FE3371CECD7}" destId="{1734558E-9004-1545-B2F0-0B28A5AB84B8}" srcOrd="0" destOrd="1" presId="urn:microsoft.com/office/officeart/2005/8/layout/hList1"/>
    <dgm:cxn modelId="{1BCB7FE3-B9C0-4137-8739-4E73DB20FE89}" srcId="{8163FDAD-07F3-4926-81AD-1BACA3B02906}" destId="{A96057CD-D90F-40DA-93EA-4247DE08DA31}" srcOrd="0" destOrd="0" parTransId="{C5A4AA70-5DBF-42F3-AEE1-5CD5CD0749D6}" sibTransId="{CAFD2FAA-D15B-4629-915E-EEE703B1B287}"/>
    <dgm:cxn modelId="{2B401DFC-090F-48B5-A7BA-27A50C5A4344}" srcId="{8163FDAD-07F3-4926-81AD-1BACA3B02906}" destId="{FDC11416-16A9-4CDB-92A4-4B48A4B1743D}" srcOrd="1" destOrd="0" parTransId="{B374638B-BD44-4BAC-AB8A-C9AB11561841}" sibTransId="{0AE396FC-8C83-4AC5-899E-7183796F481F}"/>
    <dgm:cxn modelId="{AB065B9B-F6A0-014D-8DDD-0C3D9FEDE76C}" type="presParOf" srcId="{A052279F-1A32-6A46-B390-4AF70B4F3121}" destId="{BEAEE956-6C1C-1C4A-BE5E-8BC284874E68}" srcOrd="0" destOrd="0" presId="urn:microsoft.com/office/officeart/2005/8/layout/hList1"/>
    <dgm:cxn modelId="{FD362730-7D47-8744-9579-623A2431CF77}" type="presParOf" srcId="{BEAEE956-6C1C-1C4A-BE5E-8BC284874E68}" destId="{30CBEE27-135B-4743-8066-A6D2D62B9D72}" srcOrd="0" destOrd="0" presId="urn:microsoft.com/office/officeart/2005/8/layout/hList1"/>
    <dgm:cxn modelId="{5F7A86DF-6666-FF4D-B734-E1F7343B7F08}" type="presParOf" srcId="{BEAEE956-6C1C-1C4A-BE5E-8BC284874E68}" destId="{E19FF4E1-0072-E34B-92E2-D8B5B0BEF854}" srcOrd="1" destOrd="0" presId="urn:microsoft.com/office/officeart/2005/8/layout/hList1"/>
    <dgm:cxn modelId="{E8C0B95B-F9A0-8342-BED8-1D90F7204EFA}" type="presParOf" srcId="{A052279F-1A32-6A46-B390-4AF70B4F3121}" destId="{54A0AFE2-AE39-234D-8D94-22E26A17B70A}" srcOrd="1" destOrd="0" presId="urn:microsoft.com/office/officeart/2005/8/layout/hList1"/>
    <dgm:cxn modelId="{C6E0D47E-5564-244E-A5AD-24AD4E8F3889}" type="presParOf" srcId="{A052279F-1A32-6A46-B390-4AF70B4F3121}" destId="{7058A9E9-F256-1244-9B68-48B6F13D646E}" srcOrd="2" destOrd="0" presId="urn:microsoft.com/office/officeart/2005/8/layout/hList1"/>
    <dgm:cxn modelId="{20B91B7B-935B-0A4D-BDDD-517159BEBB7E}" type="presParOf" srcId="{7058A9E9-F256-1244-9B68-48B6F13D646E}" destId="{23A96772-E1A9-2446-80B7-29238537653D}" srcOrd="0" destOrd="0" presId="urn:microsoft.com/office/officeart/2005/8/layout/hList1"/>
    <dgm:cxn modelId="{6A792E5F-E72A-774A-88D3-D66750F306D8}" type="presParOf" srcId="{7058A9E9-F256-1244-9B68-48B6F13D646E}" destId="{1734558E-9004-1545-B2F0-0B28A5AB84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B91FF-095B-4169-A5D6-18A26FD9875E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669E2-41EE-498A-95D6-C47114D74FC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0687B-7E8C-4549-80C7-ED46F175192C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Extração-Transformação e Carga (Loading)</a:t>
          </a:r>
          <a:endParaRPr lang="en-US" sz="2500" kern="1200"/>
        </a:p>
      </dsp:txBody>
      <dsp:txXfrm>
        <a:off x="2037007" y="955306"/>
        <a:ext cx="4264593" cy="1763642"/>
      </dsp:txXfrm>
    </dsp:sp>
    <dsp:sp modelId="{ADDF7376-66A2-4622-A65C-015C32C03D35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10C21-413B-4344-9B2B-E502B5B81F1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6C707-9D16-42B4-8FA4-6E0B5D94A97E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processo inicial de qualquer Data Warehouse</a:t>
          </a:r>
          <a:endParaRPr lang="en-US" sz="2500" kern="1200"/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BEE27-135B-4743-8066-A6D2D62B9D72}">
      <dsp:nvSpPr>
        <dsp:cNvPr id="0" name=""/>
        <dsp:cNvSpPr/>
      </dsp:nvSpPr>
      <dsp:spPr>
        <a:xfrm>
          <a:off x="51" y="179032"/>
          <a:ext cx="4913783" cy="122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Uma vez carregadas as tabelas, cheque a natureza dos dados</a:t>
          </a:r>
          <a:endParaRPr lang="en-US" sz="2400" kern="1200"/>
        </a:p>
      </dsp:txBody>
      <dsp:txXfrm>
        <a:off x="51" y="179032"/>
        <a:ext cx="4913783" cy="1226312"/>
      </dsp:txXfrm>
    </dsp:sp>
    <dsp:sp modelId="{E19FF4E1-0072-E34B-92E2-D8B5B0BEF854}">
      <dsp:nvSpPr>
        <dsp:cNvPr id="0" name=""/>
        <dsp:cNvSpPr/>
      </dsp:nvSpPr>
      <dsp:spPr>
        <a:xfrm>
          <a:off x="51" y="1405345"/>
          <a:ext cx="491378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Há dados incompletos?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Há dados em formatos distintos?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Há inconsistências em dados similares, advindos de fontes distintas?</a:t>
          </a:r>
          <a:endParaRPr lang="en-US" sz="2400" kern="1200"/>
        </a:p>
      </dsp:txBody>
      <dsp:txXfrm>
        <a:off x="51" y="1405345"/>
        <a:ext cx="4913783" cy="2766960"/>
      </dsp:txXfrm>
    </dsp:sp>
    <dsp:sp modelId="{23A96772-E1A9-2446-80B7-29238537653D}">
      <dsp:nvSpPr>
        <dsp:cNvPr id="0" name=""/>
        <dsp:cNvSpPr/>
      </dsp:nvSpPr>
      <dsp:spPr>
        <a:xfrm>
          <a:off x="5601764" y="179032"/>
          <a:ext cx="4913783" cy="122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Crie mecanismos de tratamento de potenciais falhas e reanalise os dados</a:t>
          </a:r>
          <a:endParaRPr lang="en-US" sz="2400" kern="1200"/>
        </a:p>
      </dsp:txBody>
      <dsp:txXfrm>
        <a:off x="5601764" y="179032"/>
        <a:ext cx="4913783" cy="1226312"/>
      </dsp:txXfrm>
    </dsp:sp>
    <dsp:sp modelId="{1734558E-9004-1545-B2F0-0B28A5AB84B8}">
      <dsp:nvSpPr>
        <dsp:cNvPr id="0" name=""/>
        <dsp:cNvSpPr/>
      </dsp:nvSpPr>
      <dsp:spPr>
        <a:xfrm>
          <a:off x="5601764" y="1405345"/>
          <a:ext cx="491378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Invista um tempo definindo potenciais problemas e consultas para checá-los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Exemplo: datas em formatos diferentes, campos com máscara (CPF, moeda de países diferentes), unidades de medidas diferentes...</a:t>
          </a:r>
          <a:endParaRPr lang="en-US" sz="2400" kern="1200"/>
        </a:p>
      </dsp:txBody>
      <dsp:txXfrm>
        <a:off x="5601764" y="1405345"/>
        <a:ext cx="4913783" cy="276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4F22E-6B76-2447-BAFB-4AD19D38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C38E0-A1D5-B343-82B4-30D7F690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1B9EE-36D3-7B4D-A257-4AAFD86E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C7BD4-5F6F-9245-B85B-C1EFEE3A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DB32A-C989-7842-9FA9-DD3330CE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E848B-E264-274D-AE1D-1A7DC099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08F615-D3B8-534C-886F-A31AFDB4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C8466-BCB0-1E43-8B48-69D56F1C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103F8-4E77-8D49-83B5-0CE5B1A9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A4308-26D6-2940-86B2-213E999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446EDA-6BF4-404B-ABC0-DE02F9937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81090E-2427-CA41-81F0-A4061E7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BBDBD-A369-9040-8069-467B250F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E0FE6-6660-2E4C-BF99-955DE374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3D77C-4B1A-0E4F-AD61-2AAF6AC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8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7E981-3A93-8941-AAA1-E76F0C2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77EA9-C25D-E84B-A248-2BA1A1A5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C8BF8-77AA-3541-ABE7-C9338AFF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2FE5B-4134-8A4B-80F0-F70F7F8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63E52-A950-0D4B-A4CB-D6B6C374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7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903FA-F67F-7748-9773-2CC0DCA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0187B4-A32B-CF44-B493-DF9A661E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4F0D8-544D-CC46-A160-CB7E7F3E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3337C-38C6-5A4C-88CD-9C1736EA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246D9-1D5F-E949-9A3A-71FBF687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6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8441-84E8-584C-A38A-5830C523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BE50E-6EAB-F94B-A31D-C27D11FFA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6343C-D15B-8A47-9293-87710C296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CA0B41-7C60-4E4E-8171-E39A3CC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FCC00-E133-3B46-B6BC-82694A5E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E3A94-6B9F-1E4C-9298-92D84B64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51CB-E555-A344-AB22-D79FFCA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A7514E-699E-6F4F-B53F-9642D6F3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8D2287-0519-9D45-B626-F6A0C5D0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211DAC-06DA-0047-8C0C-77CF15391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F6379-DCA6-9D45-9422-D2AB27A67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15165C-A9F8-0C46-A958-6272275B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FAF6B-E2A3-234F-A7BD-728FC26F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AC1BD6-B77D-C646-B129-AF155871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7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A74B-CD32-A244-9F96-E054BC98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59F768-BA4D-FF4F-B3A8-22614775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4D0AE2-9445-8D42-87A5-1CF77C37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F3FA6-D2BA-6C44-AC74-7BC129CA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47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674B24-7886-FA49-8D4B-CDCF4C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3D7D75-F116-474C-850F-4A7A808C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4FF6D-2521-9544-B985-9947BE79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FC5B0-819F-0744-821F-B6799E5D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F3BE7-5B2F-D145-8070-DA5B62A2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B00021-2681-404D-8C6A-7A43DF12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99F93-CEBC-8E46-A345-E136F267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C58B70-5A8A-564E-8CB2-EFB4FA7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433440-8C30-3D48-A2B0-AF09449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9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A687F-29C8-4D41-BA20-A8BCC7B2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82C34F-6511-F149-8D21-1BAC19FC8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6E07A4-45B6-E545-910D-123709B2C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C8565B-CE18-0F43-BA45-41988AF4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DB076-6A22-C94D-B8AB-FBE8B9DD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09960-5656-D145-BC89-9A422CA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36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5E639B-865C-CF47-934E-76F9060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A2D90-5FF8-A247-9E2A-319FB6D7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1B8943-8026-F646-8A36-955DFCE0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C8F0-2D73-414C-81D4-84420ACCF6D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5AA96-FA25-BF4A-A843-2247750EE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BACF3-3F83-9D43-9D4B-CC82F4702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2A03-06D8-F040-90E1-5F0C85499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D218C8-69D2-8E4C-A2AA-5E9D4377D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Data Warehouse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E9534-B9B2-9946-BF96-D2E63ADF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Processo de ETL</a:t>
            </a:r>
          </a:p>
        </p:txBody>
      </p:sp>
      <p:pic>
        <p:nvPicPr>
          <p:cNvPr id="7" name="Graphic 6" descr="Banco de dados">
            <a:extLst>
              <a:ext uri="{FF2B5EF4-FFF2-40B4-BE49-F238E27FC236}">
                <a16:creationId xmlns:a16="http://schemas.microsoft.com/office/drawing/2014/main" id="{F39F2DD3-F772-4138-92E4-EA38BA4C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A80319-324B-6C40-BE3C-4BAB0694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ETL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2F8081A-A30E-4778-A15E-9F7ACB55A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96584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96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5246407-5A06-7E4C-BFB8-3F020C33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9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A41E4-18A2-C245-A9DC-E184F5F0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Data Stage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922E2-15CB-F645-AAE2-CFCB4E69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pt-BR" sz="2400"/>
              <a:t>Data Warehouse não é volátil</a:t>
            </a:r>
          </a:p>
          <a:p>
            <a:r>
              <a:rPr lang="pt-BR" sz="2400"/>
              <a:t>Durante o processo de carga, devemos avaliar se o dado está correto ou não</a:t>
            </a:r>
          </a:p>
          <a:p>
            <a:pPr lvl="1"/>
            <a:r>
              <a:rPr lang="pt-BR" dirty="0"/>
              <a:t>Eventuais alterações de formato, verificar duplicidades...</a:t>
            </a:r>
          </a:p>
          <a:p>
            <a:pPr lvl="1"/>
            <a:endParaRPr lang="pt-BR" dirty="0"/>
          </a:p>
          <a:p>
            <a:r>
              <a:rPr lang="pt-BR" sz="2400"/>
              <a:t>Data Stage é uma base intermediária usada durante o processo de carga</a:t>
            </a:r>
          </a:p>
          <a:p>
            <a:pPr lvl="1"/>
            <a:r>
              <a:rPr lang="pt-BR" dirty="0"/>
              <a:t>Contém tabelas temporárias e </a:t>
            </a:r>
            <a:r>
              <a:rPr lang="pt-BR"/>
              <a:t>Stored</a:t>
            </a:r>
            <a:r>
              <a:rPr lang="pt-BR" dirty="0"/>
              <a:t> Procedures para ajustes de dados</a:t>
            </a:r>
          </a:p>
        </p:txBody>
      </p:sp>
    </p:spTree>
    <p:extLst>
      <p:ext uri="{BB962C8B-B14F-4D97-AF65-F5344CB8AC3E}">
        <p14:creationId xmlns:p14="http://schemas.microsoft.com/office/powerpoint/2010/main" val="33768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88641-07DF-F047-9FC3-CD74A81C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600">
                <a:solidFill>
                  <a:srgbClr val="FFFFFF"/>
                </a:solidFill>
              </a:rPr>
              <a:t>Manipulação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3BE35-A2B4-F149-91A2-1B7EA958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Importação de dados de arquivos diversos para a base</a:t>
            </a:r>
          </a:p>
          <a:p>
            <a:r>
              <a:rPr lang="pt-BR" sz="2400" dirty="0"/>
              <a:t>Uma vez transformadas em tabelas, fica fácil trabalhar com registros</a:t>
            </a:r>
          </a:p>
          <a:p>
            <a:pPr lvl="1"/>
            <a:r>
              <a:rPr lang="pt-BR" dirty="0"/>
              <a:t>Coletar dados da fonte</a:t>
            </a:r>
          </a:p>
          <a:p>
            <a:pPr lvl="1"/>
            <a:r>
              <a:rPr lang="pt-BR" dirty="0"/>
              <a:t>Codificar os dados em script SQL compatível com o SGBDR utilizado</a:t>
            </a:r>
          </a:p>
          <a:p>
            <a:pPr lvl="1"/>
            <a:r>
              <a:rPr lang="pt-BR" dirty="0"/>
              <a:t>Importar o script SQL</a:t>
            </a:r>
          </a:p>
          <a:p>
            <a:pPr lvl="1"/>
            <a:r>
              <a:rPr lang="pt-BR" dirty="0"/>
              <a:t>Fazer o log do processo</a:t>
            </a:r>
          </a:p>
          <a:p>
            <a:pPr lvl="1"/>
            <a:r>
              <a:rPr lang="pt-BR" dirty="0"/>
              <a:t>Mover o arquivo de fonte de dados para o histórico, associando a uma data de importação</a:t>
            </a:r>
          </a:p>
        </p:txBody>
      </p:sp>
    </p:spTree>
    <p:extLst>
      <p:ext uri="{BB962C8B-B14F-4D97-AF65-F5344CB8AC3E}">
        <p14:creationId xmlns:p14="http://schemas.microsoft.com/office/powerpoint/2010/main" val="169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3B1C4-CAAB-0B49-B552-D5895D4A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do Data </a:t>
            </a:r>
            <a:r>
              <a:rPr lang="pt-BR" dirty="0" err="1"/>
              <a:t>Stage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5B62600-1EE0-457F-A22C-697A9F9526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7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8F13F-E83D-504F-B796-00F11958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>
                <a:solidFill>
                  <a:srgbClr val="FFFFFF"/>
                </a:solidFill>
              </a:rPr>
              <a:t>Carregando as Dimensões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B7C9B-D238-7345-8ED0-79D6913E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pt-BR" sz="2600"/>
              <a:t>Vencido os problemas de formatação e inconsistências de dados, hora de formular os scripts de carga do banco de dados dimensionais</a:t>
            </a:r>
          </a:p>
          <a:p>
            <a:r>
              <a:rPr lang="pt-BR" sz="2600"/>
              <a:t>Comece pelas dimensões, evitando bloqueios de restrições de chave</a:t>
            </a:r>
          </a:p>
        </p:txBody>
      </p:sp>
    </p:spTree>
    <p:extLst>
      <p:ext uri="{BB962C8B-B14F-4D97-AF65-F5344CB8AC3E}">
        <p14:creationId xmlns:p14="http://schemas.microsoft.com/office/powerpoint/2010/main" val="3384692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250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Data Warehouse </vt:lpstr>
      <vt:lpstr>ETL</vt:lpstr>
      <vt:lpstr>Apresentação do PowerPoint</vt:lpstr>
      <vt:lpstr>Data Stage</vt:lpstr>
      <vt:lpstr>Manipulação de Arquivos</vt:lpstr>
      <vt:lpstr>Manipulação do Data Stage</vt:lpstr>
      <vt:lpstr>Carregando as Dimensões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</dc:title>
  <dc:creator>RAFAEL ELIAS DE LIMA ESCALFONI</dc:creator>
  <cp:lastModifiedBy>RAFAEL ELIAS DE LIMA ESCALFONI</cp:lastModifiedBy>
  <cp:revision>1</cp:revision>
  <dcterms:created xsi:type="dcterms:W3CDTF">2021-09-22T18:27:40Z</dcterms:created>
  <dcterms:modified xsi:type="dcterms:W3CDTF">2021-09-23T14:56:44Z</dcterms:modified>
</cp:coreProperties>
</file>