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/>
    <p:restoredTop sz="94655"/>
  </p:normalViewPr>
  <p:slideViewPr>
    <p:cSldViewPr snapToGrid="0" snapToObjects="1">
      <p:cViewPr>
        <p:scale>
          <a:sx n="70" d="100"/>
          <a:sy n="70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5:04:43.166" idx="1">
    <p:pos x="4528" y="238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5:04:43.166" idx="1">
    <p:pos x="4528" y="238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FA54B-E0FD-4817-97E9-4D4AACF9412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EEE41C-F529-4E36-A1E5-ABCC8124C677}">
      <dgm:prSet/>
      <dgm:spPr/>
      <dgm:t>
        <a:bodyPr/>
        <a:lstStyle/>
        <a:p>
          <a:r>
            <a:rPr lang="pt-BR"/>
            <a:t>Linguagens de marcação são usadas para estruturar documentos</a:t>
          </a:r>
          <a:endParaRPr lang="en-US"/>
        </a:p>
      </dgm:t>
    </dgm:pt>
    <dgm:pt modelId="{ED41E692-6598-4C90-A107-7F37B524570F}" type="parTrans" cxnId="{509FA310-07F8-4A04-97F0-126780DB073A}">
      <dgm:prSet/>
      <dgm:spPr/>
      <dgm:t>
        <a:bodyPr/>
        <a:lstStyle/>
        <a:p>
          <a:endParaRPr lang="en-US"/>
        </a:p>
      </dgm:t>
    </dgm:pt>
    <dgm:pt modelId="{48485071-466D-481B-A076-B8C6AF3C299E}" type="sibTrans" cxnId="{509FA310-07F8-4A04-97F0-126780DB073A}">
      <dgm:prSet/>
      <dgm:spPr/>
      <dgm:t>
        <a:bodyPr/>
        <a:lstStyle/>
        <a:p>
          <a:endParaRPr lang="en-US"/>
        </a:p>
      </dgm:t>
    </dgm:pt>
    <dgm:pt modelId="{77C119A8-0A86-4A11-81F3-9A9C8597DF68}">
      <dgm:prSet/>
      <dgm:spPr/>
      <dgm:t>
        <a:bodyPr/>
        <a:lstStyle/>
        <a:p>
          <a:r>
            <a:rPr lang="pt-BR"/>
            <a:t>XML, HTML</a:t>
          </a:r>
          <a:endParaRPr lang="en-US"/>
        </a:p>
      </dgm:t>
    </dgm:pt>
    <dgm:pt modelId="{6FDCA82D-3DDE-40A2-A321-20C4EA28796C}" type="parTrans" cxnId="{1833896D-A4FE-45E1-8B59-F2BEEA309D36}">
      <dgm:prSet/>
      <dgm:spPr/>
      <dgm:t>
        <a:bodyPr/>
        <a:lstStyle/>
        <a:p>
          <a:endParaRPr lang="en-US"/>
        </a:p>
      </dgm:t>
    </dgm:pt>
    <dgm:pt modelId="{C44BA6A1-54AD-479F-888F-4A5A0C2E5424}" type="sibTrans" cxnId="{1833896D-A4FE-45E1-8B59-F2BEEA309D36}">
      <dgm:prSet/>
      <dgm:spPr/>
      <dgm:t>
        <a:bodyPr/>
        <a:lstStyle/>
        <a:p>
          <a:endParaRPr lang="en-US"/>
        </a:p>
      </dgm:t>
    </dgm:pt>
    <dgm:pt modelId="{A31EFA5D-0F44-524D-B60A-5E1D1E8C1D84}" type="pres">
      <dgm:prSet presAssocID="{002FA54B-E0FD-4817-97E9-4D4AACF9412A}" presName="vert0" presStyleCnt="0">
        <dgm:presLayoutVars>
          <dgm:dir/>
          <dgm:animOne val="branch"/>
          <dgm:animLvl val="lvl"/>
        </dgm:presLayoutVars>
      </dgm:prSet>
      <dgm:spPr/>
    </dgm:pt>
    <dgm:pt modelId="{660ECA69-5375-9841-9D89-A7BE74F21D30}" type="pres">
      <dgm:prSet presAssocID="{1BEEE41C-F529-4E36-A1E5-ABCC8124C677}" presName="thickLine" presStyleLbl="alignNode1" presStyleIdx="0" presStyleCnt="2"/>
      <dgm:spPr/>
    </dgm:pt>
    <dgm:pt modelId="{4C509862-AC3F-3243-AD57-33D261404BDD}" type="pres">
      <dgm:prSet presAssocID="{1BEEE41C-F529-4E36-A1E5-ABCC8124C677}" presName="horz1" presStyleCnt="0"/>
      <dgm:spPr/>
    </dgm:pt>
    <dgm:pt modelId="{E7A930C2-A332-5645-BF44-046865770C30}" type="pres">
      <dgm:prSet presAssocID="{1BEEE41C-F529-4E36-A1E5-ABCC8124C677}" presName="tx1" presStyleLbl="revTx" presStyleIdx="0" presStyleCnt="2"/>
      <dgm:spPr/>
    </dgm:pt>
    <dgm:pt modelId="{D3B7660F-F0F4-7A4A-A2AE-CDFFAEA380BA}" type="pres">
      <dgm:prSet presAssocID="{1BEEE41C-F529-4E36-A1E5-ABCC8124C677}" presName="vert1" presStyleCnt="0"/>
      <dgm:spPr/>
    </dgm:pt>
    <dgm:pt modelId="{DA54F8D0-7116-9E4D-A76E-38D19EF89919}" type="pres">
      <dgm:prSet presAssocID="{77C119A8-0A86-4A11-81F3-9A9C8597DF68}" presName="thickLine" presStyleLbl="alignNode1" presStyleIdx="1" presStyleCnt="2"/>
      <dgm:spPr/>
    </dgm:pt>
    <dgm:pt modelId="{441CBE3B-EFD7-7F42-A2C5-3931F520AE57}" type="pres">
      <dgm:prSet presAssocID="{77C119A8-0A86-4A11-81F3-9A9C8597DF68}" presName="horz1" presStyleCnt="0"/>
      <dgm:spPr/>
    </dgm:pt>
    <dgm:pt modelId="{E57BF271-E93B-644B-9E40-02B72363CD36}" type="pres">
      <dgm:prSet presAssocID="{77C119A8-0A86-4A11-81F3-9A9C8597DF68}" presName="tx1" presStyleLbl="revTx" presStyleIdx="1" presStyleCnt="2"/>
      <dgm:spPr/>
    </dgm:pt>
    <dgm:pt modelId="{01EB6D57-3F22-BD4A-BBD5-5338F7408F42}" type="pres">
      <dgm:prSet presAssocID="{77C119A8-0A86-4A11-81F3-9A9C8597DF68}" presName="vert1" presStyleCnt="0"/>
      <dgm:spPr/>
    </dgm:pt>
  </dgm:ptLst>
  <dgm:cxnLst>
    <dgm:cxn modelId="{509FA310-07F8-4A04-97F0-126780DB073A}" srcId="{002FA54B-E0FD-4817-97E9-4D4AACF9412A}" destId="{1BEEE41C-F529-4E36-A1E5-ABCC8124C677}" srcOrd="0" destOrd="0" parTransId="{ED41E692-6598-4C90-A107-7F37B524570F}" sibTransId="{48485071-466D-481B-A076-B8C6AF3C299E}"/>
    <dgm:cxn modelId="{0B248A23-108E-7744-8061-D8E4620B44B8}" type="presOf" srcId="{1BEEE41C-F529-4E36-A1E5-ABCC8124C677}" destId="{E7A930C2-A332-5645-BF44-046865770C30}" srcOrd="0" destOrd="0" presId="urn:microsoft.com/office/officeart/2008/layout/LinedList"/>
    <dgm:cxn modelId="{1833896D-A4FE-45E1-8B59-F2BEEA309D36}" srcId="{002FA54B-E0FD-4817-97E9-4D4AACF9412A}" destId="{77C119A8-0A86-4A11-81F3-9A9C8597DF68}" srcOrd="1" destOrd="0" parTransId="{6FDCA82D-3DDE-40A2-A321-20C4EA28796C}" sibTransId="{C44BA6A1-54AD-479F-888F-4A5A0C2E5424}"/>
    <dgm:cxn modelId="{BDFDA3A8-B854-2D4E-8BD6-46D761186949}" type="presOf" srcId="{77C119A8-0A86-4A11-81F3-9A9C8597DF68}" destId="{E57BF271-E93B-644B-9E40-02B72363CD36}" srcOrd="0" destOrd="0" presId="urn:microsoft.com/office/officeart/2008/layout/LinedList"/>
    <dgm:cxn modelId="{BB839CFC-6737-704C-993C-99A2097B4223}" type="presOf" srcId="{002FA54B-E0FD-4817-97E9-4D4AACF9412A}" destId="{A31EFA5D-0F44-524D-B60A-5E1D1E8C1D84}" srcOrd="0" destOrd="0" presId="urn:microsoft.com/office/officeart/2008/layout/LinedList"/>
    <dgm:cxn modelId="{37CDE85E-8BAC-7444-A893-DC06AB94533B}" type="presParOf" srcId="{A31EFA5D-0F44-524D-B60A-5E1D1E8C1D84}" destId="{660ECA69-5375-9841-9D89-A7BE74F21D30}" srcOrd="0" destOrd="0" presId="urn:microsoft.com/office/officeart/2008/layout/LinedList"/>
    <dgm:cxn modelId="{5A81E0E5-74D4-A14B-B8AC-18DB9A5D402C}" type="presParOf" srcId="{A31EFA5D-0F44-524D-B60A-5E1D1E8C1D84}" destId="{4C509862-AC3F-3243-AD57-33D261404BDD}" srcOrd="1" destOrd="0" presId="urn:microsoft.com/office/officeart/2008/layout/LinedList"/>
    <dgm:cxn modelId="{1B4538FD-A1E5-4A45-818D-AA6DE6DFC354}" type="presParOf" srcId="{4C509862-AC3F-3243-AD57-33D261404BDD}" destId="{E7A930C2-A332-5645-BF44-046865770C30}" srcOrd="0" destOrd="0" presId="urn:microsoft.com/office/officeart/2008/layout/LinedList"/>
    <dgm:cxn modelId="{D15B0376-4021-D14E-8E14-3CB36D227AD1}" type="presParOf" srcId="{4C509862-AC3F-3243-AD57-33D261404BDD}" destId="{D3B7660F-F0F4-7A4A-A2AE-CDFFAEA380BA}" srcOrd="1" destOrd="0" presId="urn:microsoft.com/office/officeart/2008/layout/LinedList"/>
    <dgm:cxn modelId="{6D7DACF9-5030-6D48-A908-E4CFFB26FE95}" type="presParOf" srcId="{A31EFA5D-0F44-524D-B60A-5E1D1E8C1D84}" destId="{DA54F8D0-7116-9E4D-A76E-38D19EF89919}" srcOrd="2" destOrd="0" presId="urn:microsoft.com/office/officeart/2008/layout/LinedList"/>
    <dgm:cxn modelId="{20A469EA-5DEE-B64F-B1CA-DF5F0AE22EAA}" type="presParOf" srcId="{A31EFA5D-0F44-524D-B60A-5E1D1E8C1D84}" destId="{441CBE3B-EFD7-7F42-A2C5-3931F520AE57}" srcOrd="3" destOrd="0" presId="urn:microsoft.com/office/officeart/2008/layout/LinedList"/>
    <dgm:cxn modelId="{5F233A7B-A0D5-0E4B-918E-69C5859A327B}" type="presParOf" srcId="{441CBE3B-EFD7-7F42-A2C5-3931F520AE57}" destId="{E57BF271-E93B-644B-9E40-02B72363CD36}" srcOrd="0" destOrd="0" presId="urn:microsoft.com/office/officeart/2008/layout/LinedList"/>
    <dgm:cxn modelId="{C6009061-788C-3C44-9111-AFE040A66240}" type="presParOf" srcId="{441CBE3B-EFD7-7F42-A2C5-3931F520AE57}" destId="{01EB6D57-3F22-BD4A-BBD5-5338F7408F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D4B57-427C-47EA-898D-21C127C2C24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375C6F-9488-4A7F-9B5B-90B73BF166A0}">
      <dgm:prSet/>
      <dgm:spPr/>
      <dgm:t>
        <a:bodyPr/>
        <a:lstStyle/>
        <a:p>
          <a:r>
            <a:rPr lang="pt-BR"/>
            <a:t>XML é uma Recomendação W3C;</a:t>
          </a:r>
          <a:endParaRPr lang="en-US"/>
        </a:p>
      </dgm:t>
    </dgm:pt>
    <dgm:pt modelId="{DEC380C8-5BA8-466B-9053-999FBAD2BCF6}" type="parTrans" cxnId="{9A2AC68B-DC96-40EE-90B5-89F9D59AD301}">
      <dgm:prSet/>
      <dgm:spPr/>
      <dgm:t>
        <a:bodyPr/>
        <a:lstStyle/>
        <a:p>
          <a:endParaRPr lang="en-US"/>
        </a:p>
      </dgm:t>
    </dgm:pt>
    <dgm:pt modelId="{15332D10-DA17-4A50-80C8-98F89411906F}" type="sibTrans" cxnId="{9A2AC68B-DC96-40EE-90B5-89F9D59AD301}">
      <dgm:prSet/>
      <dgm:spPr/>
      <dgm:t>
        <a:bodyPr/>
        <a:lstStyle/>
        <a:p>
          <a:endParaRPr lang="en-US"/>
        </a:p>
      </dgm:t>
    </dgm:pt>
    <dgm:pt modelId="{707B5C5D-98D7-4A56-8414-840397F381C1}">
      <dgm:prSet/>
      <dgm:spPr/>
      <dgm:t>
        <a:bodyPr/>
        <a:lstStyle/>
        <a:p>
          <a:r>
            <a:rPr lang="pt-BR"/>
            <a:t>XML apenas descreve os dados e o que eles significam</a:t>
          </a:r>
          <a:endParaRPr lang="en-US"/>
        </a:p>
      </dgm:t>
    </dgm:pt>
    <dgm:pt modelId="{C6C1DA2F-3F7E-4E3D-ADCF-B88ACF7A95E3}" type="parTrans" cxnId="{895482DE-C9FC-455B-80E5-921E7FFEB997}">
      <dgm:prSet/>
      <dgm:spPr/>
      <dgm:t>
        <a:bodyPr/>
        <a:lstStyle/>
        <a:p>
          <a:endParaRPr lang="en-US"/>
        </a:p>
      </dgm:t>
    </dgm:pt>
    <dgm:pt modelId="{390F007A-6170-49A5-AF31-18DB35599F7A}" type="sibTrans" cxnId="{895482DE-C9FC-455B-80E5-921E7FFEB997}">
      <dgm:prSet/>
      <dgm:spPr/>
      <dgm:t>
        <a:bodyPr/>
        <a:lstStyle/>
        <a:p>
          <a:endParaRPr lang="en-US"/>
        </a:p>
      </dgm:t>
    </dgm:pt>
    <dgm:pt modelId="{5E2C2C7E-44E4-4F09-8C4C-5448170CBD53}">
      <dgm:prSet/>
      <dgm:spPr/>
      <dgm:t>
        <a:bodyPr/>
        <a:lstStyle/>
        <a:p>
          <a:r>
            <a:rPr lang="pt-BR"/>
            <a:t>XML foi desenvolvido para estruturar, armazenar e enviar os dados </a:t>
          </a:r>
          <a:endParaRPr lang="en-US"/>
        </a:p>
      </dgm:t>
    </dgm:pt>
    <dgm:pt modelId="{46261B02-3376-4659-B8BF-713E0289B126}" type="parTrans" cxnId="{259FAEA1-37CA-44E6-A1F6-964642E59921}">
      <dgm:prSet/>
      <dgm:spPr/>
      <dgm:t>
        <a:bodyPr/>
        <a:lstStyle/>
        <a:p>
          <a:endParaRPr lang="en-US"/>
        </a:p>
      </dgm:t>
    </dgm:pt>
    <dgm:pt modelId="{EE85BB0C-E986-4A71-9947-D4E39E575EF3}" type="sibTrans" cxnId="{259FAEA1-37CA-44E6-A1F6-964642E59921}">
      <dgm:prSet/>
      <dgm:spPr/>
      <dgm:t>
        <a:bodyPr/>
        <a:lstStyle/>
        <a:p>
          <a:endParaRPr lang="en-US"/>
        </a:p>
      </dgm:t>
    </dgm:pt>
    <dgm:pt modelId="{573FBE99-04A0-48E0-904F-84F1542146F5}">
      <dgm:prSet/>
      <dgm:spPr/>
      <dgm:t>
        <a:bodyPr/>
        <a:lstStyle/>
        <a:p>
          <a:r>
            <a:rPr lang="en-US" i="1"/>
            <a:t>“XML is a cross-platform, software and hardware independent tool for transmitting information” – W3Schools </a:t>
          </a:r>
          <a:endParaRPr lang="en-US"/>
        </a:p>
      </dgm:t>
    </dgm:pt>
    <dgm:pt modelId="{835F64A2-CE21-4589-AD63-FE63B3ADE4D9}" type="parTrans" cxnId="{42C1035C-51C0-483D-B202-CA8567560DA5}">
      <dgm:prSet/>
      <dgm:spPr/>
      <dgm:t>
        <a:bodyPr/>
        <a:lstStyle/>
        <a:p>
          <a:endParaRPr lang="en-US"/>
        </a:p>
      </dgm:t>
    </dgm:pt>
    <dgm:pt modelId="{6091CF3E-F2A9-4904-82CB-2B1E6803632D}" type="sibTrans" cxnId="{42C1035C-51C0-483D-B202-CA8567560DA5}">
      <dgm:prSet/>
      <dgm:spPr/>
      <dgm:t>
        <a:bodyPr/>
        <a:lstStyle/>
        <a:p>
          <a:endParaRPr lang="en-US"/>
        </a:p>
      </dgm:t>
    </dgm:pt>
    <dgm:pt modelId="{CD0B49A7-674F-4642-A489-AA2C61B9248F}">
      <dgm:prSet/>
      <dgm:spPr/>
      <dgm:t>
        <a:bodyPr/>
        <a:lstStyle/>
        <a:p>
          <a:r>
            <a:rPr lang="pt-BR"/>
            <a:t>Com XML a troca de dados entre sistemas incompatíveis é possível </a:t>
          </a:r>
          <a:endParaRPr lang="en-US"/>
        </a:p>
      </dgm:t>
    </dgm:pt>
    <dgm:pt modelId="{FA7B7A65-FB77-48B2-A24D-2DD8ECA7AB1F}" type="parTrans" cxnId="{BE5085E8-F091-4BF2-917A-96C4621E760D}">
      <dgm:prSet/>
      <dgm:spPr/>
      <dgm:t>
        <a:bodyPr/>
        <a:lstStyle/>
        <a:p>
          <a:endParaRPr lang="en-US"/>
        </a:p>
      </dgm:t>
    </dgm:pt>
    <dgm:pt modelId="{8A1875A1-9E96-4ABB-BBC8-F084859C325D}" type="sibTrans" cxnId="{BE5085E8-F091-4BF2-917A-96C4621E760D}">
      <dgm:prSet/>
      <dgm:spPr/>
      <dgm:t>
        <a:bodyPr/>
        <a:lstStyle/>
        <a:p>
          <a:endParaRPr lang="en-US"/>
        </a:p>
      </dgm:t>
    </dgm:pt>
    <dgm:pt modelId="{69674F8E-C238-4FCB-A7AC-B07376B2F201}">
      <dgm:prSet/>
      <dgm:spPr/>
      <dgm:t>
        <a:bodyPr/>
        <a:lstStyle/>
        <a:p>
          <a:r>
            <a:rPr lang="pt-BR"/>
            <a:t>As </a:t>
          </a:r>
          <a:r>
            <a:rPr lang="pt-BR" i="1"/>
            <a:t>tags </a:t>
          </a:r>
          <a:r>
            <a:rPr lang="pt-BR"/>
            <a:t>do XML não são pré-definidas, você deve criar as suas próprias </a:t>
          </a:r>
          <a:r>
            <a:rPr lang="pt-BR" i="1"/>
            <a:t>tags</a:t>
          </a:r>
          <a:r>
            <a:rPr lang="pt-BR"/>
            <a:t>, obedecendo a um pequeno conjunto de regras de sintaxe. </a:t>
          </a:r>
          <a:endParaRPr lang="en-US"/>
        </a:p>
      </dgm:t>
    </dgm:pt>
    <dgm:pt modelId="{32B1B273-3B60-4B24-83D3-B1AE34C74817}" type="parTrans" cxnId="{3762F8ED-96FC-42FB-8C3D-40B7EF4C983E}">
      <dgm:prSet/>
      <dgm:spPr/>
      <dgm:t>
        <a:bodyPr/>
        <a:lstStyle/>
        <a:p>
          <a:endParaRPr lang="en-US"/>
        </a:p>
      </dgm:t>
    </dgm:pt>
    <dgm:pt modelId="{A45DE0B8-1F8A-45F3-AF52-6EF7B15D8B30}" type="sibTrans" cxnId="{3762F8ED-96FC-42FB-8C3D-40B7EF4C983E}">
      <dgm:prSet/>
      <dgm:spPr/>
      <dgm:t>
        <a:bodyPr/>
        <a:lstStyle/>
        <a:p>
          <a:endParaRPr lang="en-US"/>
        </a:p>
      </dgm:t>
    </dgm:pt>
    <dgm:pt modelId="{3170F042-081F-D547-B449-3C92910BEF57}" type="pres">
      <dgm:prSet presAssocID="{5B6D4B57-427C-47EA-898D-21C127C2C247}" presName="diagram" presStyleCnt="0">
        <dgm:presLayoutVars>
          <dgm:dir/>
          <dgm:resizeHandles val="exact"/>
        </dgm:presLayoutVars>
      </dgm:prSet>
      <dgm:spPr/>
    </dgm:pt>
    <dgm:pt modelId="{8865A836-8585-5C4C-B3C6-C400DB227529}" type="pres">
      <dgm:prSet presAssocID="{A8375C6F-9488-4A7F-9B5B-90B73BF166A0}" presName="node" presStyleLbl="node1" presStyleIdx="0" presStyleCnt="6">
        <dgm:presLayoutVars>
          <dgm:bulletEnabled val="1"/>
        </dgm:presLayoutVars>
      </dgm:prSet>
      <dgm:spPr/>
    </dgm:pt>
    <dgm:pt modelId="{3AF7D139-9595-B843-98D8-FA90B84E6F10}" type="pres">
      <dgm:prSet presAssocID="{15332D10-DA17-4A50-80C8-98F89411906F}" presName="sibTrans" presStyleCnt="0"/>
      <dgm:spPr/>
    </dgm:pt>
    <dgm:pt modelId="{424A8D0F-5B6A-8E41-ADFF-FEE76D1B0E90}" type="pres">
      <dgm:prSet presAssocID="{707B5C5D-98D7-4A56-8414-840397F381C1}" presName="node" presStyleLbl="node1" presStyleIdx="1" presStyleCnt="6">
        <dgm:presLayoutVars>
          <dgm:bulletEnabled val="1"/>
        </dgm:presLayoutVars>
      </dgm:prSet>
      <dgm:spPr/>
    </dgm:pt>
    <dgm:pt modelId="{1C5013D3-6328-5E45-97AC-764F5203A13F}" type="pres">
      <dgm:prSet presAssocID="{390F007A-6170-49A5-AF31-18DB35599F7A}" presName="sibTrans" presStyleCnt="0"/>
      <dgm:spPr/>
    </dgm:pt>
    <dgm:pt modelId="{7B2969FB-B1D4-3C48-8854-FC27169F6E3D}" type="pres">
      <dgm:prSet presAssocID="{5E2C2C7E-44E4-4F09-8C4C-5448170CBD53}" presName="node" presStyleLbl="node1" presStyleIdx="2" presStyleCnt="6">
        <dgm:presLayoutVars>
          <dgm:bulletEnabled val="1"/>
        </dgm:presLayoutVars>
      </dgm:prSet>
      <dgm:spPr/>
    </dgm:pt>
    <dgm:pt modelId="{B82BC225-70E4-B64B-AE4E-CD79146ED02C}" type="pres">
      <dgm:prSet presAssocID="{EE85BB0C-E986-4A71-9947-D4E39E575EF3}" presName="sibTrans" presStyleCnt="0"/>
      <dgm:spPr/>
    </dgm:pt>
    <dgm:pt modelId="{2EC48D2A-9104-F848-9D98-6E89AAD35C1B}" type="pres">
      <dgm:prSet presAssocID="{573FBE99-04A0-48E0-904F-84F1542146F5}" presName="node" presStyleLbl="node1" presStyleIdx="3" presStyleCnt="6">
        <dgm:presLayoutVars>
          <dgm:bulletEnabled val="1"/>
        </dgm:presLayoutVars>
      </dgm:prSet>
      <dgm:spPr/>
    </dgm:pt>
    <dgm:pt modelId="{B3E88678-5FC9-D04D-AEC8-C634E7D77827}" type="pres">
      <dgm:prSet presAssocID="{6091CF3E-F2A9-4904-82CB-2B1E6803632D}" presName="sibTrans" presStyleCnt="0"/>
      <dgm:spPr/>
    </dgm:pt>
    <dgm:pt modelId="{BF35B4B5-52F7-FA42-961C-B02F63FCCC89}" type="pres">
      <dgm:prSet presAssocID="{CD0B49A7-674F-4642-A489-AA2C61B9248F}" presName="node" presStyleLbl="node1" presStyleIdx="4" presStyleCnt="6">
        <dgm:presLayoutVars>
          <dgm:bulletEnabled val="1"/>
        </dgm:presLayoutVars>
      </dgm:prSet>
      <dgm:spPr/>
    </dgm:pt>
    <dgm:pt modelId="{635BCC87-1CD2-5D49-84A8-92FD9AA2C57F}" type="pres">
      <dgm:prSet presAssocID="{8A1875A1-9E96-4ABB-BBC8-F084859C325D}" presName="sibTrans" presStyleCnt="0"/>
      <dgm:spPr/>
    </dgm:pt>
    <dgm:pt modelId="{FF4A5752-61BC-EA40-9F71-E8AED0B9EFE9}" type="pres">
      <dgm:prSet presAssocID="{69674F8E-C238-4FCB-A7AC-B07376B2F201}" presName="node" presStyleLbl="node1" presStyleIdx="5" presStyleCnt="6">
        <dgm:presLayoutVars>
          <dgm:bulletEnabled val="1"/>
        </dgm:presLayoutVars>
      </dgm:prSet>
      <dgm:spPr/>
    </dgm:pt>
  </dgm:ptLst>
  <dgm:cxnLst>
    <dgm:cxn modelId="{CC62D70C-C317-F445-B355-BA91F75746F3}" type="presOf" srcId="{5B6D4B57-427C-47EA-898D-21C127C2C247}" destId="{3170F042-081F-D547-B449-3C92910BEF57}" srcOrd="0" destOrd="0" presId="urn:microsoft.com/office/officeart/2005/8/layout/default"/>
    <dgm:cxn modelId="{42C1035C-51C0-483D-B202-CA8567560DA5}" srcId="{5B6D4B57-427C-47EA-898D-21C127C2C247}" destId="{573FBE99-04A0-48E0-904F-84F1542146F5}" srcOrd="3" destOrd="0" parTransId="{835F64A2-CE21-4589-AD63-FE63B3ADE4D9}" sibTransId="{6091CF3E-F2A9-4904-82CB-2B1E6803632D}"/>
    <dgm:cxn modelId="{9A2AC68B-DC96-40EE-90B5-89F9D59AD301}" srcId="{5B6D4B57-427C-47EA-898D-21C127C2C247}" destId="{A8375C6F-9488-4A7F-9B5B-90B73BF166A0}" srcOrd="0" destOrd="0" parTransId="{DEC380C8-5BA8-466B-9053-999FBAD2BCF6}" sibTransId="{15332D10-DA17-4A50-80C8-98F89411906F}"/>
    <dgm:cxn modelId="{259FAEA1-37CA-44E6-A1F6-964642E59921}" srcId="{5B6D4B57-427C-47EA-898D-21C127C2C247}" destId="{5E2C2C7E-44E4-4F09-8C4C-5448170CBD53}" srcOrd="2" destOrd="0" parTransId="{46261B02-3376-4659-B8BF-713E0289B126}" sibTransId="{EE85BB0C-E986-4A71-9947-D4E39E575EF3}"/>
    <dgm:cxn modelId="{B91E3DAF-C6EC-994B-8DA9-D6EA332B73DB}" type="presOf" srcId="{573FBE99-04A0-48E0-904F-84F1542146F5}" destId="{2EC48D2A-9104-F848-9D98-6E89AAD35C1B}" srcOrd="0" destOrd="0" presId="urn:microsoft.com/office/officeart/2005/8/layout/default"/>
    <dgm:cxn modelId="{A359E2AF-C18F-B049-8A15-0811205E71D7}" type="presOf" srcId="{A8375C6F-9488-4A7F-9B5B-90B73BF166A0}" destId="{8865A836-8585-5C4C-B3C6-C400DB227529}" srcOrd="0" destOrd="0" presId="urn:microsoft.com/office/officeart/2005/8/layout/default"/>
    <dgm:cxn modelId="{FE4FC6D3-600D-8D4C-B6E8-520E29C2A840}" type="presOf" srcId="{69674F8E-C238-4FCB-A7AC-B07376B2F201}" destId="{FF4A5752-61BC-EA40-9F71-E8AED0B9EFE9}" srcOrd="0" destOrd="0" presId="urn:microsoft.com/office/officeart/2005/8/layout/default"/>
    <dgm:cxn modelId="{D6121DDE-8D1E-2D40-9BED-D2A79212B2BF}" type="presOf" srcId="{5E2C2C7E-44E4-4F09-8C4C-5448170CBD53}" destId="{7B2969FB-B1D4-3C48-8854-FC27169F6E3D}" srcOrd="0" destOrd="0" presId="urn:microsoft.com/office/officeart/2005/8/layout/default"/>
    <dgm:cxn modelId="{895482DE-C9FC-455B-80E5-921E7FFEB997}" srcId="{5B6D4B57-427C-47EA-898D-21C127C2C247}" destId="{707B5C5D-98D7-4A56-8414-840397F381C1}" srcOrd="1" destOrd="0" parTransId="{C6C1DA2F-3F7E-4E3D-ADCF-B88ACF7A95E3}" sibTransId="{390F007A-6170-49A5-AF31-18DB35599F7A}"/>
    <dgm:cxn modelId="{4A3B7BE2-5E74-5D40-9F04-0BFEFC307A39}" type="presOf" srcId="{CD0B49A7-674F-4642-A489-AA2C61B9248F}" destId="{BF35B4B5-52F7-FA42-961C-B02F63FCCC89}" srcOrd="0" destOrd="0" presId="urn:microsoft.com/office/officeart/2005/8/layout/default"/>
    <dgm:cxn modelId="{BE5085E8-F091-4BF2-917A-96C4621E760D}" srcId="{5B6D4B57-427C-47EA-898D-21C127C2C247}" destId="{CD0B49A7-674F-4642-A489-AA2C61B9248F}" srcOrd="4" destOrd="0" parTransId="{FA7B7A65-FB77-48B2-A24D-2DD8ECA7AB1F}" sibTransId="{8A1875A1-9E96-4ABB-BBC8-F084859C325D}"/>
    <dgm:cxn modelId="{3762F8ED-96FC-42FB-8C3D-40B7EF4C983E}" srcId="{5B6D4B57-427C-47EA-898D-21C127C2C247}" destId="{69674F8E-C238-4FCB-A7AC-B07376B2F201}" srcOrd="5" destOrd="0" parTransId="{32B1B273-3B60-4B24-83D3-B1AE34C74817}" sibTransId="{A45DE0B8-1F8A-45F3-AF52-6EF7B15D8B30}"/>
    <dgm:cxn modelId="{259181F3-A164-2249-BA2F-2B1E9FD3A3FB}" type="presOf" srcId="{707B5C5D-98D7-4A56-8414-840397F381C1}" destId="{424A8D0F-5B6A-8E41-ADFF-FEE76D1B0E90}" srcOrd="0" destOrd="0" presId="urn:microsoft.com/office/officeart/2005/8/layout/default"/>
    <dgm:cxn modelId="{F87619D0-026C-4847-966E-D67C8D33DFBB}" type="presParOf" srcId="{3170F042-081F-D547-B449-3C92910BEF57}" destId="{8865A836-8585-5C4C-B3C6-C400DB227529}" srcOrd="0" destOrd="0" presId="urn:microsoft.com/office/officeart/2005/8/layout/default"/>
    <dgm:cxn modelId="{63FD98A1-A9C4-704C-B7C3-2B961F44E453}" type="presParOf" srcId="{3170F042-081F-D547-B449-3C92910BEF57}" destId="{3AF7D139-9595-B843-98D8-FA90B84E6F10}" srcOrd="1" destOrd="0" presId="urn:microsoft.com/office/officeart/2005/8/layout/default"/>
    <dgm:cxn modelId="{784D085D-7D49-6F4A-82C3-300CC6AAC3E1}" type="presParOf" srcId="{3170F042-081F-D547-B449-3C92910BEF57}" destId="{424A8D0F-5B6A-8E41-ADFF-FEE76D1B0E90}" srcOrd="2" destOrd="0" presId="urn:microsoft.com/office/officeart/2005/8/layout/default"/>
    <dgm:cxn modelId="{F726BEF9-E45C-0144-8CC8-6DA025FEC5EB}" type="presParOf" srcId="{3170F042-081F-D547-B449-3C92910BEF57}" destId="{1C5013D3-6328-5E45-97AC-764F5203A13F}" srcOrd="3" destOrd="0" presId="urn:microsoft.com/office/officeart/2005/8/layout/default"/>
    <dgm:cxn modelId="{14F85139-99CC-2542-A3FF-BEC5FCA68C88}" type="presParOf" srcId="{3170F042-081F-D547-B449-3C92910BEF57}" destId="{7B2969FB-B1D4-3C48-8854-FC27169F6E3D}" srcOrd="4" destOrd="0" presId="urn:microsoft.com/office/officeart/2005/8/layout/default"/>
    <dgm:cxn modelId="{A867909B-7779-7B42-A7DF-3425FC6947EB}" type="presParOf" srcId="{3170F042-081F-D547-B449-3C92910BEF57}" destId="{B82BC225-70E4-B64B-AE4E-CD79146ED02C}" srcOrd="5" destOrd="0" presId="urn:microsoft.com/office/officeart/2005/8/layout/default"/>
    <dgm:cxn modelId="{81AA1BB4-DCCA-CB4E-A61F-2B461010A457}" type="presParOf" srcId="{3170F042-081F-D547-B449-3C92910BEF57}" destId="{2EC48D2A-9104-F848-9D98-6E89AAD35C1B}" srcOrd="6" destOrd="0" presId="urn:microsoft.com/office/officeart/2005/8/layout/default"/>
    <dgm:cxn modelId="{080F5E01-9048-6B40-BF26-F3BB3B8FAFA5}" type="presParOf" srcId="{3170F042-081F-D547-B449-3C92910BEF57}" destId="{B3E88678-5FC9-D04D-AEC8-C634E7D77827}" srcOrd="7" destOrd="0" presId="urn:microsoft.com/office/officeart/2005/8/layout/default"/>
    <dgm:cxn modelId="{D25981D6-7903-6341-B79E-EEA044177AD0}" type="presParOf" srcId="{3170F042-081F-D547-B449-3C92910BEF57}" destId="{BF35B4B5-52F7-FA42-961C-B02F63FCCC89}" srcOrd="8" destOrd="0" presId="urn:microsoft.com/office/officeart/2005/8/layout/default"/>
    <dgm:cxn modelId="{1F070BC7-6276-224A-9AD1-2D0F4FE637B8}" type="presParOf" srcId="{3170F042-081F-D547-B449-3C92910BEF57}" destId="{635BCC87-1CD2-5D49-84A8-92FD9AA2C57F}" srcOrd="9" destOrd="0" presId="urn:microsoft.com/office/officeart/2005/8/layout/default"/>
    <dgm:cxn modelId="{F975BADB-4C0C-494B-B90B-5ECD90392CCD}" type="presParOf" srcId="{3170F042-081F-D547-B449-3C92910BEF57}" destId="{FF4A5752-61BC-EA40-9F71-E8AED0B9EFE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8F7C3-ED76-412B-BA6D-8827FF283909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C7B0579-6A3C-4273-ABFF-AA32BD645BE8}">
      <dgm:prSet/>
      <dgm:spPr/>
      <dgm:t>
        <a:bodyPr/>
        <a:lstStyle/>
        <a:p>
          <a:r>
            <a:rPr lang="en-US"/>
            <a:t>HTML – estrutura </a:t>
          </a:r>
          <a:r>
            <a:rPr lang="en-US" b="1"/>
            <a:t>formato </a:t>
          </a:r>
          <a:r>
            <a:rPr lang="en-US"/>
            <a:t>de documentos web</a:t>
          </a:r>
        </a:p>
      </dgm:t>
    </dgm:pt>
    <dgm:pt modelId="{0FCAE06E-E318-42E2-BAB9-C03067AA9F27}" type="parTrans" cxnId="{76EC2618-0E33-40A8-94D0-A3788483750D}">
      <dgm:prSet/>
      <dgm:spPr/>
      <dgm:t>
        <a:bodyPr/>
        <a:lstStyle/>
        <a:p>
          <a:endParaRPr lang="en-US"/>
        </a:p>
      </dgm:t>
    </dgm:pt>
    <dgm:pt modelId="{52A815D3-7B9B-4312-B1B3-421E6936BD56}" type="sibTrans" cxnId="{76EC2618-0E33-40A8-94D0-A3788483750D}">
      <dgm:prSet/>
      <dgm:spPr/>
      <dgm:t>
        <a:bodyPr/>
        <a:lstStyle/>
        <a:p>
          <a:endParaRPr lang="en-US"/>
        </a:p>
      </dgm:t>
    </dgm:pt>
    <dgm:pt modelId="{779D9B1B-738E-494F-9F18-08912E465BE8}">
      <dgm:prSet/>
      <dgm:spPr/>
      <dgm:t>
        <a:bodyPr/>
        <a:lstStyle/>
        <a:p>
          <a:r>
            <a:rPr lang="en-US"/>
            <a:t>HTML tem um conjunto fixo de tags e não descreve conteúdo obrigatoriamente</a:t>
          </a:r>
        </a:p>
      </dgm:t>
    </dgm:pt>
    <dgm:pt modelId="{4CA17B14-A559-4CBC-8917-2E8DDB966282}" type="parTrans" cxnId="{0B556B7E-0491-4810-81EB-7684F1701EB9}">
      <dgm:prSet/>
      <dgm:spPr/>
      <dgm:t>
        <a:bodyPr/>
        <a:lstStyle/>
        <a:p>
          <a:endParaRPr lang="en-US"/>
        </a:p>
      </dgm:t>
    </dgm:pt>
    <dgm:pt modelId="{3B182C41-6141-4A95-B878-3F08D98B473E}" type="sibTrans" cxnId="{0B556B7E-0491-4810-81EB-7684F1701EB9}">
      <dgm:prSet/>
      <dgm:spPr/>
      <dgm:t>
        <a:bodyPr/>
        <a:lstStyle/>
        <a:p>
          <a:endParaRPr lang="en-US"/>
        </a:p>
      </dgm:t>
    </dgm:pt>
    <dgm:pt modelId="{29B094B3-5F2B-48E4-9F96-22AD264357D2}">
      <dgm:prSet/>
      <dgm:spPr/>
      <dgm:t>
        <a:bodyPr/>
        <a:lstStyle/>
        <a:p>
          <a:r>
            <a:rPr lang="en-US"/>
            <a:t>XML – descreve o </a:t>
          </a:r>
          <a:r>
            <a:rPr lang="en-US" b="1"/>
            <a:t>conteúdo </a:t>
          </a:r>
          <a:r>
            <a:rPr lang="en-US"/>
            <a:t>do documento</a:t>
          </a:r>
        </a:p>
      </dgm:t>
    </dgm:pt>
    <dgm:pt modelId="{E5DFCF0E-46EA-4977-8F03-AB501D180B16}" type="parTrans" cxnId="{03126F7D-05C8-4186-8DBA-6C6FB5DA1473}">
      <dgm:prSet/>
      <dgm:spPr/>
      <dgm:t>
        <a:bodyPr/>
        <a:lstStyle/>
        <a:p>
          <a:endParaRPr lang="en-US"/>
        </a:p>
      </dgm:t>
    </dgm:pt>
    <dgm:pt modelId="{144DDF5F-6B4C-47CD-B88A-32D367CCBD7B}" type="sibTrans" cxnId="{03126F7D-05C8-4186-8DBA-6C6FB5DA1473}">
      <dgm:prSet/>
      <dgm:spPr/>
      <dgm:t>
        <a:bodyPr/>
        <a:lstStyle/>
        <a:p>
          <a:endParaRPr lang="en-US"/>
        </a:p>
      </dgm:t>
    </dgm:pt>
    <dgm:pt modelId="{226E3843-74AF-4A99-A3C8-E6AFB4FA97D1}">
      <dgm:prSet/>
      <dgm:spPr/>
      <dgm:t>
        <a:bodyPr/>
        <a:lstStyle/>
        <a:p>
          <a:r>
            <a:rPr lang="en-US"/>
            <a:t>Usuário define suas próprias tags para criar uma estrutura </a:t>
          </a:r>
        </a:p>
      </dgm:t>
    </dgm:pt>
    <dgm:pt modelId="{09D88F5C-A077-4468-A503-D574D2135079}" type="parTrans" cxnId="{99A445E3-03B0-4F0D-92A1-021837F18A28}">
      <dgm:prSet/>
      <dgm:spPr/>
      <dgm:t>
        <a:bodyPr/>
        <a:lstStyle/>
        <a:p>
          <a:endParaRPr lang="en-US"/>
        </a:p>
      </dgm:t>
    </dgm:pt>
    <dgm:pt modelId="{319DC141-3BD8-447C-8A72-B7D5DAFBC00B}" type="sibTrans" cxnId="{99A445E3-03B0-4F0D-92A1-021837F18A28}">
      <dgm:prSet/>
      <dgm:spPr/>
      <dgm:t>
        <a:bodyPr/>
        <a:lstStyle/>
        <a:p>
          <a:endParaRPr lang="en-US"/>
        </a:p>
      </dgm:t>
    </dgm:pt>
    <dgm:pt modelId="{F670F6DE-0CC6-492C-B25C-5454FF92D67B}">
      <dgm:prSet/>
      <dgm:spPr/>
      <dgm:t>
        <a:bodyPr/>
        <a:lstStyle/>
        <a:p>
          <a:r>
            <a:rPr lang="en-US"/>
            <a:t>Um documento XML não tem nenhuma instrução para apresentação </a:t>
          </a:r>
        </a:p>
      </dgm:t>
    </dgm:pt>
    <dgm:pt modelId="{5CE76F6C-E57F-4FCE-A573-8FAD4B388F40}" type="parTrans" cxnId="{CAE2A739-BAB8-4FD9-ABDA-2130B99C0F55}">
      <dgm:prSet/>
      <dgm:spPr/>
      <dgm:t>
        <a:bodyPr/>
        <a:lstStyle/>
        <a:p>
          <a:endParaRPr lang="en-US"/>
        </a:p>
      </dgm:t>
    </dgm:pt>
    <dgm:pt modelId="{CBF23DD4-263C-465C-9559-987F4374C886}" type="sibTrans" cxnId="{CAE2A739-BAB8-4FD9-ABDA-2130B99C0F55}">
      <dgm:prSet/>
      <dgm:spPr/>
      <dgm:t>
        <a:bodyPr/>
        <a:lstStyle/>
        <a:p>
          <a:endParaRPr lang="en-US"/>
        </a:p>
      </dgm:t>
    </dgm:pt>
    <dgm:pt modelId="{C5B18FE6-60FE-1C4B-AA5B-6EC8AC82F245}" type="pres">
      <dgm:prSet presAssocID="{BC08F7C3-ED76-412B-BA6D-8827FF283909}" presName="Name0" presStyleCnt="0">
        <dgm:presLayoutVars>
          <dgm:dir/>
          <dgm:animLvl val="lvl"/>
          <dgm:resizeHandles val="exact"/>
        </dgm:presLayoutVars>
      </dgm:prSet>
      <dgm:spPr/>
    </dgm:pt>
    <dgm:pt modelId="{B6397B5F-03BC-9F4D-8B09-E34A6B92B345}" type="pres">
      <dgm:prSet presAssocID="{8C7B0579-6A3C-4273-ABFF-AA32BD645BE8}" presName="composite" presStyleCnt="0"/>
      <dgm:spPr/>
    </dgm:pt>
    <dgm:pt modelId="{CCD4C65B-B561-E145-99E9-6C11A4E0E345}" type="pres">
      <dgm:prSet presAssocID="{8C7B0579-6A3C-4273-ABFF-AA32BD645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5D63E16-8C8D-B94C-BAF3-039AD5E6A378}" type="pres">
      <dgm:prSet presAssocID="{8C7B0579-6A3C-4273-ABFF-AA32BD645BE8}" presName="desTx" presStyleLbl="alignAccFollowNode1" presStyleIdx="0" presStyleCnt="2">
        <dgm:presLayoutVars>
          <dgm:bulletEnabled val="1"/>
        </dgm:presLayoutVars>
      </dgm:prSet>
      <dgm:spPr/>
    </dgm:pt>
    <dgm:pt modelId="{87E8C5B6-4789-7E40-B5B9-851F305E1DCC}" type="pres">
      <dgm:prSet presAssocID="{52A815D3-7B9B-4312-B1B3-421E6936BD56}" presName="space" presStyleCnt="0"/>
      <dgm:spPr/>
    </dgm:pt>
    <dgm:pt modelId="{82C8D94F-5C8E-7C47-A7AB-46D266A72C5E}" type="pres">
      <dgm:prSet presAssocID="{29B094B3-5F2B-48E4-9F96-22AD264357D2}" presName="composite" presStyleCnt="0"/>
      <dgm:spPr/>
    </dgm:pt>
    <dgm:pt modelId="{98F0E91A-8ACA-CD42-A266-F27D46680033}" type="pres">
      <dgm:prSet presAssocID="{29B094B3-5F2B-48E4-9F96-22AD264357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D54168-62FF-084C-BB8D-B2850E7B5220}" type="pres">
      <dgm:prSet presAssocID="{29B094B3-5F2B-48E4-9F96-22AD264357D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781EB06-0AFC-0F46-8DCF-46D252DEDD9F}" type="presOf" srcId="{226E3843-74AF-4A99-A3C8-E6AFB4FA97D1}" destId="{B8D54168-62FF-084C-BB8D-B2850E7B5220}" srcOrd="0" destOrd="0" presId="urn:microsoft.com/office/officeart/2005/8/layout/hList1"/>
    <dgm:cxn modelId="{76EC2618-0E33-40A8-94D0-A3788483750D}" srcId="{BC08F7C3-ED76-412B-BA6D-8827FF283909}" destId="{8C7B0579-6A3C-4273-ABFF-AA32BD645BE8}" srcOrd="0" destOrd="0" parTransId="{0FCAE06E-E318-42E2-BAB9-C03067AA9F27}" sibTransId="{52A815D3-7B9B-4312-B1B3-421E6936BD56}"/>
    <dgm:cxn modelId="{BD85FD31-6933-2142-8DA1-AD4B93B749EE}" type="presOf" srcId="{8C7B0579-6A3C-4273-ABFF-AA32BD645BE8}" destId="{CCD4C65B-B561-E145-99E9-6C11A4E0E345}" srcOrd="0" destOrd="0" presId="urn:microsoft.com/office/officeart/2005/8/layout/hList1"/>
    <dgm:cxn modelId="{CAE2A739-BAB8-4FD9-ABDA-2130B99C0F55}" srcId="{29B094B3-5F2B-48E4-9F96-22AD264357D2}" destId="{F670F6DE-0CC6-492C-B25C-5454FF92D67B}" srcOrd="1" destOrd="0" parTransId="{5CE76F6C-E57F-4FCE-A573-8FAD4B388F40}" sibTransId="{CBF23DD4-263C-465C-9559-987F4374C886}"/>
    <dgm:cxn modelId="{03126F7D-05C8-4186-8DBA-6C6FB5DA1473}" srcId="{BC08F7C3-ED76-412B-BA6D-8827FF283909}" destId="{29B094B3-5F2B-48E4-9F96-22AD264357D2}" srcOrd="1" destOrd="0" parTransId="{E5DFCF0E-46EA-4977-8F03-AB501D180B16}" sibTransId="{144DDF5F-6B4C-47CD-B88A-32D367CCBD7B}"/>
    <dgm:cxn modelId="{0B556B7E-0491-4810-81EB-7684F1701EB9}" srcId="{8C7B0579-6A3C-4273-ABFF-AA32BD645BE8}" destId="{779D9B1B-738E-494F-9F18-08912E465BE8}" srcOrd="0" destOrd="0" parTransId="{4CA17B14-A559-4CBC-8917-2E8DDB966282}" sibTransId="{3B182C41-6141-4A95-B878-3F08D98B473E}"/>
    <dgm:cxn modelId="{88F9E5AA-2163-FF42-9F8B-9BF960B6005C}" type="presOf" srcId="{BC08F7C3-ED76-412B-BA6D-8827FF283909}" destId="{C5B18FE6-60FE-1C4B-AA5B-6EC8AC82F245}" srcOrd="0" destOrd="0" presId="urn:microsoft.com/office/officeart/2005/8/layout/hList1"/>
    <dgm:cxn modelId="{FAC5E8AE-AC85-9540-890D-49C2E6453F69}" type="presOf" srcId="{29B094B3-5F2B-48E4-9F96-22AD264357D2}" destId="{98F0E91A-8ACA-CD42-A266-F27D46680033}" srcOrd="0" destOrd="0" presId="urn:microsoft.com/office/officeart/2005/8/layout/hList1"/>
    <dgm:cxn modelId="{99A445E3-03B0-4F0D-92A1-021837F18A28}" srcId="{29B094B3-5F2B-48E4-9F96-22AD264357D2}" destId="{226E3843-74AF-4A99-A3C8-E6AFB4FA97D1}" srcOrd="0" destOrd="0" parTransId="{09D88F5C-A077-4468-A503-D574D2135079}" sibTransId="{319DC141-3BD8-447C-8A72-B7D5DAFBC00B}"/>
    <dgm:cxn modelId="{F0BFECEE-6F48-B94A-A30F-A036FD60949A}" type="presOf" srcId="{F670F6DE-0CC6-492C-B25C-5454FF92D67B}" destId="{B8D54168-62FF-084C-BB8D-B2850E7B5220}" srcOrd="0" destOrd="1" presId="urn:microsoft.com/office/officeart/2005/8/layout/hList1"/>
    <dgm:cxn modelId="{56A6EAF4-81CF-8947-9EFE-3EDFF9342BB8}" type="presOf" srcId="{779D9B1B-738E-494F-9F18-08912E465BE8}" destId="{15D63E16-8C8D-B94C-BAF3-039AD5E6A378}" srcOrd="0" destOrd="0" presId="urn:microsoft.com/office/officeart/2005/8/layout/hList1"/>
    <dgm:cxn modelId="{8C9F16D5-2949-3247-9DAB-62AA5D8ADFEC}" type="presParOf" srcId="{C5B18FE6-60FE-1C4B-AA5B-6EC8AC82F245}" destId="{B6397B5F-03BC-9F4D-8B09-E34A6B92B345}" srcOrd="0" destOrd="0" presId="urn:microsoft.com/office/officeart/2005/8/layout/hList1"/>
    <dgm:cxn modelId="{CF46D861-3F83-7A48-8DF4-94142A4BF5FC}" type="presParOf" srcId="{B6397B5F-03BC-9F4D-8B09-E34A6B92B345}" destId="{CCD4C65B-B561-E145-99E9-6C11A4E0E345}" srcOrd="0" destOrd="0" presId="urn:microsoft.com/office/officeart/2005/8/layout/hList1"/>
    <dgm:cxn modelId="{208E7285-6065-1743-A2EA-16F57B5AD147}" type="presParOf" srcId="{B6397B5F-03BC-9F4D-8B09-E34A6B92B345}" destId="{15D63E16-8C8D-B94C-BAF3-039AD5E6A378}" srcOrd="1" destOrd="0" presId="urn:microsoft.com/office/officeart/2005/8/layout/hList1"/>
    <dgm:cxn modelId="{2A673BED-11C3-034A-A64D-403B03D320DE}" type="presParOf" srcId="{C5B18FE6-60FE-1C4B-AA5B-6EC8AC82F245}" destId="{87E8C5B6-4789-7E40-B5B9-851F305E1DCC}" srcOrd="1" destOrd="0" presId="urn:microsoft.com/office/officeart/2005/8/layout/hList1"/>
    <dgm:cxn modelId="{9233B1CD-9010-F847-94C0-4954F6D8FC4C}" type="presParOf" srcId="{C5B18FE6-60FE-1C4B-AA5B-6EC8AC82F245}" destId="{82C8D94F-5C8E-7C47-A7AB-46D266A72C5E}" srcOrd="2" destOrd="0" presId="urn:microsoft.com/office/officeart/2005/8/layout/hList1"/>
    <dgm:cxn modelId="{778BDAA1-42BB-D54D-84C8-1DB70B3B9E0C}" type="presParOf" srcId="{82C8D94F-5C8E-7C47-A7AB-46D266A72C5E}" destId="{98F0E91A-8ACA-CD42-A266-F27D46680033}" srcOrd="0" destOrd="0" presId="urn:microsoft.com/office/officeart/2005/8/layout/hList1"/>
    <dgm:cxn modelId="{4047297C-55F1-E44E-89FF-A7842CF93637}" type="presParOf" srcId="{82C8D94F-5C8E-7C47-A7AB-46D266A72C5E}" destId="{B8D54168-62FF-084C-BB8D-B2850E7B52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ECA69-5375-9841-9D89-A7BE74F21D3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930C2-A332-5645-BF44-046865770C30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Linguagens de marcação são usadas para estruturar documentos</a:t>
          </a:r>
          <a:endParaRPr lang="en-US" sz="5100" kern="1200"/>
        </a:p>
      </dsp:txBody>
      <dsp:txXfrm>
        <a:off x="0" y="0"/>
        <a:ext cx="6900512" cy="2768070"/>
      </dsp:txXfrm>
    </dsp:sp>
    <dsp:sp modelId="{DA54F8D0-7116-9E4D-A76E-38D19EF8991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BF271-E93B-644B-9E40-02B72363CD36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XML, HTML</a:t>
          </a:r>
          <a:endParaRPr lang="en-US" sz="5100" kern="1200"/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5A836-8585-5C4C-B3C6-C400DB227529}">
      <dsp:nvSpPr>
        <dsp:cNvPr id="0" name=""/>
        <dsp:cNvSpPr/>
      </dsp:nvSpPr>
      <dsp:spPr>
        <a:xfrm>
          <a:off x="545672" y="1800"/>
          <a:ext cx="2766269" cy="1659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XML é uma Recomendação W3C;</a:t>
          </a:r>
          <a:endParaRPr lang="en-US" sz="1800" kern="1200"/>
        </a:p>
      </dsp:txBody>
      <dsp:txXfrm>
        <a:off x="545672" y="1800"/>
        <a:ext cx="2766269" cy="1659761"/>
      </dsp:txXfrm>
    </dsp:sp>
    <dsp:sp modelId="{424A8D0F-5B6A-8E41-ADFF-FEE76D1B0E90}">
      <dsp:nvSpPr>
        <dsp:cNvPr id="0" name=""/>
        <dsp:cNvSpPr/>
      </dsp:nvSpPr>
      <dsp:spPr>
        <a:xfrm>
          <a:off x="3588569" y="1800"/>
          <a:ext cx="2766269" cy="165976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XML apenas descreve os dados e o que eles significam</a:t>
          </a:r>
          <a:endParaRPr lang="en-US" sz="1800" kern="1200"/>
        </a:p>
      </dsp:txBody>
      <dsp:txXfrm>
        <a:off x="3588569" y="1800"/>
        <a:ext cx="2766269" cy="1659761"/>
      </dsp:txXfrm>
    </dsp:sp>
    <dsp:sp modelId="{7B2969FB-B1D4-3C48-8854-FC27169F6E3D}">
      <dsp:nvSpPr>
        <dsp:cNvPr id="0" name=""/>
        <dsp:cNvSpPr/>
      </dsp:nvSpPr>
      <dsp:spPr>
        <a:xfrm>
          <a:off x="545672" y="1938189"/>
          <a:ext cx="2766269" cy="165976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XML foi desenvolvido para estruturar, armazenar e enviar os dados </a:t>
          </a:r>
          <a:endParaRPr lang="en-US" sz="1800" kern="1200"/>
        </a:p>
      </dsp:txBody>
      <dsp:txXfrm>
        <a:off x="545672" y="1938189"/>
        <a:ext cx="2766269" cy="1659761"/>
      </dsp:txXfrm>
    </dsp:sp>
    <dsp:sp modelId="{2EC48D2A-9104-F848-9D98-6E89AAD35C1B}">
      <dsp:nvSpPr>
        <dsp:cNvPr id="0" name=""/>
        <dsp:cNvSpPr/>
      </dsp:nvSpPr>
      <dsp:spPr>
        <a:xfrm>
          <a:off x="3588569" y="1938189"/>
          <a:ext cx="2766269" cy="165976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“XML is a cross-platform, software and hardware independent tool for transmitting information” – W3Schools </a:t>
          </a:r>
          <a:endParaRPr lang="en-US" sz="1800" kern="1200"/>
        </a:p>
      </dsp:txBody>
      <dsp:txXfrm>
        <a:off x="3588569" y="1938189"/>
        <a:ext cx="2766269" cy="1659761"/>
      </dsp:txXfrm>
    </dsp:sp>
    <dsp:sp modelId="{BF35B4B5-52F7-FA42-961C-B02F63FCCC89}">
      <dsp:nvSpPr>
        <dsp:cNvPr id="0" name=""/>
        <dsp:cNvSpPr/>
      </dsp:nvSpPr>
      <dsp:spPr>
        <a:xfrm>
          <a:off x="545672" y="3874578"/>
          <a:ext cx="2766269" cy="165976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Com XML a troca de dados entre sistemas incompatíveis é possível </a:t>
          </a:r>
          <a:endParaRPr lang="en-US" sz="1800" kern="1200"/>
        </a:p>
      </dsp:txBody>
      <dsp:txXfrm>
        <a:off x="545672" y="3874578"/>
        <a:ext cx="2766269" cy="1659761"/>
      </dsp:txXfrm>
    </dsp:sp>
    <dsp:sp modelId="{FF4A5752-61BC-EA40-9F71-E8AED0B9EFE9}">
      <dsp:nvSpPr>
        <dsp:cNvPr id="0" name=""/>
        <dsp:cNvSpPr/>
      </dsp:nvSpPr>
      <dsp:spPr>
        <a:xfrm>
          <a:off x="3588569" y="3874578"/>
          <a:ext cx="2766269" cy="165976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As </a:t>
          </a:r>
          <a:r>
            <a:rPr lang="pt-BR" sz="1800" i="1" kern="1200"/>
            <a:t>tags </a:t>
          </a:r>
          <a:r>
            <a:rPr lang="pt-BR" sz="1800" kern="1200"/>
            <a:t>do XML não são pré-definidas, você deve criar as suas próprias </a:t>
          </a:r>
          <a:r>
            <a:rPr lang="pt-BR" sz="1800" i="1" kern="1200"/>
            <a:t>tags</a:t>
          </a:r>
          <a:r>
            <a:rPr lang="pt-BR" sz="1800" kern="1200"/>
            <a:t>, obedecendo a um pequeno conjunto de regras de sintaxe. </a:t>
          </a:r>
          <a:endParaRPr lang="en-US" sz="1800" kern="1200"/>
        </a:p>
      </dsp:txBody>
      <dsp:txXfrm>
        <a:off x="3588569" y="3874578"/>
        <a:ext cx="2766269" cy="1659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C65B-B561-E145-99E9-6C11A4E0E345}">
      <dsp:nvSpPr>
        <dsp:cNvPr id="0" name=""/>
        <dsp:cNvSpPr/>
      </dsp:nvSpPr>
      <dsp:spPr>
        <a:xfrm>
          <a:off x="33" y="701995"/>
          <a:ext cx="3224506" cy="12541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 – estrutura </a:t>
          </a:r>
          <a:r>
            <a:rPr lang="en-US" sz="2500" b="1" kern="1200"/>
            <a:t>formato </a:t>
          </a:r>
          <a:r>
            <a:rPr lang="en-US" sz="2500" kern="1200"/>
            <a:t>de documentos web</a:t>
          </a:r>
        </a:p>
      </dsp:txBody>
      <dsp:txXfrm>
        <a:off x="33" y="701995"/>
        <a:ext cx="3224506" cy="1254190"/>
      </dsp:txXfrm>
    </dsp:sp>
    <dsp:sp modelId="{15D63E16-8C8D-B94C-BAF3-039AD5E6A378}">
      <dsp:nvSpPr>
        <dsp:cNvPr id="0" name=""/>
        <dsp:cNvSpPr/>
      </dsp:nvSpPr>
      <dsp:spPr>
        <a:xfrm>
          <a:off x="33" y="1956185"/>
          <a:ext cx="3224506" cy="28779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HTML tem um conjunto fixo de tags e não descreve conteúdo obrigatoriamente</a:t>
          </a:r>
        </a:p>
      </dsp:txBody>
      <dsp:txXfrm>
        <a:off x="33" y="1956185"/>
        <a:ext cx="3224506" cy="2877960"/>
      </dsp:txXfrm>
    </dsp:sp>
    <dsp:sp modelId="{98F0E91A-8ACA-CD42-A266-F27D46680033}">
      <dsp:nvSpPr>
        <dsp:cNvPr id="0" name=""/>
        <dsp:cNvSpPr/>
      </dsp:nvSpPr>
      <dsp:spPr>
        <a:xfrm>
          <a:off x="3675971" y="701995"/>
          <a:ext cx="3224506" cy="12541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XML – descreve o </a:t>
          </a:r>
          <a:r>
            <a:rPr lang="en-US" sz="2500" b="1" kern="1200"/>
            <a:t>conteúdo </a:t>
          </a:r>
          <a:r>
            <a:rPr lang="en-US" sz="2500" kern="1200"/>
            <a:t>do documento</a:t>
          </a:r>
        </a:p>
      </dsp:txBody>
      <dsp:txXfrm>
        <a:off x="3675971" y="701995"/>
        <a:ext cx="3224506" cy="1254190"/>
      </dsp:txXfrm>
    </dsp:sp>
    <dsp:sp modelId="{B8D54168-62FF-084C-BB8D-B2850E7B5220}">
      <dsp:nvSpPr>
        <dsp:cNvPr id="0" name=""/>
        <dsp:cNvSpPr/>
      </dsp:nvSpPr>
      <dsp:spPr>
        <a:xfrm>
          <a:off x="3675971" y="1956185"/>
          <a:ext cx="3224506" cy="28779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Usuário define suas próprias tags para criar uma estrutura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Um documento XML não tem nenhuma instrução para apresentação </a:t>
          </a:r>
        </a:p>
      </dsp:txBody>
      <dsp:txXfrm>
        <a:off x="3675971" y="1956185"/>
        <a:ext cx="3224506" cy="2877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E3F6D-EAC5-7945-BAEC-FE3A8560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A71DA-EE89-104D-BDDD-3C6FB5B01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E085E-6747-AA4C-91E8-8A9D9E10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836CF-B0E6-B74F-9899-3696E1E7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3803F-E370-3247-BF67-667FD132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635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DAD66-1AB1-B742-B56A-0288AA2E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24F6A-E3A8-634A-A0DD-6B5BFAF5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9CED6-8FD5-3F4E-9775-2DEF43AE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E5F9F-CC66-8149-B564-EFA83200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E92F6-7B2A-7E41-8019-8D19FC7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884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9A5952-F773-6A45-BDBE-55C1654DB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9891FB-5590-A647-B5D9-C3E56F8BF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427FC0-DA0A-9442-8039-BBE0B81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CE32-3CA9-B843-917D-04ACFF4C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2EFCB-7B4D-9F4F-90C0-D524F50C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74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DFA1-AD2D-B440-913B-5DB8E73C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D7261-F47F-D04A-9444-745C276A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E556E-81F7-F143-A25F-8F7E861E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033717-EFDC-6E48-A47F-70170437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F0F78-0DC1-2343-BB90-BDF0DC39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8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B06EE-8CF8-C545-95D3-BB03C8CE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1EEFDC-A564-CA4C-AC36-AC3C611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B24FC-EBEB-A64B-8B0C-5C125CD4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3BF53-F968-014B-9131-8E885101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D22B2-D9E3-E94E-BDE4-F8F4D4E9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633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47F5A-EFB3-AD41-87D5-2C36ECE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55283-9705-7B42-8A7A-C2EB02BC9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8E2566-94BC-DB41-8382-D0B3CDEE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D7B89-AB9A-4143-A2C7-3D801341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B745EE-090C-DB4A-B82E-92DB9D64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2A5C06-A9A7-AA44-8EE8-5C97E0E1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C122-FF23-8947-8A20-FF0A3CD2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10451-9AB2-5647-8EF8-8A23BCED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640AC5-C45A-E141-922C-A57D5C7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BF94E2-1FE9-B640-A455-23D5EFAF8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00952-08F9-F04E-A8EB-9FB52D9F2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DE1332-2B6B-1A49-8CE8-760F29FA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8C74A1-CD3C-614E-B556-E26FE75E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61DCAA-B929-6545-ADC7-FA8082E0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958C4-6B24-9D43-8039-3E8720E5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83786-2956-014D-B7EB-1D69BBD2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EC07E0-D615-9B47-A205-90696DF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CE602B-7F15-2F40-A9BC-37428318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9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0CE0D-8D92-4145-85E3-B074B330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7C24C0-C044-424D-9642-7D8C5A5A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82F5D3-BDF7-7D49-8A59-64214AC2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6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E71C-0174-0040-AC49-6D643DD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6B006-F41D-984E-A2C9-44A68224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77491-23A0-4148-B657-8915C358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4DA881-AE09-1446-A3AC-312B4D1B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F3DC8-9E80-934B-A377-3E4B2624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BE0B72-A5B2-1545-8632-45F50EFD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85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5AAA9-7FBA-4641-ACED-4CD3B73E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B08F5F-E98E-004C-A08D-93AB65EC4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73DAB-AA9F-F64C-AA35-FCD718B1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0F2E58-6A67-EE43-A83D-78690F02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01E86-FF8F-CB48-B23A-09D12599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E187D9-5DE3-984C-B3BB-6D064AFB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57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E60B1E-2922-EA41-886D-EE501129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0ED5B-5759-DC49-A70F-40F00EB3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CD5C5-DBFD-8548-9858-7DB788FB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24, 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B29BF-F416-744C-81CC-1FE6FC18B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116D6E-858F-7B49-9ECC-58D0EA4A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" TargetMode="External"/><Relationship Id="rId2" Type="http://schemas.openxmlformats.org/officeDocument/2006/relationships/hyperlink" Target="http://www2.ic.uff.br/~vanessa/papers/moro2009-ja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x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93AD1-AC38-D74A-8F9F-982AC2395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pt-BR" sz="5100"/>
              <a:t>Introdução a Fundamentos da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19C19-A2C3-4341-AC08-A34BE401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 Internet</a:t>
            </a:r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la de fundo abstrata de malha rosa">
            <a:extLst>
              <a:ext uri="{FF2B5EF4-FFF2-40B4-BE49-F238E27FC236}">
                <a16:creationId xmlns:a16="http://schemas.microsoft.com/office/drawing/2014/main" id="{93D1336E-90E6-3EF2-66DA-1FD63860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2" r="9638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5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CDEF729-70A5-484D-BE8B-FB56463D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900" y="0"/>
            <a:ext cx="38481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7CE5C08-9381-2041-9A4C-E8745CFB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203" y="3356992"/>
            <a:ext cx="4413593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333B94-FBD9-2F4E-9C43-BB92862E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499992" cy="338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7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C0C5D1-20C9-7F44-B568-640C93DE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 chegada dos padrões web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2CF2E-FB68-4144-AE39-FF9EA10C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pt-BR" sz="3200" dirty="0"/>
              <a:t>Microsoft e Netscape estiveram focadas em implementar novas funções em vez de consertar os problemas com as funções já suportadas,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pt-BR" sz="2800" dirty="0"/>
              <a:t>adicionaram funções proprietárias e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pt-BR" sz="2800" dirty="0"/>
              <a:t>criaram funções que competiam diretamente com funções existentes no outro navegador, mas implementadas de uma </a:t>
            </a:r>
            <a:r>
              <a:rPr lang="pt-BR" sz="2800" b="1" dirty="0"/>
              <a:t>forma incompatível.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4106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083DA-703C-E34F-9CC1-F699BCB2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 formação da W3C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C2AD-38C6-B743-8CBE-2053EAC9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Tim Berners-Lee </a:t>
            </a:r>
            <a:r>
              <a:rPr lang="en-US" sz="3200" dirty="0" err="1"/>
              <a:t>fundou</a:t>
            </a:r>
            <a:r>
              <a:rPr lang="en-US" sz="3200" dirty="0"/>
              <a:t> o World Wide Web Consortium (W3C)</a:t>
            </a:r>
          </a:p>
          <a:p>
            <a:pPr lvl="1"/>
            <a:r>
              <a:rPr lang="pt-BR" sz="2800" dirty="0"/>
              <a:t>padronizar os protocolos e tecnologias usados para criar a web </a:t>
            </a:r>
          </a:p>
          <a:p>
            <a:pPr lvl="1"/>
            <a:r>
              <a:rPr lang="pt-BR" sz="2800" dirty="0"/>
              <a:t>conteúdo acessado largamente pela população mundial tanto quanto o possível.</a:t>
            </a:r>
            <a:endParaRPr lang="en-US" sz="2800" dirty="0"/>
          </a:p>
          <a:p>
            <a:r>
              <a:rPr lang="pt-BR" sz="3200" dirty="0"/>
              <a:t>W3C publicou várias especificações (chamadas “recomendações”) incluindo o HTML, o formato de imagens PNG, e as Folhas de Estilo em Cascata versões 1, 2 e 3.</a:t>
            </a:r>
          </a:p>
        </p:txBody>
      </p:sp>
    </p:spTree>
    <p:extLst>
      <p:ext uri="{BB962C8B-B14F-4D97-AF65-F5344CB8AC3E}">
        <p14:creationId xmlns:p14="http://schemas.microsoft.com/office/powerpoint/2010/main" val="39329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8C174C-3601-2246-A1B7-76E338E9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W3C – www.w3.org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aptura de Tela 2015-11-25 às 15.01.51.png">
            <a:extLst>
              <a:ext uri="{FF2B5EF4-FFF2-40B4-BE49-F238E27FC236}">
                <a16:creationId xmlns:a16="http://schemas.microsoft.com/office/drawing/2014/main" id="{9BD9F7B5-3E7F-8A44-9D56-ECD3AC608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996812"/>
            <a:ext cx="4777381" cy="269463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64476-3871-3F42-BA99-8EC96191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 err="1"/>
              <a:t>Órgão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iniciativas</a:t>
            </a:r>
            <a:r>
              <a:rPr lang="en-US" dirty="0"/>
              <a:t> </a:t>
            </a:r>
            <a:r>
              <a:rPr lang="en-US" dirty="0" err="1"/>
              <a:t>ligadas</a:t>
            </a:r>
            <a:r>
              <a:rPr lang="en-US" dirty="0"/>
              <a:t> à Web </a:t>
            </a:r>
            <a:endParaRPr lang="en-US" dirty="0">
              <a:effectLst/>
            </a:endParaRPr>
          </a:p>
          <a:p>
            <a:pPr lvl="1"/>
            <a:r>
              <a:rPr lang="en-US" dirty="0"/>
              <a:t>Ex.: HTML, XML e </a:t>
            </a:r>
            <a:r>
              <a:rPr lang="en-US" dirty="0" err="1"/>
              <a:t>iniciativas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, entre outros </a:t>
            </a:r>
            <a:endParaRPr lang="en-US" dirty="0">
              <a:effectLst/>
            </a:endParaRPr>
          </a:p>
          <a:p>
            <a:r>
              <a:rPr lang="en-US" dirty="0" err="1"/>
              <a:t>Especificações</a:t>
            </a:r>
            <a:r>
              <a:rPr lang="en-US" dirty="0"/>
              <a:t> dessas </a:t>
            </a:r>
            <a:r>
              <a:rPr lang="en-US" dirty="0" err="1"/>
              <a:t>iniciativas</a:t>
            </a:r>
            <a:r>
              <a:rPr lang="en-US" dirty="0"/>
              <a:t> </a:t>
            </a:r>
            <a:r>
              <a:rPr lang="en-US" dirty="0" err="1"/>
              <a:t>são</a:t>
            </a:r>
            <a:r>
              <a:rPr lang="en-US" dirty="0"/>
              <a:t> </a:t>
            </a:r>
            <a:r>
              <a:rPr lang="en-US" dirty="0" err="1"/>
              <a:t>classificadas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nível</a:t>
            </a:r>
            <a:r>
              <a:rPr lang="en-US" dirty="0"/>
              <a:t> de “</a:t>
            </a:r>
            <a:r>
              <a:rPr lang="en-US" dirty="0" err="1"/>
              <a:t>maturidade</a:t>
            </a:r>
            <a:r>
              <a:rPr lang="en-US" dirty="0"/>
              <a:t>” </a:t>
            </a:r>
            <a:endParaRPr lang="en-US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89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72D14-475D-554C-AA06-F2C225D1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O Projeto Padrões Web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E68638-61FD-DBB0-8112-2406F8E59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188A3-8BB4-D746-9BE6-0E940AE4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665638" cy="3822192"/>
          </a:xfrm>
        </p:spPr>
        <p:txBody>
          <a:bodyPr>
            <a:normAutofit/>
          </a:bodyPr>
          <a:lstStyle/>
          <a:p>
            <a:r>
              <a:rPr lang="pt-BR" dirty="0"/>
              <a:t>1998: principais navegadores: Internet Explorer 4 e o Netscape </a:t>
            </a:r>
            <a:r>
              <a:rPr lang="pt-BR" dirty="0" err="1"/>
              <a:t>Navigator</a:t>
            </a:r>
            <a:r>
              <a:rPr lang="pt-BR" dirty="0"/>
              <a:t> 4</a:t>
            </a:r>
          </a:p>
          <a:p>
            <a:r>
              <a:rPr lang="pt-BR" dirty="0"/>
              <a:t>Uma versão beta do Internet Explorer 5 foi lançada</a:t>
            </a:r>
          </a:p>
          <a:p>
            <a:pPr lvl="1"/>
            <a:r>
              <a:rPr lang="pt-BR" sz="2800" dirty="0"/>
              <a:t>implementava um novo e proprietário HTML dinâmico. </a:t>
            </a:r>
          </a:p>
          <a:p>
            <a:pPr lvl="1"/>
            <a:r>
              <a:rPr lang="pt-BR" sz="2800" dirty="0"/>
              <a:t>os desenvolvedores web profissionais deveriam saber </a:t>
            </a:r>
            <a:r>
              <a:rPr lang="pt-BR" sz="2800" b="1" dirty="0"/>
              <a:t>cinco maneiras diferentes de escrever JavaScript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65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909170-86FB-5746-8BE9-CFAFC4D9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Padrões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2ECCC-79C8-354D-95EF-5CBE5A3A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981200"/>
            <a:ext cx="7317053" cy="4704067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Um grupo de desenvolvedores web e web designers profissionais se uniu. </a:t>
            </a:r>
          </a:p>
          <a:p>
            <a:pPr lvl="1"/>
            <a:r>
              <a:rPr lang="pt-BR" sz="3200" dirty="0">
                <a:solidFill>
                  <a:schemeClr val="tx2"/>
                </a:solidFill>
              </a:rPr>
              <a:t>O grupo “Projeto Padrões Web” (ou “Web Standards Project” - </a:t>
            </a:r>
            <a:r>
              <a:rPr lang="pt-BR" sz="3200" dirty="0" err="1">
                <a:solidFill>
                  <a:schemeClr val="tx2"/>
                </a:solidFill>
              </a:rPr>
              <a:t>WaSP</a:t>
            </a:r>
            <a:r>
              <a:rPr lang="pt-BR" sz="3200" dirty="0">
                <a:solidFill>
                  <a:schemeClr val="tx2"/>
                </a:solidFill>
              </a:rPr>
              <a:t>). </a:t>
            </a:r>
          </a:p>
          <a:p>
            <a:pPr lvl="1"/>
            <a:r>
              <a:rPr lang="pt-BR" sz="3200" dirty="0">
                <a:solidFill>
                  <a:schemeClr val="tx2"/>
                </a:solidFill>
              </a:rPr>
              <a:t>Transformando as recomendações da W3C em “padrões”, </a:t>
            </a:r>
          </a:p>
          <a:p>
            <a:pPr lvl="1"/>
            <a:r>
              <a:rPr lang="pt-BR" sz="3200" dirty="0">
                <a:solidFill>
                  <a:schemeClr val="tx2"/>
                </a:solidFill>
              </a:rPr>
              <a:t>Microsoft e a Netscape teriam que se adaptar as recomendações da W3C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3DA21F6-9196-10DF-CFBF-F850560E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F5DF4-07B4-1D43-BA35-7206A625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Deu certo!!! Ou quase...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193E3-9D85-A742-A33F-0CA2D59C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sz="3600" dirty="0"/>
              <a:t>No lançamento de versões seguintes, os navegadores passaram a dar suporte aos padrões estipulados, </a:t>
            </a:r>
          </a:p>
          <a:p>
            <a:pPr lvl="1"/>
            <a:r>
              <a:rPr lang="pt-BR" sz="3200" dirty="0"/>
              <a:t>Salvo algumas poucas exceções...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FD8DDC-B5F5-5C4A-8ACA-26AF6904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3496046"/>
          </a:xfrm>
        </p:spPr>
        <p:txBody>
          <a:bodyPr>
            <a:normAutofit/>
          </a:bodyPr>
          <a:lstStyle/>
          <a:p>
            <a:r>
              <a:rPr lang="pt-BR" sz="5600" dirty="0"/>
              <a:t>O Canivete Suíço do Desenvolvedor Front-</a:t>
            </a:r>
            <a:r>
              <a:rPr lang="pt-BR" sz="5600" dirty="0" err="1"/>
              <a:t>end</a:t>
            </a:r>
            <a:endParaRPr lang="pt-BR" sz="5600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C43085-5B97-6846-940C-503EE11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Sugestões de ferramentas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6E6BF-D7C0-614E-82D5-DA16490E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400" dirty="0"/>
              <a:t>Editor para códigos</a:t>
            </a:r>
          </a:p>
          <a:p>
            <a:pPr lvl="1"/>
            <a:r>
              <a:rPr lang="pt-BR" sz="2000" dirty="0"/>
              <a:t>Visual Studio </a:t>
            </a:r>
            <a:r>
              <a:rPr lang="pt-BR" sz="2000" dirty="0" err="1"/>
              <a:t>Code</a:t>
            </a:r>
            <a:r>
              <a:rPr lang="pt-BR" sz="2000" dirty="0"/>
              <a:t>, Sublime, </a:t>
            </a:r>
            <a:r>
              <a:rPr lang="pt-BR" sz="2000" dirty="0" err="1"/>
              <a:t>Atom</a:t>
            </a:r>
            <a:endParaRPr lang="pt-BR" sz="2000" dirty="0"/>
          </a:p>
          <a:p>
            <a:r>
              <a:rPr lang="pt-BR" sz="2400" dirty="0"/>
              <a:t>Sincronizador Browser/Editor</a:t>
            </a:r>
          </a:p>
          <a:p>
            <a:pPr lvl="1"/>
            <a:r>
              <a:rPr lang="pt-BR" sz="2000" dirty="0" err="1"/>
              <a:t>BrowserSync</a:t>
            </a:r>
            <a:r>
              <a:rPr lang="pt-BR" sz="2000" dirty="0"/>
              <a:t>, </a:t>
            </a:r>
            <a:r>
              <a:rPr lang="pt-BR" sz="2000" dirty="0" err="1"/>
              <a:t>LiveServer</a:t>
            </a:r>
            <a:endParaRPr lang="pt-BR" sz="2000" dirty="0"/>
          </a:p>
          <a:p>
            <a:r>
              <a:rPr lang="pt-BR" sz="2400" dirty="0"/>
              <a:t>Browser com ferramentas de desenvolvimento</a:t>
            </a:r>
          </a:p>
          <a:p>
            <a:pPr lvl="1"/>
            <a:r>
              <a:rPr lang="pt-BR" sz="2000" dirty="0"/>
              <a:t>Firefox, Chrome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/ serviço remoto de armazenamento de repositórios </a:t>
            </a:r>
            <a:r>
              <a:rPr lang="pt-BR" sz="2400" dirty="0" err="1"/>
              <a:t>git</a:t>
            </a:r>
            <a:endParaRPr lang="pt-BR" sz="2400" dirty="0"/>
          </a:p>
          <a:p>
            <a:pPr lvl="1"/>
            <a:r>
              <a:rPr lang="pt-BR" sz="2000" dirty="0"/>
              <a:t>Se necessário, instale um cliente </a:t>
            </a:r>
            <a:r>
              <a:rPr lang="pt-BR" sz="2000" dirty="0" err="1"/>
              <a:t>git</a:t>
            </a:r>
            <a:r>
              <a:rPr lang="pt-BR" sz="2000" dirty="0"/>
              <a:t> no seu computador; use o </a:t>
            </a:r>
            <a:r>
              <a:rPr lang="pt-BR" sz="2000" dirty="0" err="1"/>
              <a:t>github</a:t>
            </a:r>
            <a:r>
              <a:rPr lang="pt-BR" sz="2000" dirty="0"/>
              <a:t> para armazenar seus projetos</a:t>
            </a:r>
          </a:p>
          <a:p>
            <a:r>
              <a:rPr lang="pt-BR" sz="2400" dirty="0"/>
              <a:t>Ferramenta de prototipação</a:t>
            </a:r>
          </a:p>
          <a:p>
            <a:pPr lvl="1"/>
            <a:r>
              <a:rPr lang="pt-BR" sz="2000" dirty="0" err="1"/>
              <a:t>Whimsical</a:t>
            </a:r>
            <a:r>
              <a:rPr lang="pt-BR" sz="2000" dirty="0"/>
              <a:t>, </a:t>
            </a:r>
            <a:r>
              <a:rPr lang="pt-BR" sz="2000" dirty="0" err="1"/>
              <a:t>Figma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5642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93AD1-AC38-D74A-8F9F-982AC2395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/>
              <a:t>Tecnologias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19C19-A2C3-4341-AC08-A34BE401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HTML, CSS e JavaScript</a:t>
            </a:r>
          </a:p>
        </p:txBody>
      </p:sp>
      <p:pic>
        <p:nvPicPr>
          <p:cNvPr id="4" name="Picture 3" descr="Tela de fundo abstrata de malha rosa">
            <a:extLst>
              <a:ext uri="{FF2B5EF4-FFF2-40B4-BE49-F238E27FC236}">
                <a16:creationId xmlns:a16="http://schemas.microsoft.com/office/drawing/2014/main" id="{93D1336E-90E6-3EF2-66DA-1FD63860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2" r="9638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79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anetas e réguas">
            <a:extLst>
              <a:ext uri="{FF2B5EF4-FFF2-40B4-BE49-F238E27FC236}">
                <a16:creationId xmlns:a16="http://schemas.microsoft.com/office/drawing/2014/main" id="{CE99F743-7AD1-0E80-C410-BCFEAFBA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7" r="20102" b="-1"/>
          <a:stretch/>
        </p:blipFill>
        <p:spPr>
          <a:xfrm>
            <a:off x="6541053" y="953968"/>
            <a:ext cx="4777381" cy="47773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20BB2-E574-A54D-B7BF-A5C9702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Arpa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6FC6A-51DE-D741-A201-519CB5AE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2"/>
            <a:ext cx="5257800" cy="4594157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Conectar redes físicas separadas sem que as ligações aumentem os recursos de rede para links constantes?</a:t>
            </a:r>
          </a:p>
          <a:p>
            <a:pPr lvl="1"/>
            <a:r>
              <a:rPr lang="pt-BR" sz="2800" dirty="0"/>
              <a:t>troca de pacotes e envolve requisições de dados sendo divididos em pequenos pedaços</a:t>
            </a:r>
          </a:p>
          <a:p>
            <a:pPr lvl="1"/>
            <a:r>
              <a:rPr lang="pt-BR" sz="2800" dirty="0"/>
              <a:t>processados rapidamente sem bloquear a comunicação de outras partes </a:t>
            </a:r>
          </a:p>
          <a:p>
            <a:pPr lvl="2"/>
            <a:r>
              <a:rPr lang="pt-BR" sz="2400" b="1" dirty="0"/>
              <a:t>Internet!!!</a:t>
            </a:r>
          </a:p>
        </p:txBody>
      </p:sp>
    </p:spTree>
    <p:extLst>
      <p:ext uri="{BB962C8B-B14F-4D97-AF65-F5344CB8AC3E}">
        <p14:creationId xmlns:p14="http://schemas.microsoft.com/office/powerpoint/2010/main" val="24705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DF9A9-17EF-D448-8473-F1539684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/>
              <a:t>Dados Estruturados, Dados não estruturados...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A1D08-0EDC-6C44-9B89-8FBD8C4E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Dados estruturados </a:t>
            </a:r>
          </a:p>
          <a:p>
            <a:pPr lvl="1"/>
            <a:r>
              <a:rPr lang="pt-BR" sz="2200"/>
              <a:t>Obedecem um padrão; possuem um formato predefinido</a:t>
            </a:r>
          </a:p>
          <a:p>
            <a:pPr lvl="1"/>
            <a:r>
              <a:rPr lang="pt-BR" sz="2200"/>
              <a:t>Mais fácil de processar</a:t>
            </a:r>
          </a:p>
          <a:p>
            <a:pPr lvl="1"/>
            <a:r>
              <a:rPr lang="pt-BR" sz="2200"/>
              <a:t>Exemplo: Tabelas, bancos de dados relacionais, ...</a:t>
            </a:r>
          </a:p>
          <a:p>
            <a:r>
              <a:rPr lang="pt-BR" sz="2200"/>
              <a:t>Dados não estruturados</a:t>
            </a:r>
          </a:p>
          <a:p>
            <a:pPr lvl="1"/>
            <a:r>
              <a:rPr lang="pt-BR" sz="2200"/>
              <a:t>Imprevisíveis</a:t>
            </a:r>
          </a:p>
          <a:p>
            <a:pPr lvl="1"/>
            <a:r>
              <a:rPr lang="pt-BR" sz="2200"/>
              <a:t>Difíceis de processar</a:t>
            </a:r>
          </a:p>
          <a:p>
            <a:pPr lvl="1"/>
            <a:r>
              <a:rPr lang="pt-BR" sz="2200"/>
              <a:t>Textos, documentos, imagens, multimídia em geral</a:t>
            </a:r>
          </a:p>
          <a:p>
            <a:pPr marL="0" indent="0">
              <a:buNone/>
            </a:pPr>
            <a:r>
              <a:rPr lang="pt-BR" sz="2200" b="1"/>
              <a:t>A maior parte dos dados de interesse corporativos são não estruturados...</a:t>
            </a:r>
          </a:p>
        </p:txBody>
      </p:sp>
    </p:spTree>
    <p:extLst>
      <p:ext uri="{BB962C8B-B14F-4D97-AF65-F5344CB8AC3E}">
        <p14:creationId xmlns:p14="http://schemas.microsoft.com/office/powerpoint/2010/main" val="339655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9FD048-4AA2-4C44-B498-F087E07B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Não tem um meio termo???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95B6D-0F9A-064B-A471-4CA1DF2C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pt-BR" sz="2200"/>
              <a:t>SIM!</a:t>
            </a:r>
          </a:p>
          <a:p>
            <a:r>
              <a:rPr lang="pt-BR" sz="2200"/>
              <a:t>Dados semi estruturados</a:t>
            </a:r>
          </a:p>
          <a:p>
            <a:pPr lvl="1"/>
            <a:r>
              <a:rPr lang="pt-BR" sz="2200"/>
              <a:t>Dar alguma ordem para a bagunça</a:t>
            </a:r>
          </a:p>
          <a:p>
            <a:pPr lvl="1"/>
            <a:r>
              <a:rPr lang="pt-BR" sz="2200"/>
              <a:t>Define regras flexíveis para estruturação de dados</a:t>
            </a:r>
          </a:p>
          <a:p>
            <a:pPr lvl="1"/>
            <a:r>
              <a:rPr lang="pt-BR" sz="2200"/>
              <a:t>Facilita o processamento</a:t>
            </a:r>
          </a:p>
          <a:p>
            <a:pPr lvl="1"/>
            <a:r>
              <a:rPr lang="pt-BR" sz="2200"/>
              <a:t>Exemplos:</a:t>
            </a:r>
          </a:p>
          <a:p>
            <a:pPr lvl="2"/>
            <a:r>
              <a:rPr lang="pt-BR" sz="2200"/>
              <a:t>Notas fiscais eletrônicas, formulários, páginas web...</a:t>
            </a:r>
          </a:p>
        </p:txBody>
      </p:sp>
    </p:spTree>
    <p:extLst>
      <p:ext uri="{BB962C8B-B14F-4D97-AF65-F5344CB8AC3E}">
        <p14:creationId xmlns:p14="http://schemas.microsoft.com/office/powerpoint/2010/main" val="47713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AFE25-7808-434B-95B8-10F38AB4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Linguagens de Marcação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5172A3A-D92E-25C6-CE30-49EBFEE01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6207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97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89C23-ABE9-7C46-8488-70B488F3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 dirty="0">
                <a:latin typeface="Arial" charset="0"/>
              </a:rPr>
              <a:t>XML</a:t>
            </a:r>
            <a:endParaRPr lang="pt-B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0D0E7CA-42BA-368F-B33B-C2D07A21F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78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043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2087FD-C169-A84E-85C9-E28A179C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HTML vs XML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6285EB8-B8AB-38F6-1498-A3F5DA521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3733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74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82D30-6DFD-C643-9AAB-B90F97C5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4" descr="Captura de Tela 2015-11-25 às 15.05.00.png">
            <a:extLst>
              <a:ext uri="{FF2B5EF4-FFF2-40B4-BE49-F238E27FC236}">
                <a16:creationId xmlns:a16="http://schemas.microsoft.com/office/drawing/2014/main" id="{D013FA91-A0B3-FC41-B6CC-3D3DA3DE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38" r="-12538"/>
          <a:stretch>
            <a:fillRect/>
          </a:stretch>
        </p:blipFill>
        <p:spPr>
          <a:xfrm>
            <a:off x="1119280" y="631296"/>
            <a:ext cx="9953440" cy="5595408"/>
          </a:xfrm>
        </p:spPr>
      </p:pic>
    </p:spTree>
    <p:extLst>
      <p:ext uri="{BB962C8B-B14F-4D97-AF65-F5344CB8AC3E}">
        <p14:creationId xmlns:p14="http://schemas.microsoft.com/office/powerpoint/2010/main" val="175130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B3010-7D38-7542-A8BF-6BF892D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340229"/>
            <a:ext cx="2453640" cy="1325563"/>
          </a:xfrm>
        </p:spPr>
        <p:txBody>
          <a:bodyPr/>
          <a:lstStyle/>
          <a:p>
            <a:r>
              <a:rPr lang="en-US" dirty="0"/>
              <a:t>Fonte HTML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1770D-FB1B-454F-AF74-B738C4F7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24" y="0"/>
            <a:ext cx="8665464" cy="6858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&lt;!doctype html&gt;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&lt;</a:t>
            </a:r>
            <a:r>
              <a:rPr lang="en-US" sz="2400" b="1" dirty="0"/>
              <a:t>html</a:t>
            </a:r>
            <a:r>
              <a:rPr lang="en-US" sz="2400" dirty="0"/>
              <a:t>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&lt;</a:t>
            </a:r>
            <a:r>
              <a:rPr lang="en-US" sz="2400" b="1" dirty="0"/>
              <a:t>head</a:t>
            </a:r>
            <a:r>
              <a:rPr lang="en-US" sz="2400" dirty="0"/>
              <a:t>&gt;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b="1" dirty="0"/>
              <a:t>title</a:t>
            </a:r>
            <a:r>
              <a:rPr lang="en-US" sz="2400" dirty="0"/>
              <a:t>&gt;A bibliography on Databases&lt;/</a:t>
            </a:r>
            <a:r>
              <a:rPr lang="en-US" sz="2400" b="1" dirty="0"/>
              <a:t>title</a:t>
            </a:r>
            <a:r>
              <a:rPr lang="en-US" sz="2400" dirty="0"/>
              <a:t>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b="1" dirty="0"/>
              <a:t>meta </a:t>
            </a:r>
            <a:r>
              <a:rPr lang="en-US" sz="2400" dirty="0"/>
              <a:t>charset=“utf-8"&gt;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&lt;/</a:t>
            </a:r>
            <a:r>
              <a:rPr lang="en-US" sz="2400" b="1" dirty="0"/>
              <a:t>head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b="1" dirty="0"/>
              <a:t>body</a:t>
            </a:r>
            <a:r>
              <a:rPr lang="en-US" sz="2400" dirty="0"/>
              <a:t>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    &lt;h1&gt; Bibliography &lt;/h1&gt;</a:t>
            </a:r>
            <a:br>
              <a:rPr lang="en-US" sz="2400" dirty="0"/>
            </a:br>
            <a:r>
              <a:rPr lang="en-US" sz="2400" dirty="0"/>
              <a:t>    &lt;p&gt; &lt;</a:t>
            </a:r>
            <a:r>
              <a:rPr lang="en-US" sz="2400" dirty="0" err="1"/>
              <a:t>em</a:t>
            </a:r>
            <a:r>
              <a:rPr lang="en-US" sz="2400" dirty="0"/>
              <a:t>&gt; Foundations of Databases &lt;/</a:t>
            </a:r>
            <a:r>
              <a:rPr lang="en-US" sz="2400" dirty="0" err="1"/>
              <a:t>em</a:t>
            </a:r>
            <a:r>
              <a:rPr lang="en-US" sz="2400" dirty="0"/>
              <a:t>&gt; </a:t>
            </a:r>
            <a:r>
              <a:rPr lang="en-US" sz="2400" dirty="0" err="1"/>
              <a:t>Abiteboul</a:t>
            </a:r>
            <a:r>
              <a:rPr lang="en-US" sz="2400" dirty="0"/>
              <a:t>, Hull, </a:t>
            </a:r>
            <a:r>
              <a:rPr lang="en-US" sz="2400" dirty="0" err="1"/>
              <a:t>Vianu</a:t>
            </a:r>
            <a:r>
              <a:rPr lang="en-US" sz="2400" dirty="0"/>
              <a:t> &lt;</a:t>
            </a:r>
            <a:r>
              <a:rPr lang="en-US" sz="2400" dirty="0" err="1"/>
              <a:t>br</a:t>
            </a:r>
            <a:r>
              <a:rPr lang="en-US" sz="2400" dirty="0"/>
              <a:t>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    Addison Wesley, 1995</a:t>
            </a:r>
            <a:br>
              <a:rPr lang="en-US" sz="2400" dirty="0"/>
            </a:br>
            <a:r>
              <a:rPr lang="en-US" sz="2400" dirty="0"/>
              <a:t>    &lt;/p&gt;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    &lt;p&gt; &lt;</a:t>
            </a:r>
            <a:r>
              <a:rPr lang="en-US" sz="2400" dirty="0" err="1"/>
              <a:t>em</a:t>
            </a:r>
            <a:r>
              <a:rPr lang="en-US" sz="2400" dirty="0"/>
              <a:t>&gt; Data on the Web &lt;/</a:t>
            </a:r>
            <a:r>
              <a:rPr lang="en-US" sz="2400" dirty="0" err="1"/>
              <a:t>em</a:t>
            </a:r>
            <a:r>
              <a:rPr lang="en-US" sz="2400" dirty="0"/>
              <a:t>&gt; </a:t>
            </a:r>
            <a:r>
              <a:rPr lang="en-US" sz="2400" dirty="0" err="1"/>
              <a:t>Abiteoul</a:t>
            </a:r>
            <a:r>
              <a:rPr lang="en-US" sz="2400" dirty="0"/>
              <a:t>, </a:t>
            </a:r>
            <a:r>
              <a:rPr lang="en-US" sz="2400" dirty="0" err="1"/>
              <a:t>Buneman</a:t>
            </a:r>
            <a:r>
              <a:rPr lang="en-US" sz="2400" dirty="0"/>
              <a:t>, Suciu &lt;</a:t>
            </a:r>
            <a:r>
              <a:rPr lang="en-US" sz="2400" dirty="0" err="1"/>
              <a:t>br</a:t>
            </a:r>
            <a:r>
              <a:rPr lang="en-US" sz="2400" dirty="0"/>
              <a:t>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	Morgan Kaufmann, 1999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    &lt;/p&gt;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&lt;/</a:t>
            </a:r>
            <a:r>
              <a:rPr lang="en-US" sz="2400" b="1" dirty="0"/>
              <a:t>body</a:t>
            </a:r>
            <a:r>
              <a:rPr lang="en-US" sz="2400" dirty="0"/>
              <a:t>&gt; </a:t>
            </a:r>
          </a:p>
          <a:p>
            <a:pPr marL="0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2400" dirty="0"/>
              <a:t>&lt;/</a:t>
            </a:r>
            <a:r>
              <a:rPr lang="en-US" sz="2400" b="1" dirty="0"/>
              <a:t>html</a:t>
            </a:r>
            <a:r>
              <a:rPr lang="en-US" sz="2400" dirty="0"/>
              <a:t>&gt;</a:t>
            </a:r>
          </a:p>
        </p:txBody>
      </p:sp>
      <p:sp>
        <p:nvSpPr>
          <p:cNvPr id="5" name="Rounded Rectangular Callout 3">
            <a:extLst>
              <a:ext uri="{FF2B5EF4-FFF2-40B4-BE49-F238E27FC236}">
                <a16:creationId xmlns:a16="http://schemas.microsoft.com/office/drawing/2014/main" id="{4846E7E5-51BA-A747-86F1-FC936C0D0E29}"/>
              </a:ext>
            </a:extLst>
          </p:cNvPr>
          <p:cNvSpPr/>
          <p:nvPr/>
        </p:nvSpPr>
        <p:spPr>
          <a:xfrm>
            <a:off x="8861002" y="0"/>
            <a:ext cx="3315758" cy="1744134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aseline="30000" dirty="0"/>
              <a:t>HTML: </a:t>
            </a:r>
            <a:r>
              <a:rPr lang="en-US" sz="2400" baseline="30000" dirty="0" err="1"/>
              <a:t>Conjunto</a:t>
            </a:r>
            <a:r>
              <a:rPr lang="en-US" sz="2400" baseline="30000" dirty="0"/>
              <a:t> </a:t>
            </a:r>
            <a:r>
              <a:rPr lang="en-US" sz="2400" baseline="30000" dirty="0" err="1"/>
              <a:t>pré-definido</a:t>
            </a:r>
            <a:r>
              <a:rPr lang="en-US" sz="2400" baseline="30000" dirty="0"/>
              <a:t> de </a:t>
            </a:r>
            <a:r>
              <a:rPr lang="en-US" sz="2400" baseline="30000" dirty="0" err="1"/>
              <a:t>elementos</a:t>
            </a:r>
            <a:r>
              <a:rPr lang="en-US" sz="2400" baseline="30000" dirty="0"/>
              <a:t> (tags) </a:t>
            </a:r>
            <a:r>
              <a:rPr lang="en-US" sz="2400" baseline="30000" dirty="0" err="1"/>
              <a:t>para</a:t>
            </a:r>
            <a:r>
              <a:rPr lang="en-US" sz="2400" baseline="30000" dirty="0"/>
              <a:t> </a:t>
            </a:r>
            <a:r>
              <a:rPr lang="en-US" sz="2400" baseline="30000" dirty="0" err="1"/>
              <a:t>especificação</a:t>
            </a:r>
            <a:r>
              <a:rPr lang="en-US" sz="2400" baseline="30000" dirty="0"/>
              <a:t> da </a:t>
            </a:r>
            <a:r>
              <a:rPr lang="en-US" sz="2400" baseline="30000" dirty="0" err="1"/>
              <a:t>estrutura</a:t>
            </a:r>
            <a:r>
              <a:rPr lang="en-US" sz="2400" baseline="30000" dirty="0"/>
              <a:t> e </a:t>
            </a:r>
            <a:r>
              <a:rPr lang="en-US" sz="2400" baseline="30000" dirty="0" err="1"/>
              <a:t>apresentação</a:t>
            </a:r>
            <a:r>
              <a:rPr lang="en-US" sz="2400" baseline="30000" dirty="0"/>
              <a:t> de um </a:t>
            </a:r>
            <a:r>
              <a:rPr lang="en-US" sz="2400" baseline="30000" dirty="0" err="1"/>
              <a:t>documento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45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E0F05-9283-C94A-9349-2B591A6B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2766218"/>
            <a:ext cx="2325624" cy="1325563"/>
          </a:xfrm>
        </p:spPr>
        <p:txBody>
          <a:bodyPr/>
          <a:lstStyle/>
          <a:p>
            <a:r>
              <a:rPr lang="en-US" dirty="0"/>
              <a:t>Fonte XML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0CE3E-6A3A-B04B-84C9-E3301AE7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146304"/>
            <a:ext cx="8449056" cy="638251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i="1" dirty="0">
                <a:latin typeface="Courier" pitchFamily="2" charset="0"/>
              </a:rPr>
              <a:t>&lt;?xml version=”1.0” encoding=”utf-8”?&gt;</a:t>
            </a: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&lt;bibliography&gt;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&lt;book&gt;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&lt;title&gt;Foundations of Databases&lt;/title&gt;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&lt;author&gt;</a:t>
            </a:r>
            <a:r>
              <a:rPr lang="en-US" dirty="0" err="1">
                <a:latin typeface="Courier" pitchFamily="2" charset="0"/>
              </a:rPr>
              <a:t>Abiteboul</a:t>
            </a:r>
            <a:r>
              <a:rPr lang="en-US" dirty="0">
                <a:latin typeface="Courier" pitchFamily="2" charset="0"/>
              </a:rPr>
              <a:t>&lt;/author&gt;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&lt;author&gt;Hull&lt;/author&gt;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&lt;author&gt;</a:t>
            </a:r>
            <a:r>
              <a:rPr lang="en-US" dirty="0" err="1">
                <a:latin typeface="Courier" pitchFamily="2" charset="0"/>
              </a:rPr>
              <a:t>Vianu</a:t>
            </a:r>
            <a:r>
              <a:rPr lang="en-US" dirty="0">
                <a:latin typeface="Courier" pitchFamily="2" charset="0"/>
              </a:rPr>
              <a:t>&lt;/author&gt;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&lt;publisher&gt;Addison Wesley&lt;/publisher&gt;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&lt;year&gt;1995&lt;/year&gt;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&lt;/book&gt;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&lt;book&gt;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&lt;title&gt;</a:t>
            </a:r>
            <a:r>
              <a:rPr lang="en-US" dirty="0"/>
              <a:t> Data on the Web </a:t>
            </a:r>
            <a:r>
              <a:rPr lang="en-US" dirty="0">
                <a:latin typeface="Courier" pitchFamily="2" charset="0"/>
              </a:rPr>
              <a:t>&lt;/title&gt;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&lt;author&gt;</a:t>
            </a:r>
            <a:r>
              <a:rPr lang="en-US" dirty="0" err="1">
                <a:latin typeface="Courier" pitchFamily="2" charset="0"/>
              </a:rPr>
              <a:t>Abiteboul</a:t>
            </a:r>
            <a:r>
              <a:rPr lang="en-US" dirty="0">
                <a:latin typeface="Courier" pitchFamily="2" charset="0"/>
              </a:rPr>
              <a:t>&lt;/author&gt;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&lt;author&gt;</a:t>
            </a:r>
            <a:r>
              <a:rPr lang="en-US" dirty="0" err="1">
                <a:latin typeface="Courier" pitchFamily="2" charset="0"/>
              </a:rPr>
              <a:t>Buneman</a:t>
            </a:r>
            <a:r>
              <a:rPr lang="en-US" dirty="0">
                <a:latin typeface="Courier" pitchFamily="2" charset="0"/>
              </a:rPr>
              <a:t>&lt;/author&gt;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&lt;author&gt;Suciu&lt;/author&gt;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&lt;publisher&gt;</a:t>
            </a:r>
            <a:r>
              <a:rPr lang="en-US" dirty="0"/>
              <a:t> Morgan Kaufmann </a:t>
            </a:r>
            <a:r>
              <a:rPr lang="en-US" dirty="0">
                <a:latin typeface="Courier" pitchFamily="2" charset="0"/>
              </a:rPr>
              <a:t>&lt;/publisher&gt;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&lt;year&gt;1999&lt;/year&gt; 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&lt;/book&gt;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&lt;/bibliography&gt;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C3846E7-752D-DE4C-BBD9-A1E8BE96F09B}"/>
              </a:ext>
            </a:extLst>
          </p:cNvPr>
          <p:cNvSpPr/>
          <p:nvPr/>
        </p:nvSpPr>
        <p:spPr>
          <a:xfrm>
            <a:off x="158496" y="146304"/>
            <a:ext cx="3112558" cy="2048256"/>
          </a:xfrm>
          <a:prstGeom prst="wedgeRoundRectCallout">
            <a:avLst>
              <a:gd name="adj1" fmla="val 36747"/>
              <a:gd name="adj2" fmla="val 943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aseline="30000" dirty="0">
                <a:solidFill>
                  <a:schemeClr val="bg1"/>
                </a:solidFill>
              </a:rPr>
              <a:t>XML: </a:t>
            </a:r>
            <a:r>
              <a:rPr lang="en-US" sz="2800" baseline="30000" dirty="0" err="1">
                <a:solidFill>
                  <a:schemeClr val="bg1"/>
                </a:solidFill>
              </a:rPr>
              <a:t>Elementos</a:t>
            </a:r>
            <a:r>
              <a:rPr lang="en-US" sz="2800" baseline="30000" dirty="0">
                <a:solidFill>
                  <a:schemeClr val="bg1"/>
                </a:solidFill>
              </a:rPr>
              <a:t> (tags) </a:t>
            </a:r>
            <a:r>
              <a:rPr lang="en-US" sz="2800" baseline="30000" dirty="0" err="1">
                <a:solidFill>
                  <a:schemeClr val="bg1"/>
                </a:solidFill>
              </a:rPr>
              <a:t>definidos</a:t>
            </a:r>
            <a:r>
              <a:rPr lang="en-US" sz="2800" baseline="30000" dirty="0">
                <a:solidFill>
                  <a:schemeClr val="bg1"/>
                </a:solidFill>
              </a:rPr>
              <a:t> </a:t>
            </a:r>
            <a:r>
              <a:rPr lang="en-US" sz="2800" baseline="30000" dirty="0" err="1">
                <a:solidFill>
                  <a:schemeClr val="bg1"/>
                </a:solidFill>
              </a:rPr>
              <a:t>pelo</a:t>
            </a:r>
            <a:r>
              <a:rPr lang="en-US" sz="2800" baseline="30000" dirty="0">
                <a:solidFill>
                  <a:schemeClr val="bg1"/>
                </a:solidFill>
              </a:rPr>
              <a:t> </a:t>
            </a:r>
            <a:r>
              <a:rPr lang="en-US" sz="2800" baseline="30000" dirty="0" err="1">
                <a:solidFill>
                  <a:schemeClr val="bg1"/>
                </a:solidFill>
              </a:rPr>
              <a:t>usuário</a:t>
            </a:r>
            <a:r>
              <a:rPr lang="en-US" sz="2800" baseline="30000" dirty="0">
                <a:solidFill>
                  <a:schemeClr val="bg1"/>
                </a:solidFill>
              </a:rPr>
              <a:t> da </a:t>
            </a:r>
            <a:r>
              <a:rPr lang="en-US" sz="2800" baseline="30000" dirty="0" err="1">
                <a:solidFill>
                  <a:schemeClr val="bg1"/>
                </a:solidFill>
              </a:rPr>
              <a:t>linguagem</a:t>
            </a:r>
            <a:r>
              <a:rPr lang="en-US" sz="2800" baseline="30000" dirty="0">
                <a:solidFill>
                  <a:schemeClr val="bg1"/>
                </a:solidFill>
              </a:rPr>
              <a:t> e </a:t>
            </a:r>
            <a:r>
              <a:rPr lang="en-US" sz="2800" baseline="30000" dirty="0" err="1">
                <a:solidFill>
                  <a:schemeClr val="bg1"/>
                </a:solidFill>
              </a:rPr>
              <a:t>servindo</a:t>
            </a:r>
            <a:r>
              <a:rPr lang="en-US" sz="2800" baseline="30000" dirty="0">
                <a:solidFill>
                  <a:schemeClr val="bg1"/>
                </a:solidFill>
              </a:rPr>
              <a:t> </a:t>
            </a:r>
            <a:r>
              <a:rPr lang="en-US" sz="2800" baseline="30000" dirty="0" err="1">
                <a:solidFill>
                  <a:schemeClr val="bg1"/>
                </a:solidFill>
              </a:rPr>
              <a:t>para</a:t>
            </a:r>
            <a:r>
              <a:rPr lang="en-US" sz="2800" baseline="30000" dirty="0">
                <a:solidFill>
                  <a:schemeClr val="bg1"/>
                </a:solidFill>
              </a:rPr>
              <a:t> </a:t>
            </a:r>
            <a:r>
              <a:rPr lang="en-US" sz="2800" baseline="30000" dirty="0" err="1">
                <a:solidFill>
                  <a:schemeClr val="bg1"/>
                </a:solidFill>
              </a:rPr>
              <a:t>descrever</a:t>
            </a:r>
            <a:r>
              <a:rPr lang="en-US" sz="2800" baseline="30000" dirty="0">
                <a:solidFill>
                  <a:schemeClr val="bg1"/>
                </a:solidFill>
              </a:rPr>
              <a:t> o </a:t>
            </a:r>
            <a:r>
              <a:rPr lang="en-US" sz="2800" baseline="30000" dirty="0" err="1">
                <a:solidFill>
                  <a:schemeClr val="bg1"/>
                </a:solidFill>
              </a:rPr>
              <a:t>conteúdo</a:t>
            </a:r>
            <a:r>
              <a:rPr lang="en-US" sz="2800" baseline="30000" dirty="0">
                <a:solidFill>
                  <a:schemeClr val="bg1"/>
                </a:solidFill>
              </a:rPr>
              <a:t> e a </a:t>
            </a:r>
            <a:r>
              <a:rPr lang="en-US" sz="2800" baseline="30000" dirty="0" err="1">
                <a:solidFill>
                  <a:schemeClr val="bg1"/>
                </a:solidFill>
              </a:rPr>
              <a:t>estrutura</a:t>
            </a:r>
            <a:r>
              <a:rPr lang="en-US" sz="2800" baseline="300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9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39D0-3F6C-0042-9C6E-668AEFE9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 XML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805FE-DECA-B74B-886B-34F6DC10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Documento</a:t>
            </a:r>
            <a:r>
              <a:rPr lang="en-US" dirty="0"/>
              <a:t> XML</a:t>
            </a:r>
          </a:p>
          <a:p>
            <a:pPr lvl="1"/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englobam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outros </a:t>
            </a:r>
            <a:r>
              <a:rPr lang="en-US" dirty="0" err="1"/>
              <a:t>elementos</a:t>
            </a:r>
            <a:endParaRPr lang="en-US" dirty="0"/>
          </a:p>
          <a:p>
            <a:pPr lvl="1"/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</a:p>
          <a:p>
            <a:endParaRPr lang="pt-BR" dirty="0"/>
          </a:p>
          <a:p>
            <a:r>
              <a:rPr lang="pt-BR" dirty="0"/>
              <a:t>Todos os documentos XML devem conter a </a:t>
            </a:r>
            <a:r>
              <a:rPr lang="ja-JP" altLang="pt-BR"/>
              <a:t>“</a:t>
            </a:r>
            <a:r>
              <a:rPr lang="pt-BR" altLang="ja-JP" dirty="0"/>
              <a:t>declaração XML</a:t>
            </a:r>
            <a:r>
              <a:rPr lang="ja-JP" altLang="pt-BR"/>
              <a:t>”</a:t>
            </a:r>
            <a:r>
              <a:rPr lang="pt-BR" altLang="ja-JP" dirty="0"/>
              <a:t> </a:t>
            </a:r>
            <a:endParaRPr lang="pt-BR" dirty="0"/>
          </a:p>
          <a:p>
            <a:r>
              <a:rPr lang="pt-BR" dirty="0"/>
              <a:t>Define a versão do XML e a codificação de caracteres usada no documento</a:t>
            </a:r>
          </a:p>
          <a:p>
            <a:pPr lvl="1"/>
            <a:r>
              <a:rPr lang="pt-BR" dirty="0"/>
              <a:t>Parâmetros </a:t>
            </a:r>
          </a:p>
          <a:p>
            <a:pPr lvl="2"/>
            <a:r>
              <a:rPr lang="pt-BR" dirty="0" err="1"/>
              <a:t>version</a:t>
            </a:r>
            <a:r>
              <a:rPr lang="pt-BR" dirty="0"/>
              <a:t> indica a versão da linguagem (1.0 ou 1.1) - obrigatório </a:t>
            </a:r>
          </a:p>
          <a:p>
            <a:pPr lvl="2"/>
            <a:r>
              <a:rPr lang="pt-BR" dirty="0" err="1"/>
              <a:t>encoding</a:t>
            </a:r>
            <a:r>
              <a:rPr lang="pt-BR" dirty="0"/>
              <a:t> indica a codificação de caracteres utilizada no documento – opcional 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B41708-C5D4-2E40-9421-D2368BE5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47" y="6075886"/>
            <a:ext cx="6678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i="1" dirty="0"/>
              <a:t>&lt;?xml version=”1.0” encoding=”uft-8”?&gt;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4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93E3BF-D4CC-F248-A91F-14A91D62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Sintaxe XML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C0169-BE35-0345-B389-F0DEE18C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200" b="1">
                <a:latin typeface="Verdana" pitchFamily="34" charset="0"/>
                <a:cs typeface="Arial" charset="0"/>
              </a:rPr>
              <a:t>Todos os documentos XML devem conter um, e apenas um, elemento raiz </a:t>
            </a:r>
          </a:p>
          <a:p>
            <a:pPr marL="0" indent="0">
              <a:buNone/>
              <a:defRPr/>
            </a:pPr>
            <a:r>
              <a:rPr lang="en-US" sz="2200">
                <a:latin typeface="Verdana" pitchFamily="34" charset="0"/>
                <a:cs typeface="Arial" charset="0"/>
              </a:rPr>
              <a:t>  &lt;raiz&gt; ... &lt;/raiz&gt; </a:t>
            </a:r>
          </a:p>
          <a:p>
            <a:pPr marL="285750" indent="-285750">
              <a:defRPr/>
            </a:pPr>
            <a:r>
              <a:rPr lang="pt-BR" sz="2200">
                <a:latin typeface="Verdana" pitchFamily="34" charset="0"/>
                <a:cs typeface="Arial" charset="0"/>
              </a:rPr>
              <a:t>Entre as </a:t>
            </a:r>
            <a:r>
              <a:rPr lang="pt-BR" sz="2200" i="1">
                <a:latin typeface="Verdana" pitchFamily="34" charset="0"/>
                <a:cs typeface="Arial" charset="0"/>
              </a:rPr>
              <a:t>tags </a:t>
            </a:r>
            <a:r>
              <a:rPr lang="pt-BR" sz="2200">
                <a:latin typeface="Verdana" pitchFamily="34" charset="0"/>
                <a:cs typeface="Arial" charset="0"/>
              </a:rPr>
              <a:t>do elemento raiz que estarão todas as outras </a:t>
            </a:r>
            <a:r>
              <a:rPr lang="pt-BR" sz="2200" i="1">
                <a:latin typeface="Verdana" pitchFamily="34" charset="0"/>
                <a:cs typeface="Arial" charset="0"/>
              </a:rPr>
              <a:t>tags </a:t>
            </a:r>
            <a:r>
              <a:rPr lang="pt-BR" sz="2200">
                <a:latin typeface="Verdana" pitchFamily="34" charset="0"/>
                <a:cs typeface="Arial" charset="0"/>
              </a:rPr>
              <a:t>do seu documento XML </a:t>
            </a:r>
          </a:p>
          <a:p>
            <a:pPr>
              <a:defRPr/>
            </a:pPr>
            <a:r>
              <a:rPr lang="pt-BR" sz="2200" b="1">
                <a:latin typeface="Verdana" pitchFamily="34" charset="0"/>
                <a:cs typeface="Arial" charset="0"/>
              </a:rPr>
              <a:t>Todos os elementos devem ter uma tag de fechamento </a:t>
            </a:r>
            <a:endParaRPr lang="en-US" sz="2200">
              <a:latin typeface="Verdana" charset="0"/>
            </a:endParaRPr>
          </a:p>
          <a:p>
            <a:pPr marL="285750" indent="-285750">
              <a:defRPr/>
            </a:pPr>
            <a:r>
              <a:rPr lang="en-US" sz="2200">
                <a:latin typeface="Verdana" pitchFamily="34" charset="0"/>
                <a:cs typeface="Arial" charset="0"/>
              </a:rPr>
              <a:t>Existem duas construções válidas:</a:t>
            </a:r>
          </a:p>
          <a:p>
            <a:pPr marL="457200" lvl="1" indent="0">
              <a:buNone/>
            </a:pPr>
            <a:r>
              <a:rPr lang="pt-BR" sz="2200" i="1">
                <a:latin typeface="Verdana" charset="0"/>
                <a:cs typeface="Arial" charset="0"/>
              </a:rPr>
              <a:t>&lt;teste&gt;Teste 1&lt;/teste&gt; </a:t>
            </a:r>
            <a:r>
              <a:rPr lang="pt-BR" sz="2200">
                <a:latin typeface="Verdana" charset="0"/>
                <a:cs typeface="Arial" charset="0"/>
              </a:rPr>
              <a:t>o elemento teste tem conteúdo </a:t>
            </a:r>
          </a:p>
          <a:p>
            <a:pPr marL="457200" lvl="1" indent="0">
              <a:buNone/>
            </a:pPr>
            <a:r>
              <a:rPr lang="pt-BR" sz="2200" i="1">
                <a:latin typeface="Verdana" charset="0"/>
                <a:cs typeface="Arial" charset="0"/>
              </a:rPr>
              <a:t>&lt;teste /&gt; </a:t>
            </a:r>
            <a:r>
              <a:rPr lang="pt-BR" sz="2200">
                <a:latin typeface="Verdana" charset="0"/>
                <a:cs typeface="Arial" charset="0"/>
              </a:rPr>
              <a:t>o elemento teste é vazio </a:t>
            </a:r>
          </a:p>
          <a:p>
            <a:pPr marL="0" indent="0"/>
            <a:endParaRPr lang="en-US" sz="2200">
              <a:latin typeface="Verdana" charset="0"/>
            </a:endParaRP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74597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01C802-1EF0-5A4F-A81A-49F38BE6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Depois da </a:t>
            </a:r>
            <a:r>
              <a:rPr lang="pt-BR" sz="5400" dirty="0" err="1"/>
              <a:t>Arpanet</a:t>
            </a:r>
            <a:r>
              <a:rPr lang="pt-BR" sz="5400" dirty="0"/>
              <a:t>...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24D77-F9E0-FB4E-93B4-DCF00BC9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dirty="0"/>
              <a:t>Surgimento de várias outras redes usado a mesma técnica de troca de pacotes – por exemplo, X.25 </a:t>
            </a:r>
          </a:p>
          <a:p>
            <a:pPr lvl="1"/>
            <a:r>
              <a:rPr lang="pt-BR" dirty="0"/>
              <a:t>as bases da primeira rede universitária do Reino Unido JANET (Conjunto de rede acadêmica),</a:t>
            </a:r>
          </a:p>
          <a:p>
            <a:pPr lvl="1"/>
            <a:r>
              <a:rPr lang="pt-BR" dirty="0"/>
              <a:t>rede pública americana </a:t>
            </a:r>
            <a:r>
              <a:rPr lang="pt-BR" dirty="0" err="1"/>
              <a:t>CompuServe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um empreendimento comercial permitindo pequenas empresas e indivíduos a acessarem recursos computacionais por um tempo compartilhado, e depois acesso à Internet </a:t>
            </a:r>
          </a:p>
          <a:p>
            <a:r>
              <a:rPr lang="pt-BR" dirty="0"/>
              <a:t>Estas redes apesar de terem muitas conexões, foram mais redes privadas que a Internet de hoje.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130633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81B0C5-1DFF-0B44-8E12-56A06A3D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XML</a:t>
            </a:r>
            <a:endParaRPr lang="pt-BR"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521E2-BDF8-3E95-57F3-A05C8C049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8" r="30515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3FD3-2B21-FA48-A1C6-B1D5162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/>
              <a:t>Elemento </a:t>
            </a:r>
          </a:p>
          <a:p>
            <a:pPr lvl="1"/>
            <a:r>
              <a:rPr lang="en-US" sz="2000"/>
              <a:t>Delimitado por marcas (</a:t>
            </a:r>
            <a:r>
              <a:rPr lang="en-US" sz="2000" i="1"/>
              <a:t>tags</a:t>
            </a:r>
            <a:r>
              <a:rPr lang="en-US" sz="2000"/>
              <a:t>) </a:t>
            </a:r>
          </a:p>
          <a:p>
            <a:pPr lvl="1"/>
            <a:r>
              <a:rPr lang="en-US" sz="2000"/>
              <a:t>Possuem uma marca inicial e uma marca final </a:t>
            </a:r>
          </a:p>
          <a:p>
            <a:pPr lvl="1"/>
            <a:r>
              <a:rPr lang="en-US" sz="2000"/>
              <a:t>Tudo o que estiver delimitado por essas marcas faz parte do conteúdo do elemento </a:t>
            </a:r>
          </a:p>
          <a:p>
            <a:pPr lvl="1"/>
            <a:r>
              <a:rPr lang="en-US" sz="2000"/>
              <a:t>Ex:&lt;empregado&gt;João&lt;/empregado&gt; </a:t>
            </a:r>
          </a:p>
          <a:p>
            <a:r>
              <a:rPr lang="en-US" sz="2000"/>
              <a:t>Atributo</a:t>
            </a:r>
          </a:p>
          <a:p>
            <a:pPr lvl="1"/>
            <a:r>
              <a:rPr lang="en-US" sz="2000"/>
              <a:t>Podem aparecer dentro da marca </a:t>
            </a:r>
            <a:r>
              <a:rPr lang="en-US" sz="2000" b="1"/>
              <a:t>inicial </a:t>
            </a:r>
            <a:r>
              <a:rPr lang="en-US" sz="2000"/>
              <a:t>de um elemento </a:t>
            </a:r>
          </a:p>
          <a:p>
            <a:pPr lvl="1"/>
            <a:r>
              <a:rPr lang="en-US" sz="2000"/>
              <a:t>Ex:&lt;empregado </a:t>
            </a:r>
            <a:r>
              <a:rPr lang="en-US" sz="2000" b="1"/>
              <a:t>cod=“E01”</a:t>
            </a:r>
            <a:r>
              <a:rPr lang="en-US" sz="2000"/>
              <a:t>&gt;João&lt;/empregado&gt; </a:t>
            </a:r>
          </a:p>
        </p:txBody>
      </p:sp>
    </p:spTree>
    <p:extLst>
      <p:ext uri="{BB962C8B-B14F-4D97-AF65-F5344CB8AC3E}">
        <p14:creationId xmlns:p14="http://schemas.microsoft.com/office/powerpoint/2010/main" val="259666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9E3DB-02FF-A047-AB24-0C98B253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XML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012C5-0DA9-1040-8FB8-FD32C741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pt-BR" sz="1700" b="1">
                <a:latin typeface="Verdana" charset="0"/>
              </a:rPr>
              <a:t>Todos os elementos devem ter uma </a:t>
            </a:r>
            <a:r>
              <a:rPr lang="pt-BR" sz="1700" b="1" i="1">
                <a:latin typeface="Verdana" charset="0"/>
              </a:rPr>
              <a:t>tag </a:t>
            </a:r>
            <a:r>
              <a:rPr lang="pt-BR" sz="1700" b="1">
                <a:latin typeface="Verdana" charset="0"/>
              </a:rPr>
              <a:t>de fechamento </a:t>
            </a:r>
            <a:endParaRPr lang="pt-BR" sz="1700">
              <a:latin typeface="Verdana" charset="0"/>
            </a:endParaRPr>
          </a:p>
          <a:p>
            <a:pPr marL="361950" indent="-361950"/>
            <a:r>
              <a:rPr lang="en-US" sz="1700">
                <a:latin typeface="Verdana" charset="0"/>
              </a:rPr>
              <a:t>Existem duas construções válidas:</a:t>
            </a:r>
          </a:p>
          <a:p>
            <a:pPr lvl="1"/>
            <a:r>
              <a:rPr lang="pt-BR" sz="1700" i="1">
                <a:latin typeface="Verdana" charset="0"/>
                <a:cs typeface="Arial" charset="0"/>
              </a:rPr>
              <a:t>&lt;teste&gt;Teste 1&lt;/teste&gt; </a:t>
            </a:r>
            <a:r>
              <a:rPr lang="pt-BR" sz="1700">
                <a:latin typeface="Verdana" charset="0"/>
                <a:cs typeface="Arial" charset="0"/>
              </a:rPr>
              <a:t>o elemento teste tem conteúdo </a:t>
            </a:r>
          </a:p>
          <a:p>
            <a:pPr lvl="1"/>
            <a:r>
              <a:rPr lang="pt-BR" sz="1700" i="1">
                <a:latin typeface="Verdana" charset="0"/>
                <a:cs typeface="Arial" charset="0"/>
              </a:rPr>
              <a:t>&lt;teste /&gt; </a:t>
            </a:r>
            <a:r>
              <a:rPr lang="pt-BR" sz="1700">
                <a:latin typeface="Verdana" charset="0"/>
                <a:cs typeface="Arial" charset="0"/>
              </a:rPr>
              <a:t>o elemento teste é vazio </a:t>
            </a:r>
            <a:endParaRPr lang="en-US" sz="1700">
              <a:latin typeface="Verdana" charset="0"/>
            </a:endParaRPr>
          </a:p>
          <a:p>
            <a:pPr marL="0" indent="0">
              <a:buNone/>
            </a:pPr>
            <a:r>
              <a:rPr lang="en-US" sz="1700" b="1">
                <a:latin typeface="Verdana" charset="0"/>
              </a:rPr>
              <a:t>XML é </a:t>
            </a:r>
            <a:r>
              <a:rPr lang="en-US" sz="1700" b="1" i="1">
                <a:latin typeface="Verdana" charset="0"/>
              </a:rPr>
              <a:t>case sensitive</a:t>
            </a:r>
            <a:r>
              <a:rPr lang="en-US" sz="1700" b="1" i="1"/>
              <a:t> </a:t>
            </a:r>
            <a:endParaRPr lang="en-US" sz="1700"/>
          </a:p>
          <a:p>
            <a:pPr marL="361950" indent="-361950"/>
            <a:r>
              <a:rPr lang="pt-BR" sz="1700">
                <a:latin typeface="Verdana" charset="0"/>
              </a:rPr>
              <a:t>&lt;teste&gt; é diferente de &lt;Teste&gt; </a:t>
            </a:r>
            <a:endParaRPr lang="en-US" sz="1700">
              <a:latin typeface="Verdana" charset="0"/>
            </a:endParaRPr>
          </a:p>
          <a:p>
            <a:pPr marL="0" indent="0">
              <a:buNone/>
              <a:defRPr/>
            </a:pPr>
            <a:r>
              <a:rPr lang="pt-BR" sz="1700" b="1">
                <a:latin typeface="Verdana" pitchFamily="34" charset="0"/>
                <a:cs typeface="Arial" charset="0"/>
              </a:rPr>
              <a:t>Os elementos XML devem estar corretamente aninhados </a:t>
            </a:r>
          </a:p>
          <a:p>
            <a:pPr marL="361950" indent="-361950">
              <a:defRPr/>
            </a:pPr>
            <a:r>
              <a:rPr lang="pt-BR" sz="1700">
                <a:latin typeface="Verdana" charset="0"/>
              </a:rPr>
              <a:t>Incorreto: &lt;b&gt;&lt;i&gt;texto da tag&lt;/b&gt;&lt;/i&gt; </a:t>
            </a:r>
          </a:p>
          <a:p>
            <a:pPr marL="361950" indent="-361950">
              <a:defRPr/>
            </a:pPr>
            <a:r>
              <a:rPr lang="pt-BR" sz="1700">
                <a:latin typeface="Verdana" charset="0"/>
              </a:rPr>
              <a:t>Correto: &lt;b&gt;&lt;i&gt;texto da tag&lt;/i&gt;&lt;/b&gt; </a:t>
            </a:r>
            <a:r>
              <a:rPr lang="en-US" sz="1700">
                <a:latin typeface="Verdana" charset="0"/>
              </a:rPr>
              <a:t> </a:t>
            </a:r>
          </a:p>
          <a:p>
            <a:pPr marL="0" indent="0">
              <a:buNone/>
            </a:pPr>
            <a:r>
              <a:rPr lang="pt-BR" sz="1700" b="1">
                <a:latin typeface="Verdana" charset="0"/>
              </a:rPr>
              <a:t>Tags podem ter Atributos, caso tenham devem estar entre aspas.</a:t>
            </a:r>
          </a:p>
          <a:p>
            <a:pPr marL="361950" indent="-361950"/>
            <a:r>
              <a:rPr lang="en-US" sz="1700">
                <a:latin typeface="Verdana" charset="0"/>
              </a:rPr>
              <a:t>Correto: &lt;aluno ID=”2212”&gt;&lt;/aluno&gt; </a:t>
            </a:r>
          </a:p>
          <a:p>
            <a:pPr marL="361950" indent="-361950"/>
            <a:r>
              <a:rPr lang="en-US" sz="1700">
                <a:latin typeface="Verdana" charset="0"/>
              </a:rPr>
              <a:t>Incorreto:&lt;aluno=2212&gt;&lt;/aluno&gt; </a:t>
            </a:r>
          </a:p>
        </p:txBody>
      </p:sp>
    </p:spTree>
    <p:extLst>
      <p:ext uri="{BB962C8B-B14F-4D97-AF65-F5344CB8AC3E}">
        <p14:creationId xmlns:p14="http://schemas.microsoft.com/office/powerpoint/2010/main" val="2537896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5B5DA-38DF-8E46-BC88-F9B867E5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>
                <a:latin typeface="Arial" charset="0"/>
              </a:rPr>
              <a:t>XML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10463-8757-1541-89FB-50549F55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/>
              <a:t>Os nomes dos elementos devem seguir as regras </a:t>
            </a:r>
          </a:p>
          <a:p>
            <a:pPr>
              <a:buFont typeface="Arial" charset="0"/>
              <a:buChar char="•"/>
            </a:pPr>
            <a:r>
              <a:rPr lang="pt-BR" sz="2200"/>
              <a:t>Nomes das tags podem possuir letras, números e outros caracteres. </a:t>
            </a:r>
          </a:p>
          <a:p>
            <a:pPr>
              <a:buFont typeface="Arial" charset="0"/>
              <a:buChar char="•"/>
            </a:pPr>
            <a:r>
              <a:rPr lang="pt-BR" sz="2200"/>
              <a:t>Nomes não podem começar com número ou caractere de pontuação.</a:t>
            </a:r>
          </a:p>
          <a:p>
            <a:pPr>
              <a:buFont typeface="Arial" charset="0"/>
              <a:buChar char="•"/>
            </a:pPr>
            <a:r>
              <a:rPr lang="pt-BR" sz="2200"/>
              <a:t>Nomes não podem começar com as letras XML e suas variações </a:t>
            </a:r>
          </a:p>
          <a:p>
            <a:pPr>
              <a:buFont typeface="Arial" charset="0"/>
              <a:buChar char="•"/>
            </a:pPr>
            <a:r>
              <a:rPr lang="pt-BR" sz="2200"/>
              <a:t>Nomes não podem conter espaços </a:t>
            </a:r>
          </a:p>
          <a:p>
            <a:endParaRPr lang="en-US" sz="2200" b="1"/>
          </a:p>
          <a:p>
            <a:pPr marL="0" indent="0">
              <a:buNone/>
            </a:pPr>
            <a:r>
              <a:rPr lang="en-US" sz="2200" b="1"/>
              <a:t>Sintaxe dos comentários no documento:</a:t>
            </a:r>
            <a:r>
              <a:rPr lang="en-US" sz="2200"/>
              <a:t> </a:t>
            </a:r>
          </a:p>
          <a:p>
            <a:pPr marL="0" indent="0">
              <a:buNone/>
            </a:pPr>
            <a:r>
              <a:rPr lang="en-US" sz="2200" i="1"/>
              <a:t>&lt;!--Comentário--&gt; </a:t>
            </a:r>
            <a:endParaRPr lang="en-US" sz="2200"/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447994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A34C26-96F0-9F48-B79B-120A59C2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Exemplo de Documento XML 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93DAA-0CEC-9F40-817F-F57010B2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&lt;? xml version=“1.0” ?&gt; </a:t>
            </a:r>
          </a:p>
          <a:p>
            <a:pPr marL="0" indent="0">
              <a:buNone/>
            </a:pPr>
            <a:r>
              <a:rPr lang="en-US" sz="2400"/>
              <a:t>    &lt;</a:t>
            </a:r>
            <a:r>
              <a:rPr lang="en-US" sz="2400" err="1"/>
              <a:t>empregados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    &lt;</a:t>
            </a:r>
            <a:r>
              <a:rPr lang="en-US" sz="2400" err="1"/>
              <a:t>empregado</a:t>
            </a:r>
            <a:r>
              <a:rPr lang="en-US" sz="2400"/>
              <a:t> cod=“</a:t>
            </a:r>
            <a:r>
              <a:rPr lang="en-US" sz="2400" b="1"/>
              <a:t>E01</a:t>
            </a:r>
            <a:r>
              <a:rPr lang="en-US" sz="2400"/>
              <a:t>” dept=“</a:t>
            </a:r>
            <a:r>
              <a:rPr lang="en-US" sz="2400" b="1"/>
              <a:t>D01</a:t>
            </a:r>
            <a:r>
              <a:rPr lang="en-US" sz="2400"/>
              <a:t>”&gt;     </a:t>
            </a:r>
          </a:p>
          <a:p>
            <a:pPr marL="0" indent="0">
              <a:buNone/>
            </a:pPr>
            <a:r>
              <a:rPr lang="en-US" sz="2400"/>
              <a:t>            &lt;</a:t>
            </a:r>
            <a:r>
              <a:rPr lang="en-US" sz="2400" err="1"/>
              <a:t>nome</a:t>
            </a:r>
            <a:r>
              <a:rPr lang="en-US" sz="2400"/>
              <a:t>&gt;</a:t>
            </a:r>
            <a:r>
              <a:rPr lang="en-US" sz="2400" b="1" err="1"/>
              <a:t>João</a:t>
            </a:r>
            <a:r>
              <a:rPr lang="en-US" sz="2400"/>
              <a:t>&lt;/</a:t>
            </a:r>
            <a:r>
              <a:rPr lang="en-US" sz="2400" err="1"/>
              <a:t>nome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        &lt;</a:t>
            </a:r>
            <a:r>
              <a:rPr lang="en-US" sz="2400" err="1"/>
              <a:t>inicial-meio</a:t>
            </a:r>
            <a:r>
              <a:rPr lang="en-US" sz="2400"/>
              <a:t>&gt;</a:t>
            </a:r>
            <a:r>
              <a:rPr lang="en-US" sz="2400" b="1"/>
              <a:t>S.</a:t>
            </a:r>
            <a:r>
              <a:rPr lang="en-US" sz="2400"/>
              <a:t>&lt;/</a:t>
            </a:r>
            <a:r>
              <a:rPr lang="en-US" sz="2400" err="1"/>
              <a:t>inicial-meio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        &lt;</a:t>
            </a:r>
            <a:r>
              <a:rPr lang="en-US" sz="2400" err="1"/>
              <a:t>sobrenome</a:t>
            </a:r>
            <a:r>
              <a:rPr lang="en-US" sz="2400"/>
              <a:t>&gt;</a:t>
            </a:r>
            <a:r>
              <a:rPr lang="en-US" sz="2400" b="1"/>
              <a:t>Santos</a:t>
            </a:r>
            <a:r>
              <a:rPr lang="en-US" sz="2400"/>
              <a:t>&lt;/</a:t>
            </a:r>
            <a:r>
              <a:rPr lang="en-US" sz="2400" err="1"/>
              <a:t>sobrenome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    &lt;/</a:t>
            </a:r>
            <a:r>
              <a:rPr lang="en-US" sz="2400" err="1"/>
              <a:t>empregado</a:t>
            </a:r>
            <a:r>
              <a:rPr lang="en-US" sz="2400"/>
              <a:t>&gt;</a:t>
            </a:r>
            <a:br>
              <a:rPr lang="en-US" sz="2400"/>
            </a:br>
            <a:r>
              <a:rPr lang="en-US" sz="2400"/>
              <a:t>        &lt;</a:t>
            </a:r>
            <a:r>
              <a:rPr lang="en-US" sz="2400" err="1"/>
              <a:t>empregado</a:t>
            </a:r>
            <a:r>
              <a:rPr lang="en-US" sz="2400"/>
              <a:t> cod=“</a:t>
            </a:r>
            <a:r>
              <a:rPr lang="en-US" sz="2400" b="1"/>
              <a:t>E02</a:t>
            </a:r>
            <a:r>
              <a:rPr lang="en-US" sz="2400"/>
              <a:t>” dept=“</a:t>
            </a:r>
            <a:r>
              <a:rPr lang="en-US" sz="2400" b="1"/>
              <a:t>D01</a:t>
            </a:r>
            <a:r>
              <a:rPr lang="en-US" sz="2400"/>
              <a:t>”&gt; </a:t>
            </a:r>
          </a:p>
          <a:p>
            <a:pPr marL="0" indent="0">
              <a:buNone/>
            </a:pPr>
            <a:r>
              <a:rPr lang="en-US" sz="2400"/>
              <a:t>            &lt;</a:t>
            </a:r>
            <a:r>
              <a:rPr lang="en-US" sz="2400" err="1"/>
              <a:t>nome</a:t>
            </a:r>
            <a:r>
              <a:rPr lang="en-US" sz="2400"/>
              <a:t>&gt;</a:t>
            </a:r>
            <a:r>
              <a:rPr lang="en-US" sz="2400" b="1"/>
              <a:t>Ana</a:t>
            </a:r>
            <a:r>
              <a:rPr lang="en-US" sz="2400"/>
              <a:t>&lt;/</a:t>
            </a:r>
            <a:r>
              <a:rPr lang="en-US" sz="2400" err="1"/>
              <a:t>nome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        &lt;</a:t>
            </a:r>
            <a:r>
              <a:rPr lang="en-US" sz="2400" err="1"/>
              <a:t>sobrenome</a:t>
            </a:r>
            <a:r>
              <a:rPr lang="en-US" sz="2400"/>
              <a:t>&gt;</a:t>
            </a:r>
            <a:r>
              <a:rPr lang="en-US" sz="2400" b="1" err="1"/>
              <a:t>Ferraz</a:t>
            </a:r>
            <a:r>
              <a:rPr lang="en-US" sz="2400"/>
              <a:t>&lt;/</a:t>
            </a:r>
            <a:r>
              <a:rPr lang="en-US" sz="2400" err="1"/>
              <a:t>sobrenome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    &lt;/</a:t>
            </a:r>
            <a:r>
              <a:rPr lang="en-US" sz="2400" err="1"/>
              <a:t>empregado</a:t>
            </a:r>
            <a:r>
              <a:rPr lang="en-US" sz="2400"/>
              <a:t>&gt; </a:t>
            </a:r>
          </a:p>
          <a:p>
            <a:pPr marL="0" indent="0">
              <a:buNone/>
            </a:pPr>
            <a:r>
              <a:rPr lang="en-US" sz="2400"/>
              <a:t>    &lt;/</a:t>
            </a:r>
            <a:r>
              <a:rPr lang="en-US" sz="2400" err="1"/>
              <a:t>empregados</a:t>
            </a:r>
            <a:r>
              <a:rPr lang="en-US" sz="240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98077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BAC11D-041F-EC40-9377-2A399644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Documentos XML como árvores </a:t>
            </a:r>
            <a:endParaRPr lang="pt-BR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56DF6-6EAD-D849-948A-C1E2A1B6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pt-BR" sz="2200" dirty="0"/>
          </a:p>
        </p:txBody>
      </p:sp>
      <p:pic>
        <p:nvPicPr>
          <p:cNvPr id="4" name="Picture 3" descr="Captura de Tela 2015-11-25 às 15.24.51.png">
            <a:extLst>
              <a:ext uri="{FF2B5EF4-FFF2-40B4-BE49-F238E27FC236}">
                <a16:creationId xmlns:a16="http://schemas.microsoft.com/office/drawing/2014/main" id="{72F2EE79-3C86-7041-924F-6EF40259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50" y="2372868"/>
            <a:ext cx="7490672" cy="43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9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6CEE99-6DA1-FF43-99B0-C6EA88D7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Documentos XML </a:t>
            </a:r>
            <a:r>
              <a:rPr lang="en-US" sz="5400" b="1"/>
              <a:t>Bem-Formados 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D5EBD-E32D-9F49-AA28-44CC1513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Por representar uma estrutura de árvore, algumas restrições se aplicam a documentos XML </a:t>
            </a:r>
          </a:p>
          <a:p>
            <a:pPr lvl="1"/>
            <a:r>
              <a:rPr lang="en-US" sz="2200"/>
              <a:t>Raiz única (elemento documento ou elemento raiz) </a:t>
            </a:r>
          </a:p>
          <a:p>
            <a:pPr lvl="1"/>
            <a:r>
              <a:rPr lang="en-US" sz="2200"/>
              <a:t>Todas as marcas são fechadas </a:t>
            </a:r>
          </a:p>
          <a:p>
            <a:pPr lvl="1"/>
            <a:r>
              <a:rPr lang="en-US" sz="2200"/>
              <a:t>Elementos são bem aninhados (marcas fecham na ordem inversa à em que foram abertas) </a:t>
            </a:r>
          </a:p>
          <a:p>
            <a:pPr lvl="1"/>
            <a:r>
              <a:rPr lang="en-US" sz="2200"/>
              <a:t>Exemplo de elemento não bem-aninhado </a:t>
            </a:r>
            <a:r>
              <a:rPr lang="en-US" sz="2200" b="1"/>
              <a:t>&lt;empregado&gt;&lt;nome&gt;</a:t>
            </a:r>
            <a:r>
              <a:rPr lang="en-US" sz="2200"/>
              <a:t>João</a:t>
            </a:r>
            <a:r>
              <a:rPr lang="en-US" sz="2200" b="1"/>
              <a:t>&lt;/empregado&gt;&lt;/nome&gt;</a:t>
            </a:r>
            <a:r>
              <a:rPr lang="en-US" sz="2200"/>
              <a:t> </a:t>
            </a:r>
          </a:p>
          <a:p>
            <a:pPr lvl="1"/>
            <a:r>
              <a:rPr lang="en-US" sz="2200"/>
              <a:t>Atributos não se repetem no mesmo elemento </a:t>
            </a:r>
          </a:p>
          <a:p>
            <a:pPr lvl="1"/>
            <a:r>
              <a:rPr lang="en-US" sz="2200"/>
              <a:t>Nomes de elementos são sensíveis a maiúsculas e minúsculas </a:t>
            </a:r>
          </a:p>
        </p:txBody>
      </p:sp>
    </p:spTree>
    <p:extLst>
      <p:ext uri="{BB962C8B-B14F-4D97-AF65-F5344CB8AC3E}">
        <p14:creationId xmlns:p14="http://schemas.microsoft.com/office/powerpoint/2010/main" val="181577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FC44-9E85-0E4F-A3EE-BDE7B1D1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Elemento </a:t>
            </a:r>
            <a:endParaRPr lang="pt-BR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8ACF1DE-7043-E14E-ADF0-7CB39A838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691902"/>
              </p:ext>
            </p:extLst>
          </p:nvPr>
        </p:nvGraphicFramePr>
        <p:xfrm>
          <a:off x="310896" y="1827213"/>
          <a:ext cx="11210544" cy="4665663"/>
        </p:xfrm>
        <a:graphic>
          <a:graphicData uri="http://schemas.openxmlformats.org/drawingml/2006/table">
            <a:tbl>
              <a:tblPr firstRow="1" bandRow="1"/>
              <a:tblGrid>
                <a:gridCol w="489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96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pPr marL="285750" indent="-285750">
                        <a:buFont typeface="Courier New"/>
                        <a:buChar char="o"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Composto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39750" lvl="1" indent="-285750">
                        <a:buClr>
                          <a:schemeClr val="tx2"/>
                        </a:buClr>
                        <a:buFont typeface="Arial"/>
                        <a:buChar char="•"/>
                        <a:tabLst>
                          <a:tab pos="439738" algn="l"/>
                        </a:tabLst>
                      </a:pPr>
                      <a:r>
                        <a:rPr lang="en-US" sz="1800" b="0" kern="1200" dirty="0" err="1">
                          <a:solidFill>
                            <a:schemeClr val="tx2"/>
                          </a:solidFill>
                          <a:effectLst/>
                        </a:rPr>
                        <a:t>Contém</a:t>
                      </a:r>
                      <a:r>
                        <a:rPr lang="en-US" sz="1800" b="0" kern="1200" dirty="0">
                          <a:solidFill>
                            <a:schemeClr val="tx2"/>
                          </a:solidFill>
                          <a:effectLst/>
                        </a:rPr>
                        <a:t> outros (sub)-</a:t>
                      </a:r>
                      <a:r>
                        <a:rPr lang="en-US" sz="1800" b="0" kern="1200" dirty="0" err="1">
                          <a:solidFill>
                            <a:schemeClr val="tx2"/>
                          </a:solidFill>
                          <a:effectLst/>
                        </a:rPr>
                        <a:t>elementos</a:t>
                      </a:r>
                      <a:r>
                        <a:rPr lang="en-US" sz="1800" b="0" kern="12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empregado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&lt;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&gt;Ana&lt;/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Ferraz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sobrenome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b="1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1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empregado</a:t>
                      </a:r>
                      <a:r>
                        <a:rPr lang="en-US" sz="1800" b="1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dirty="0">
                        <a:solidFill>
                          <a:srgbClr val="0066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/>
                        <a:buChar char="o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Textual</a:t>
                      </a:r>
                    </a:p>
                    <a:p>
                      <a:pPr marL="539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541338" algn="l"/>
                        </a:tabLst>
                        <a:defRPr/>
                      </a:pP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Contém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somente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solidFill>
                          <a:srgbClr val="0066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6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pPr marL="285750" indent="-285750">
                        <a:buFont typeface="Courier New"/>
                        <a:buChar char="o"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Misto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41338" indent="-269875">
                        <a:buFont typeface="Arial"/>
                        <a:buChar char="•"/>
                        <a:tabLst>
                          <a:tab pos="541338" algn="l"/>
                        </a:tabLst>
                      </a:pP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Contém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sub-</a:t>
                      </a: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solidFill>
                          <a:srgbClr val="0066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 Flores, 75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cidade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&gt;Rio de Janeiro&lt;/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cidade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/>
                        <a:buChar char="o"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Vazio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39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conteúdo</a:t>
                      </a:r>
                      <a:r>
                        <a:rPr lang="en-US" sz="1800" kern="1200" dirty="0">
                          <a:solidFill>
                            <a:srgbClr val="0066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solidFill>
                          <a:srgbClr val="0066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engenheiro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engenheiro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engenheiro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 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33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8F38-41ED-A148-B0C9-DDC18817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considerações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D67D0-04AA-224C-A908-8C838540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são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não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são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pic>
        <p:nvPicPr>
          <p:cNvPr id="4" name="Picture 3" descr="Captura de Tela 2015-11-25 às 15.39.17.png">
            <a:extLst>
              <a:ext uri="{FF2B5EF4-FFF2-40B4-BE49-F238E27FC236}">
                <a16:creationId xmlns:a16="http://schemas.microsoft.com/office/drawing/2014/main" id="{0E28FED2-FD55-3349-827A-67E91C2E5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66" y="2830301"/>
            <a:ext cx="8280400" cy="3346662"/>
          </a:xfrm>
          <a:prstGeom prst="rect">
            <a:avLst/>
          </a:prstGeom>
        </p:spPr>
      </p:pic>
      <p:sp>
        <p:nvSpPr>
          <p:cNvPr id="5" name="Curved Up Arrow 4">
            <a:extLst>
              <a:ext uri="{FF2B5EF4-FFF2-40B4-BE49-F238E27FC236}">
                <a16:creationId xmlns:a16="http://schemas.microsoft.com/office/drawing/2014/main" id="{C2D49B25-3598-BC44-90F8-849D94CFD3C6}"/>
              </a:ext>
            </a:extLst>
          </p:cNvPr>
          <p:cNvSpPr/>
          <p:nvPr/>
        </p:nvSpPr>
        <p:spPr>
          <a:xfrm>
            <a:off x="5203275" y="6176963"/>
            <a:ext cx="1456267" cy="548002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A0FE2-3B81-E142-AAC5-A871D43A515E}"/>
              </a:ext>
            </a:extLst>
          </p:cNvPr>
          <p:cNvSpPr txBox="1"/>
          <p:nvPr/>
        </p:nvSpPr>
        <p:spPr>
          <a:xfrm>
            <a:off x="6490212" y="6318568"/>
            <a:ext cx="331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Documentos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25356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8F38-41ED-A148-B0C9-DDC18817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considerações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D67D0-04AA-224C-A908-8C838540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são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não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são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pic>
        <p:nvPicPr>
          <p:cNvPr id="7" name="Picture 4" descr="Captura de Tela 2015-11-25 às 15.41.46.png">
            <a:extLst>
              <a:ext uri="{FF2B5EF4-FFF2-40B4-BE49-F238E27FC236}">
                <a16:creationId xmlns:a16="http://schemas.microsoft.com/office/drawing/2014/main" id="{CDE8502D-13B2-2B4F-87B9-82CA10625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74" y="2852369"/>
            <a:ext cx="8140700" cy="3324594"/>
          </a:xfrm>
          <a:prstGeom prst="rect">
            <a:avLst/>
          </a:prstGeom>
        </p:spPr>
      </p:pic>
      <p:sp>
        <p:nvSpPr>
          <p:cNvPr id="8" name="Curved Up Arrow 5">
            <a:extLst>
              <a:ext uri="{FF2B5EF4-FFF2-40B4-BE49-F238E27FC236}">
                <a16:creationId xmlns:a16="http://schemas.microsoft.com/office/drawing/2014/main" id="{CD3D136F-6B27-A048-835F-21BE7C7DBCDF}"/>
              </a:ext>
            </a:extLst>
          </p:cNvPr>
          <p:cNvSpPr/>
          <p:nvPr/>
        </p:nvSpPr>
        <p:spPr>
          <a:xfrm>
            <a:off x="5455243" y="6176963"/>
            <a:ext cx="1490133" cy="502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70F2800-E208-E343-9C45-4D901ED04F6E}"/>
              </a:ext>
            </a:extLst>
          </p:cNvPr>
          <p:cNvSpPr txBox="1"/>
          <p:nvPr/>
        </p:nvSpPr>
        <p:spPr>
          <a:xfrm>
            <a:off x="6894584" y="6340636"/>
            <a:ext cx="2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Documentos</a:t>
            </a:r>
            <a:r>
              <a:rPr lang="en-US" b="1" dirty="0"/>
              <a:t> </a:t>
            </a:r>
            <a:r>
              <a:rPr lang="en-US" b="1" dirty="0" err="1"/>
              <a:t>Iguais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962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FA45-1D86-EF48-8EF1-855A1B7F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Elementos x Atributos 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8CBA6-5356-6C44-A0E6-90CD7B4C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Não</a:t>
            </a:r>
            <a:r>
              <a:rPr lang="en-US" dirty="0"/>
              <a:t> há </a:t>
            </a:r>
            <a:r>
              <a:rPr lang="en-US" dirty="0" err="1"/>
              <a:t>regras</a:t>
            </a:r>
            <a:r>
              <a:rPr lang="en-US" dirty="0"/>
              <a:t> </a:t>
            </a:r>
          </a:p>
          <a:p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apresentam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restrições</a:t>
            </a:r>
            <a:r>
              <a:rPr lang="en-US" dirty="0"/>
              <a:t> </a:t>
            </a:r>
          </a:p>
          <a:p>
            <a:pPr lvl="1"/>
            <a:r>
              <a:rPr lang="en-US" sz="2800" dirty="0" err="1"/>
              <a:t>Não</a:t>
            </a:r>
            <a:r>
              <a:rPr lang="en-US" sz="2800" dirty="0"/>
              <a:t> </a:t>
            </a:r>
            <a:r>
              <a:rPr lang="en-US" sz="2800" dirty="0" err="1"/>
              <a:t>são</a:t>
            </a:r>
            <a:r>
              <a:rPr lang="en-US" sz="2800" dirty="0"/>
              <a:t> </a:t>
            </a:r>
            <a:r>
              <a:rPr lang="en-US" sz="2800" dirty="0" err="1"/>
              <a:t>extensíveis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Não</a:t>
            </a:r>
            <a:r>
              <a:rPr lang="en-US" sz="2800" dirty="0"/>
              <a:t> </a:t>
            </a:r>
            <a:r>
              <a:rPr lang="en-US" sz="2800" dirty="0" err="1"/>
              <a:t>permitem</a:t>
            </a:r>
            <a:r>
              <a:rPr lang="en-US" sz="2800" dirty="0"/>
              <a:t> </a:t>
            </a:r>
            <a:r>
              <a:rPr lang="en-US" sz="2800" dirty="0" err="1"/>
              <a:t>múltiplos</a:t>
            </a:r>
            <a:r>
              <a:rPr lang="en-US" sz="2800" dirty="0"/>
              <a:t> </a:t>
            </a:r>
            <a:r>
              <a:rPr lang="en-US" sz="2800" dirty="0" err="1"/>
              <a:t>valores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Não</a:t>
            </a:r>
            <a:r>
              <a:rPr lang="en-US" sz="2800" dirty="0"/>
              <a:t> </a:t>
            </a:r>
            <a:r>
              <a:rPr lang="en-US" sz="2800" dirty="0" err="1"/>
              <a:t>descrevem</a:t>
            </a:r>
            <a:r>
              <a:rPr lang="en-US" sz="2800" dirty="0"/>
              <a:t> </a:t>
            </a:r>
            <a:r>
              <a:rPr lang="en-US" sz="2800" dirty="0" err="1"/>
              <a:t>estruturas</a:t>
            </a:r>
            <a:r>
              <a:rPr lang="en-US" sz="2800" dirty="0"/>
              <a:t> </a:t>
            </a:r>
          </a:p>
          <a:p>
            <a:r>
              <a:rPr lang="en-US" dirty="0" err="1"/>
              <a:t>Recomendação</a:t>
            </a:r>
            <a:r>
              <a:rPr lang="en-US" dirty="0"/>
              <a:t>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b="1" dirty="0" err="1"/>
              <a:t>preferir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dirty="0"/>
              <a:t>, e </a:t>
            </a:r>
            <a:r>
              <a:rPr lang="en-US" b="1" dirty="0"/>
              <a:t>usar </a:t>
            </a:r>
            <a:r>
              <a:rPr lang="en-US" b="1" dirty="0" err="1"/>
              <a:t>atributos</a:t>
            </a:r>
            <a:r>
              <a:rPr lang="en-US" b="1" dirty="0"/>
              <a:t> para </a:t>
            </a:r>
            <a:r>
              <a:rPr lang="en-US" b="1" dirty="0" err="1"/>
              <a:t>informações</a:t>
            </a:r>
            <a:r>
              <a:rPr lang="en-US" b="1" dirty="0"/>
              <a:t> </a:t>
            </a:r>
            <a:r>
              <a:rPr lang="en-US" b="1" dirty="0" err="1"/>
              <a:t>secundárias</a:t>
            </a:r>
            <a:r>
              <a:rPr lang="en-US" b="1" dirty="0"/>
              <a:t> </a:t>
            </a:r>
          </a:p>
          <a:p>
            <a:r>
              <a:rPr lang="en-US" dirty="0"/>
              <a:t>Metadados (dados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dados)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representados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</a:p>
          <a:p>
            <a:pPr marL="439738" indent="0">
              <a:buNone/>
            </a:pPr>
            <a:r>
              <a:rPr lang="en-US" b="1" dirty="0"/>
              <a:t>Ex: &lt;price currency=“US”&gt;59.99&lt;/price&gt;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2A2E2-A1DB-7045-9762-1690CFC2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Padronização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A38FA-547C-E44B-A45E-BFD2D123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A proliferação de diferentes protocolos de rede logo se tornou um problema</a:t>
            </a:r>
          </a:p>
          <a:p>
            <a:pPr lvl="1"/>
            <a:r>
              <a:rPr lang="pt-BR" dirty="0"/>
              <a:t>Dificuldade de comunicação entre redes</a:t>
            </a:r>
          </a:p>
          <a:p>
            <a:r>
              <a:rPr lang="pt-BR" dirty="0"/>
              <a:t>Esforço na arquitetura de redes mais aberta para substituir o protocolo atual usado na ARPANET.</a:t>
            </a:r>
          </a:p>
          <a:p>
            <a:pPr lvl="1"/>
            <a:r>
              <a:rPr lang="pt-BR" dirty="0"/>
              <a:t>Criação de um sistema que mascara a diferença entre os protocolos de rede usando um novo padrão. </a:t>
            </a:r>
          </a:p>
          <a:p>
            <a:pPr lvl="1"/>
            <a:r>
              <a:rPr lang="pt-BR" dirty="0"/>
              <a:t>1982: Conexões da ARPANET para fora dos EUA foram convertidas para usar o novo protocolo “TCP/IP”</a:t>
            </a:r>
          </a:p>
        </p:txBody>
      </p:sp>
    </p:spTree>
    <p:extLst>
      <p:ext uri="{BB962C8B-B14F-4D97-AF65-F5344CB8AC3E}">
        <p14:creationId xmlns:p14="http://schemas.microsoft.com/office/powerpoint/2010/main" val="780059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007DA-D51A-2048-88B8-8577A9C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endParaRPr lang="pt-BR" dirty="0"/>
          </a:p>
        </p:txBody>
      </p:sp>
      <p:pic>
        <p:nvPicPr>
          <p:cNvPr id="4" name="Picture 3" descr="Captura de Tela 2015-11-25 às 15.48.06.png">
            <a:extLst>
              <a:ext uri="{FF2B5EF4-FFF2-40B4-BE49-F238E27FC236}">
                <a16:creationId xmlns:a16="http://schemas.microsoft.com/office/drawing/2014/main" id="{90EC4F8B-C5F5-1F46-944D-9F7A556FD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596"/>
            <a:ext cx="8488680" cy="51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45BE7-8559-2146-9E3B-1A510EAE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Interoperabilidade 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15DFA-2CE5-DC49-990F-0A03D9E0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 err="1"/>
              <a:t>Chave</a:t>
            </a:r>
            <a:r>
              <a:rPr lang="en-US" dirty="0"/>
              <a:t> do </a:t>
            </a:r>
            <a:r>
              <a:rPr lang="en-US" dirty="0" err="1"/>
              <a:t>sucesso</a:t>
            </a:r>
            <a:r>
              <a:rPr lang="en-US" dirty="0"/>
              <a:t> de XML:</a:t>
            </a:r>
          </a:p>
          <a:p>
            <a:pPr lvl="1"/>
            <a:r>
              <a:rPr lang="en-US" sz="2800" dirty="0" err="1"/>
              <a:t>Usuários</a:t>
            </a:r>
            <a:r>
              <a:rPr lang="en-US" sz="2800" dirty="0"/>
              <a:t> </a:t>
            </a:r>
            <a:r>
              <a:rPr lang="en-US" sz="2800" dirty="0" err="1"/>
              <a:t>podem</a:t>
            </a:r>
            <a:r>
              <a:rPr lang="en-US" sz="2800" dirty="0"/>
              <a:t> </a:t>
            </a:r>
            <a:r>
              <a:rPr lang="en-US" sz="2800" dirty="0" err="1"/>
              <a:t>definir</a:t>
            </a:r>
            <a:r>
              <a:rPr lang="en-US" sz="2800" dirty="0"/>
              <a:t> </a:t>
            </a:r>
            <a:r>
              <a:rPr lang="en-US" sz="2800" dirty="0" err="1"/>
              <a:t>suas</a:t>
            </a:r>
            <a:r>
              <a:rPr lang="en-US" sz="2800" dirty="0"/>
              <a:t> </a:t>
            </a:r>
            <a:r>
              <a:rPr lang="en-US" sz="2800" dirty="0" err="1"/>
              <a:t>próprias</a:t>
            </a:r>
            <a:r>
              <a:rPr lang="en-US" sz="2800" dirty="0"/>
              <a:t> </a:t>
            </a:r>
            <a:r>
              <a:rPr lang="en-US" sz="2800" dirty="0" err="1"/>
              <a:t>marcas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Durante </a:t>
            </a:r>
            <a:r>
              <a:rPr lang="en-US" sz="2800" dirty="0" err="1"/>
              <a:t>muito</a:t>
            </a:r>
            <a:r>
              <a:rPr lang="en-US" sz="2800" dirty="0"/>
              <a:t> tempo, </a:t>
            </a:r>
            <a:r>
              <a:rPr lang="en-US" sz="2800" dirty="0" err="1"/>
              <a:t>foi</a:t>
            </a:r>
            <a:r>
              <a:rPr lang="en-US" sz="2800" dirty="0"/>
              <a:t> a </a:t>
            </a:r>
            <a:r>
              <a:rPr lang="en-US" sz="2800" dirty="0" err="1"/>
              <a:t>solução</a:t>
            </a:r>
            <a:r>
              <a:rPr lang="en-US" sz="2800" dirty="0"/>
              <a:t> para </a:t>
            </a:r>
            <a:r>
              <a:rPr lang="en-US" sz="2800" dirty="0" err="1"/>
              <a:t>interoperabilidade</a:t>
            </a:r>
            <a:r>
              <a:rPr lang="en-US" sz="2800" dirty="0"/>
              <a:t>. </a:t>
            </a:r>
            <a:r>
              <a:rPr lang="en-US" sz="2800" dirty="0" err="1"/>
              <a:t>Progressivamente</a:t>
            </a:r>
            <a:r>
              <a:rPr lang="en-US" sz="2800" dirty="0"/>
              <a:t>, </a:t>
            </a:r>
            <a:r>
              <a:rPr lang="en-US" sz="2800" dirty="0" err="1"/>
              <a:t>tem</a:t>
            </a:r>
            <a:r>
              <a:rPr lang="en-US" sz="2800" dirty="0"/>
              <a:t> </a:t>
            </a:r>
            <a:r>
              <a:rPr lang="en-US" sz="2800" dirty="0" err="1"/>
              <a:t>sido</a:t>
            </a:r>
            <a:r>
              <a:rPr lang="en-US" sz="2800" dirty="0"/>
              <a:t> </a:t>
            </a:r>
            <a:r>
              <a:rPr lang="en-US" sz="2800" dirty="0" err="1"/>
              <a:t>substituída</a:t>
            </a:r>
            <a:r>
              <a:rPr lang="en-US" sz="2800" dirty="0"/>
              <a:t> por </a:t>
            </a:r>
            <a:r>
              <a:rPr lang="en-US" sz="2800" dirty="0" err="1"/>
              <a:t>tecnologias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</a:t>
            </a:r>
            <a:r>
              <a:rPr lang="en-US" sz="2800" dirty="0" err="1"/>
              <a:t>prolixas</a:t>
            </a:r>
            <a:r>
              <a:rPr lang="en-US" sz="2800" dirty="0"/>
              <a:t>, </a:t>
            </a:r>
            <a:r>
              <a:rPr lang="en-US" sz="2800" dirty="0" err="1"/>
              <a:t>como</a:t>
            </a:r>
            <a:r>
              <a:rPr lang="en-US" sz="2800" dirty="0"/>
              <a:t> JSON.</a:t>
            </a:r>
          </a:p>
          <a:p>
            <a:r>
              <a:rPr lang="en-US" dirty="0"/>
              <a:t>E a </a:t>
            </a:r>
            <a:r>
              <a:rPr lang="en-US" dirty="0" err="1"/>
              <a:t>interoperabilidade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fica</a:t>
            </a:r>
            <a:endParaRPr lang="en-US" dirty="0"/>
          </a:p>
          <a:p>
            <a:pPr lvl="1"/>
            <a:r>
              <a:rPr lang="en-US" sz="2800" dirty="0" err="1"/>
              <a:t>Vamos</a:t>
            </a:r>
            <a:r>
              <a:rPr lang="en-US" sz="2800" dirty="0"/>
              <a:t> </a:t>
            </a:r>
            <a:r>
              <a:rPr lang="en-US" sz="2800" dirty="0" err="1"/>
              <a:t>considerar</a:t>
            </a:r>
            <a:r>
              <a:rPr lang="en-US" sz="2800" dirty="0"/>
              <a:t> um </a:t>
            </a:r>
            <a:r>
              <a:rPr lang="en-US" sz="2800" dirty="0" err="1"/>
              <a:t>exemplo</a:t>
            </a:r>
            <a:r>
              <a:rPr lang="en-US" sz="2800" dirty="0"/>
              <a:t> </a:t>
            </a:r>
            <a:r>
              <a:rPr lang="en-US" sz="2800" dirty="0" err="1"/>
              <a:t>prático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032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BA27-A437-9645-AD5F-86782CD8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prático</a:t>
            </a:r>
            <a:r>
              <a:rPr lang="en-US" dirty="0"/>
              <a:t>: </a:t>
            </a:r>
            <a:r>
              <a:rPr lang="en-US" dirty="0" err="1"/>
              <a:t>interoperabilidade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9C9FE-321C-7440-8F34-52078151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Captura de Tela 2015-11-25 às 15.53.32.png">
            <a:extLst>
              <a:ext uri="{FF2B5EF4-FFF2-40B4-BE49-F238E27FC236}">
                <a16:creationId xmlns:a16="http://schemas.microsoft.com/office/drawing/2014/main" id="{6F847D5C-7ABB-3245-AA46-E69A2CF9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032"/>
            <a:ext cx="8428442" cy="44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B9BD3-F4B9-1946-827D-70878023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prático</a:t>
            </a:r>
            <a:r>
              <a:rPr lang="en-US" dirty="0"/>
              <a:t>: </a:t>
            </a:r>
            <a:r>
              <a:rPr lang="en-US" dirty="0" err="1"/>
              <a:t>interoperabilidade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B1E72-143C-5F46-830A-03971946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aptura de Tela 2015-11-25 às 15.54.28.png">
            <a:extLst>
              <a:ext uri="{FF2B5EF4-FFF2-40B4-BE49-F238E27FC236}">
                <a16:creationId xmlns:a16="http://schemas.microsoft.com/office/drawing/2014/main" id="{653EF704-4720-D746-B12F-BA135B17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3518"/>
            <a:ext cx="8364154" cy="44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8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C6402-996E-6B40-8F98-678B9D83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prático</a:t>
            </a:r>
            <a:r>
              <a:rPr lang="en-US" dirty="0"/>
              <a:t>: </a:t>
            </a:r>
            <a:r>
              <a:rPr lang="en-US" dirty="0" err="1"/>
              <a:t>interoperabilidade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BCB26-9919-9546-8619-0E528EBC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aptura de Tela 2015-11-25 às 15.55.35.png">
            <a:extLst>
              <a:ext uri="{FF2B5EF4-FFF2-40B4-BE49-F238E27FC236}">
                <a16:creationId xmlns:a16="http://schemas.microsoft.com/office/drawing/2014/main" id="{5974FB33-342F-5C48-9293-8EA32DC0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2" y="1690688"/>
            <a:ext cx="8263467" cy="44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97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ADECB-1600-B743-BE10-E52C2243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Solução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4E6C2-68A9-8D4B-9EC1-52E11C07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 err="1"/>
              <a:t>Pode</a:t>
            </a:r>
            <a:r>
              <a:rPr lang="en-US" sz="3200" dirty="0"/>
              <a:t>-se </a:t>
            </a:r>
            <a:r>
              <a:rPr lang="en-US" sz="3200" dirty="0" err="1"/>
              <a:t>definir</a:t>
            </a:r>
            <a:r>
              <a:rPr lang="en-US" sz="3200" dirty="0"/>
              <a:t> um </a:t>
            </a:r>
            <a:r>
              <a:rPr lang="en-US" sz="3200" dirty="0" err="1"/>
              <a:t>vocabulário</a:t>
            </a:r>
            <a:r>
              <a:rPr lang="en-US" sz="3200" dirty="0"/>
              <a:t> </a:t>
            </a:r>
            <a:r>
              <a:rPr lang="en-US" sz="3200" dirty="0" err="1"/>
              <a:t>usando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linguagem</a:t>
            </a:r>
            <a:r>
              <a:rPr lang="en-US" sz="3200" dirty="0"/>
              <a:t> de </a:t>
            </a:r>
            <a:r>
              <a:rPr lang="en-US" sz="3200" dirty="0" err="1"/>
              <a:t>esquemas</a:t>
            </a:r>
            <a:r>
              <a:rPr lang="en-US" sz="3200" dirty="0"/>
              <a:t> para XML (DTD </a:t>
            </a:r>
            <a:r>
              <a:rPr lang="en-US" sz="3200" dirty="0" err="1"/>
              <a:t>ou</a:t>
            </a:r>
            <a:r>
              <a:rPr lang="en-US" sz="3200" dirty="0"/>
              <a:t> XML Schema) </a:t>
            </a:r>
          </a:p>
          <a:p>
            <a:pPr lvl="1"/>
            <a:r>
              <a:rPr lang="en-US" sz="3200" dirty="0" err="1"/>
              <a:t>Fornecedor</a:t>
            </a:r>
            <a:r>
              <a:rPr lang="en-US" sz="3200" dirty="0"/>
              <a:t> define o </a:t>
            </a:r>
            <a:r>
              <a:rPr lang="en-US" sz="3200" dirty="0" err="1"/>
              <a:t>vocabulário</a:t>
            </a:r>
            <a:r>
              <a:rPr lang="en-US" sz="3200" dirty="0"/>
              <a:t> (</a:t>
            </a:r>
            <a:r>
              <a:rPr lang="en-US" sz="3200" dirty="0" err="1"/>
              <a:t>estrutura</a:t>
            </a:r>
            <a:r>
              <a:rPr lang="en-US" sz="3200" dirty="0"/>
              <a:t>, </a:t>
            </a:r>
            <a:r>
              <a:rPr lang="en-US" sz="3200" dirty="0" err="1"/>
              <a:t>nomes</a:t>
            </a:r>
            <a:r>
              <a:rPr lang="en-US" sz="3200" dirty="0"/>
              <a:t> das </a:t>
            </a:r>
            <a:r>
              <a:rPr lang="en-US" sz="3200" dirty="0" err="1"/>
              <a:t>marcas</a:t>
            </a:r>
            <a:r>
              <a:rPr lang="en-US" sz="3200" dirty="0"/>
              <a:t>, </a:t>
            </a:r>
            <a:r>
              <a:rPr lang="en-US" sz="3200" dirty="0" err="1"/>
              <a:t>tipos</a:t>
            </a:r>
            <a:r>
              <a:rPr lang="en-US" sz="3200" dirty="0"/>
              <a:t> de dados) </a:t>
            </a:r>
          </a:p>
          <a:p>
            <a:pPr lvl="1"/>
            <a:r>
              <a:rPr lang="en-US" sz="3200" dirty="0" err="1"/>
              <a:t>Cliente</a:t>
            </a:r>
            <a:r>
              <a:rPr lang="en-US" sz="3200" dirty="0"/>
              <a:t> </a:t>
            </a:r>
            <a:r>
              <a:rPr lang="en-US" sz="3200" dirty="0" err="1"/>
              <a:t>usa</a:t>
            </a:r>
            <a:r>
              <a:rPr lang="en-US" sz="3200" dirty="0"/>
              <a:t> o </a:t>
            </a:r>
            <a:r>
              <a:rPr lang="en-US" sz="3200" dirty="0" err="1"/>
              <a:t>vocabulário</a:t>
            </a:r>
            <a:r>
              <a:rPr lang="en-US" sz="3200" dirty="0"/>
              <a:t> para </a:t>
            </a:r>
            <a:r>
              <a:rPr lang="en-US" sz="3200" dirty="0" err="1"/>
              <a:t>enviar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pedidos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279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D9FC8-3E04-E34F-916A-E9636F11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Interoperabilidade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C2B1E-47E0-684E-A5CB-10E2FA2A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Captura de Tela 2015-11-25 às 15.58.03.png">
            <a:extLst>
              <a:ext uri="{FF2B5EF4-FFF2-40B4-BE49-F238E27FC236}">
                <a16:creationId xmlns:a16="http://schemas.microsoft.com/office/drawing/2014/main" id="{86929B80-EFC4-494A-9E06-3133CE42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19032" cy="48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1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A4E8D-D09B-9445-BE49-1EFD032A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2BA3E-CDD2-0D4A-943C-E3E992C4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825625"/>
            <a:ext cx="50292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Escrever</a:t>
            </a:r>
            <a:r>
              <a:rPr lang="en-US" dirty="0"/>
              <a:t> um </a:t>
            </a:r>
            <a:r>
              <a:rPr lang="en-US" dirty="0" err="1"/>
              <a:t>documento</a:t>
            </a:r>
            <a:r>
              <a:rPr lang="en-US" dirty="0"/>
              <a:t> XML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receituário</a:t>
            </a:r>
            <a:r>
              <a:rPr lang="en-US" dirty="0"/>
              <a:t> </a:t>
            </a:r>
            <a:r>
              <a:rPr lang="en-US" dirty="0" err="1"/>
              <a:t>médico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Lembre</a:t>
            </a:r>
            <a:r>
              <a:rPr lang="en-US" dirty="0"/>
              <a:t>-se: é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serão</a:t>
            </a:r>
            <a:r>
              <a:rPr lang="en-US" dirty="0"/>
              <a:t> </a:t>
            </a:r>
            <a:r>
              <a:rPr lang="en-US" b="1" dirty="0" err="1"/>
              <a:t>estruturados</a:t>
            </a:r>
            <a:r>
              <a:rPr lang="en-US" dirty="0"/>
              <a:t>, e </a:t>
            </a:r>
            <a:r>
              <a:rPr lang="en-US" dirty="0" err="1"/>
              <a:t>não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serão</a:t>
            </a:r>
            <a:r>
              <a:rPr lang="en-US" dirty="0"/>
              <a:t> </a:t>
            </a:r>
            <a:r>
              <a:rPr lang="en-US" b="1" dirty="0" err="1"/>
              <a:t>apresentados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4" descr="Captura de Tela 2015-11-25 às 16.00.15.png">
            <a:extLst>
              <a:ext uri="{FF2B5EF4-FFF2-40B4-BE49-F238E27FC236}">
                <a16:creationId xmlns:a16="http://schemas.microsoft.com/office/drawing/2014/main" id="{102AD0DE-5546-5E44-A467-6504C726B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557784"/>
            <a:ext cx="6587067" cy="49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A8703A-7D88-9741-A4F7-280198BE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Exercícios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4CA31-2251-544C-BF89-25C77316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Faça o seu currículo em XML </a:t>
            </a:r>
          </a:p>
          <a:p>
            <a:r>
              <a:rPr lang="en-US" sz="2200"/>
              <a:t>Informações obrigatórias: </a:t>
            </a:r>
          </a:p>
          <a:p>
            <a:pPr lvl="1"/>
            <a:r>
              <a:rPr lang="en-US" sz="2200"/>
              <a:t>Dados pessoais</a:t>
            </a:r>
          </a:p>
          <a:p>
            <a:pPr lvl="1"/>
            <a:r>
              <a:rPr lang="en-US" sz="2200"/>
              <a:t>Formação</a:t>
            </a:r>
          </a:p>
          <a:p>
            <a:pPr lvl="1"/>
            <a:r>
              <a:rPr lang="en-US" sz="2200"/>
              <a:t>Idiomas </a:t>
            </a:r>
          </a:p>
          <a:p>
            <a:pPr lvl="1"/>
            <a:r>
              <a:rPr lang="en-US" sz="2200"/>
              <a:t>Cursos adicionais</a:t>
            </a: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39845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52184-26DC-024D-9B26-2E0E962B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/>
              <a:t>Leituras complementares</a:t>
            </a:r>
            <a:endParaRPr lang="pt-BR" sz="38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18160-4BAE-A54E-A507-3607A8E7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Moro, M., Braganholo, V., “Desmistificando XML: da Pesquisa à Prática Industrial”, disponível em: </a:t>
            </a:r>
            <a:r>
              <a:rPr lang="en-US" sz="2200">
                <a:hlinkClick r:id="rId2"/>
              </a:rPr>
              <a:t>http://www2.ic.uff.br/~vanessa/papers/moro2009-jai.pdf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“Extensible Markup Language (XML)”, disponível em: </a:t>
            </a:r>
            <a:r>
              <a:rPr lang="en-US" sz="2200">
                <a:hlinkClick r:id="rId3"/>
              </a:rPr>
              <a:t>http://www.w3.org/XML/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“XML Tutorial” disponível em: </a:t>
            </a:r>
            <a:r>
              <a:rPr lang="en-US" sz="2200">
                <a:hlinkClick r:id="rId4"/>
              </a:rPr>
              <a:t>http://www.w3schools.com/xml/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0136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CD1B68-8A4E-3643-A1E5-A423154F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NÃO CONFUNDA INTERNET COM WEB!!!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C2F58-2D70-DC44-936B-3C63A1E2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“A Internet é um </a:t>
            </a:r>
            <a:r>
              <a:rPr lang="pt-BR" b="1" dirty="0">
                <a:latin typeface="Verdana" charset="0"/>
                <a:ea typeface="ＭＳ Ｐゴシック" charset="0"/>
                <a:cs typeface="Arial" charset="0"/>
              </a:rPr>
              <a:t>conglomerado de redes em escala mundial </a:t>
            </a: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de milhões de computadores interligados pelo </a:t>
            </a:r>
            <a:r>
              <a:rPr lang="pt-BR" b="1" dirty="0">
                <a:latin typeface="Verdana" charset="0"/>
                <a:ea typeface="ＭＳ Ｐゴシック" charset="0"/>
                <a:cs typeface="Arial" charset="0"/>
              </a:rPr>
              <a:t>TCP/IP </a:t>
            </a: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que permite o acesso a informações e todo tipo de transferência de dados. Ela carrega uma </a:t>
            </a:r>
            <a:r>
              <a:rPr lang="pt-BR" b="1" dirty="0">
                <a:latin typeface="Verdana" charset="0"/>
                <a:ea typeface="ＭＳ Ｐゴシック" charset="0"/>
                <a:cs typeface="Arial" charset="0"/>
              </a:rPr>
              <a:t>ampla variedade de recursos e serviços”</a:t>
            </a: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 </a:t>
            </a:r>
          </a:p>
          <a:p>
            <a:pPr marL="0" indent="0"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(</a:t>
            </a:r>
            <a:r>
              <a:rPr lang="pt-BR" dirty="0" err="1">
                <a:latin typeface="Verdana" charset="0"/>
                <a:ea typeface="ＭＳ Ｐゴシック" charset="0"/>
                <a:cs typeface="Arial" charset="0"/>
              </a:rPr>
              <a:t>Wikipedia</a:t>
            </a: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20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2D4AA-6187-4A44-B32F-5365B5B2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E a Web nessa história toda???</a:t>
            </a:r>
          </a:p>
        </p:txBody>
      </p:sp>
      <p:pic>
        <p:nvPicPr>
          <p:cNvPr id="5" name="Picture 4" descr="Foto em close de padrões conectados">
            <a:extLst>
              <a:ext uri="{FF2B5EF4-FFF2-40B4-BE49-F238E27FC236}">
                <a16:creationId xmlns:a16="http://schemas.microsoft.com/office/drawing/2014/main" id="{1DABF43B-E967-DD61-1997-EC49F4F60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22" r="1917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76088B-4F24-1A4B-9B28-7A3CF3A6A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latin typeface="Verdana" charset="0"/>
                <a:ea typeface="ＭＳ Ｐゴシック" charset="0"/>
                <a:cs typeface="Arial" charset="0"/>
              </a:rPr>
              <a:t>Web é um serviço de documentos interligados por meio de </a:t>
            </a:r>
            <a:r>
              <a:rPr lang="pt-BR" sz="2200" b="1" dirty="0">
                <a:latin typeface="Verdana" charset="0"/>
                <a:ea typeface="ＭＳ Ｐゴシック" charset="0"/>
                <a:cs typeface="Arial" charset="0"/>
              </a:rPr>
              <a:t>hipertextos</a:t>
            </a:r>
            <a:r>
              <a:rPr lang="pt-BR" sz="2200" dirty="0">
                <a:latin typeface="Verdana" charset="0"/>
                <a:ea typeface="ＭＳ Ｐゴシック" charset="0"/>
                <a:cs typeface="Arial" charset="0"/>
              </a:rPr>
              <a:t>.”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159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40DC97-7C6E-2647-8F49-55752CF5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Criação da Web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C35A1-77B1-424D-A348-A9FBF63F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3200" dirty="0"/>
              <a:t>Universidade de Minnesota: </a:t>
            </a:r>
          </a:p>
          <a:p>
            <a:pPr lvl="1"/>
            <a:r>
              <a:rPr lang="pt-BR" sz="2800" dirty="0"/>
              <a:t>O </a:t>
            </a:r>
            <a:r>
              <a:rPr lang="pt-BR" sz="2800" b="1" dirty="0" err="1"/>
              <a:t>Gopher</a:t>
            </a:r>
            <a:r>
              <a:rPr lang="pt-BR" sz="2800" dirty="0"/>
              <a:t> foi um sistema de recuperação de informação usado no início dos anos 90, oferecendo um método de entrega de menus de links para arquivos</a:t>
            </a:r>
          </a:p>
          <a:p>
            <a:r>
              <a:rPr lang="pt-BR" sz="3200" dirty="0"/>
              <a:t>Tim Berners-Lee (CERN) e a criação de hipertextos:</a:t>
            </a:r>
          </a:p>
          <a:p>
            <a:pPr lvl="1"/>
            <a:r>
              <a:rPr lang="pt-BR" sz="2800" dirty="0"/>
              <a:t>o texto poderia conter links e referências para outros trabalhos, permitindo o leitor a pular rapidamente de um documento para outro. </a:t>
            </a:r>
          </a:p>
        </p:txBody>
      </p:sp>
    </p:spTree>
    <p:extLst>
      <p:ext uri="{BB962C8B-B14F-4D97-AF65-F5344CB8AC3E}">
        <p14:creationId xmlns:p14="http://schemas.microsoft.com/office/powerpoint/2010/main" val="118173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E9BC53-25A3-894D-A5B0-458679EA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Verdana" charset="0"/>
                <a:cs typeface="Arial" charset="0"/>
              </a:rPr>
              <a:t>Navegadores (Browsers)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64FF7-0CBE-1242-AA92-376B03A2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8049" cy="4351338"/>
          </a:xfrm>
        </p:spPr>
        <p:txBody>
          <a:bodyPr>
            <a:normAutofit/>
          </a:bodyPr>
          <a:lstStyle/>
          <a:p>
            <a:pPr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Navegador Web é um programa que se conecta a um servidor Web ou HTTP e recebe uma página com conteúdo definido com a linguagem de marcação HTML.</a:t>
            </a:r>
          </a:p>
          <a:p>
            <a:pPr fontAlgn="base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dirty="0">
                <a:latin typeface="Verdana" charset="0"/>
                <a:ea typeface="ＭＳ Ｐゴシック" charset="0"/>
                <a:cs typeface="Arial" charset="0"/>
              </a:rPr>
              <a:t>O navegador interpreta a página ou imagem recebida e exibe-a para o usuário.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2D351F-9EAE-3F48-886E-B6972723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000" y="2580776"/>
            <a:ext cx="3582425" cy="217632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2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5BB112-07AA-C141-B86B-D45B9110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 “guerra dos navegadores”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21870-1C21-6747-89FA-34DE0DD7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200" dirty="0"/>
              <a:t>A popularização da web trouxe interesses comerciais. </a:t>
            </a:r>
          </a:p>
          <a:p>
            <a:pPr lvl="1"/>
            <a:r>
              <a:rPr lang="pt-BR" sz="2800" dirty="0"/>
              <a:t>Surgimento de diferentes programas interpretadores de documentos de hipertextos: Netscape </a:t>
            </a:r>
            <a:r>
              <a:rPr lang="pt-BR" sz="2800" dirty="0" err="1"/>
              <a:t>Navigator</a:t>
            </a:r>
            <a:r>
              <a:rPr lang="pt-BR" sz="2800" dirty="0"/>
              <a:t>, </a:t>
            </a:r>
            <a:r>
              <a:rPr lang="pt-BR" sz="2800" dirty="0" err="1"/>
              <a:t>Mosaic</a:t>
            </a:r>
            <a:r>
              <a:rPr lang="pt-BR" sz="2800" dirty="0"/>
              <a:t>, Internet Explorer, ...</a:t>
            </a:r>
          </a:p>
          <a:p>
            <a:r>
              <a:rPr lang="pt-BR" sz="3200" dirty="0"/>
              <a:t>Netscape e a Microsoft tentaram cada qual obter uma margem competitiva em termos de recursos suportados, a fim de atrair desenvolvedores. </a:t>
            </a:r>
          </a:p>
          <a:p>
            <a:pPr lvl="1">
              <a:lnSpc>
                <a:spcPct val="114000"/>
              </a:lnSpc>
            </a:pPr>
            <a:r>
              <a:rPr lang="pt-BR" sz="2800" dirty="0"/>
              <a:t>“Guerra dos navegadores”.</a:t>
            </a:r>
          </a:p>
        </p:txBody>
      </p:sp>
    </p:spTree>
    <p:extLst>
      <p:ext uri="{BB962C8B-B14F-4D97-AF65-F5344CB8AC3E}">
        <p14:creationId xmlns:p14="http://schemas.microsoft.com/office/powerpoint/2010/main" val="2201505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2314</Words>
  <Application>Microsoft Macintosh PowerPoint</Application>
  <PresentationFormat>Widescreen</PresentationFormat>
  <Paragraphs>283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</vt:lpstr>
      <vt:lpstr>Courier New</vt:lpstr>
      <vt:lpstr>Verdana</vt:lpstr>
      <vt:lpstr>Wingdings</vt:lpstr>
      <vt:lpstr>Tema do Office</vt:lpstr>
      <vt:lpstr>Introdução a Fundamentos da Web</vt:lpstr>
      <vt:lpstr>O Projeto Arpa</vt:lpstr>
      <vt:lpstr>Depois da Arpanet...</vt:lpstr>
      <vt:lpstr>Padronização</vt:lpstr>
      <vt:lpstr>NÃO CONFUNDA INTERNET COM WEB!!!</vt:lpstr>
      <vt:lpstr>E a Web nessa história toda???</vt:lpstr>
      <vt:lpstr>Criação da Web</vt:lpstr>
      <vt:lpstr>Navegadores (Browsers)</vt:lpstr>
      <vt:lpstr>A “guerra dos navegadores”</vt:lpstr>
      <vt:lpstr>Apresentação do PowerPoint</vt:lpstr>
      <vt:lpstr>A chegada dos padrões web</vt:lpstr>
      <vt:lpstr>A formação da W3C</vt:lpstr>
      <vt:lpstr>W3C – www.w3.org </vt:lpstr>
      <vt:lpstr>O Projeto Padrões Web</vt:lpstr>
      <vt:lpstr>Padrões Web</vt:lpstr>
      <vt:lpstr>Deu certo!!! Ou quase...</vt:lpstr>
      <vt:lpstr>O Canivete Suíço do Desenvolvedor Front-end</vt:lpstr>
      <vt:lpstr>Sugestões de ferramentas</vt:lpstr>
      <vt:lpstr>Tecnologias Web</vt:lpstr>
      <vt:lpstr>Dados Estruturados, Dados não estruturados...</vt:lpstr>
      <vt:lpstr>Não tem um meio termo???</vt:lpstr>
      <vt:lpstr>Linguagens de Marcação</vt:lpstr>
      <vt:lpstr>XML</vt:lpstr>
      <vt:lpstr>HTML vs XML</vt:lpstr>
      <vt:lpstr>Apresentação do PowerPoint</vt:lpstr>
      <vt:lpstr>Fonte HTML </vt:lpstr>
      <vt:lpstr>Fonte XML</vt:lpstr>
      <vt:lpstr>Sintaxe XML</vt:lpstr>
      <vt:lpstr>Sintaxe XML</vt:lpstr>
      <vt:lpstr>XML</vt:lpstr>
      <vt:lpstr>XML</vt:lpstr>
      <vt:lpstr>XML</vt:lpstr>
      <vt:lpstr>Exemplo de Documento XML </vt:lpstr>
      <vt:lpstr>Documentos XML como árvores </vt:lpstr>
      <vt:lpstr>Documentos XML Bem-Formados </vt:lpstr>
      <vt:lpstr>Tipos de Elemento </vt:lpstr>
      <vt:lpstr>Outras considerações importantes </vt:lpstr>
      <vt:lpstr>Outras considerações importantes </vt:lpstr>
      <vt:lpstr>Elementos x Atributos </vt:lpstr>
      <vt:lpstr>Elementos e Atributos</vt:lpstr>
      <vt:lpstr>Interoperabilidade </vt:lpstr>
      <vt:lpstr>Exemplo prático: interoperabilidade</vt:lpstr>
      <vt:lpstr>Exemplo prático: interoperabilidade</vt:lpstr>
      <vt:lpstr>Exemplo prático: interoperabilidade</vt:lpstr>
      <vt:lpstr>Solução</vt:lpstr>
      <vt:lpstr>Interoperabilidade</vt:lpstr>
      <vt:lpstr>Exercícios</vt:lpstr>
      <vt:lpstr>Exercícios</vt:lpstr>
      <vt:lpstr>Leituras complementares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Fundamentos da Web</dc:title>
  <dc:creator>RAFAEL ELIAS DE LIMA ESCALFONI</dc:creator>
  <cp:lastModifiedBy>RAFAEL ELIAS DE LIMA ESCALFONI</cp:lastModifiedBy>
  <cp:revision>17</cp:revision>
  <dcterms:created xsi:type="dcterms:W3CDTF">2022-06-24T18:03:46Z</dcterms:created>
  <dcterms:modified xsi:type="dcterms:W3CDTF">2022-06-25T02:32:38Z</dcterms:modified>
</cp:coreProperties>
</file>