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164963-5833-1343-801F-FD977727BB64}" v="2" dt="2021-12-10T20:21:28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24"/>
  </p:normalViewPr>
  <p:slideViewPr>
    <p:cSldViewPr snapToGrid="0" snapToObjects="1">
      <p:cViewPr varScale="1">
        <p:scale>
          <a:sx n="88" d="100"/>
          <a:sy n="88" d="100"/>
        </p:scale>
        <p:origin x="18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ELIAS DE LIMA ESCALFONI" userId="77e1fd9a-a5e0-466f-b856-a830925030ce" providerId="ADAL" clId="{FB164963-5833-1343-801F-FD977727BB64}"/>
    <pc:docChg chg="custSel addSld modSld">
      <pc:chgData name="RAFAEL ELIAS DE LIMA ESCALFONI" userId="77e1fd9a-a5e0-466f-b856-a830925030ce" providerId="ADAL" clId="{FB164963-5833-1343-801F-FD977727BB64}" dt="2021-12-10T20:49:06.222" v="1334" actId="20577"/>
      <pc:docMkLst>
        <pc:docMk/>
      </pc:docMkLst>
      <pc:sldChg chg="modSp mod">
        <pc:chgData name="RAFAEL ELIAS DE LIMA ESCALFONI" userId="77e1fd9a-a5e0-466f-b856-a830925030ce" providerId="ADAL" clId="{FB164963-5833-1343-801F-FD977727BB64}" dt="2021-12-10T20:49:06.222" v="1334" actId="20577"/>
        <pc:sldMkLst>
          <pc:docMk/>
          <pc:sldMk cId="2965474478" sldId="261"/>
        </pc:sldMkLst>
        <pc:spChg chg="mod">
          <ac:chgData name="RAFAEL ELIAS DE LIMA ESCALFONI" userId="77e1fd9a-a5e0-466f-b856-a830925030ce" providerId="ADAL" clId="{FB164963-5833-1343-801F-FD977727BB64}" dt="2021-12-10T20:49:06.222" v="1334" actId="20577"/>
          <ac:spMkLst>
            <pc:docMk/>
            <pc:sldMk cId="2965474478" sldId="261"/>
            <ac:spMk id="3" creationId="{7DB08C16-3916-9A49-8D2A-59E965C07FEB}"/>
          </ac:spMkLst>
        </pc:spChg>
      </pc:sldChg>
      <pc:sldChg chg="modSp new mod">
        <pc:chgData name="RAFAEL ELIAS DE LIMA ESCALFONI" userId="77e1fd9a-a5e0-466f-b856-a830925030ce" providerId="ADAL" clId="{FB164963-5833-1343-801F-FD977727BB64}" dt="2021-12-10T20:19:20.486" v="452" actId="20577"/>
        <pc:sldMkLst>
          <pc:docMk/>
          <pc:sldMk cId="3740481981" sldId="265"/>
        </pc:sldMkLst>
        <pc:spChg chg="mod">
          <ac:chgData name="RAFAEL ELIAS DE LIMA ESCALFONI" userId="77e1fd9a-a5e0-466f-b856-a830925030ce" providerId="ADAL" clId="{FB164963-5833-1343-801F-FD977727BB64}" dt="2021-12-10T20:16:39.250" v="57" actId="404"/>
          <ac:spMkLst>
            <pc:docMk/>
            <pc:sldMk cId="3740481981" sldId="265"/>
            <ac:spMk id="2" creationId="{E0DA849C-C9F3-B041-ACAB-651F77A01893}"/>
          </ac:spMkLst>
        </pc:spChg>
        <pc:spChg chg="mod">
          <ac:chgData name="RAFAEL ELIAS DE LIMA ESCALFONI" userId="77e1fd9a-a5e0-466f-b856-a830925030ce" providerId="ADAL" clId="{FB164963-5833-1343-801F-FD977727BB64}" dt="2021-12-10T20:19:20.486" v="452" actId="20577"/>
          <ac:spMkLst>
            <pc:docMk/>
            <pc:sldMk cId="3740481981" sldId="265"/>
            <ac:spMk id="3" creationId="{938CC232-447F-8E40-ABCA-E0336DFC3E3E}"/>
          </ac:spMkLst>
        </pc:spChg>
      </pc:sldChg>
      <pc:sldChg chg="addSp delSp modSp new mod">
        <pc:chgData name="RAFAEL ELIAS DE LIMA ESCALFONI" userId="77e1fd9a-a5e0-466f-b856-a830925030ce" providerId="ADAL" clId="{FB164963-5833-1343-801F-FD977727BB64}" dt="2021-12-10T20:24:41.377" v="857" actId="113"/>
        <pc:sldMkLst>
          <pc:docMk/>
          <pc:sldMk cId="2319846965" sldId="266"/>
        </pc:sldMkLst>
        <pc:spChg chg="mod">
          <ac:chgData name="RAFAEL ELIAS DE LIMA ESCALFONI" userId="77e1fd9a-a5e0-466f-b856-a830925030ce" providerId="ADAL" clId="{FB164963-5833-1343-801F-FD977727BB64}" dt="2021-12-10T20:24:41.377" v="857" actId="113"/>
          <ac:spMkLst>
            <pc:docMk/>
            <pc:sldMk cId="2319846965" sldId="266"/>
            <ac:spMk id="2" creationId="{27105226-3F07-8545-8074-F678F7254E03}"/>
          </ac:spMkLst>
        </pc:spChg>
        <pc:spChg chg="del">
          <ac:chgData name="RAFAEL ELIAS DE LIMA ESCALFONI" userId="77e1fd9a-a5e0-466f-b856-a830925030ce" providerId="ADAL" clId="{FB164963-5833-1343-801F-FD977727BB64}" dt="2021-12-10T20:21:28.812" v="454" actId="931"/>
          <ac:spMkLst>
            <pc:docMk/>
            <pc:sldMk cId="2319846965" sldId="266"/>
            <ac:spMk id="3" creationId="{758260EC-AFDB-1941-B996-A3A27BFFD24C}"/>
          </ac:spMkLst>
        </pc:spChg>
        <pc:picChg chg="add mod">
          <ac:chgData name="RAFAEL ELIAS DE LIMA ESCALFONI" userId="77e1fd9a-a5e0-466f-b856-a830925030ce" providerId="ADAL" clId="{FB164963-5833-1343-801F-FD977727BB64}" dt="2021-12-10T20:21:44.836" v="459" actId="14100"/>
          <ac:picMkLst>
            <pc:docMk/>
            <pc:sldMk cId="2319846965" sldId="266"/>
            <ac:picMk id="5" creationId="{0897807C-0472-DD47-BB0E-2376B06978E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2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8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7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3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88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8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12/10/21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0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12/10/21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12/10/21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6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85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6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9DC28074-EC9A-4A6D-BF8E-7529BBA979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677" b="22323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E9FBD64-5164-CE4D-BE24-58DD93208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Big Social Data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4EE0C1-4348-F745-AA05-B528C78BF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Banco de Dados II</a:t>
            </a:r>
          </a:p>
          <a:p>
            <a:endParaRPr lang="pt-BR" dirty="0">
              <a:solidFill>
                <a:srgbClr val="FFFFFF"/>
              </a:solidFill>
            </a:endParaRPr>
          </a:p>
          <a:p>
            <a:r>
              <a:rPr lang="pt-BR" dirty="0">
                <a:solidFill>
                  <a:srgbClr val="FFFFFF"/>
                </a:solidFill>
              </a:rPr>
              <a:t>Rafael Escalfoni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2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05226-3F07-8545-8074-F678F725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Computação Social: </a:t>
            </a:r>
            <a:r>
              <a:rPr lang="pt-BR" sz="2400" b="0" dirty="0"/>
              <a:t>área de pesquisa transdisciplinar – ciências sociais e de computação. compreensão das interseções entre TIC e sociedade</a:t>
            </a:r>
            <a:br>
              <a:rPr lang="pt-BR" sz="2400" b="0" dirty="0"/>
            </a:br>
            <a:br>
              <a:rPr lang="pt-BR" sz="2400" b="0" dirty="0"/>
            </a:br>
            <a:r>
              <a:rPr lang="pt-BR" sz="2400" dirty="0"/>
              <a:t>Ciência de Big Data:</a:t>
            </a:r>
            <a:r>
              <a:rPr lang="pt-BR" sz="2400" b="0" dirty="0"/>
              <a:t> ferramental para gerir grandes volumes de dados</a:t>
            </a:r>
            <a:br>
              <a:rPr lang="pt-BR" sz="2400" b="0" dirty="0"/>
            </a:br>
            <a:br>
              <a:rPr lang="pt-BR" sz="2400" b="0" dirty="0"/>
            </a:br>
            <a:r>
              <a:rPr lang="pt-BR" sz="2400" dirty="0"/>
              <a:t>Análise de Dados:</a:t>
            </a:r>
            <a:r>
              <a:rPr lang="pt-BR" sz="2400" b="0" dirty="0"/>
              <a:t> extração de conhecimento a partir de grandes bases de dados</a:t>
            </a:r>
            <a:endParaRPr lang="pt-BR" sz="2400" dirty="0"/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0897807C-0472-DD47-BB0E-2376B0697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7790" y="582751"/>
            <a:ext cx="6398777" cy="5774506"/>
          </a:xfrm>
        </p:spPr>
      </p:pic>
    </p:spTree>
    <p:extLst>
      <p:ext uri="{BB962C8B-B14F-4D97-AF65-F5344CB8AC3E}">
        <p14:creationId xmlns:p14="http://schemas.microsoft.com/office/powerpoint/2010/main" val="2319846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9062F-8BB1-0E49-A9C9-2D41CD7B3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11165480" cy="1271306"/>
          </a:xfrm>
        </p:spPr>
        <p:txBody>
          <a:bodyPr/>
          <a:lstStyle/>
          <a:p>
            <a:r>
              <a:rPr lang="pt-BR" dirty="0"/>
              <a:t>Dados na Internet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B08C16-3916-9A49-8D2A-59E965C07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1" y="1872343"/>
            <a:ext cx="11165480" cy="3974275"/>
          </a:xfrm>
        </p:spPr>
        <p:txBody>
          <a:bodyPr/>
          <a:lstStyle/>
          <a:p>
            <a:r>
              <a:rPr lang="pt-BR" dirty="0"/>
              <a:t>Coleta e análise de redes sociais</a:t>
            </a:r>
          </a:p>
          <a:p>
            <a:r>
              <a:rPr lang="pt-BR" dirty="0"/>
              <a:t>Coleta: </a:t>
            </a:r>
          </a:p>
          <a:p>
            <a:pPr marL="342900" indent="-342900">
              <a:buFontTx/>
              <a:buChar char="-"/>
            </a:pPr>
            <a:r>
              <a:rPr lang="pt-BR" dirty="0" err="1"/>
              <a:t>APIs</a:t>
            </a:r>
            <a:r>
              <a:rPr lang="pt-BR" dirty="0"/>
              <a:t> das plataformas, Web </a:t>
            </a:r>
            <a:r>
              <a:rPr lang="pt-BR" dirty="0" err="1"/>
              <a:t>Crawlings</a:t>
            </a:r>
            <a:r>
              <a:rPr lang="pt-BR" dirty="0"/>
              <a:t>, Web </a:t>
            </a:r>
            <a:r>
              <a:rPr lang="pt-BR" dirty="0" err="1"/>
              <a:t>Scrappers</a:t>
            </a:r>
            <a:endParaRPr lang="pt-BR" dirty="0"/>
          </a:p>
          <a:p>
            <a:endParaRPr lang="pt-BR" dirty="0"/>
          </a:p>
          <a:p>
            <a:r>
              <a:rPr lang="pt-BR" dirty="0"/>
              <a:t>Análise de Redes Sociais</a:t>
            </a:r>
          </a:p>
          <a:p>
            <a:pPr marL="342900" indent="-342900">
              <a:buFontTx/>
              <a:buChar char="-"/>
            </a:pPr>
            <a:r>
              <a:rPr lang="pt-BR" dirty="0"/>
              <a:t>Métricas individuais: grau do vértice, centralidade global do vértice, grau de intermediação (</a:t>
            </a:r>
            <a:r>
              <a:rPr lang="pt-BR" dirty="0" err="1"/>
              <a:t>betweenness</a:t>
            </a:r>
            <a:r>
              <a:rPr lang="pt-BR" dirty="0"/>
              <a:t>), coeficiente de agrupamento, autoridade (e </a:t>
            </a:r>
            <a:r>
              <a:rPr lang="pt-BR" dirty="0" err="1"/>
              <a:t>PageRank</a:t>
            </a:r>
            <a:r>
              <a:rPr lang="pt-BR" dirty="0"/>
              <a:t>)</a:t>
            </a:r>
          </a:p>
          <a:p>
            <a:pPr marL="342900" indent="-342900">
              <a:buFontTx/>
              <a:buChar char="-"/>
            </a:pPr>
            <a:r>
              <a:rPr lang="pt-BR" dirty="0"/>
              <a:t>Métricas de rede: agrupamento médio, diâmetro da rede, grau médio </a:t>
            </a:r>
            <a:r>
              <a:rPr lang="pt-BR"/>
              <a:t>da rede		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547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42779-41A9-3C46-9619-C0CE156A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 dirty="0"/>
              <a:t>Redes Sociais</a:t>
            </a:r>
            <a:br>
              <a:rPr lang="pt-BR" sz="2400" dirty="0"/>
            </a:br>
            <a:r>
              <a:rPr lang="pt-BR" sz="2400" dirty="0"/>
              <a:t>Conceito de Big Social Data</a:t>
            </a:r>
            <a:br>
              <a:rPr lang="pt-BR" sz="2400" dirty="0"/>
            </a:br>
            <a:r>
              <a:rPr lang="pt-BR" sz="2400" dirty="0"/>
              <a:t>Dados Sociais</a:t>
            </a:r>
            <a:br>
              <a:rPr lang="pt-BR" sz="2400" dirty="0"/>
            </a:br>
            <a:r>
              <a:rPr lang="pt-BR" sz="2400" dirty="0"/>
              <a:t>Dados na Internet</a:t>
            </a:r>
            <a:br>
              <a:rPr lang="pt-BR" sz="2400" dirty="0"/>
            </a:br>
            <a:r>
              <a:rPr lang="pt-BR" sz="2400" dirty="0"/>
              <a:t>Análise de Redes Sociais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F16B1D-430C-6D4B-8A98-89F8F67A9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656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D1980C8-FD80-43D8-9D6A-0262A4D53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2CC8F8-0EBD-3245-B61F-07F5B0DA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8407"/>
            <a:ext cx="6811897" cy="52772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Redes </a:t>
            </a:r>
            <a:r>
              <a:rPr lang="en-US" dirty="0" err="1"/>
              <a:t>Sociais</a:t>
            </a:r>
            <a:br>
              <a:rPr lang="en-US" dirty="0"/>
            </a:br>
            <a:br>
              <a:rPr lang="en-US" dirty="0"/>
            </a:br>
            <a:r>
              <a:rPr lang="en-US" sz="2800" b="0" dirty="0" err="1"/>
              <a:t>É</a:t>
            </a:r>
            <a:r>
              <a:rPr lang="en-US" sz="2800" b="0" dirty="0"/>
              <a:t> um conjunto de </a:t>
            </a:r>
            <a:r>
              <a:rPr lang="en-US" sz="2800" b="0" dirty="0" err="1"/>
              <a:t>atores</a:t>
            </a:r>
            <a:r>
              <a:rPr lang="en-US" sz="2800" b="0" dirty="0"/>
              <a:t> que </a:t>
            </a:r>
            <a:r>
              <a:rPr lang="en-US" sz="2800" b="0" dirty="0" err="1"/>
              <a:t>podem</a:t>
            </a:r>
            <a:r>
              <a:rPr lang="en-US" sz="2800" b="0" dirty="0"/>
              <a:t> </a:t>
            </a:r>
            <a:r>
              <a:rPr lang="en-US" sz="2800" b="0" dirty="0" err="1"/>
              <a:t>possuir</a:t>
            </a:r>
            <a:r>
              <a:rPr lang="en-US" sz="2800" b="0" dirty="0"/>
              <a:t> </a:t>
            </a:r>
            <a:r>
              <a:rPr lang="en-US" sz="2800" b="0" dirty="0" err="1"/>
              <a:t>relacionamentos</a:t>
            </a:r>
            <a:r>
              <a:rPr lang="en-US" sz="2800" b="0" dirty="0"/>
              <a:t> </a:t>
            </a:r>
            <a:r>
              <a:rPr lang="en-US" sz="2800" b="0" dirty="0" err="1"/>
              <a:t>uns</a:t>
            </a:r>
            <a:r>
              <a:rPr lang="en-US" sz="2800" b="0" dirty="0"/>
              <a:t> com </a:t>
            </a:r>
            <a:r>
              <a:rPr lang="en-US" sz="2800" b="0" dirty="0" err="1"/>
              <a:t>os</a:t>
            </a:r>
            <a:r>
              <a:rPr lang="en-US" sz="2800" b="0" dirty="0"/>
              <a:t> outros (Wasserman, 1994)</a:t>
            </a:r>
            <a:br>
              <a:rPr lang="en-US" sz="2800" b="0" dirty="0"/>
            </a:br>
            <a:br>
              <a:rPr lang="en-US" sz="2800" b="0" dirty="0"/>
            </a:br>
            <a:r>
              <a:rPr lang="en-US" sz="2800" b="0" dirty="0"/>
              <a:t>- </a:t>
            </a:r>
            <a:r>
              <a:rPr lang="en-US" sz="2800" b="0" dirty="0" err="1"/>
              <a:t>Família</a:t>
            </a:r>
            <a:r>
              <a:rPr lang="en-US" sz="2800" b="0" dirty="0"/>
              <a:t>, amigos, </a:t>
            </a:r>
            <a:r>
              <a:rPr lang="en-US" sz="2800" b="0" dirty="0" err="1"/>
              <a:t>colegas</a:t>
            </a:r>
            <a:r>
              <a:rPr lang="en-US" sz="2800" b="0" dirty="0"/>
              <a:t>…</a:t>
            </a:r>
            <a:endParaRPr lang="en-US" sz="6600" b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áfico 5" descr="Network">
            <a:extLst>
              <a:ext uri="{FF2B5EF4-FFF2-40B4-BE49-F238E27FC236}">
                <a16:creationId xmlns:a16="http://schemas.microsoft.com/office/drawing/2014/main" id="{24B30561-36F1-4028-8227-89A314671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5367" y="657369"/>
            <a:ext cx="2647807" cy="264780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40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91280F-9BC9-074D-8530-06068707C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8686796" cy="366398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dirty="0" err="1"/>
              <a:t>Aplicações</a:t>
            </a:r>
            <a:br>
              <a:rPr lang="en-US" sz="2600" dirty="0"/>
            </a:br>
            <a:br>
              <a:rPr lang="en-US" sz="2600" dirty="0"/>
            </a:br>
            <a:r>
              <a:rPr lang="en-US" sz="2600" b="0" dirty="0" err="1"/>
              <a:t>Compreensão</a:t>
            </a:r>
            <a:r>
              <a:rPr lang="en-US" sz="2600" b="0" dirty="0"/>
              <a:t> das </a:t>
            </a:r>
            <a:r>
              <a:rPr lang="en-US" sz="2600" b="0" dirty="0" err="1"/>
              <a:t>relações</a:t>
            </a:r>
            <a:r>
              <a:rPr lang="en-US" sz="2600" b="0" dirty="0"/>
              <a:t> </a:t>
            </a:r>
            <a:r>
              <a:rPr lang="en-US" sz="2600" b="0" dirty="0" err="1"/>
              <a:t>em</a:t>
            </a:r>
            <a:r>
              <a:rPr lang="en-US" sz="2600" b="0" dirty="0"/>
              <a:t> </a:t>
            </a:r>
            <a:r>
              <a:rPr lang="en-US" sz="2600" b="0" dirty="0" err="1"/>
              <a:t>uma</a:t>
            </a:r>
            <a:r>
              <a:rPr lang="en-US" sz="2600" b="0" dirty="0"/>
              <a:t> </a:t>
            </a:r>
            <a:r>
              <a:rPr lang="en-US" sz="2600" b="0" dirty="0" err="1"/>
              <a:t>empresa</a:t>
            </a:r>
            <a:r>
              <a:rPr lang="en-US" sz="2600" b="0" dirty="0"/>
              <a:t> </a:t>
            </a:r>
            <a:r>
              <a:rPr lang="en-US" sz="2600" b="0" dirty="0" err="1"/>
              <a:t>pode</a:t>
            </a:r>
            <a:r>
              <a:rPr lang="en-US" sz="2600" b="0" dirty="0"/>
              <a:t> auxiliar no </a:t>
            </a:r>
            <a:r>
              <a:rPr lang="en-US" sz="2600" b="0" dirty="0" err="1"/>
              <a:t>diagnóstico</a:t>
            </a:r>
            <a:r>
              <a:rPr lang="en-US" sz="2600" b="0" dirty="0"/>
              <a:t> de </a:t>
            </a:r>
            <a:r>
              <a:rPr lang="en-US" sz="2600" b="0" dirty="0" err="1"/>
              <a:t>como</a:t>
            </a:r>
            <a:r>
              <a:rPr lang="en-US" sz="2600" b="0" dirty="0"/>
              <a:t> </a:t>
            </a:r>
            <a:r>
              <a:rPr lang="en-US" sz="2600" b="0" dirty="0" err="1"/>
              <a:t>os</a:t>
            </a:r>
            <a:r>
              <a:rPr lang="en-US" sz="2600" b="0" dirty="0"/>
              <a:t> </a:t>
            </a:r>
            <a:r>
              <a:rPr lang="en-US" sz="2600" b="0" dirty="0" err="1"/>
              <a:t>funcionários</a:t>
            </a:r>
            <a:r>
              <a:rPr lang="en-US" sz="2600" b="0" dirty="0"/>
              <a:t> se </a:t>
            </a:r>
            <a:r>
              <a:rPr lang="en-US" sz="2600" b="0" dirty="0" err="1"/>
              <a:t>organizam</a:t>
            </a:r>
            <a:r>
              <a:rPr lang="en-US" sz="2600" b="0" dirty="0"/>
              <a:t> e </a:t>
            </a:r>
            <a:r>
              <a:rPr lang="en-US" sz="2600" b="0" dirty="0" err="1"/>
              <a:t>interagem</a:t>
            </a:r>
            <a:r>
              <a:rPr lang="en-US" sz="2600" b="0" dirty="0"/>
              <a:t> </a:t>
            </a:r>
            <a:r>
              <a:rPr lang="en-US" sz="2600" b="0" dirty="0" err="1"/>
              <a:t>na</a:t>
            </a:r>
            <a:r>
              <a:rPr lang="en-US" sz="2600" b="0" dirty="0"/>
              <a:t> </a:t>
            </a:r>
            <a:r>
              <a:rPr lang="en-US" sz="2600" b="0" dirty="0" err="1"/>
              <a:t>disseminação</a:t>
            </a:r>
            <a:r>
              <a:rPr lang="en-US" sz="2600" b="0" dirty="0"/>
              <a:t> do </a:t>
            </a:r>
            <a:r>
              <a:rPr lang="en-US" sz="2600" b="0" dirty="0" err="1"/>
              <a:t>conhecimento</a:t>
            </a:r>
            <a:endParaRPr lang="en-US" sz="2600" b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68680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3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0C9DE27-66ED-F747-9B59-D14DAF4B2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908449"/>
          </a:xfrm>
        </p:spPr>
        <p:txBody>
          <a:bodyPr>
            <a:normAutofit fontScale="90000"/>
          </a:bodyPr>
          <a:lstStyle/>
          <a:p>
            <a:r>
              <a:rPr lang="pt-BR" dirty="0"/>
              <a:t>Mídias Digitais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9E8586-5D6A-074B-82C1-ADB8524BD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1" y="2612571"/>
            <a:ext cx="11165480" cy="3234048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O desenvolvimento tecnológico subsequente à Web 2.0, e o crescimento de usuários de celulares e </a:t>
            </a:r>
            <a:r>
              <a:rPr lang="pt-BR" dirty="0" err="1"/>
              <a:t>tablets</a:t>
            </a:r>
            <a:r>
              <a:rPr lang="pt-BR" dirty="0"/>
              <a:t> conectados vem aumentando a quantidade de informações na Web.</a:t>
            </a:r>
          </a:p>
          <a:p>
            <a:endParaRPr lang="pt-BR" dirty="0"/>
          </a:p>
          <a:p>
            <a:r>
              <a:rPr lang="pt-BR" dirty="0"/>
              <a:t>Mídias sociais são canais que possibilitam a conexão entre usuários ao redor do mundo, possibilitando a troca de experiências e o compartilhamento de conteúdos de forma instantânea</a:t>
            </a:r>
          </a:p>
          <a:p>
            <a:endParaRPr lang="pt-BR" dirty="0"/>
          </a:p>
          <a:p>
            <a:r>
              <a:rPr lang="pt-BR" dirty="0" err="1"/>
              <a:t>Solis</a:t>
            </a:r>
            <a:r>
              <a:rPr lang="pt-BR" dirty="0"/>
              <a:t> (2007): “Tecnologias e práticas online que pessoas usam para compartilhar opiniões, experiências e perspectivas, podendo se manifestar em diferentes formatos incluindo texto, imagens, áudios e vídeo”</a:t>
            </a:r>
          </a:p>
        </p:txBody>
      </p:sp>
    </p:spTree>
    <p:extLst>
      <p:ext uri="{BB962C8B-B14F-4D97-AF65-F5344CB8AC3E}">
        <p14:creationId xmlns:p14="http://schemas.microsoft.com/office/powerpoint/2010/main" val="1270562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8B8CD0A-4227-164B-AD28-2F2FE0937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11165480" cy="937478"/>
          </a:xfrm>
        </p:spPr>
        <p:txBody>
          <a:bodyPr/>
          <a:lstStyle/>
          <a:p>
            <a:r>
              <a:rPr lang="pt-BR" dirty="0"/>
              <a:t>Big Social Data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0CC189-0A7D-F447-ABD3-68A9B3366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1" y="2133601"/>
            <a:ext cx="11165480" cy="4238170"/>
          </a:xfrm>
        </p:spPr>
        <p:txBody>
          <a:bodyPr>
            <a:normAutofit/>
          </a:bodyPr>
          <a:lstStyle/>
          <a:p>
            <a:r>
              <a:rPr lang="pt-BR" dirty="0"/>
              <a:t>Grandes volumes de dados relacionados a pessoas ou para descrever seus comportamentos e interações sociais mediadas por tecnologias em espaços digitais</a:t>
            </a:r>
          </a:p>
          <a:p>
            <a:endParaRPr lang="pt-BR" dirty="0"/>
          </a:p>
          <a:p>
            <a:r>
              <a:rPr lang="pt-BR" dirty="0"/>
              <a:t>A partir da quantidade disponível e do enriquecimento semântico dos dados, é possível utilizar para diversos fins: comercial, social, político...</a:t>
            </a:r>
          </a:p>
          <a:p>
            <a:endParaRPr lang="pt-BR" dirty="0"/>
          </a:p>
          <a:p>
            <a:r>
              <a:rPr lang="pt-BR" dirty="0"/>
              <a:t>Big Social Data é amplamente utilizada para extrair insights de dados de interações de pessoas em mídias sociais online. Auxilia na </a:t>
            </a:r>
            <a:r>
              <a:rPr lang="pt-BR" b="1" dirty="0">
                <a:solidFill>
                  <a:schemeClr val="accent4"/>
                </a:solidFill>
              </a:rPr>
              <a:t>descrição</a:t>
            </a:r>
            <a:r>
              <a:rPr lang="pt-BR" dirty="0"/>
              <a:t> ou </a:t>
            </a:r>
            <a:r>
              <a:rPr lang="pt-BR" b="1" i="0" dirty="0">
                <a:solidFill>
                  <a:srgbClr val="7030A0"/>
                </a:solidFill>
              </a:rPr>
              <a:t>predição</a:t>
            </a:r>
            <a:r>
              <a:rPr lang="pt-BR" dirty="0"/>
              <a:t> de comportamentos que influenciam decisões humanas</a:t>
            </a:r>
          </a:p>
        </p:txBody>
      </p:sp>
    </p:spTree>
    <p:extLst>
      <p:ext uri="{BB962C8B-B14F-4D97-AF65-F5344CB8AC3E}">
        <p14:creationId xmlns:p14="http://schemas.microsoft.com/office/powerpoint/2010/main" val="3787587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128721C-29E5-6C43-BC11-D0C0628F8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700" b="0" dirty="0"/>
              <a:t>Social Data = social media data + volume, variedade + velocidade + </a:t>
            </a:r>
            <a:r>
              <a:rPr lang="pt-BR" sz="2700" i="1" dirty="0"/>
              <a:t>vago (imprecisão)</a:t>
            </a:r>
            <a:br>
              <a:rPr lang="pt-BR" sz="2700" i="1" dirty="0"/>
            </a:br>
            <a:br>
              <a:rPr lang="pt-BR" sz="3200" i="1" dirty="0"/>
            </a:br>
            <a:r>
              <a:rPr lang="pt-BR" sz="2700" dirty="0"/>
              <a:t>imprecisão: </a:t>
            </a:r>
            <a:r>
              <a:rPr lang="pt-BR" sz="2700" b="0" dirty="0"/>
              <a:t>confusão dos significados; decorrente de uma combinação de vários tipos de dados a serem analisados, levando a inconsistência e deficiência. Também relacionado a privacidade e gestão de dados.</a:t>
            </a:r>
            <a:br>
              <a:rPr lang="pt-BR" sz="2700" i="1" dirty="0"/>
            </a:br>
            <a:br>
              <a:rPr lang="pt-BR" sz="2700" i="1" dirty="0"/>
            </a:br>
            <a:endParaRPr lang="pt-BR" sz="2700" i="1" dirty="0"/>
          </a:p>
        </p:txBody>
      </p:sp>
      <p:pic>
        <p:nvPicPr>
          <p:cNvPr id="7" name="Espaço Reservado para Conteúdo 6" descr="Diagrama&#10;&#10;Descrição gerada automaticamente">
            <a:extLst>
              <a:ext uri="{FF2B5EF4-FFF2-40B4-BE49-F238E27FC236}">
                <a16:creationId xmlns:a16="http://schemas.microsoft.com/office/drawing/2014/main" id="{54257FEF-1891-D545-AAB7-1E8B81203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2234" y="103371"/>
            <a:ext cx="6436670" cy="6638517"/>
          </a:xfrm>
        </p:spPr>
      </p:pic>
    </p:spTree>
    <p:extLst>
      <p:ext uri="{BB962C8B-B14F-4D97-AF65-F5344CB8AC3E}">
        <p14:creationId xmlns:p14="http://schemas.microsoft.com/office/powerpoint/2010/main" val="2102934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A6EA3-1EB9-7345-9110-292091814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Big Social Data</a:t>
            </a:r>
            <a:br>
              <a:rPr lang="pt-BR" dirty="0"/>
            </a:br>
            <a:r>
              <a:rPr lang="pt-BR" sz="2800" b="0" dirty="0"/>
              <a:t>Abordagem orientada a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87E006-28DB-CC4B-AF95-1894A89F3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pt-BR" dirty="0"/>
              <a:t>Conjunto de links: relacionamento entre entidades</a:t>
            </a:r>
          </a:p>
          <a:p>
            <a:pPr marL="342900" indent="-342900">
              <a:buFontTx/>
              <a:buChar char="-"/>
            </a:pPr>
            <a:r>
              <a:rPr lang="pt-BR" dirty="0"/>
              <a:t>natureza não estruturada: comprimento de mensagens de </a:t>
            </a:r>
            <a:r>
              <a:rPr lang="pt-BR" dirty="0" err="1"/>
              <a:t>microbloggings</a:t>
            </a:r>
            <a:r>
              <a:rPr lang="pt-BR" dirty="0"/>
              <a:t> e erros de ortografia.</a:t>
            </a:r>
          </a:p>
          <a:p>
            <a:pPr marL="342900" indent="-342900">
              <a:buFontTx/>
              <a:buChar char="-"/>
            </a:pPr>
            <a:r>
              <a:rPr lang="pt-BR" dirty="0"/>
              <a:t> e falta de completude: requisitos de privacidade </a:t>
            </a:r>
            <a:r>
              <a:rPr lang="pt-BR"/>
              <a:t>de dados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1878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A849C-C9F3-B041-ACAB-651F77A0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Big Social Data</a:t>
            </a:r>
            <a:br>
              <a:rPr lang="pt-BR" dirty="0"/>
            </a:br>
            <a:r>
              <a:rPr lang="pt-BR" sz="2800" b="0" dirty="0"/>
              <a:t>Abordagem orientada à Sociedade</a:t>
            </a:r>
            <a:endParaRPr lang="pt-BR" sz="4800" b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8CC232-447F-8E40-ABCA-E0336DFC3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pt-BR" dirty="0"/>
              <a:t>Big data auxiliando na compreensão da sociedade - o papel da humanidade digital</a:t>
            </a:r>
          </a:p>
          <a:p>
            <a:pPr marL="342900" indent="-342900">
              <a:buFontTx/>
              <a:buChar char="-"/>
            </a:pPr>
            <a:r>
              <a:rPr lang="pt-BR" dirty="0"/>
              <a:t>Crescimento da importância cultural das mídias sociais</a:t>
            </a:r>
          </a:p>
          <a:p>
            <a:pPr marL="342900" indent="-342900">
              <a:buFontTx/>
              <a:buChar char="-"/>
            </a:pPr>
            <a:r>
              <a:rPr lang="pt-BR" dirty="0"/>
              <a:t>Qual é o papel das mídias sociais digitais na comunicação, decisões políticas, relações humanas, engajamento de causas...???</a:t>
            </a:r>
          </a:p>
          <a:p>
            <a:pPr marL="342900" indent="-342900">
              <a:buFontTx/>
              <a:buChar char="-"/>
            </a:pPr>
            <a:r>
              <a:rPr lang="pt-BR" dirty="0"/>
              <a:t>Preocupações éticas, acessibilidade, autenticidade, confiabilidade...</a:t>
            </a:r>
          </a:p>
        </p:txBody>
      </p:sp>
    </p:spTree>
    <p:extLst>
      <p:ext uri="{BB962C8B-B14F-4D97-AF65-F5344CB8AC3E}">
        <p14:creationId xmlns:p14="http://schemas.microsoft.com/office/powerpoint/2010/main" val="3740481981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DarkSeedLeftStep">
      <a:dk1>
        <a:srgbClr val="000000"/>
      </a:dk1>
      <a:lt1>
        <a:srgbClr val="FFFFFF"/>
      </a:lt1>
      <a:dk2>
        <a:srgbClr val="1C2B32"/>
      </a:dk2>
      <a:lt2>
        <a:srgbClr val="E2E8E2"/>
      </a:lt2>
      <a:accent1>
        <a:srgbClr val="D838D6"/>
      </a:accent1>
      <a:accent2>
        <a:srgbClr val="8526C6"/>
      </a:accent2>
      <a:accent3>
        <a:srgbClr val="5538D8"/>
      </a:accent3>
      <a:accent4>
        <a:srgbClr val="264CC6"/>
      </a:accent4>
      <a:accent5>
        <a:srgbClr val="38A1D8"/>
      </a:accent5>
      <a:accent6>
        <a:srgbClr val="23B6AC"/>
      </a:accent6>
      <a:hlink>
        <a:srgbClr val="3F7DBF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529</Words>
  <Application>Microsoft Macintosh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Bierstadt</vt:lpstr>
      <vt:lpstr>GestaltVTI</vt:lpstr>
      <vt:lpstr>Big Social Data</vt:lpstr>
      <vt:lpstr>Redes Sociais Conceito de Big Social Data Dados Sociais Dados na Internet Análise de Redes Sociais</vt:lpstr>
      <vt:lpstr>Redes Sociais  É um conjunto de atores que podem possuir relacionamentos uns com os outros (Wasserman, 1994)  - Família, amigos, colegas…</vt:lpstr>
      <vt:lpstr>Aplicações  Compreensão das relações em uma empresa pode auxiliar no diagnóstico de como os funcionários se organizam e interagem na disseminação do conhecimento</vt:lpstr>
      <vt:lpstr>Mídias Digitais</vt:lpstr>
      <vt:lpstr>Big Social Data</vt:lpstr>
      <vt:lpstr>Social Data = social media data + volume, variedade + velocidade + vago (imprecisão)  imprecisão: confusão dos significados; decorrente de uma combinação de vários tipos de dados a serem analisados, levando a inconsistência e deficiência. Também relacionado a privacidade e gestão de dados.  </vt:lpstr>
      <vt:lpstr>Big Social Data Abordagem orientada a dados</vt:lpstr>
      <vt:lpstr>Big Social Data Abordagem orientada à Sociedade</vt:lpstr>
      <vt:lpstr>Computação Social: área de pesquisa transdisciplinar – ciências sociais e de computação. compreensão das interseções entre TIC e sociedade  Ciência de Big Data: ferramental para gerir grandes volumes de dados  Análise de Dados: extração de conhecimento a partir de grandes bases de dados</vt:lpstr>
      <vt:lpstr>Dados na Internet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Social Data</dc:title>
  <dc:creator>RAFAEL ELIAS DE LIMA ESCALFONI</dc:creator>
  <cp:lastModifiedBy>RAFAEL ELIAS DE LIMA ESCALFONI</cp:lastModifiedBy>
  <cp:revision>1</cp:revision>
  <dcterms:created xsi:type="dcterms:W3CDTF">2021-12-10T19:21:25Z</dcterms:created>
  <dcterms:modified xsi:type="dcterms:W3CDTF">2021-12-10T20:49:36Z</dcterms:modified>
</cp:coreProperties>
</file>