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73" r:id="rId15"/>
    <p:sldId id="274" r:id="rId16"/>
    <p:sldId id="275" r:id="rId17"/>
    <p:sldId id="276" r:id="rId18"/>
    <p:sldId id="277" r:id="rId19"/>
    <p:sldId id="269" r:id="rId20"/>
    <p:sldId id="278" r:id="rId21"/>
    <p:sldId id="279" r:id="rId22"/>
    <p:sldId id="280" r:id="rId23"/>
    <p:sldId id="270" r:id="rId24"/>
    <p:sldId id="271" r:id="rId25"/>
    <p:sldId id="27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9C1E5-A001-F54E-8C8F-EC8BCC360F8C}" v="32" dt="2021-08-27T21:08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8/27/21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84C20F-17A3-6E4C-86C8-4550FF201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5472" y="519112"/>
            <a:ext cx="1143000" cy="6019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3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0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0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4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5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8/27/21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2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redis.io/cli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s.amazon.com/dynamodb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57C5F9-47C7-DE4A-86A3-F289D3C91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176721" cy="3162300"/>
          </a:xfrm>
        </p:spPr>
        <p:txBody>
          <a:bodyPr anchor="t">
            <a:normAutofit/>
          </a:bodyPr>
          <a:lstStyle/>
          <a:p>
            <a:r>
              <a:rPr lang="pt-BR" dirty="0"/>
              <a:t>Bancos de Dados Chave-Valor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A13CC3-4184-2145-B7F0-9BE566ACF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76721" cy="985075"/>
          </a:xfrm>
        </p:spPr>
        <p:txBody>
          <a:bodyPr anchor="b">
            <a:normAutofit/>
          </a:bodyPr>
          <a:lstStyle/>
          <a:p>
            <a:r>
              <a:rPr lang="pt-BR" dirty="0"/>
              <a:t>Banco de Dados II</a:t>
            </a:r>
          </a:p>
          <a:p>
            <a:r>
              <a:rPr lang="pt-BR" dirty="0"/>
              <a:t>Rafael Escalfoni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adeado em placa-mãe de computador">
            <a:extLst>
              <a:ext uri="{FF2B5EF4-FFF2-40B4-BE49-F238E27FC236}">
                <a16:creationId xmlns:a16="http://schemas.microsoft.com/office/drawing/2014/main" id="{5F533A76-2E59-4B3A-8F00-D0D623C92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3" r="27766" b="-2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567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E9BB6-35C7-A44E-BFDB-D4951E88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99B51D-D0FA-B24E-BCC1-6F5762EB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REDIS</a:t>
            </a:r>
          </a:p>
          <a:p>
            <a:r>
              <a:rPr lang="pt-BR" dirty="0" err="1"/>
              <a:t>DynamoDB</a:t>
            </a:r>
            <a:r>
              <a:rPr lang="pt-BR" dirty="0"/>
              <a:t> (</a:t>
            </a:r>
            <a:r>
              <a:rPr lang="pt-BR" dirty="0" err="1"/>
              <a:t>Amazon</a:t>
            </a:r>
            <a:r>
              <a:rPr lang="pt-BR" dirty="0"/>
              <a:t>)</a:t>
            </a:r>
          </a:p>
          <a:p>
            <a:r>
              <a:rPr lang="pt-BR" dirty="0"/>
              <a:t>Voldemort (</a:t>
            </a:r>
            <a:r>
              <a:rPr lang="pt-BR" dirty="0" err="1"/>
              <a:t>LinkedIn</a:t>
            </a:r>
            <a:r>
              <a:rPr lang="pt-BR" dirty="0"/>
              <a:t>)</a:t>
            </a:r>
          </a:p>
          <a:p>
            <a:r>
              <a:rPr lang="pt-BR" dirty="0"/>
              <a:t>RIAK</a:t>
            </a:r>
          </a:p>
        </p:txBody>
      </p:sp>
      <p:pic>
        <p:nvPicPr>
          <p:cNvPr id="5" name="Imagem 4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63F1597B-AC79-4846-98D0-A699C8108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9" r="6636" b="6546"/>
          <a:stretch/>
        </p:blipFill>
        <p:spPr>
          <a:xfrm>
            <a:off x="9363495" y="4630191"/>
            <a:ext cx="2656935" cy="19703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F09384C-16B5-0F4A-84F0-90229F86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230" y="161634"/>
            <a:ext cx="2997200" cy="1117600"/>
          </a:xfrm>
          <a:prstGeom prst="rect">
            <a:avLst/>
          </a:prstGeom>
        </p:spPr>
      </p:pic>
      <p:pic>
        <p:nvPicPr>
          <p:cNvPr id="8" name="Imagem 7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936DEC05-2A8A-7B45-932D-FFC5C86B5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256787"/>
            <a:ext cx="2026483" cy="1942046"/>
          </a:xfrm>
          <a:prstGeom prst="rect">
            <a:avLst/>
          </a:prstGeom>
        </p:spPr>
      </p:pic>
      <p:pic>
        <p:nvPicPr>
          <p:cNvPr id="10" name="Imagem 9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DC19355B-D6FE-A34E-B095-D56B34BDA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285" y="4630190"/>
            <a:ext cx="3276598" cy="131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5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56A2C-3535-5A42-8D5D-007F6DF3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EM MEMÓRIA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00BB5E-E7AA-CF48-9FE1-9595725B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Pontos positivos</a:t>
            </a:r>
          </a:p>
          <a:p>
            <a:r>
              <a:rPr lang="pt-BR" dirty="0"/>
              <a:t>Quando há uma alta demanda por velocidade. Não fazem operações em disco</a:t>
            </a:r>
          </a:p>
          <a:p>
            <a:pPr marL="0" indent="0">
              <a:buNone/>
            </a:pPr>
            <a:r>
              <a:rPr lang="pt-BR" dirty="0"/>
              <a:t>Pontos negativos</a:t>
            </a:r>
          </a:p>
          <a:p>
            <a:r>
              <a:rPr lang="pt-BR" dirty="0"/>
              <a:t>PORÉM... a memória é volátil e se houver alguma falha elétrica, as informações podem ser comprometidas</a:t>
            </a:r>
          </a:p>
          <a:p>
            <a:r>
              <a:rPr lang="pt-BR" dirty="0"/>
              <a:t>Ampliar a quantidade de memória RAM não é tão simples – compromete a escalabilidade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2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A7753-5D4A-A74E-8D66-C06109BA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híbrido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AAC75-CF42-2F45-B059-AB9095EE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Informação persistida é armazenada em disco, mas parte dela é mantida em memória para acesso rápido</a:t>
            </a:r>
          </a:p>
        </p:txBody>
      </p:sp>
    </p:spTree>
    <p:extLst>
      <p:ext uri="{BB962C8B-B14F-4D97-AF65-F5344CB8AC3E}">
        <p14:creationId xmlns:p14="http://schemas.microsoft.com/office/powerpoint/2010/main" val="276006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836BF-2016-6441-8032-F898FAF2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 Chave-Valor – Onde usar???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07C7F2-6FCF-554F-A047-16D017F2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SGBD simples, rápidos e úteis para compartilhamento de dados simples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pt-BR" dirty="0"/>
              <a:t>Exemplos de aplicação</a:t>
            </a:r>
          </a:p>
          <a:p>
            <a:pPr marL="834390" lvl="2" indent="-285750"/>
            <a:r>
              <a:rPr lang="pt-BR" dirty="0"/>
              <a:t>Dados de sessão de usuários (</a:t>
            </a:r>
            <a:r>
              <a:rPr lang="pt-BR" dirty="0" err="1"/>
              <a:t>session</a:t>
            </a:r>
            <a:r>
              <a:rPr lang="pt-BR" dirty="0"/>
              <a:t> </a:t>
            </a:r>
            <a:r>
              <a:rPr lang="pt-BR" dirty="0" err="1"/>
              <a:t>storage</a:t>
            </a:r>
            <a:r>
              <a:rPr lang="pt-BR" dirty="0"/>
              <a:t>)</a:t>
            </a:r>
          </a:p>
          <a:p>
            <a:pPr marL="834390" lvl="2" indent="-285750"/>
            <a:r>
              <a:rPr lang="pt-BR" dirty="0"/>
              <a:t>Armazenamento de pedaços de HTML dinâmico </a:t>
            </a:r>
            <a:r>
              <a:rPr lang="pt-BR" dirty="0" err="1"/>
              <a:t>pré</a:t>
            </a:r>
            <a:r>
              <a:rPr lang="pt-BR" dirty="0"/>
              <a:t>-processados, evitando acessos a disco.</a:t>
            </a:r>
          </a:p>
          <a:p>
            <a:pPr marL="834390" lvl="2" indent="-285750"/>
            <a:r>
              <a:rPr lang="pt-BR" dirty="0"/>
              <a:t>Carrinhos de compras: na temporada de compras de fim de ano, um site de comércio eletrônico pode receber bilhões de pedidos em segundos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pt-BR" dirty="0"/>
              <a:t>PONTOS FORTES:</a:t>
            </a:r>
          </a:p>
          <a:p>
            <a:pPr marL="834390" lvl="2" indent="-285750"/>
            <a:r>
              <a:rPr lang="pt-BR" dirty="0"/>
              <a:t>Pesquisas rápidas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pt-BR" dirty="0"/>
              <a:t>FRAQUEZAS:</a:t>
            </a:r>
          </a:p>
          <a:p>
            <a:pPr marL="834390" lvl="2" indent="-285750"/>
            <a:r>
              <a:rPr lang="pt-BR" dirty="0"/>
              <a:t>Dados armazenados sem esquema</a:t>
            </a:r>
          </a:p>
        </p:txBody>
      </p:sp>
    </p:spTree>
    <p:extLst>
      <p:ext uri="{BB962C8B-B14F-4D97-AF65-F5344CB8AC3E}">
        <p14:creationId xmlns:p14="http://schemas.microsoft.com/office/powerpoint/2010/main" val="15265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39375-C17C-954A-8ED9-842FC06B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10326759" cy="1507376"/>
          </a:xfrm>
        </p:spPr>
        <p:txBody>
          <a:bodyPr/>
          <a:lstStyle/>
          <a:p>
            <a:r>
              <a:rPr lang="pt-BR" dirty="0"/>
              <a:t>Bancos de Dados Chave-Valor – Onde NÃO usar???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EA9AB-79E4-384B-AF1B-0224B0A2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Necessidade identificar relações entre os dados</a:t>
            </a:r>
          </a:p>
          <a:p>
            <a:r>
              <a:rPr lang="pt-BR" dirty="0"/>
              <a:t>Operações de múltiplas chaves</a:t>
            </a:r>
          </a:p>
          <a:p>
            <a:r>
              <a:rPr lang="pt-BR" dirty="0"/>
              <a:t>Requisitos de negócio mudam frequentemente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35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BECE-4B2B-BC40-9678-9A33303B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1F0C8-6BBA-4247-BAF5-5B4563B5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Redis: </a:t>
            </a:r>
            <a:r>
              <a:rPr lang="pt-BR" b="1" i="1" dirty="0" err="1"/>
              <a:t>REmote</a:t>
            </a:r>
            <a:r>
              <a:rPr lang="pt-BR" b="1" i="1" dirty="0"/>
              <a:t> </a:t>
            </a:r>
            <a:r>
              <a:rPr lang="pt-BR" b="1" i="1" dirty="0" err="1"/>
              <a:t>DIctionary</a:t>
            </a:r>
            <a:r>
              <a:rPr lang="pt-BR" b="1" i="1" dirty="0"/>
              <a:t> Server</a:t>
            </a:r>
            <a:endParaRPr lang="pt-BR" dirty="0"/>
          </a:p>
          <a:p>
            <a:r>
              <a:rPr lang="pt-BR" dirty="0"/>
              <a:t>Banco de dados </a:t>
            </a:r>
            <a:r>
              <a:rPr lang="pt-BR" i="1" dirty="0"/>
              <a:t>NoSQL, open-</a:t>
            </a:r>
            <a:r>
              <a:rPr lang="pt-BR" i="1" dirty="0" err="1"/>
              <a:t>source</a:t>
            </a:r>
            <a:r>
              <a:rPr lang="pt-BR" i="1" dirty="0"/>
              <a:t> sob licença BSD</a:t>
            </a:r>
            <a:endParaRPr lang="pt-BR" dirty="0"/>
          </a:p>
          <a:p>
            <a:r>
              <a:rPr lang="pt-BR" dirty="0"/>
              <a:t>Armazena seus dados em memória, embora seja possível persistir os dados fisicamente. </a:t>
            </a:r>
          </a:p>
          <a:p>
            <a:pPr lvl="1"/>
            <a:r>
              <a:rPr lang="pt-BR" dirty="0"/>
              <a:t>Extremamente rápido em operações de IO</a:t>
            </a:r>
          </a:p>
          <a:p>
            <a:r>
              <a:rPr lang="pt-BR" dirty="0"/>
              <a:t>Todos os comandos executados no Redis são atômicos</a:t>
            </a:r>
          </a:p>
          <a:p>
            <a:pPr lvl="1"/>
            <a:r>
              <a:rPr lang="pt-BR" dirty="0"/>
              <a:t>Redis é executado como uma aplicação </a:t>
            </a:r>
            <a:r>
              <a:rPr lang="pt-BR" i="1" dirty="0"/>
              <a:t>single-thread</a:t>
            </a:r>
            <a:r>
              <a:rPr lang="pt-BR" dirty="0"/>
              <a:t> (enquanto um comando está sendo executado, nenhum outro comando será executado). </a:t>
            </a:r>
          </a:p>
          <a:p>
            <a:r>
              <a:rPr lang="pt-BR" dirty="0"/>
              <a:t>Armazena os dados na forma de chave-valor</a:t>
            </a:r>
          </a:p>
          <a:p>
            <a:pPr lvl="1"/>
            <a:r>
              <a:rPr lang="pt-BR" dirty="0"/>
              <a:t>O valor contido na chave de um registro suporta diferentes formatos que podem ser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hashes</a:t>
            </a:r>
            <a:r>
              <a:rPr lang="pt-BR" dirty="0"/>
              <a:t>, </a:t>
            </a:r>
            <a:r>
              <a:rPr lang="pt-BR" dirty="0" err="1"/>
              <a:t>lists</a:t>
            </a:r>
            <a:r>
              <a:rPr lang="pt-BR" dirty="0"/>
              <a:t>, sets e sets ordenados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1C232F-E728-A945-94A3-E0FD036D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562" y="720434"/>
            <a:ext cx="2997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A3EB-F3F4-3A4F-9577-7708587F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F592F5-83FC-BA4B-B994-7F26BA66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Redis é um servidor TCP que faz uso do modelo cliente-servidor. </a:t>
            </a:r>
          </a:p>
          <a:p>
            <a:pPr lvl="1"/>
            <a:r>
              <a:rPr lang="pt-BR" dirty="0"/>
              <a:t>Uma requisição feita por um cliente ao servidor é seguida das seguintes etapas: </a:t>
            </a:r>
          </a:p>
          <a:p>
            <a:pPr lvl="2"/>
            <a:r>
              <a:rPr lang="pt-BR" dirty="0"/>
              <a:t>O cliente envia um comando ao servidor e fica aguardando uma resposta do servidor (geralmente bloqueando a conexão) através de uma conexão estabelecida via socket; </a:t>
            </a:r>
          </a:p>
          <a:p>
            <a:pPr lvl="2"/>
            <a:r>
              <a:rPr lang="pt-BR" dirty="0"/>
              <a:t>O servidor processa o comando e envia a resposta de volta ao cliente. 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467D7F-0DEB-B143-88C6-4A552A05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63" y="4693728"/>
            <a:ext cx="5930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5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5A86F-4DDB-A24D-BD13-5DB811A1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9AA8E2-73B9-3041-B683-E783E349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Redis oferece uma interface de linha de comando (CLI)</a:t>
            </a:r>
          </a:p>
          <a:p>
            <a:pPr lvl="1"/>
            <a:r>
              <a:rPr lang="pt-BR" dirty="0"/>
              <a:t>É a forma mais rápida e fácil de executar comandos Redis, mas normalmente a comunicação é feita via aplicação</a:t>
            </a:r>
          </a:p>
          <a:p>
            <a:pPr lvl="1"/>
            <a:r>
              <a:rPr lang="pt-BR" dirty="0"/>
              <a:t>Suporte a várias linguagens de programação: </a:t>
            </a:r>
            <a:r>
              <a:rPr lang="pt-BR" u="sng" dirty="0">
                <a:hlinkClick r:id="rId2"/>
              </a:rPr>
              <a:t>http://redis.io/clients</a:t>
            </a:r>
            <a:endParaRPr lang="pt-BR" dirty="0"/>
          </a:p>
          <a:p>
            <a:pPr lvl="1"/>
            <a:r>
              <a:rPr lang="pt-BR" dirty="0"/>
              <a:t>Redis em JAVA:</a:t>
            </a:r>
          </a:p>
          <a:p>
            <a:r>
              <a:rPr lang="pt-BR" dirty="0"/>
              <a:t>configuração:                                              programando com o Redis: 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AC172C-7A48-AF4F-8A1B-CB24CCB9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62" y="4862662"/>
            <a:ext cx="4381500" cy="1549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A1A61EB-9BF1-4A4D-AF90-9658CF24A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413" y="5001030"/>
            <a:ext cx="5384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0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F651D-78D3-BB48-8329-5653383E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89712"/>
          </a:xfrm>
        </p:spPr>
        <p:txBody>
          <a:bodyPr/>
          <a:lstStyle/>
          <a:p>
            <a:r>
              <a:rPr lang="pt-BR" dirty="0"/>
              <a:t>Testes online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9B57B-5316-0F4A-9C6C-CAA4D19D0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10146"/>
            <a:ext cx="9950103" cy="4430684"/>
          </a:xfrm>
        </p:spPr>
        <p:txBody>
          <a:bodyPr/>
          <a:lstStyle/>
          <a:p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try.redis.io</a:t>
            </a:r>
            <a:r>
              <a:rPr lang="pt-BR" dirty="0"/>
              <a:t> - Aplicação web</a:t>
            </a:r>
          </a:p>
          <a:p>
            <a:pPr lvl="1"/>
            <a:r>
              <a:rPr lang="pt-BR" dirty="0"/>
              <a:t>Disponibiliza um cliente desenvolvida em Ruby para testes do Redis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79A64B-0EC6-0F40-AD22-92DD90BF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65" y="2634783"/>
            <a:ext cx="7172498" cy="38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5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135C0-5FFE-7D48-9E5B-EC6BC1A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</a:t>
            </a:r>
          </a:p>
        </p:txBody>
      </p:sp>
      <p:pic>
        <p:nvPicPr>
          <p:cNvPr id="5" name="Espaço Reservado para Conteúdo 4" descr="Gráfico, Gráfico de bolhas&#10;&#10;Descrição gerada automaticamente">
            <a:extLst>
              <a:ext uri="{FF2B5EF4-FFF2-40B4-BE49-F238E27FC236}">
                <a16:creationId xmlns:a16="http://schemas.microsoft.com/office/drawing/2014/main" id="{D04696DF-A2BA-6F4A-BB4F-67BFA386C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476" y="2356973"/>
            <a:ext cx="7970092" cy="3612506"/>
          </a:xfrm>
        </p:spPr>
      </p:pic>
    </p:spTree>
    <p:extLst>
      <p:ext uri="{BB962C8B-B14F-4D97-AF65-F5344CB8AC3E}">
        <p14:creationId xmlns:p14="http://schemas.microsoft.com/office/powerpoint/2010/main" val="311575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AF6A3-27D9-F946-8409-8F24A4C5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CONSISTÊNCIA VERSUS DISPONIBILIDADE E OS BANCOS CHAVE VALOR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D79F0F-026E-2840-A57D-D5BCA505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Alta disponibilidade (High </a:t>
            </a:r>
            <a:r>
              <a:rPr lang="pt-BR" dirty="0" err="1"/>
              <a:t>Availability</a:t>
            </a:r>
            <a:r>
              <a:rPr lang="pt-BR" dirty="0"/>
              <a:t>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pt-BR" dirty="0"/>
              <a:t>Manter o serviço funcionando pelo maior tempo possível, sem quedas.</a:t>
            </a:r>
          </a:p>
          <a:p>
            <a:r>
              <a:rPr lang="pt-BR" dirty="0"/>
              <a:t>Motivos de quedas:</a:t>
            </a:r>
          </a:p>
          <a:p>
            <a:pPr marL="621665" lvl="2" indent="-301625"/>
            <a:r>
              <a:rPr lang="pt-BR" b="1" dirty="0"/>
              <a:t>Falha de software, falha de hardware, queda de rede, energia, falha humana</a:t>
            </a:r>
          </a:p>
          <a:p>
            <a:pPr marL="2286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800" dirty="0"/>
              <a:t>Como resolver</a:t>
            </a:r>
          </a:p>
          <a:p>
            <a:pPr marL="621665" lvl="2" indent="-301625"/>
            <a:r>
              <a:rPr lang="pt-BR" b="1" dirty="0"/>
              <a:t>Manter vários servidores replicando os dados, de preferência em lugares diferentes</a:t>
            </a:r>
          </a:p>
          <a:p>
            <a:pPr marL="621665" lvl="2" indent="-301625"/>
            <a:r>
              <a:rPr lang="pt-BR" b="1" dirty="0"/>
              <a:t>Mesmo usando </a:t>
            </a:r>
            <a:r>
              <a:rPr lang="pt-BR" b="1" dirty="0" err="1"/>
              <a:t>cloud</a:t>
            </a:r>
            <a:r>
              <a:rPr lang="pt-BR" b="1" dirty="0"/>
              <a:t> </a:t>
            </a:r>
            <a:r>
              <a:rPr lang="pt-BR" b="1" dirty="0" err="1"/>
              <a:t>computing</a:t>
            </a:r>
            <a:r>
              <a:rPr lang="pt-BR" b="1" dirty="0"/>
              <a:t>, os provedores do serviço costumam oferecer opções de regiões para distribuir os servidores virtuais em diferentes data centers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10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E3F2E-9E41-FE47-A05F-36C85D5B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789712"/>
          </a:xfrm>
        </p:spPr>
        <p:txBody>
          <a:bodyPr/>
          <a:lstStyle/>
          <a:p>
            <a:r>
              <a:rPr lang="pt-BR" dirty="0"/>
              <a:t>Redis - Cache de dados com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B8E96-4E74-4C49-A6DA-9B016036A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759789"/>
            <a:ext cx="9950103" cy="4181041"/>
          </a:xfrm>
        </p:spPr>
        <p:txBody>
          <a:bodyPr/>
          <a:lstStyle/>
          <a:p>
            <a:r>
              <a:rPr lang="pt-BR" dirty="0" err="1"/>
              <a:t>String</a:t>
            </a:r>
            <a:r>
              <a:rPr lang="pt-BR" dirty="0"/>
              <a:t> é o tipo de dado mais comum disponível no Redis </a:t>
            </a:r>
          </a:p>
          <a:p>
            <a:r>
              <a:rPr lang="pt-BR" dirty="0"/>
              <a:t>Um valor do tipo </a:t>
            </a:r>
            <a:r>
              <a:rPr lang="pt-BR" dirty="0" err="1"/>
              <a:t>string</a:t>
            </a:r>
            <a:r>
              <a:rPr lang="pt-BR" dirty="0"/>
              <a:t> pode conter um tamanho de no máximo 512 Megabytes </a:t>
            </a:r>
          </a:p>
          <a:p>
            <a:pPr lvl="1"/>
            <a:r>
              <a:rPr lang="pt-BR" dirty="0"/>
              <a:t>Pode armazenar um texto, um JSON, objetos serializados ou até mesmo os dados binários de uma imagem 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3F9788-7E32-2444-A9F3-662A7181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968" y="3644900"/>
            <a:ext cx="49022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7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A14DD-B829-B84A-8E53-52180A5C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77045"/>
          </a:xfrm>
        </p:spPr>
        <p:txBody>
          <a:bodyPr/>
          <a:lstStyle/>
          <a:p>
            <a:r>
              <a:rPr lang="pt-BR" dirty="0"/>
              <a:t>Redis - operações de Leitura e escrita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DF694-E880-9A41-AEA7-AF59A157E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397479"/>
            <a:ext cx="9950103" cy="4543351"/>
          </a:xfrm>
        </p:spPr>
        <p:txBody>
          <a:bodyPr/>
          <a:lstStyle/>
          <a:p>
            <a:r>
              <a:rPr lang="pt-BR" dirty="0"/>
              <a:t>Cache: repositório de dados em memória</a:t>
            </a:r>
          </a:p>
          <a:p>
            <a:r>
              <a:rPr lang="pt-BR" dirty="0"/>
              <a:t>Comando GET/SET - Ler e armazenar dados no REDIS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76E9BE3-754B-DF46-9714-5EF779A0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27635"/>
              </p:ext>
            </p:extLst>
          </p:nvPr>
        </p:nvGraphicFramePr>
        <p:xfrm>
          <a:off x="810882" y="2858571"/>
          <a:ext cx="10662250" cy="3278995"/>
        </p:xfrm>
        <a:graphic>
          <a:graphicData uri="http://schemas.openxmlformats.org/drawingml/2006/table">
            <a:tbl>
              <a:tblPr/>
              <a:tblGrid>
                <a:gridCol w="5331125">
                  <a:extLst>
                    <a:ext uri="{9D8B030D-6E8A-4147-A177-3AD203B41FA5}">
                      <a16:colId xmlns:a16="http://schemas.microsoft.com/office/drawing/2014/main" val="3076397736"/>
                    </a:ext>
                  </a:extLst>
                </a:gridCol>
                <a:gridCol w="5331125">
                  <a:extLst>
                    <a:ext uri="{9D8B030D-6E8A-4147-A177-3AD203B41FA5}">
                      <a16:colId xmlns:a16="http://schemas.microsoft.com/office/drawing/2014/main" val="3596464878"/>
                    </a:ext>
                  </a:extLst>
                </a:gridCol>
              </a:tblGrid>
              <a:tr h="3278995"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rgbClr val="7F0055"/>
                          </a:solidFill>
                          <a:effectLst/>
                          <a:latin typeface="Menlo" panose="020B0609030804020204" pitchFamily="49" charset="0"/>
                        </a:rPr>
                        <a:t>public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b="1" dirty="0" err="1">
                          <a:solidFill>
                            <a:srgbClr val="7F0055"/>
                          </a:solidFill>
                          <a:effectLst/>
                          <a:latin typeface="Menlo" panose="020B0609030804020204" pitchFamily="49" charset="0"/>
                        </a:rPr>
                        <a:t>class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ArmazenarUltimoUsuarioLogado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{</a:t>
                      </a:r>
                      <a:endParaRPr lang="pt-BR" sz="1400" dirty="0">
                        <a:effectLst/>
                      </a:endParaRPr>
                    </a:p>
                    <a:p>
                      <a:r>
                        <a:rPr lang="pt-BR" sz="1400" b="1" dirty="0">
                          <a:solidFill>
                            <a:srgbClr val="7F0055"/>
                          </a:solidFill>
                          <a:effectLst/>
                          <a:latin typeface="Menlo" panose="020B0609030804020204" pitchFamily="49" charset="0"/>
                        </a:rPr>
                        <a:t>  </a:t>
                      </a:r>
                      <a:r>
                        <a:rPr lang="pt-BR" sz="1400" b="1" dirty="0" err="1">
                          <a:solidFill>
                            <a:srgbClr val="7F0055"/>
                          </a:solidFill>
                          <a:effectLst/>
                          <a:latin typeface="Menlo" panose="020B0609030804020204" pitchFamily="49" charset="0"/>
                        </a:rPr>
                        <a:t>public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b="1" dirty="0" err="1">
                          <a:solidFill>
                            <a:srgbClr val="7F0055"/>
                          </a:solidFill>
                          <a:effectLst/>
                          <a:latin typeface="Menlo" panose="020B0609030804020204" pitchFamily="49" charset="0"/>
                        </a:rPr>
                        <a:t>static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b="1" dirty="0" err="1">
                          <a:solidFill>
                            <a:srgbClr val="7F0055"/>
                          </a:solidFill>
                          <a:effectLst/>
                          <a:latin typeface="Menlo" panose="020B0609030804020204" pitchFamily="49" charset="0"/>
                        </a:rPr>
                        <a:t>void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main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String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[] </a:t>
                      </a:r>
                      <a:r>
                        <a:rPr lang="pt-BR" sz="1400" dirty="0" err="1">
                          <a:solidFill>
                            <a:srgbClr val="6A3E3E"/>
                          </a:solidFill>
                          <a:effectLst/>
                          <a:latin typeface="Menlo" panose="020B0609030804020204" pitchFamily="49" charset="0"/>
                        </a:rPr>
                        <a:t>args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) {</a:t>
                      </a:r>
                      <a:endParaRPr lang="pt-BR" sz="1400" dirty="0">
                        <a:effectLst/>
                      </a:endParaRPr>
                    </a:p>
                    <a:p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Jedis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u="sng" dirty="0" err="1">
                          <a:solidFill>
                            <a:srgbClr val="6A3E3E"/>
                          </a:solidFill>
                          <a:effectLst/>
                          <a:latin typeface="Menlo" panose="020B0609030804020204" pitchFamily="49" charset="0"/>
                        </a:rPr>
                        <a:t>jedis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= </a:t>
                      </a:r>
                      <a:r>
                        <a:rPr lang="pt-BR" sz="1400" b="1" dirty="0">
                          <a:solidFill>
                            <a:srgbClr val="7F0055"/>
                          </a:solidFill>
                          <a:effectLst/>
                          <a:latin typeface="Menlo" panose="020B0609030804020204" pitchFamily="49" charset="0"/>
                        </a:rPr>
                        <a:t>new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Jedis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pt-BR" sz="1400" dirty="0" err="1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localhost</a:t>
                      </a:r>
                      <a:r>
                        <a:rPr lang="pt-BR" sz="1400" dirty="0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);</a:t>
                      </a:r>
                      <a:endParaRPr lang="pt-BR" sz="1400" dirty="0">
                        <a:effectLst/>
                      </a:endParaRPr>
                    </a:p>
                    <a:p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String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rgbClr val="6A3E3E"/>
                          </a:solidFill>
                          <a:effectLst/>
                          <a:latin typeface="Menlo" panose="020B0609030804020204" pitchFamily="49" charset="0"/>
                        </a:rPr>
                        <a:t>resultado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rgbClr val="6A3E3E"/>
                          </a:solidFill>
                          <a:effectLst/>
                          <a:latin typeface="Menlo" panose="020B0609030804020204" pitchFamily="49" charset="0"/>
                        </a:rPr>
                        <a:t>jedis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.set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pt-BR" sz="1400" dirty="0" err="1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ultimo_usuario_logado</a:t>
                      </a:r>
                      <a:r>
                        <a:rPr lang="pt-BR" sz="1400" dirty="0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, </a:t>
                      </a:r>
                      <a:r>
                        <a:rPr lang="pt-BR" sz="1400" dirty="0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"Tony </a:t>
                      </a:r>
                      <a:r>
                        <a:rPr lang="pt-BR" sz="1400" dirty="0" err="1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Stark</a:t>
                      </a:r>
                      <a:r>
                        <a:rPr lang="pt-BR" sz="1400" dirty="0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);</a:t>
                      </a:r>
                      <a:endParaRPr lang="pt-BR" sz="1400" dirty="0">
                        <a:effectLst/>
                      </a:endParaRPr>
                    </a:p>
                    <a:p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System.</a:t>
                      </a:r>
                      <a:r>
                        <a:rPr lang="pt-BR" sz="1400" b="1" i="1" dirty="0" err="1">
                          <a:solidFill>
                            <a:srgbClr val="0000C0"/>
                          </a:solidFill>
                          <a:effectLst/>
                          <a:latin typeface="Menlo" panose="020B0609030804020204" pitchFamily="49" charset="0"/>
                        </a:rPr>
                        <a:t>out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.println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6A3E3E"/>
                          </a:solidFill>
                          <a:effectLst/>
                          <a:latin typeface="Menlo" panose="020B0609030804020204" pitchFamily="49" charset="0"/>
                        </a:rPr>
                        <a:t>resultado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);</a:t>
                      </a:r>
                      <a:endParaRPr lang="pt-BR" sz="1400" dirty="0">
                        <a:effectLst/>
                      </a:endParaRPr>
                    </a:p>
                    <a:p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  <a:endParaRPr lang="pt-BR" sz="1400" dirty="0">
                        <a:effectLst/>
                      </a:endParaRPr>
                    </a:p>
                    <a:p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  <a:endParaRPr lang="pt-BR" sz="1400" dirty="0">
                        <a:effectLst/>
                      </a:endParaRPr>
                    </a:p>
                  </a:txBody>
                  <a:tcPr marL="21078" marR="21078" marT="21078" marB="21078">
                    <a:lnL w="12700" cap="flat" cmpd="sng" algn="ctr">
                      <a:solidFill>
                        <a:srgbClr val="002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1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 err="1">
                          <a:solidFill>
                            <a:srgbClr val="7F0055"/>
                          </a:solidFill>
                          <a:effectLst/>
                          <a:latin typeface="Menlo" panose="020B0609030804020204" pitchFamily="49" charset="0"/>
                        </a:rPr>
                        <a:t>public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b="1" dirty="0" err="1">
                          <a:solidFill>
                            <a:srgbClr val="7F0055"/>
                          </a:solidFill>
                          <a:effectLst/>
                          <a:latin typeface="Menlo" panose="020B0609030804020204" pitchFamily="49" charset="0"/>
                        </a:rPr>
                        <a:t>class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ObterUltimoUsuarioLogado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{</a:t>
                      </a:r>
                      <a:endParaRPr lang="pt-BR" sz="1400" dirty="0">
                        <a:effectLst/>
                      </a:endParaRPr>
                    </a:p>
                    <a:p>
                      <a:r>
                        <a:rPr lang="pt-BR" sz="1400" b="1" dirty="0" err="1">
                          <a:solidFill>
                            <a:srgbClr val="7F0055"/>
                          </a:solidFill>
                          <a:effectLst/>
                          <a:latin typeface="Menlo" panose="020B0609030804020204" pitchFamily="49" charset="0"/>
                        </a:rPr>
                        <a:t>public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b="1" dirty="0" err="1">
                          <a:solidFill>
                            <a:srgbClr val="7F0055"/>
                          </a:solidFill>
                          <a:effectLst/>
                          <a:latin typeface="Menlo" panose="020B0609030804020204" pitchFamily="49" charset="0"/>
                        </a:rPr>
                        <a:t>static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b="1" dirty="0" err="1">
                          <a:solidFill>
                            <a:srgbClr val="7F0055"/>
                          </a:solidFill>
                          <a:effectLst/>
                          <a:latin typeface="Menlo" panose="020B0609030804020204" pitchFamily="49" charset="0"/>
                        </a:rPr>
                        <a:t>void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main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String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[] </a:t>
                      </a:r>
                      <a:r>
                        <a:rPr lang="pt-BR" sz="1400" dirty="0" err="1">
                          <a:solidFill>
                            <a:srgbClr val="6A3E3E"/>
                          </a:solidFill>
                          <a:effectLst/>
                          <a:latin typeface="Menlo" panose="020B0609030804020204" pitchFamily="49" charset="0"/>
                        </a:rPr>
                        <a:t>args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) {</a:t>
                      </a:r>
                      <a:endParaRPr lang="pt-BR" sz="1400" dirty="0">
                        <a:effectLst/>
                      </a:endParaRPr>
                    </a:p>
                    <a:p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Jedis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u="sng" dirty="0" err="1">
                          <a:solidFill>
                            <a:srgbClr val="6A3E3E"/>
                          </a:solidFill>
                          <a:effectLst/>
                          <a:latin typeface="Menlo" panose="020B0609030804020204" pitchFamily="49" charset="0"/>
                        </a:rPr>
                        <a:t>jedis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= </a:t>
                      </a:r>
                      <a:r>
                        <a:rPr lang="pt-BR" sz="1400" b="1" dirty="0">
                          <a:solidFill>
                            <a:srgbClr val="7F0055"/>
                          </a:solidFill>
                          <a:effectLst/>
                          <a:latin typeface="Menlo" panose="020B0609030804020204" pitchFamily="49" charset="0"/>
                        </a:rPr>
                        <a:t>new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Jedis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pt-BR" sz="1400" dirty="0" err="1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localhost</a:t>
                      </a:r>
                      <a:r>
                        <a:rPr lang="pt-BR" sz="1400" dirty="0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);</a:t>
                      </a:r>
                      <a:endParaRPr lang="pt-BR" sz="1400" dirty="0">
                        <a:effectLst/>
                      </a:endParaRPr>
                    </a:p>
                    <a:p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String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rgbClr val="6A3E3E"/>
                          </a:solidFill>
                          <a:effectLst/>
                          <a:latin typeface="Menlo" panose="020B0609030804020204" pitchFamily="49" charset="0"/>
                        </a:rPr>
                        <a:t>valor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rgbClr val="6A3E3E"/>
                          </a:solidFill>
                          <a:effectLst/>
                          <a:latin typeface="Menlo" panose="020B0609030804020204" pitchFamily="49" charset="0"/>
                        </a:rPr>
                        <a:t>jedis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.get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pt-BR" sz="1400" dirty="0" err="1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ultimo_usuario_logado</a:t>
                      </a:r>
                      <a:r>
                        <a:rPr lang="pt-BR" sz="1400" dirty="0">
                          <a:solidFill>
                            <a:srgbClr val="2A00FF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);</a:t>
                      </a:r>
                      <a:endParaRPr lang="pt-BR" sz="1400" dirty="0">
                        <a:effectLst/>
                      </a:endParaRPr>
                    </a:p>
                    <a:p>
                      <a:b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System.</a:t>
                      </a:r>
                      <a:r>
                        <a:rPr lang="pt-BR" sz="1400" b="1" i="1" dirty="0" err="1">
                          <a:solidFill>
                            <a:srgbClr val="0000C0"/>
                          </a:solidFill>
                          <a:effectLst/>
                          <a:latin typeface="Menlo" panose="020B0609030804020204" pitchFamily="49" charset="0"/>
                        </a:rPr>
                        <a:t>out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.println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6A3E3E"/>
                          </a:solidFill>
                          <a:effectLst/>
                          <a:latin typeface="Menlo" panose="020B0609030804020204" pitchFamily="49" charset="0"/>
                        </a:rPr>
                        <a:t>valor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);</a:t>
                      </a:r>
                      <a:endParaRPr lang="pt-BR" sz="1400" dirty="0">
                        <a:effectLst/>
                      </a:endParaRPr>
                    </a:p>
                    <a:p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  <a:endParaRPr lang="pt-BR" sz="1400" dirty="0">
                        <a:effectLst/>
                      </a:endParaRPr>
                    </a:p>
                    <a:p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  <a:endParaRPr lang="pt-BR" sz="1400" dirty="0">
                        <a:effectLst/>
                      </a:endParaRPr>
                    </a:p>
                  </a:txBody>
                  <a:tcPr marL="21078" marR="21078" marT="21078" marB="21078">
                    <a:lnL w="9525" cap="flat" cmpd="sng" algn="ctr">
                      <a:solidFill>
                        <a:srgbClr val="007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F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14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85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8B9FA-A437-504C-943D-924FD3FC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42540"/>
          </a:xfrm>
        </p:spPr>
        <p:txBody>
          <a:bodyPr>
            <a:normAutofit/>
          </a:bodyPr>
          <a:lstStyle/>
          <a:p>
            <a:r>
              <a:rPr lang="pt-BR" dirty="0"/>
              <a:t>Redis - Chaves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A5918-315E-1A4F-B09E-28A4F6C1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570008"/>
            <a:ext cx="9950103" cy="486529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err="1">
                <a:solidFill>
                  <a:srgbClr val="4A4A4A"/>
                </a:solidFill>
                <a:latin typeface="Iowan Old Style" panose="02040602040506020204" pitchFamily="18" charset="77"/>
              </a:rPr>
              <a:t>tipo-de-objeto:identificador:nome-campo</a:t>
            </a:r>
            <a:endParaRPr lang="pt-BR" dirty="0">
              <a:solidFill>
                <a:srgbClr val="4A4A4A"/>
              </a:solidFill>
              <a:latin typeface="Iowan Old Style" panose="02040602040506020204" pitchFamily="18" charset="77"/>
            </a:endParaRPr>
          </a:p>
          <a:p>
            <a:r>
              <a:rPr lang="pt-BR" dirty="0"/>
              <a:t>Exemplo: armazenando sorteios da loteria no Redis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>
              <a:solidFill>
                <a:srgbClr val="000000"/>
              </a:solidFill>
              <a:latin typeface="Times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solidFill>
                  <a:srgbClr val="000000"/>
                </a:solidFill>
                <a:latin typeface="Times" pitchFamily="2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 dataDoSorteio1 = </a:t>
            </a:r>
            <a:r>
              <a:rPr lang="pt-BR" dirty="0">
                <a:solidFill>
                  <a:srgbClr val="1C00FF"/>
                </a:solidFill>
                <a:latin typeface="Times" pitchFamily="2" charset="0"/>
              </a:rPr>
              <a:t>"04-09-2013"</a:t>
            </a: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solidFill>
                  <a:srgbClr val="000000"/>
                </a:solidFill>
                <a:latin typeface="Times" pitchFamily="2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 numerosDoSorteio1 = </a:t>
            </a:r>
            <a:r>
              <a:rPr lang="pt-BR" dirty="0">
                <a:solidFill>
                  <a:srgbClr val="1C00FF"/>
                </a:solidFill>
                <a:latin typeface="Times" pitchFamily="2" charset="0"/>
              </a:rPr>
              <a:t>"10, 11, 18, 42, 55, 56"</a:t>
            </a: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solidFill>
                  <a:srgbClr val="000000"/>
                </a:solidFill>
                <a:latin typeface="Times" pitchFamily="2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 chave1 = </a:t>
            </a:r>
            <a:r>
              <a:rPr lang="pt-BR" dirty="0" err="1">
                <a:solidFill>
                  <a:srgbClr val="000000"/>
                </a:solidFill>
                <a:latin typeface="Times" pitchFamily="2" charset="0"/>
              </a:rPr>
              <a:t>String.format</a:t>
            </a: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(</a:t>
            </a:r>
            <a:r>
              <a:rPr lang="pt-BR" dirty="0">
                <a:solidFill>
                  <a:srgbClr val="1C00FF"/>
                </a:solidFill>
                <a:latin typeface="Times" pitchFamily="2" charset="0"/>
              </a:rPr>
              <a:t>“resultado:%</a:t>
            </a:r>
            <a:r>
              <a:rPr lang="pt-BR" dirty="0" err="1">
                <a:solidFill>
                  <a:srgbClr val="1C00FF"/>
                </a:solidFill>
                <a:latin typeface="Times" pitchFamily="2" charset="0"/>
              </a:rPr>
              <a:t>s:megasena</a:t>
            </a:r>
            <a:r>
              <a:rPr lang="pt-BR" dirty="0">
                <a:solidFill>
                  <a:srgbClr val="1C00FF"/>
                </a:solidFill>
                <a:latin typeface="Times" pitchFamily="2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, dataDoSorteio1);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solidFill>
                  <a:srgbClr val="000000"/>
                </a:solidFill>
                <a:latin typeface="Times" pitchFamily="2" charset="0"/>
              </a:rPr>
              <a:t>Jedis</a:t>
            </a: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Times" pitchFamily="2" charset="0"/>
              </a:rPr>
              <a:t>jedis</a:t>
            </a: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 = </a:t>
            </a:r>
            <a:r>
              <a:rPr lang="pt-BR" dirty="0">
                <a:solidFill>
                  <a:srgbClr val="6B0042"/>
                </a:solidFill>
                <a:latin typeface="Times" pitchFamily="2" charset="0"/>
              </a:rPr>
              <a:t>new </a:t>
            </a:r>
            <a:r>
              <a:rPr lang="pt-BR" dirty="0" err="1">
                <a:solidFill>
                  <a:srgbClr val="000000"/>
                </a:solidFill>
                <a:latin typeface="Times" pitchFamily="2" charset="0"/>
              </a:rPr>
              <a:t>Jedis</a:t>
            </a: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(</a:t>
            </a:r>
            <a:r>
              <a:rPr lang="pt-BR" dirty="0">
                <a:solidFill>
                  <a:srgbClr val="1C00FF"/>
                </a:solidFill>
                <a:latin typeface="Times" pitchFamily="2" charset="0"/>
              </a:rPr>
              <a:t>"</a:t>
            </a:r>
            <a:r>
              <a:rPr lang="pt-BR" dirty="0" err="1">
                <a:solidFill>
                  <a:srgbClr val="1C00FF"/>
                </a:solidFill>
                <a:latin typeface="Times" pitchFamily="2" charset="0"/>
              </a:rPr>
              <a:t>localhost</a:t>
            </a:r>
            <a:r>
              <a:rPr lang="pt-BR" dirty="0">
                <a:solidFill>
                  <a:srgbClr val="1C00FF"/>
                </a:solidFill>
                <a:latin typeface="Times" pitchFamily="2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solidFill>
                  <a:srgbClr val="000000"/>
                </a:solidFill>
                <a:latin typeface="Times" pitchFamily="2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 resultado = </a:t>
            </a:r>
            <a:r>
              <a:rPr lang="pt-BR" dirty="0" err="1">
                <a:solidFill>
                  <a:srgbClr val="000000"/>
                </a:solidFill>
                <a:latin typeface="Times" pitchFamily="2" charset="0"/>
              </a:rPr>
              <a:t>jedis.mset</a:t>
            </a: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    chave1, numerosDoSorteio1,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    chave2, numerosDoSorteio2,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    chave3, numerosDoSorteio3,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    chave4, numerosDoSorteio4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);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MSET </a:t>
            </a:r>
            <a:r>
              <a:rPr lang="pt-BR" dirty="0" err="1">
                <a:solidFill>
                  <a:srgbClr val="000000"/>
                </a:solidFill>
                <a:latin typeface="Times" pitchFamily="2" charset="0"/>
              </a:rPr>
              <a:t>vs</a:t>
            </a:r>
            <a:r>
              <a:rPr lang="pt-BR" dirty="0">
                <a:solidFill>
                  <a:srgbClr val="000000"/>
                </a:solidFill>
                <a:latin typeface="Times" pitchFamily="2" charset="0"/>
              </a:rPr>
              <a:t> SET: MSET aceita vários conjuntos de chave-valor como parâmetro, SET aceita apenas um único conjunto de chave-valor. </a:t>
            </a:r>
          </a:p>
          <a:p>
            <a:pPr algn="ctr"/>
            <a:r>
              <a:rPr lang="pt-BR" b="1" dirty="0">
                <a:solidFill>
                  <a:srgbClr val="000000"/>
                </a:solidFill>
                <a:latin typeface="Times" pitchFamily="2" charset="0"/>
              </a:rPr>
              <a:t>"resultado:04-09-2013:megasena"</a:t>
            </a:r>
            <a:endParaRPr lang="pt-BR" dirty="0">
              <a:solidFill>
                <a:srgbClr val="000000"/>
              </a:solidFill>
              <a:latin typeface="Times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866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20526-06E2-B74C-91BB-9A2B11DB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Disponibilidade do REDIS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5C0A3-7306-B84E-8541-7C84DCC9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Replicação de dados para aumentar a disponibilidade com arquitetura Master-</a:t>
            </a:r>
            <a:r>
              <a:rPr lang="pt-BR" dirty="0" err="1"/>
              <a:t>Slave</a:t>
            </a:r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27A0031-31AE-F949-9926-BDF7C083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993" y="3022022"/>
            <a:ext cx="5478013" cy="36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34912-3291-9742-A0DB-8A4A6FCB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Consistência no REDIS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316A6-32CC-BF40-A2DF-A521B7DA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Consistência EVENTUAL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EFAE510-D6AF-7949-B3C6-73278337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2578099"/>
            <a:ext cx="5399154" cy="29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39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2FAAB-530D-2645-8D95-03EB37B9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Tolerância à Partição no REDIS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D8E09-9241-4946-ADC9-5D34352A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Redis consegue garantir esta propriedade, por meio do uso da configuração Redis </a:t>
            </a:r>
            <a:r>
              <a:rPr lang="pt-BR" dirty="0" err="1"/>
              <a:t>Sentinel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006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B742F-FD5F-964C-89C9-1C5FF6AE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519934-FE4D-5D49-9087-F6E15850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tivermos mais de um servidor de banco de dados, como assegurar que todos possuem os mesmos dados replicados </a:t>
            </a:r>
            <a:r>
              <a:rPr lang="pt-BR" b="1" dirty="0"/>
              <a:t>a todo e qualquer instante???</a:t>
            </a:r>
            <a:r>
              <a:rPr lang="pt-BR" dirty="0"/>
              <a:t> </a:t>
            </a:r>
          </a:p>
          <a:p>
            <a:r>
              <a:rPr lang="pt-BR" dirty="0"/>
              <a:t>Os servidores vão ler e escrever, compartilhar dados entre si e pode acontecer de perderem a comunicação ou parar de responder em algum momento...</a:t>
            </a:r>
          </a:p>
        </p:txBody>
      </p:sp>
    </p:spTree>
    <p:extLst>
      <p:ext uri="{BB962C8B-B14F-4D97-AF65-F5344CB8AC3E}">
        <p14:creationId xmlns:p14="http://schemas.microsoft.com/office/powerpoint/2010/main" val="227957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92CF8-22E2-7C4A-850F-47B2171F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 </a:t>
            </a:r>
            <a:r>
              <a:rPr lang="pt-BR" dirty="0" err="1"/>
              <a:t>Theorem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949ED-448F-6245-8A19-CE570A26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Consistência (</a:t>
            </a:r>
            <a:r>
              <a:rPr lang="pt-BR" b="1" dirty="0" err="1"/>
              <a:t>Consistency</a:t>
            </a:r>
            <a:r>
              <a:rPr lang="pt-BR" dirty="0"/>
              <a:t>), Disponibilidade (</a:t>
            </a:r>
            <a:r>
              <a:rPr lang="pt-BR" b="1" i="1" dirty="0" err="1"/>
              <a:t>Availability</a:t>
            </a:r>
            <a:r>
              <a:rPr lang="pt-BR" dirty="0"/>
              <a:t>) e Tolerância a </a:t>
            </a:r>
            <a:r>
              <a:rPr lang="pt-BR" dirty="0" err="1"/>
              <a:t>particionamento</a:t>
            </a:r>
            <a:r>
              <a:rPr lang="pt-BR" dirty="0"/>
              <a:t> (</a:t>
            </a:r>
            <a:r>
              <a:rPr lang="pt-BR" b="1" i="1" dirty="0" err="1"/>
              <a:t>Partition-tolerance</a:t>
            </a:r>
            <a:r>
              <a:rPr lang="pt-BR" dirty="0"/>
              <a:t>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pt-BR" dirty="0"/>
              <a:t>Itens desejados mas impossível garantir todos simultaneamente...</a:t>
            </a:r>
          </a:p>
        </p:txBody>
      </p:sp>
    </p:spTree>
    <p:extLst>
      <p:ext uri="{BB962C8B-B14F-4D97-AF65-F5344CB8AC3E}">
        <p14:creationId xmlns:p14="http://schemas.microsoft.com/office/powerpoint/2010/main" val="321515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A52F2-2568-6D4A-B5A5-E7AB4BEF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AUMENTANDO A DISPONIBILIDADE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95F463-7E25-0846-894B-2FB3E18E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Estratégia Master/</a:t>
            </a:r>
            <a:r>
              <a:rPr lang="pt-BR" dirty="0" err="1"/>
              <a:t>Slave</a:t>
            </a:r>
            <a:endParaRPr lang="pt-BR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pt-BR" dirty="0"/>
              <a:t>Criamos um servidor principal (máster) e um outro secundário com uma cópia de dados (</a:t>
            </a:r>
            <a:r>
              <a:rPr lang="pt-BR" dirty="0" err="1"/>
              <a:t>Slave</a:t>
            </a:r>
            <a:r>
              <a:rPr lang="pt-BR" dirty="0"/>
              <a:t>)</a:t>
            </a:r>
          </a:p>
          <a:p>
            <a:pPr marL="834390" lvl="2" indent="-285750"/>
            <a:r>
              <a:rPr lang="pt-BR" dirty="0"/>
              <a:t>As escritas são feitas exclusivamente no </a:t>
            </a:r>
            <a:r>
              <a:rPr lang="pt-BR" b="1" dirty="0" err="1"/>
              <a:t>master</a:t>
            </a:r>
            <a:r>
              <a:rPr lang="pt-BR" b="1" dirty="0"/>
              <a:t>, </a:t>
            </a:r>
            <a:r>
              <a:rPr lang="pt-BR" dirty="0"/>
              <a:t>que irá replicar os dados no </a:t>
            </a:r>
            <a:r>
              <a:rPr lang="pt-BR" dirty="0" err="1"/>
              <a:t>slave</a:t>
            </a:r>
            <a:endParaRPr lang="pt-BR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pt-BR" b="1" dirty="0"/>
              <a:t>Mesmo nesta abordagem, já temos decisões que podem impactar na consistência, disponibilidade ou tolerância ao </a:t>
            </a:r>
            <a:r>
              <a:rPr lang="pt-BR" b="1" dirty="0" err="1"/>
              <a:t>particionamento</a:t>
            </a:r>
            <a:endParaRPr lang="pt-BR" b="1" dirty="0"/>
          </a:p>
          <a:p>
            <a:pPr marL="834390" lvl="2" indent="-285750"/>
            <a:r>
              <a:rPr lang="pt-BR" dirty="0"/>
              <a:t>Se o </a:t>
            </a:r>
            <a:r>
              <a:rPr lang="pt-BR" dirty="0" err="1"/>
              <a:t>master</a:t>
            </a:r>
            <a:r>
              <a:rPr lang="pt-BR" dirty="0"/>
              <a:t> confirmar a escrita antes de propagar para o </a:t>
            </a:r>
            <a:r>
              <a:rPr lang="pt-BR" dirty="0" err="1"/>
              <a:t>slave</a:t>
            </a:r>
            <a:r>
              <a:rPr lang="pt-BR" dirty="0"/>
              <a:t>, uma consulta for realizada, teremos dados desatualizados. (</a:t>
            </a:r>
            <a:r>
              <a:rPr lang="pt-BR" dirty="0" err="1"/>
              <a:t>stale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039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EB7AD-126A-C546-841E-EC408F2E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AUMENTANDO A CONSISTÊNCIA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2B15C-3964-6144-9DC6-6F5DD6B8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uma estratégia Master </a:t>
            </a:r>
            <a:r>
              <a:rPr lang="pt-BR" dirty="0" err="1"/>
              <a:t>Slave</a:t>
            </a:r>
            <a:r>
              <a:rPr lang="pt-BR" dirty="0"/>
              <a:t>, podemos usar o conceito de transação distribuída, onde só validamos os dados após todas as réplicas confirmarem a escrita.</a:t>
            </a:r>
          </a:p>
          <a:p>
            <a:r>
              <a:rPr lang="pt-BR" dirty="0"/>
              <a:t>PORÉM...</a:t>
            </a:r>
          </a:p>
          <a:p>
            <a:pPr lvl="1"/>
            <a:r>
              <a:rPr lang="pt-BR" dirty="0"/>
              <a:t>A operação de escrita ficará bem mais LENTA</a:t>
            </a:r>
          </a:p>
          <a:p>
            <a:pPr lvl="1"/>
            <a:r>
              <a:rPr lang="pt-BR" dirty="0"/>
              <a:t>Se ocorrer uma falha de comunicação entre servidores, não poderemos confirmar nenhuma escrita</a:t>
            </a:r>
          </a:p>
        </p:txBody>
      </p:sp>
    </p:spTree>
    <p:extLst>
      <p:ext uri="{BB962C8B-B14F-4D97-AF65-F5344CB8AC3E}">
        <p14:creationId xmlns:p14="http://schemas.microsoft.com/office/powerpoint/2010/main" val="5750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22856-F4AF-A24C-BA45-0E8802CC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NoSQL e Arquitetura de Replicação </a:t>
            </a:r>
            <a:r>
              <a:rPr lang="pt-BR" i="1" dirty="0" err="1"/>
              <a:t>Masterless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283FA-1AD7-E84D-8514-0AFF2DC2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Sem Master...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pt-BR" dirty="0"/>
              <a:t>Cada servidor é um nó, podendo receber requisições de leitura ou escrita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pt-BR" dirty="0"/>
              <a:t>Mesmo com falhas de rede, o </a:t>
            </a:r>
            <a:r>
              <a:rPr lang="pt-BR" i="1" dirty="0"/>
              <a:t>cluster</a:t>
            </a:r>
            <a:r>
              <a:rPr lang="pt-BR" dirty="0"/>
              <a:t> (conjunto de nós) consegue manter as leituras e escritas disponíveis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pt-BR" dirty="0"/>
              <a:t>A consistência se perde... &gt;&gt; escrita concorrente gera conflitos</a:t>
            </a:r>
          </a:p>
          <a:p>
            <a:pPr marL="834390" lvl="2" indent="-285750"/>
            <a:r>
              <a:rPr lang="pt-BR" dirty="0"/>
              <a:t>Procedimentos de sincronismo de dados divergentes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942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AFD6-C91C-3847-BB84-04571D85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Bancos de Dados Chave-Valor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4AC67-A1B4-004B-BCD2-4506AE88A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Bancos de Dados Chave-Valor são sistemas extremamente simples e rápidos. 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pt-BR" dirty="0"/>
              <a:t>É como se o banco inteiro fosse uma única tabela com duas colunas: </a:t>
            </a:r>
          </a:p>
          <a:p>
            <a:pPr marL="834390" lvl="2" indent="-285750"/>
            <a:r>
              <a:rPr lang="pt-BR" dirty="0"/>
              <a:t>Chave: chave primária</a:t>
            </a:r>
          </a:p>
          <a:p>
            <a:pPr marL="834390" lvl="2" indent="-285750"/>
            <a:r>
              <a:rPr lang="pt-BR" dirty="0"/>
              <a:t>Valor: um tipo binário tipo BLOB ou similar, com o qual o sistema de banco de dados não tem nenhum controle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pt-BR" dirty="0"/>
              <a:t>Banco de dados NoSQL sem esquemas. São altamente particionáveis e possibilitam escalabilidade horizontal</a:t>
            </a:r>
          </a:p>
          <a:p>
            <a:pPr marL="834390" lvl="2" indent="-285750"/>
            <a:r>
              <a:rPr lang="pt-BR" dirty="0"/>
              <a:t>Por exemplo, o </a:t>
            </a:r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DynamoDB</a:t>
            </a:r>
            <a:r>
              <a:rPr lang="pt-BR" dirty="0"/>
              <a:t> alocará partições adicionais a uma tabela se uma partição existente for preenchida até o limite de capacidade e mais espaço de armazenamento for necessário.</a:t>
            </a:r>
          </a:p>
          <a:p>
            <a:pPr marL="560070" lvl="1" indent="-285750"/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775D90D-B0C5-E04F-838B-70A5625C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701" y="41946"/>
            <a:ext cx="3802299" cy="21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3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1F4B9F-41FA-1049-A5CC-2FD153EF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608086" cy="1507375"/>
          </a:xfrm>
        </p:spPr>
        <p:txBody>
          <a:bodyPr>
            <a:normAutofit/>
          </a:bodyPr>
          <a:lstStyle/>
          <a:p>
            <a:r>
              <a:rPr lang="pt-BR" dirty="0"/>
              <a:t>Chave e Valor???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AF95D-BB54-D745-8B05-7F743536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608086" cy="3505855"/>
          </a:xfrm>
        </p:spPr>
        <p:txBody>
          <a:bodyPr>
            <a:normAutofit/>
          </a:bodyPr>
          <a:lstStyle/>
          <a:p>
            <a:r>
              <a:rPr lang="pt-BR" dirty="0"/>
              <a:t>Num Banco de Dados Chave-Valor, o VALOR é uma estrutura para armazenamento de dados que funciona de maneira similar a um MAPA ou DICIONÁRIO onde temos uma chave</a:t>
            </a:r>
          </a:p>
          <a:p>
            <a:r>
              <a:rPr lang="pt-BR" dirty="0"/>
              <a:t>A CHAVE é o identificador para o registro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9202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0AA9F"/>
      </a:accent1>
      <a:accent2>
        <a:srgbClr val="7AAAB2"/>
      </a:accent2>
      <a:accent3>
        <a:srgbClr val="8CA3C1"/>
      </a:accent3>
      <a:accent4>
        <a:srgbClr val="7F80BA"/>
      </a:accent4>
      <a:accent5>
        <a:srgbClr val="A996C6"/>
      </a:accent5>
      <a:accent6>
        <a:srgbClr val="AF7FBA"/>
      </a:accent6>
      <a:hlink>
        <a:srgbClr val="AE697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1288</Words>
  <Application>Microsoft Macintosh PowerPoint</Application>
  <PresentationFormat>Widescreen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Avenir Next LT Pro</vt:lpstr>
      <vt:lpstr>Avenir Next LT Pro Light</vt:lpstr>
      <vt:lpstr>Iowan Old Style</vt:lpstr>
      <vt:lpstr>Menlo</vt:lpstr>
      <vt:lpstr>Times</vt:lpstr>
      <vt:lpstr>BlocksVTI</vt:lpstr>
      <vt:lpstr>Bancos de Dados Chave-Valor</vt:lpstr>
      <vt:lpstr>CONSISTÊNCIA VERSUS DISPONIBILIDADE E OS BANCOS CHAVE VALOR </vt:lpstr>
      <vt:lpstr>PROBLEMA...</vt:lpstr>
      <vt:lpstr>CAP Theorem</vt:lpstr>
      <vt:lpstr>AUMENTANDO A DISPONIBILIDADE</vt:lpstr>
      <vt:lpstr>AUMENTANDO A CONSISTÊNCIA</vt:lpstr>
      <vt:lpstr>Bancos NoSQL e Arquitetura de Replicação Masterless</vt:lpstr>
      <vt:lpstr>Bancos de Dados Chave-Valor</vt:lpstr>
      <vt:lpstr>Chave e Valor???</vt:lpstr>
      <vt:lpstr>Implementações</vt:lpstr>
      <vt:lpstr>BANCO DE DADOS EM MEMÓRIA</vt:lpstr>
      <vt:lpstr>Armazenamento híbrido</vt:lpstr>
      <vt:lpstr>Bancos de Dados Chave-Valor – Onde usar???</vt:lpstr>
      <vt:lpstr>Bancos de Dados Chave-Valor – Onde NÃO usar???</vt:lpstr>
      <vt:lpstr>Apresentação do PowerPoint</vt:lpstr>
      <vt:lpstr>Apresentação do PowerPoint</vt:lpstr>
      <vt:lpstr>Apresentação do PowerPoint</vt:lpstr>
      <vt:lpstr>Testes online</vt:lpstr>
      <vt:lpstr>Redis</vt:lpstr>
      <vt:lpstr>Redis - Cache de dados com strings</vt:lpstr>
      <vt:lpstr>Redis - operações de Leitura e escrita</vt:lpstr>
      <vt:lpstr>Redis - Chaves</vt:lpstr>
      <vt:lpstr>Disponibilidade do REDIS</vt:lpstr>
      <vt:lpstr>Consistência no REDIS</vt:lpstr>
      <vt:lpstr>Tolerância à Partição no REDIS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Bancos de Dados Chave-Valor</dc:title>
  <dc:creator>RAFAEL ELIAS DE LIMA ESCALFONI</dc:creator>
  <cp:lastModifiedBy>RAFAEL ELIAS DE LIMA ESCALFONI</cp:lastModifiedBy>
  <cp:revision>1</cp:revision>
  <dcterms:created xsi:type="dcterms:W3CDTF">2021-08-27T17:14:20Z</dcterms:created>
  <dcterms:modified xsi:type="dcterms:W3CDTF">2021-08-27T21:28:04Z</dcterms:modified>
</cp:coreProperties>
</file>