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4"/>
  </p:normalViewPr>
  <p:slideViewPr>
    <p:cSldViewPr snapToGrid="0" snapToObjects="1">
      <p:cViewPr varScale="1">
        <p:scale>
          <a:sx n="74" d="100"/>
          <a:sy n="74" d="100"/>
        </p:scale>
        <p:origin x="17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ECBB4-DE4A-4681-8B4B-B999AD35932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FED245-F981-41A3-B3E1-8BEBC0E137F2}">
      <dgm:prSet/>
      <dgm:spPr/>
      <dgm:t>
        <a:bodyPr/>
        <a:lstStyle/>
        <a:p>
          <a:r>
            <a:rPr lang="pt-BR"/>
            <a:t>Restrição de valores</a:t>
          </a:r>
          <a:endParaRPr lang="en-US"/>
        </a:p>
      </dgm:t>
    </dgm:pt>
    <dgm:pt modelId="{31250C11-3F06-431D-A875-8AD3305FEFDB}" type="parTrans" cxnId="{90490A4B-1346-4B2D-B2E2-6DA0821325DE}">
      <dgm:prSet/>
      <dgm:spPr/>
      <dgm:t>
        <a:bodyPr/>
        <a:lstStyle/>
        <a:p>
          <a:endParaRPr lang="en-US"/>
        </a:p>
      </dgm:t>
    </dgm:pt>
    <dgm:pt modelId="{51D0D54F-E1AA-41C8-9E0B-D29E720422F7}" type="sibTrans" cxnId="{90490A4B-1346-4B2D-B2E2-6DA0821325DE}">
      <dgm:prSet/>
      <dgm:spPr/>
      <dgm:t>
        <a:bodyPr/>
        <a:lstStyle/>
        <a:p>
          <a:endParaRPr lang="en-US"/>
        </a:p>
      </dgm:t>
    </dgm:pt>
    <dgm:pt modelId="{B6E33915-97FB-48D9-B844-AE4F3ED97D0B}">
      <dgm:prSet/>
      <dgm:spPr/>
      <dgm:t>
        <a:bodyPr/>
        <a:lstStyle/>
        <a:p>
          <a:r>
            <a:rPr lang="pt-BR" b="1" i="1"/>
            <a:t>Idade nunca é negativa</a:t>
          </a:r>
          <a:endParaRPr lang="en-US"/>
        </a:p>
      </dgm:t>
    </dgm:pt>
    <dgm:pt modelId="{1494A87A-E148-4053-B8E2-2041691BA496}" type="parTrans" cxnId="{8D39C126-7FE8-4087-8BBD-A03D59747622}">
      <dgm:prSet/>
      <dgm:spPr/>
      <dgm:t>
        <a:bodyPr/>
        <a:lstStyle/>
        <a:p>
          <a:endParaRPr lang="en-US"/>
        </a:p>
      </dgm:t>
    </dgm:pt>
    <dgm:pt modelId="{4D3D5643-ECED-45A4-AECB-357542596324}" type="sibTrans" cxnId="{8D39C126-7FE8-4087-8BBD-A03D59747622}">
      <dgm:prSet/>
      <dgm:spPr/>
      <dgm:t>
        <a:bodyPr/>
        <a:lstStyle/>
        <a:p>
          <a:endParaRPr lang="en-US"/>
        </a:p>
      </dgm:t>
    </dgm:pt>
    <dgm:pt modelId="{CD0BB224-C1FA-4649-A304-2037DBD53D0C}">
      <dgm:prSet/>
      <dgm:spPr/>
      <dgm:t>
        <a:bodyPr/>
        <a:lstStyle/>
        <a:p>
          <a:r>
            <a:rPr lang="pt-BR"/>
            <a:t>Restrição de unicidade</a:t>
          </a:r>
          <a:endParaRPr lang="en-US"/>
        </a:p>
      </dgm:t>
    </dgm:pt>
    <dgm:pt modelId="{FD18EE49-D8D0-49B8-BD76-F7DF338133D0}" type="parTrans" cxnId="{7CCB954D-EED8-4CA5-A88C-36C564B8E99F}">
      <dgm:prSet/>
      <dgm:spPr/>
      <dgm:t>
        <a:bodyPr/>
        <a:lstStyle/>
        <a:p>
          <a:endParaRPr lang="en-US"/>
        </a:p>
      </dgm:t>
    </dgm:pt>
    <dgm:pt modelId="{B61898E0-4479-4E09-8BE4-8C4F8BA890D1}" type="sibTrans" cxnId="{7CCB954D-EED8-4CA5-A88C-36C564B8E99F}">
      <dgm:prSet/>
      <dgm:spPr/>
      <dgm:t>
        <a:bodyPr/>
        <a:lstStyle/>
        <a:p>
          <a:endParaRPr lang="en-US"/>
        </a:p>
      </dgm:t>
    </dgm:pt>
    <dgm:pt modelId="{987052D4-EF27-417F-A031-46A7093266E5}">
      <dgm:prSet/>
      <dgm:spPr/>
      <dgm:t>
        <a:bodyPr/>
        <a:lstStyle/>
        <a:p>
          <a:r>
            <a:rPr lang="pt-BR" b="1" i="1"/>
            <a:t>Um filme pode ter apenas um título </a:t>
          </a:r>
          <a:endParaRPr lang="en-US"/>
        </a:p>
      </dgm:t>
    </dgm:pt>
    <dgm:pt modelId="{C63E52B0-208B-4F55-B500-7B1E3F8343F3}" type="parTrans" cxnId="{69EECFE8-F070-4418-9E7E-82E2A4AAF077}">
      <dgm:prSet/>
      <dgm:spPr/>
      <dgm:t>
        <a:bodyPr/>
        <a:lstStyle/>
        <a:p>
          <a:endParaRPr lang="en-US"/>
        </a:p>
      </dgm:t>
    </dgm:pt>
    <dgm:pt modelId="{A74A3BEE-DE3D-4BBF-9DDD-E308F4A7FB7C}" type="sibTrans" cxnId="{69EECFE8-F070-4418-9E7E-82E2A4AAF077}">
      <dgm:prSet/>
      <dgm:spPr/>
      <dgm:t>
        <a:bodyPr/>
        <a:lstStyle/>
        <a:p>
          <a:endParaRPr lang="en-US"/>
        </a:p>
      </dgm:t>
    </dgm:pt>
    <dgm:pt modelId="{8AE846C6-B114-43B2-B3CC-E20E3A0D367F}">
      <dgm:prSet/>
      <dgm:spPr/>
      <dgm:t>
        <a:bodyPr/>
        <a:lstStyle/>
        <a:p>
          <a:r>
            <a:rPr lang="pt-BR"/>
            <a:t>Restrição de cardinalidade</a:t>
          </a:r>
          <a:endParaRPr lang="en-US"/>
        </a:p>
      </dgm:t>
    </dgm:pt>
    <dgm:pt modelId="{81C7848D-3CC2-4E7A-9F83-4D721200FD5B}" type="parTrans" cxnId="{9D82A85D-9A9B-4658-BB56-BACAB7FFE40D}">
      <dgm:prSet/>
      <dgm:spPr/>
      <dgm:t>
        <a:bodyPr/>
        <a:lstStyle/>
        <a:p>
          <a:endParaRPr lang="en-US"/>
        </a:p>
      </dgm:t>
    </dgm:pt>
    <dgm:pt modelId="{1E2831CC-13DC-4A6F-BD57-7CBFC1AB0D1B}" type="sibTrans" cxnId="{9D82A85D-9A9B-4658-BB56-BACAB7FFE40D}">
      <dgm:prSet/>
      <dgm:spPr/>
      <dgm:t>
        <a:bodyPr/>
        <a:lstStyle/>
        <a:p>
          <a:endParaRPr lang="en-US"/>
        </a:p>
      </dgm:t>
    </dgm:pt>
    <dgm:pt modelId="{1BB757D6-52DB-4DCA-8FEB-AC01F8B527FB}">
      <dgm:prSet/>
      <dgm:spPr/>
      <dgm:t>
        <a:bodyPr/>
        <a:lstStyle/>
        <a:p>
          <a:r>
            <a:rPr lang="pt-BR" b="1" i="1"/>
            <a:t>Uma pessoa pode ter entre 0 e 3 medicações para pressão sanguínea ao mesmo tempo</a:t>
          </a:r>
          <a:endParaRPr lang="en-US"/>
        </a:p>
      </dgm:t>
    </dgm:pt>
    <dgm:pt modelId="{871A9AD4-37F3-4832-91AE-285FB7F27F18}" type="parTrans" cxnId="{E2A75E50-B812-4400-A83C-A29AAE6420B9}">
      <dgm:prSet/>
      <dgm:spPr/>
      <dgm:t>
        <a:bodyPr/>
        <a:lstStyle/>
        <a:p>
          <a:endParaRPr lang="en-US"/>
        </a:p>
      </dgm:t>
    </dgm:pt>
    <dgm:pt modelId="{BCA4A4F6-5DB9-460C-85D5-499C82A59BBE}" type="sibTrans" cxnId="{E2A75E50-B812-4400-A83C-A29AAE6420B9}">
      <dgm:prSet/>
      <dgm:spPr/>
      <dgm:t>
        <a:bodyPr/>
        <a:lstStyle/>
        <a:p>
          <a:endParaRPr lang="en-US"/>
        </a:p>
      </dgm:t>
    </dgm:pt>
    <dgm:pt modelId="{BA4AF275-2295-4168-9827-2519A1858E33}">
      <dgm:prSet/>
      <dgm:spPr/>
      <dgm:t>
        <a:bodyPr/>
        <a:lstStyle/>
        <a:p>
          <a:r>
            <a:rPr lang="pt-BR"/>
            <a:t>Restrição de tipo</a:t>
          </a:r>
          <a:endParaRPr lang="en-US"/>
        </a:p>
      </dgm:t>
    </dgm:pt>
    <dgm:pt modelId="{8B5AB08E-FCF5-4EE9-8C68-5FBECC917B7A}" type="parTrans" cxnId="{9E7E937E-5481-4813-AC72-84A6C9855C45}">
      <dgm:prSet/>
      <dgm:spPr/>
      <dgm:t>
        <a:bodyPr/>
        <a:lstStyle/>
        <a:p>
          <a:endParaRPr lang="en-US"/>
        </a:p>
      </dgm:t>
    </dgm:pt>
    <dgm:pt modelId="{3EF159BD-91B2-4D14-B2B2-A1DDE37127E8}" type="sibTrans" cxnId="{9E7E937E-5481-4813-AC72-84A6C9855C45}">
      <dgm:prSet/>
      <dgm:spPr/>
      <dgm:t>
        <a:bodyPr/>
        <a:lstStyle/>
        <a:p>
          <a:endParaRPr lang="en-US"/>
        </a:p>
      </dgm:t>
    </dgm:pt>
    <dgm:pt modelId="{793B5DA1-4663-4A40-B784-BCA457C9475A}">
      <dgm:prSet/>
      <dgm:spPr/>
      <dgm:t>
        <a:bodyPr/>
        <a:lstStyle/>
        <a:p>
          <a:r>
            <a:rPr lang="pt-BR" b="1" i="1"/>
            <a:t>O campo nome é do tipo literal</a:t>
          </a:r>
          <a:endParaRPr lang="en-US"/>
        </a:p>
      </dgm:t>
    </dgm:pt>
    <dgm:pt modelId="{FBE66805-0BC3-4739-BD4A-02FBDE74833F}" type="parTrans" cxnId="{C061B817-CBB9-4570-88C2-C061819A0BA4}">
      <dgm:prSet/>
      <dgm:spPr/>
      <dgm:t>
        <a:bodyPr/>
        <a:lstStyle/>
        <a:p>
          <a:endParaRPr lang="en-US"/>
        </a:p>
      </dgm:t>
    </dgm:pt>
    <dgm:pt modelId="{DF64A9C0-7414-4D6A-A5E7-BADF86DDA310}" type="sibTrans" cxnId="{C061B817-CBB9-4570-88C2-C061819A0BA4}">
      <dgm:prSet/>
      <dgm:spPr/>
      <dgm:t>
        <a:bodyPr/>
        <a:lstStyle/>
        <a:p>
          <a:endParaRPr lang="en-US"/>
        </a:p>
      </dgm:t>
    </dgm:pt>
    <dgm:pt modelId="{99B440A0-9555-4A5F-B193-4F74187CABCD}">
      <dgm:prSet/>
      <dgm:spPr/>
      <dgm:t>
        <a:bodyPr/>
        <a:lstStyle/>
        <a:p>
          <a:r>
            <a:rPr lang="pt-BR"/>
            <a:t>Restrição de domínio</a:t>
          </a:r>
          <a:endParaRPr lang="en-US"/>
        </a:p>
      </dgm:t>
    </dgm:pt>
    <dgm:pt modelId="{1499571F-C6CA-4071-AD09-F7A070E401FF}" type="parTrans" cxnId="{14955148-41CB-48B0-B992-55983F72859D}">
      <dgm:prSet/>
      <dgm:spPr/>
      <dgm:t>
        <a:bodyPr/>
        <a:lstStyle/>
        <a:p>
          <a:endParaRPr lang="en-US"/>
        </a:p>
      </dgm:t>
    </dgm:pt>
    <dgm:pt modelId="{C3A9855C-F10E-4BB9-A3F1-0DA4FAE60AE4}" type="sibTrans" cxnId="{14955148-41CB-48B0-B992-55983F72859D}">
      <dgm:prSet/>
      <dgm:spPr/>
      <dgm:t>
        <a:bodyPr/>
        <a:lstStyle/>
        <a:p>
          <a:endParaRPr lang="en-US"/>
        </a:p>
      </dgm:t>
    </dgm:pt>
    <dgm:pt modelId="{8380C212-A76C-463E-B941-487BBC4694D0}">
      <dgm:prSet/>
      <dgm:spPr/>
      <dgm:t>
        <a:bodyPr/>
        <a:lstStyle/>
        <a:p>
          <a:r>
            <a:rPr lang="pt-BR" b="1" i="1"/>
            <a:t>O campo dias do mês deve receber valores entre 1 e 31</a:t>
          </a:r>
          <a:endParaRPr lang="en-US"/>
        </a:p>
      </dgm:t>
    </dgm:pt>
    <dgm:pt modelId="{77E05EE6-ED62-4BD4-B409-D422935CB69D}" type="parTrans" cxnId="{9C66FC3C-975E-4AC7-93E1-59B07BEC028D}">
      <dgm:prSet/>
      <dgm:spPr/>
      <dgm:t>
        <a:bodyPr/>
        <a:lstStyle/>
        <a:p>
          <a:endParaRPr lang="en-US"/>
        </a:p>
      </dgm:t>
    </dgm:pt>
    <dgm:pt modelId="{7832D951-E08D-4301-8910-6589CAA3B372}" type="sibTrans" cxnId="{9C66FC3C-975E-4AC7-93E1-59B07BEC028D}">
      <dgm:prSet/>
      <dgm:spPr/>
      <dgm:t>
        <a:bodyPr/>
        <a:lstStyle/>
        <a:p>
          <a:endParaRPr lang="en-US"/>
        </a:p>
      </dgm:t>
    </dgm:pt>
    <dgm:pt modelId="{785A27BD-118A-0647-8D00-1707E3A9EB37}" type="pres">
      <dgm:prSet presAssocID="{48AECBB4-DE4A-4681-8B4B-B999AD359323}" presName="linear" presStyleCnt="0">
        <dgm:presLayoutVars>
          <dgm:animLvl val="lvl"/>
          <dgm:resizeHandles val="exact"/>
        </dgm:presLayoutVars>
      </dgm:prSet>
      <dgm:spPr/>
    </dgm:pt>
    <dgm:pt modelId="{28CC755C-E016-2C4A-A2BD-4FD0EF2D8B0E}" type="pres">
      <dgm:prSet presAssocID="{DDFED245-F981-41A3-B3E1-8BEBC0E137F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A600252-2C50-954A-9757-2C87A66CC99A}" type="pres">
      <dgm:prSet presAssocID="{DDFED245-F981-41A3-B3E1-8BEBC0E137F2}" presName="childText" presStyleLbl="revTx" presStyleIdx="0" presStyleCnt="5">
        <dgm:presLayoutVars>
          <dgm:bulletEnabled val="1"/>
        </dgm:presLayoutVars>
      </dgm:prSet>
      <dgm:spPr/>
    </dgm:pt>
    <dgm:pt modelId="{40497823-E527-9043-9AF4-655316BAC67F}" type="pres">
      <dgm:prSet presAssocID="{CD0BB224-C1FA-4649-A304-2037DBD53D0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4253CFF-4E82-A047-B541-3FB51C69FC7C}" type="pres">
      <dgm:prSet presAssocID="{CD0BB224-C1FA-4649-A304-2037DBD53D0C}" presName="childText" presStyleLbl="revTx" presStyleIdx="1" presStyleCnt="5">
        <dgm:presLayoutVars>
          <dgm:bulletEnabled val="1"/>
        </dgm:presLayoutVars>
      </dgm:prSet>
      <dgm:spPr/>
    </dgm:pt>
    <dgm:pt modelId="{8C3AECBD-AAE6-8C42-BF49-372A6E8C13F5}" type="pres">
      <dgm:prSet presAssocID="{8AE846C6-B114-43B2-B3CC-E20E3A0D367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A0A3023-6381-3341-9847-CF83A6861303}" type="pres">
      <dgm:prSet presAssocID="{8AE846C6-B114-43B2-B3CC-E20E3A0D367F}" presName="childText" presStyleLbl="revTx" presStyleIdx="2" presStyleCnt="5">
        <dgm:presLayoutVars>
          <dgm:bulletEnabled val="1"/>
        </dgm:presLayoutVars>
      </dgm:prSet>
      <dgm:spPr/>
    </dgm:pt>
    <dgm:pt modelId="{F8D90C49-BC91-0F4D-80DF-17C99E05EB44}" type="pres">
      <dgm:prSet presAssocID="{BA4AF275-2295-4168-9827-2519A1858E3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6443436-ABFA-774D-9E68-724E75AA5F08}" type="pres">
      <dgm:prSet presAssocID="{BA4AF275-2295-4168-9827-2519A1858E33}" presName="childText" presStyleLbl="revTx" presStyleIdx="3" presStyleCnt="5">
        <dgm:presLayoutVars>
          <dgm:bulletEnabled val="1"/>
        </dgm:presLayoutVars>
      </dgm:prSet>
      <dgm:spPr/>
    </dgm:pt>
    <dgm:pt modelId="{1025EF7D-C91E-E44C-AA26-BDA323E6E96C}" type="pres">
      <dgm:prSet presAssocID="{99B440A0-9555-4A5F-B193-4F74187CABC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6B20ADD-1C6F-964B-83DE-5CA1B9B2B3C5}" type="pres">
      <dgm:prSet presAssocID="{99B440A0-9555-4A5F-B193-4F74187CABCD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7C6EE208-2FE2-5040-A693-437520937918}" type="presOf" srcId="{1BB757D6-52DB-4DCA-8FEB-AC01F8B527FB}" destId="{6A0A3023-6381-3341-9847-CF83A6861303}" srcOrd="0" destOrd="0" presId="urn:microsoft.com/office/officeart/2005/8/layout/vList2"/>
    <dgm:cxn modelId="{C061B817-CBB9-4570-88C2-C061819A0BA4}" srcId="{BA4AF275-2295-4168-9827-2519A1858E33}" destId="{793B5DA1-4663-4A40-B784-BCA457C9475A}" srcOrd="0" destOrd="0" parTransId="{FBE66805-0BC3-4739-BD4A-02FBDE74833F}" sibTransId="{DF64A9C0-7414-4D6A-A5E7-BADF86DDA310}"/>
    <dgm:cxn modelId="{6A72421B-11A7-974B-A902-F923DD568573}" type="presOf" srcId="{DDFED245-F981-41A3-B3E1-8BEBC0E137F2}" destId="{28CC755C-E016-2C4A-A2BD-4FD0EF2D8B0E}" srcOrd="0" destOrd="0" presId="urn:microsoft.com/office/officeart/2005/8/layout/vList2"/>
    <dgm:cxn modelId="{8D39C126-7FE8-4087-8BBD-A03D59747622}" srcId="{DDFED245-F981-41A3-B3E1-8BEBC0E137F2}" destId="{B6E33915-97FB-48D9-B844-AE4F3ED97D0B}" srcOrd="0" destOrd="0" parTransId="{1494A87A-E148-4053-B8E2-2041691BA496}" sibTransId="{4D3D5643-ECED-45A4-AECB-357542596324}"/>
    <dgm:cxn modelId="{87DCF132-C099-DF46-B23A-CEF57DBE151B}" type="presOf" srcId="{8AE846C6-B114-43B2-B3CC-E20E3A0D367F}" destId="{8C3AECBD-AAE6-8C42-BF49-372A6E8C13F5}" srcOrd="0" destOrd="0" presId="urn:microsoft.com/office/officeart/2005/8/layout/vList2"/>
    <dgm:cxn modelId="{A0824F3A-6161-5C4F-88E2-504312387072}" type="presOf" srcId="{BA4AF275-2295-4168-9827-2519A1858E33}" destId="{F8D90C49-BC91-0F4D-80DF-17C99E05EB44}" srcOrd="0" destOrd="0" presId="urn:microsoft.com/office/officeart/2005/8/layout/vList2"/>
    <dgm:cxn modelId="{9C66FC3C-975E-4AC7-93E1-59B07BEC028D}" srcId="{99B440A0-9555-4A5F-B193-4F74187CABCD}" destId="{8380C212-A76C-463E-B941-487BBC4694D0}" srcOrd="0" destOrd="0" parTransId="{77E05EE6-ED62-4BD4-B409-D422935CB69D}" sibTransId="{7832D951-E08D-4301-8910-6589CAA3B372}"/>
    <dgm:cxn modelId="{DF17063D-B751-ED41-ADEE-B8750F1A4A74}" type="presOf" srcId="{CD0BB224-C1FA-4649-A304-2037DBD53D0C}" destId="{40497823-E527-9043-9AF4-655316BAC67F}" srcOrd="0" destOrd="0" presId="urn:microsoft.com/office/officeart/2005/8/layout/vList2"/>
    <dgm:cxn modelId="{36A9E540-B153-F449-849B-67BE099F82CB}" type="presOf" srcId="{793B5DA1-4663-4A40-B784-BCA457C9475A}" destId="{A6443436-ABFA-774D-9E68-724E75AA5F08}" srcOrd="0" destOrd="0" presId="urn:microsoft.com/office/officeart/2005/8/layout/vList2"/>
    <dgm:cxn modelId="{14955148-41CB-48B0-B992-55983F72859D}" srcId="{48AECBB4-DE4A-4681-8B4B-B999AD359323}" destId="{99B440A0-9555-4A5F-B193-4F74187CABCD}" srcOrd="4" destOrd="0" parTransId="{1499571F-C6CA-4071-AD09-F7A070E401FF}" sibTransId="{C3A9855C-F10E-4BB9-A3F1-0DA4FAE60AE4}"/>
    <dgm:cxn modelId="{90490A4B-1346-4B2D-B2E2-6DA0821325DE}" srcId="{48AECBB4-DE4A-4681-8B4B-B999AD359323}" destId="{DDFED245-F981-41A3-B3E1-8BEBC0E137F2}" srcOrd="0" destOrd="0" parTransId="{31250C11-3F06-431D-A875-8AD3305FEFDB}" sibTransId="{51D0D54F-E1AA-41C8-9E0B-D29E720422F7}"/>
    <dgm:cxn modelId="{7CCB954D-EED8-4CA5-A88C-36C564B8E99F}" srcId="{48AECBB4-DE4A-4681-8B4B-B999AD359323}" destId="{CD0BB224-C1FA-4649-A304-2037DBD53D0C}" srcOrd="1" destOrd="0" parTransId="{FD18EE49-D8D0-49B8-BD76-F7DF338133D0}" sibTransId="{B61898E0-4479-4E09-8BE4-8C4F8BA890D1}"/>
    <dgm:cxn modelId="{E2A75E50-B812-4400-A83C-A29AAE6420B9}" srcId="{8AE846C6-B114-43B2-B3CC-E20E3A0D367F}" destId="{1BB757D6-52DB-4DCA-8FEB-AC01F8B527FB}" srcOrd="0" destOrd="0" parTransId="{871A9AD4-37F3-4832-91AE-285FB7F27F18}" sibTransId="{BCA4A4F6-5DB9-460C-85D5-499C82A59BBE}"/>
    <dgm:cxn modelId="{9D82A85D-9A9B-4658-BB56-BACAB7FFE40D}" srcId="{48AECBB4-DE4A-4681-8B4B-B999AD359323}" destId="{8AE846C6-B114-43B2-B3CC-E20E3A0D367F}" srcOrd="2" destOrd="0" parTransId="{81C7848D-3CC2-4E7A-9F83-4D721200FD5B}" sibTransId="{1E2831CC-13DC-4A6F-BD57-7CBFC1AB0D1B}"/>
    <dgm:cxn modelId="{78EBD065-60A2-FB42-B677-18C2777BA21F}" type="presOf" srcId="{B6E33915-97FB-48D9-B844-AE4F3ED97D0B}" destId="{9A600252-2C50-954A-9757-2C87A66CC99A}" srcOrd="0" destOrd="0" presId="urn:microsoft.com/office/officeart/2005/8/layout/vList2"/>
    <dgm:cxn modelId="{B251576B-ECAB-EC46-B6B0-DADF33A9220D}" type="presOf" srcId="{8380C212-A76C-463E-B941-487BBC4694D0}" destId="{A6B20ADD-1C6F-964B-83DE-5CA1B9B2B3C5}" srcOrd="0" destOrd="0" presId="urn:microsoft.com/office/officeart/2005/8/layout/vList2"/>
    <dgm:cxn modelId="{9E7E937E-5481-4813-AC72-84A6C9855C45}" srcId="{48AECBB4-DE4A-4681-8B4B-B999AD359323}" destId="{BA4AF275-2295-4168-9827-2519A1858E33}" srcOrd="3" destOrd="0" parTransId="{8B5AB08E-FCF5-4EE9-8C68-5FBECC917B7A}" sibTransId="{3EF159BD-91B2-4D14-B2B2-A1DDE37127E8}"/>
    <dgm:cxn modelId="{A0A44888-CDF5-D342-919F-FFE1DFBEAB1F}" type="presOf" srcId="{48AECBB4-DE4A-4681-8B4B-B999AD359323}" destId="{785A27BD-118A-0647-8D00-1707E3A9EB37}" srcOrd="0" destOrd="0" presId="urn:microsoft.com/office/officeart/2005/8/layout/vList2"/>
    <dgm:cxn modelId="{6832B3D1-19FF-9B46-AD08-B0EBFA39EF2D}" type="presOf" srcId="{987052D4-EF27-417F-A031-46A7093266E5}" destId="{E4253CFF-4E82-A047-B541-3FB51C69FC7C}" srcOrd="0" destOrd="0" presId="urn:microsoft.com/office/officeart/2005/8/layout/vList2"/>
    <dgm:cxn modelId="{66C681E5-EEF1-B24D-9227-DAD2A1B73E92}" type="presOf" srcId="{99B440A0-9555-4A5F-B193-4F74187CABCD}" destId="{1025EF7D-C91E-E44C-AA26-BDA323E6E96C}" srcOrd="0" destOrd="0" presId="urn:microsoft.com/office/officeart/2005/8/layout/vList2"/>
    <dgm:cxn modelId="{69EECFE8-F070-4418-9E7E-82E2A4AAF077}" srcId="{CD0BB224-C1FA-4649-A304-2037DBD53D0C}" destId="{987052D4-EF27-417F-A031-46A7093266E5}" srcOrd="0" destOrd="0" parTransId="{C63E52B0-208B-4F55-B500-7B1E3F8343F3}" sibTransId="{A74A3BEE-DE3D-4BBF-9DDD-E308F4A7FB7C}"/>
    <dgm:cxn modelId="{6AA3D332-CC3D-3F4E-A6A0-097A49AB1FDF}" type="presParOf" srcId="{785A27BD-118A-0647-8D00-1707E3A9EB37}" destId="{28CC755C-E016-2C4A-A2BD-4FD0EF2D8B0E}" srcOrd="0" destOrd="0" presId="urn:microsoft.com/office/officeart/2005/8/layout/vList2"/>
    <dgm:cxn modelId="{592FE7F1-D1FC-844B-9FAF-055DFC552687}" type="presParOf" srcId="{785A27BD-118A-0647-8D00-1707E3A9EB37}" destId="{9A600252-2C50-954A-9757-2C87A66CC99A}" srcOrd="1" destOrd="0" presId="urn:microsoft.com/office/officeart/2005/8/layout/vList2"/>
    <dgm:cxn modelId="{BEB2B10F-7B6E-5F43-A030-2A610392A163}" type="presParOf" srcId="{785A27BD-118A-0647-8D00-1707E3A9EB37}" destId="{40497823-E527-9043-9AF4-655316BAC67F}" srcOrd="2" destOrd="0" presId="urn:microsoft.com/office/officeart/2005/8/layout/vList2"/>
    <dgm:cxn modelId="{E5D27F4B-1D50-754F-9F10-BD5444E9C5E6}" type="presParOf" srcId="{785A27BD-118A-0647-8D00-1707E3A9EB37}" destId="{E4253CFF-4E82-A047-B541-3FB51C69FC7C}" srcOrd="3" destOrd="0" presId="urn:microsoft.com/office/officeart/2005/8/layout/vList2"/>
    <dgm:cxn modelId="{D98B8AF3-B3F4-D148-9FE6-BD7361705EF9}" type="presParOf" srcId="{785A27BD-118A-0647-8D00-1707E3A9EB37}" destId="{8C3AECBD-AAE6-8C42-BF49-372A6E8C13F5}" srcOrd="4" destOrd="0" presId="urn:microsoft.com/office/officeart/2005/8/layout/vList2"/>
    <dgm:cxn modelId="{37FAF27D-BBE6-E945-B790-B9E6D0100B83}" type="presParOf" srcId="{785A27BD-118A-0647-8D00-1707E3A9EB37}" destId="{6A0A3023-6381-3341-9847-CF83A6861303}" srcOrd="5" destOrd="0" presId="urn:microsoft.com/office/officeart/2005/8/layout/vList2"/>
    <dgm:cxn modelId="{7074DA06-8819-9B41-8F50-992F6977DA46}" type="presParOf" srcId="{785A27BD-118A-0647-8D00-1707E3A9EB37}" destId="{F8D90C49-BC91-0F4D-80DF-17C99E05EB44}" srcOrd="6" destOrd="0" presId="urn:microsoft.com/office/officeart/2005/8/layout/vList2"/>
    <dgm:cxn modelId="{A2FE228A-996D-C141-B6F0-B1881B00EB02}" type="presParOf" srcId="{785A27BD-118A-0647-8D00-1707E3A9EB37}" destId="{A6443436-ABFA-774D-9E68-724E75AA5F08}" srcOrd="7" destOrd="0" presId="urn:microsoft.com/office/officeart/2005/8/layout/vList2"/>
    <dgm:cxn modelId="{69B8E5AB-AA75-0143-BDF5-C36B78DCAB83}" type="presParOf" srcId="{785A27BD-118A-0647-8D00-1707E3A9EB37}" destId="{1025EF7D-C91E-E44C-AA26-BDA323E6E96C}" srcOrd="8" destOrd="0" presId="urn:microsoft.com/office/officeart/2005/8/layout/vList2"/>
    <dgm:cxn modelId="{21B42E28-6FC6-A541-8A67-2B410B4458C2}" type="presParOf" srcId="{785A27BD-118A-0647-8D00-1707E3A9EB37}" destId="{A6B20ADD-1C6F-964B-83DE-5CA1B9B2B3C5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C755C-E016-2C4A-A2BD-4FD0EF2D8B0E}">
      <dsp:nvSpPr>
        <dsp:cNvPr id="0" name=""/>
        <dsp:cNvSpPr/>
      </dsp:nvSpPr>
      <dsp:spPr>
        <a:xfrm>
          <a:off x="0" y="220284"/>
          <a:ext cx="6263640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Restrição de valores</a:t>
          </a:r>
          <a:endParaRPr lang="en-US" sz="2400" kern="1200"/>
        </a:p>
      </dsp:txBody>
      <dsp:txXfrm>
        <a:off x="28100" y="248384"/>
        <a:ext cx="6207440" cy="519439"/>
      </dsp:txXfrm>
    </dsp:sp>
    <dsp:sp modelId="{9A600252-2C50-954A-9757-2C87A66CC99A}">
      <dsp:nvSpPr>
        <dsp:cNvPr id="0" name=""/>
        <dsp:cNvSpPr/>
      </dsp:nvSpPr>
      <dsp:spPr>
        <a:xfrm>
          <a:off x="0" y="795923"/>
          <a:ext cx="626364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i="1" kern="1200"/>
            <a:t>Idade nunca é negativa</a:t>
          </a:r>
          <a:endParaRPr lang="en-US" sz="1900" kern="1200"/>
        </a:p>
      </dsp:txBody>
      <dsp:txXfrm>
        <a:off x="0" y="795923"/>
        <a:ext cx="6263640" cy="397440"/>
      </dsp:txXfrm>
    </dsp:sp>
    <dsp:sp modelId="{40497823-E527-9043-9AF4-655316BAC67F}">
      <dsp:nvSpPr>
        <dsp:cNvPr id="0" name=""/>
        <dsp:cNvSpPr/>
      </dsp:nvSpPr>
      <dsp:spPr>
        <a:xfrm>
          <a:off x="0" y="1193363"/>
          <a:ext cx="6263640" cy="57563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Restrição de unicidade</a:t>
          </a:r>
          <a:endParaRPr lang="en-US" sz="2400" kern="1200"/>
        </a:p>
      </dsp:txBody>
      <dsp:txXfrm>
        <a:off x="28100" y="1221463"/>
        <a:ext cx="6207440" cy="519439"/>
      </dsp:txXfrm>
    </dsp:sp>
    <dsp:sp modelId="{E4253CFF-4E82-A047-B541-3FB51C69FC7C}">
      <dsp:nvSpPr>
        <dsp:cNvPr id="0" name=""/>
        <dsp:cNvSpPr/>
      </dsp:nvSpPr>
      <dsp:spPr>
        <a:xfrm>
          <a:off x="0" y="1769003"/>
          <a:ext cx="626364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i="1" kern="1200"/>
            <a:t>Um filme pode ter apenas um título </a:t>
          </a:r>
          <a:endParaRPr lang="en-US" sz="1900" kern="1200"/>
        </a:p>
      </dsp:txBody>
      <dsp:txXfrm>
        <a:off x="0" y="1769003"/>
        <a:ext cx="6263640" cy="397440"/>
      </dsp:txXfrm>
    </dsp:sp>
    <dsp:sp modelId="{8C3AECBD-AAE6-8C42-BF49-372A6E8C13F5}">
      <dsp:nvSpPr>
        <dsp:cNvPr id="0" name=""/>
        <dsp:cNvSpPr/>
      </dsp:nvSpPr>
      <dsp:spPr>
        <a:xfrm>
          <a:off x="0" y="2166443"/>
          <a:ext cx="6263640" cy="57563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Restrição de cardinalidade</a:t>
          </a:r>
          <a:endParaRPr lang="en-US" sz="2400" kern="1200"/>
        </a:p>
      </dsp:txBody>
      <dsp:txXfrm>
        <a:off x="28100" y="2194543"/>
        <a:ext cx="6207440" cy="519439"/>
      </dsp:txXfrm>
    </dsp:sp>
    <dsp:sp modelId="{6A0A3023-6381-3341-9847-CF83A6861303}">
      <dsp:nvSpPr>
        <dsp:cNvPr id="0" name=""/>
        <dsp:cNvSpPr/>
      </dsp:nvSpPr>
      <dsp:spPr>
        <a:xfrm>
          <a:off x="0" y="2742083"/>
          <a:ext cx="626364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i="1" kern="1200"/>
            <a:t>Uma pessoa pode ter entre 0 e 3 medicações para pressão sanguínea ao mesmo tempo</a:t>
          </a:r>
          <a:endParaRPr lang="en-US" sz="1900" kern="1200"/>
        </a:p>
      </dsp:txBody>
      <dsp:txXfrm>
        <a:off x="0" y="2742083"/>
        <a:ext cx="6263640" cy="596160"/>
      </dsp:txXfrm>
    </dsp:sp>
    <dsp:sp modelId="{F8D90C49-BC91-0F4D-80DF-17C99E05EB44}">
      <dsp:nvSpPr>
        <dsp:cNvPr id="0" name=""/>
        <dsp:cNvSpPr/>
      </dsp:nvSpPr>
      <dsp:spPr>
        <a:xfrm>
          <a:off x="0" y="3338243"/>
          <a:ext cx="6263640" cy="57563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Restrição de tipo</a:t>
          </a:r>
          <a:endParaRPr lang="en-US" sz="2400" kern="1200"/>
        </a:p>
      </dsp:txBody>
      <dsp:txXfrm>
        <a:off x="28100" y="3366343"/>
        <a:ext cx="6207440" cy="519439"/>
      </dsp:txXfrm>
    </dsp:sp>
    <dsp:sp modelId="{A6443436-ABFA-774D-9E68-724E75AA5F08}">
      <dsp:nvSpPr>
        <dsp:cNvPr id="0" name=""/>
        <dsp:cNvSpPr/>
      </dsp:nvSpPr>
      <dsp:spPr>
        <a:xfrm>
          <a:off x="0" y="3913883"/>
          <a:ext cx="626364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i="1" kern="1200"/>
            <a:t>O campo nome é do tipo literal</a:t>
          </a:r>
          <a:endParaRPr lang="en-US" sz="1900" kern="1200"/>
        </a:p>
      </dsp:txBody>
      <dsp:txXfrm>
        <a:off x="0" y="3913883"/>
        <a:ext cx="6263640" cy="397440"/>
      </dsp:txXfrm>
    </dsp:sp>
    <dsp:sp modelId="{1025EF7D-C91E-E44C-AA26-BDA323E6E96C}">
      <dsp:nvSpPr>
        <dsp:cNvPr id="0" name=""/>
        <dsp:cNvSpPr/>
      </dsp:nvSpPr>
      <dsp:spPr>
        <a:xfrm>
          <a:off x="0" y="4311323"/>
          <a:ext cx="6263640" cy="5756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Restrição de domínio</a:t>
          </a:r>
          <a:endParaRPr lang="en-US" sz="2400" kern="1200"/>
        </a:p>
      </dsp:txBody>
      <dsp:txXfrm>
        <a:off x="28100" y="4339423"/>
        <a:ext cx="6207440" cy="519439"/>
      </dsp:txXfrm>
    </dsp:sp>
    <dsp:sp modelId="{A6B20ADD-1C6F-964B-83DE-5CA1B9B2B3C5}">
      <dsp:nvSpPr>
        <dsp:cNvPr id="0" name=""/>
        <dsp:cNvSpPr/>
      </dsp:nvSpPr>
      <dsp:spPr>
        <a:xfrm>
          <a:off x="0" y="4886964"/>
          <a:ext cx="626364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i="1" kern="1200"/>
            <a:t>O campo dias do mês deve receber valores entre 1 e 31</a:t>
          </a:r>
          <a:endParaRPr lang="en-US" sz="1900" kern="1200"/>
        </a:p>
      </dsp:txBody>
      <dsp:txXfrm>
        <a:off x="0" y="4886964"/>
        <a:ext cx="6263640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60AB7-10D9-3B4A-B649-7F921017B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92AA2E-A7C6-2C4F-8ED3-EA253E3D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87088C-357D-EF48-A83B-98BECF21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8/19/21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00BFFE-4BE8-9B4F-A30C-DE47BDCB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9428CD-C5DC-B447-AEA0-AB14CB94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8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7CC0B-C16E-3B4C-8D52-31D71EF4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379C6F-7CBD-F643-8E05-0700C3A4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FD82-8F96-1544-BB57-4228E4C5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8/19/21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BC938-A528-9E49-AD2B-61046CC5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30805D-BA2E-8248-B622-B0CA3590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5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D009C-1AA2-F540-9F54-CBE3CC12C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A52C50-0CCE-C946-80FA-D7D1B2E2C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917F4E-C4FB-F946-9573-3938755C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8/19/21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EC331-3F58-1D4A-B483-D18A9464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9EEB57-1948-B743-8D5A-D4045D28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7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A60D9-DC33-944A-8FA1-924370E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DC2597-1D14-254B-BE8A-BC1E8A5B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9FEA08-63E5-0244-BEA9-69CAAA84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8/19/21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569705-92F8-E04B-83E6-9EE1674A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266F1B-08C4-7E49-ABBA-C90E2827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3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D3DA3-2A82-7141-AE73-B9A82C496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A337FE-2711-DF46-9957-F4275D63C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490DB8-D7D2-AF4E-9E3F-F61ECC1E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8/19/21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CE7400-B98F-FE4E-827D-DA17786D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E344B-90B6-1944-B216-0EBF45F9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8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99C76-5792-374A-92D9-7348E821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31452-61DD-3D4A-9134-FCA98166E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6939E1-910C-6F43-93DF-81A22ACFC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08FAB8-67CD-E54B-B9B4-FA77E7B3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8/19/21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E7D619-A0BD-CA48-B274-2CD59C73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AE1A96-96F5-2046-B2A1-C57F117E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6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CEF53-18D9-1544-9CA3-655F13D9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003E2F-5B52-0345-9E8E-221C0DAE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2DC78F-C46B-C349-B63D-F4043A41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B8B9E5-639C-A345-B852-259A2710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9178DC-FA5D-6F4A-A70A-972C8425D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2AE4D0-F189-DE40-B090-026AA57E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8/19/21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2CD153-517F-544C-8AB4-9C6CE2A0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43D828-98D7-D94E-816E-2807714F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FDD40-CB08-294D-A63F-081ED63C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75610E-3339-254B-B120-DE8DB430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8/19/21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6BF814-2386-D94A-B4BC-0F73A9AC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DD4866-025D-3144-B1DB-EF17A5B4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C6E3BC-D984-9B45-8EFD-9DEDC922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8/19/21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82B651-9196-8642-A1B1-4633481E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BAFB19-F9BA-8240-A593-1B39454F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2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D2E0-0D22-4D46-A9D2-061D156D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6C1E1B-05BB-F44F-A0B6-A1FD0B7B0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BD0F5F-3154-B947-ACC8-4BB0BF4AA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F5E405-3228-334C-A54F-4FEEA72B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8/19/21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D8E31B-0805-B04D-BD23-CFCA3881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CADDDB-9DF5-964C-83A3-79286CA7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5BCE4-9365-9544-8222-E79D0F1F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C6FEAC-E82D-4344-836B-F41C144B1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9FB560-6687-B24C-96A5-B70ED43DA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BB2106-875F-AE4B-9705-E2B7CD73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8/19/21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DC1A3C-C410-0B40-B940-CDBBA080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1A6F37-A06A-E546-861A-1EC6BC96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2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D78EBA-A76A-184D-8057-332D4030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B5868E-558E-7043-B4BF-3BA638496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7599CA-F5E6-0C48-A065-44AD44412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8/19/21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17B5C2-50BA-F542-B120-056ED8A61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1A8FD8-AB9B-8D40-9C79-E5F07A049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la de fundo abstrata de gráfico de partículas">
            <a:extLst>
              <a:ext uri="{FF2B5EF4-FFF2-40B4-BE49-F238E27FC236}">
                <a16:creationId xmlns:a16="http://schemas.microsoft.com/office/drawing/2014/main" id="{D4C9D27C-BC08-4FC8-8847-2C95BC462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" r="1416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57F441-BE16-1E43-863C-08BB2686E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Modelo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480E10-548E-3243-BB10-3FB59DE6F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pt-BR" sz="200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5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4009E-00FD-4A4E-9C4F-969BCCFD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Junções (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F2906-638F-5B4F-8D6A-D2875D32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Dadas duas coleções de dados, criar uma nova com elementos de duas outras coleções de entrada</a:t>
            </a:r>
          </a:p>
          <a:p>
            <a:r>
              <a:rPr lang="pt-BR" dirty="0"/>
              <a:t>Elimina duplicações</a:t>
            </a:r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FFAF98D-173F-5743-8775-F217B620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5" y="3517479"/>
            <a:ext cx="10018143" cy="297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9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6F362-7F4B-3641-B858-D7746E2C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pt-BR" sz="4000"/>
              <a:t>Restrições (Constraints)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37593-CD4B-B243-9009-CE5E95A9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pt-BR" sz="2400"/>
              <a:t>Restrições são condições lógicas que devem ser impostas aos dados</a:t>
            </a:r>
          </a:p>
          <a:p>
            <a:pPr lvl="1"/>
            <a:r>
              <a:rPr lang="pt-BR" dirty="0"/>
              <a:t>Exemplo: Um </a:t>
            </a:r>
            <a:r>
              <a:rPr lang="pt-BR" b="1" dirty="0"/>
              <a:t>filme </a:t>
            </a:r>
            <a:r>
              <a:rPr lang="pt-BR" dirty="0"/>
              <a:t>tem apenas um </a:t>
            </a:r>
            <a:r>
              <a:rPr lang="pt-BR" b="1" dirty="0"/>
              <a:t>título</a:t>
            </a:r>
          </a:p>
          <a:p>
            <a:r>
              <a:rPr lang="pt-BR" sz="2400"/>
              <a:t>Diferentes modelos de dados têm formas diversas para expressar restrições</a:t>
            </a:r>
          </a:p>
        </p:txBody>
      </p:sp>
    </p:spTree>
    <p:extLst>
      <p:ext uri="{BB962C8B-B14F-4D97-AF65-F5344CB8AC3E}">
        <p14:creationId xmlns:p14="http://schemas.microsoft.com/office/powerpoint/2010/main" val="77822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953559-7420-EA4C-A32A-41575875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pt-BR" sz="6000">
                <a:solidFill>
                  <a:schemeClr val="bg1"/>
                </a:solidFill>
              </a:rPr>
              <a:t>Tipo de Restrições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A0EBC30-20EE-4AE7-ABC6-82D512AEE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69789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82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A35AC9-1454-034C-B298-F6F13BBA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pt-BR" sz="3600"/>
              <a:t>Restrições Estruturais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334E53-D682-644B-835D-61254BEC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r>
              <a:rPr lang="pt-PT" dirty="0"/>
              <a:t>Uma restrição estrutural impõe restrições à estrutura dos dados, em vez dos próprios valores dos dados</a:t>
            </a:r>
            <a:endParaRPr lang="pt-BR" dirty="0"/>
          </a:p>
        </p:txBody>
      </p:sp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C6D017DA-0FE2-6540-B1FE-A20D2C41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836" y="3533177"/>
            <a:ext cx="3428662" cy="3137225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Calendário&#10;&#10;Descrição gerada automaticamente">
            <a:extLst>
              <a:ext uri="{FF2B5EF4-FFF2-40B4-BE49-F238E27FC236}">
                <a16:creationId xmlns:a16="http://schemas.microsoft.com/office/drawing/2014/main" id="{5853DAC0-CFAA-6E40-A57D-80C1B678B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586" y="680345"/>
            <a:ext cx="2655162" cy="18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9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A14247-EB34-514B-BCE5-50DF349C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pt-BR" sz="6600"/>
              <a:t>Modelo de Dados?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83078F-F8E9-AF4B-AF4B-29FFB020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7" y="1338729"/>
            <a:ext cx="5346187" cy="4180542"/>
          </a:xfrm>
        </p:spPr>
        <p:txBody>
          <a:bodyPr anchor="ctr">
            <a:normAutofit/>
          </a:bodyPr>
          <a:lstStyle/>
          <a:p>
            <a:r>
              <a:rPr lang="pt-BR" dirty="0"/>
              <a:t>Descreve características do dado</a:t>
            </a:r>
          </a:p>
          <a:p>
            <a:pPr marL="446088" lvl="1">
              <a:buFont typeface="Wingdings" pitchFamily="2" charset="2"/>
              <a:buChar char="v"/>
            </a:pPr>
            <a:r>
              <a:rPr lang="pt-BR" b="1" dirty="0"/>
              <a:t>Estrutura</a:t>
            </a:r>
          </a:p>
          <a:p>
            <a:pPr marL="457200" lvl="1" indent="0">
              <a:buNone/>
            </a:pPr>
            <a:r>
              <a:rPr lang="pt-BR" dirty="0"/>
              <a:t>Person {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err="1"/>
              <a:t>firstName</a:t>
            </a:r>
            <a:r>
              <a:rPr lang="pt-BR" dirty="0"/>
              <a:t>: </a:t>
            </a:r>
            <a:r>
              <a:rPr lang="pt-BR" dirty="0" err="1"/>
              <a:t>string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      , </a:t>
            </a:r>
            <a:r>
              <a:rPr lang="pt-BR" dirty="0" err="1"/>
              <a:t>lastName</a:t>
            </a:r>
            <a:r>
              <a:rPr lang="pt-BR" dirty="0"/>
              <a:t>: </a:t>
            </a:r>
            <a:r>
              <a:rPr lang="pt-BR" dirty="0" err="1"/>
              <a:t>string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      , </a:t>
            </a:r>
            <a:r>
              <a:rPr lang="pt-BR" dirty="0" err="1"/>
              <a:t>dateOfBirth</a:t>
            </a:r>
            <a:r>
              <a:rPr lang="pt-BR" dirty="0"/>
              <a:t>: date </a:t>
            </a:r>
          </a:p>
          <a:p>
            <a:pPr marL="457200" lvl="1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884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A14247-EB34-514B-BCE5-50DF349C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pt-BR" sz="6600" dirty="0"/>
              <a:t>Modelo de Dados?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83078F-F8E9-AF4B-AF4B-29FFB020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pt-BR" sz="2400" dirty="0"/>
              <a:t>Descreve características do dado</a:t>
            </a:r>
          </a:p>
          <a:p>
            <a:pPr marL="446088" lvl="1">
              <a:buFont typeface="Wingdings" pitchFamily="2" charset="2"/>
              <a:buChar char="v"/>
            </a:pPr>
            <a:r>
              <a:rPr lang="pt-BR" b="1" dirty="0"/>
              <a:t>Operações</a:t>
            </a:r>
          </a:p>
          <a:p>
            <a:pPr marL="457200" lvl="1" indent="0">
              <a:buNone/>
            </a:pP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dateOfBirth</a:t>
            </a:r>
            <a:r>
              <a:rPr lang="pt-BR" dirty="0"/>
              <a:t> </a:t>
            </a:r>
            <a:r>
              <a:rPr lang="pt-BR" dirty="0" err="1"/>
              <a:t>before</a:t>
            </a:r>
            <a:r>
              <a:rPr lang="pt-BR" dirty="0"/>
              <a:t> 1990</a:t>
            </a:r>
          </a:p>
        </p:txBody>
      </p:sp>
    </p:spTree>
    <p:extLst>
      <p:ext uri="{BB962C8B-B14F-4D97-AF65-F5344CB8AC3E}">
        <p14:creationId xmlns:p14="http://schemas.microsoft.com/office/powerpoint/2010/main" val="321327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14247-EB34-514B-BCE5-50DF349C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pt-BR" sz="6600" dirty="0"/>
              <a:t>Modelo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83078F-F8E9-AF4B-AF4B-29FFB020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pt-BR" sz="2400" dirty="0"/>
              <a:t>Descreve características do dado</a:t>
            </a:r>
          </a:p>
          <a:p>
            <a:pPr marL="446088" lvl="1">
              <a:buFont typeface="Wingdings" pitchFamily="2" charset="2"/>
              <a:buChar char="v"/>
            </a:pPr>
            <a:r>
              <a:rPr lang="pt-BR" b="1" dirty="0"/>
              <a:t>Restrições</a:t>
            </a:r>
          </a:p>
          <a:p>
            <a:pPr marL="457200" lvl="1" indent="0">
              <a:buNone/>
            </a:pPr>
            <a:r>
              <a:rPr lang="pt-BR" dirty="0"/>
              <a:t>Data de Hoje ‘menos’ </a:t>
            </a:r>
            <a:r>
              <a:rPr lang="pt-BR" dirty="0" err="1"/>
              <a:t>dateOfBirth</a:t>
            </a:r>
            <a:r>
              <a:rPr lang="pt-BR" dirty="0"/>
              <a:t> precisa ser maior que 18 anos</a:t>
            </a:r>
          </a:p>
        </p:txBody>
      </p:sp>
    </p:spTree>
    <p:extLst>
      <p:ext uri="{BB962C8B-B14F-4D97-AF65-F5344CB8AC3E}">
        <p14:creationId xmlns:p14="http://schemas.microsoft.com/office/powerpoint/2010/main" val="150964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9BA697-42B2-BB46-BB57-C1CF8554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pt-BR" sz="4800"/>
              <a:t>Dados Estruturados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9AB446F-6A8A-6F4E-A370-C089B9C54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5603" y="2516096"/>
            <a:ext cx="5925684" cy="2766243"/>
          </a:xfrm>
        </p:spPr>
      </p:pic>
    </p:spTree>
    <p:extLst>
      <p:ext uri="{BB962C8B-B14F-4D97-AF65-F5344CB8AC3E}">
        <p14:creationId xmlns:p14="http://schemas.microsoft.com/office/powerpoint/2010/main" val="265021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D26727-6CB7-A944-A332-635CC09A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pt-BR" sz="4800" dirty="0"/>
              <a:t>Dados não estruturados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C75E7CF8-8684-024C-901F-DA7B35FF6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361" y="2131050"/>
            <a:ext cx="5672618" cy="2588081"/>
          </a:xfrm>
        </p:spPr>
      </p:pic>
    </p:spTree>
    <p:extLst>
      <p:ext uri="{BB962C8B-B14F-4D97-AF65-F5344CB8AC3E}">
        <p14:creationId xmlns:p14="http://schemas.microsoft.com/office/powerpoint/2010/main" val="109280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 em documento com caneta">
            <a:extLst>
              <a:ext uri="{FF2B5EF4-FFF2-40B4-BE49-F238E27FC236}">
                <a16:creationId xmlns:a16="http://schemas.microsoft.com/office/drawing/2014/main" id="{1FDF4051-813E-4338-80E1-19E9B79B0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1A4294-F6A6-0044-9969-A3491A83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 dirty="0"/>
              <a:t>Operações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706370-70C1-184F-BB01-533020C2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BR" sz="2000"/>
              <a:t>Subconjuntos</a:t>
            </a:r>
          </a:p>
          <a:p>
            <a:pPr lvl="1"/>
            <a:r>
              <a:rPr lang="pt-BR" sz="2000"/>
              <a:t>Dada uma coleção de dados, retornar apenas as ocorrências que satisfaçam uma condições estabelecida</a:t>
            </a:r>
          </a:p>
        </p:txBody>
      </p:sp>
      <p:pic>
        <p:nvPicPr>
          <p:cNvPr id="6" name="Imagem 5" descr="Diagrama, Texto&#10;&#10;Descrição gerada automaticamente">
            <a:extLst>
              <a:ext uri="{FF2B5EF4-FFF2-40B4-BE49-F238E27FC236}">
                <a16:creationId xmlns:a16="http://schemas.microsoft.com/office/drawing/2014/main" id="{F73A58A9-0756-1844-8358-22365A62D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6" y="2030552"/>
            <a:ext cx="5886330" cy="277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6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s financeiros em uma tela escura">
            <a:extLst>
              <a:ext uri="{FF2B5EF4-FFF2-40B4-BE49-F238E27FC236}">
                <a16:creationId xmlns:a16="http://schemas.microsoft.com/office/drawing/2014/main" id="{DC653FBE-4EC4-4374-BDD0-84029E3AB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" r="884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3DE248-5760-5149-9A75-C21138F9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/>
              <a:t>Extração de Subestrutura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9C602-2B17-DC4D-8C37-7C829DF9F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BR" sz="2000" dirty="0"/>
              <a:t>Dada uma coleção de dados com alguma estrutura, extrair de cada item de dados uma parte de sua estrutura de acordo com uma condição</a:t>
            </a:r>
          </a:p>
        </p:txBody>
      </p:sp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EB5321F5-9487-6145-8F21-D8B9661AE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2964"/>
            <a:ext cx="12192000" cy="17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1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3D9F5E-A1CB-E748-988C-D8BF3423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pt-BR" sz="4000"/>
              <a:t>União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786D8-587B-6841-880D-11E0E669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pt-BR" sz="2400"/>
              <a:t>Dado duas coleções de dados, criar uma nova com elementos de duas coleções de entrada</a:t>
            </a:r>
          </a:p>
          <a:p>
            <a:r>
              <a:rPr lang="pt-BR" sz="2400"/>
              <a:t>Elimina duplicações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Arquivo HTML">
            <a:extLst>
              <a:ext uri="{FF2B5EF4-FFF2-40B4-BE49-F238E27FC236}">
                <a16:creationId xmlns:a16="http://schemas.microsoft.com/office/drawing/2014/main" id="{F221C7DE-A420-426F-AA9A-F192F2048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  <p:pic>
        <p:nvPicPr>
          <p:cNvPr id="5" name="Imagem 4" descr="Texto branco sobre fundo verde&#10;&#10;Descrição gerada automaticamente com confiança média">
            <a:extLst>
              <a:ext uri="{FF2B5EF4-FFF2-40B4-BE49-F238E27FC236}">
                <a16:creationId xmlns:a16="http://schemas.microsoft.com/office/drawing/2014/main" id="{207AF8AD-9872-0944-BA78-0E3C5B0CD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2" y="4944784"/>
            <a:ext cx="6681630" cy="19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62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</TotalTime>
  <Words>270</Words>
  <Application>Microsoft Macintosh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do Office</vt:lpstr>
      <vt:lpstr>Modelo de Dados</vt:lpstr>
      <vt:lpstr>Modelo de Dados?</vt:lpstr>
      <vt:lpstr>Modelo de Dados?</vt:lpstr>
      <vt:lpstr>Modelo de Dados?</vt:lpstr>
      <vt:lpstr>Dados Estruturados</vt:lpstr>
      <vt:lpstr>Dados não estruturados</vt:lpstr>
      <vt:lpstr>Operações</vt:lpstr>
      <vt:lpstr>Extração de Subestrutura</vt:lpstr>
      <vt:lpstr>União</vt:lpstr>
      <vt:lpstr>Junções (Join)</vt:lpstr>
      <vt:lpstr>Restrições (Constraints)</vt:lpstr>
      <vt:lpstr>Tipo de Restrições</vt:lpstr>
      <vt:lpstr>Restrições Estruturais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Dados</dc:title>
  <dc:creator>RAFAEL ELIAS DE LIMA ESCALFONI</dc:creator>
  <cp:lastModifiedBy>RAFAEL ELIAS DE LIMA ESCALFONI</cp:lastModifiedBy>
  <cp:revision>1</cp:revision>
  <dcterms:created xsi:type="dcterms:W3CDTF">2021-08-19T18:20:17Z</dcterms:created>
  <dcterms:modified xsi:type="dcterms:W3CDTF">2021-08-20T22:18:59Z</dcterms:modified>
</cp:coreProperties>
</file>