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77" r:id="rId10"/>
    <p:sldId id="278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7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41"/>
    <a:srgbClr val="00A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22F28-BFCD-844D-9E88-8708F74C5CA0}" v="35" dt="2022-04-25T20:22:38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8"/>
    <p:restoredTop sz="94655"/>
  </p:normalViewPr>
  <p:slideViewPr>
    <p:cSldViewPr snapToGrid="0" snapToObjects="1">
      <p:cViewPr varScale="1">
        <p:scale>
          <a:sx n="110" d="100"/>
          <a:sy n="110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5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2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1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26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ipt de computador em uma tela">
            <a:extLst>
              <a:ext uri="{FF2B5EF4-FFF2-40B4-BE49-F238E27FC236}">
                <a16:creationId xmlns:a16="http://schemas.microsoft.com/office/drawing/2014/main" id="{AED5B86A-2AFD-B021-8031-06B092C0E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990" b="975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404832-1983-D149-AACE-69D3DF29D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sz="2600" dirty="0"/>
              <a:t>Programação de Clientes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E3A5D1-E36B-1F46-9498-640B71966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/>
              <a:t>JavaScript</a:t>
            </a:r>
          </a:p>
          <a:p>
            <a:pPr algn="ctr"/>
            <a:r>
              <a:rPr lang="pt-BR" dirty="0"/>
              <a:t>Professor Rafael Escalfoni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7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23A091-C033-1346-A013-8909A1BA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Operadores </a:t>
            </a:r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0D743-FB0C-8B41-8628-4EC1CF87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lógicos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 tipo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1EF44FC2-85BF-ED49-9ACE-08C21C69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643124"/>
            <a:ext cx="7734300" cy="2070100"/>
          </a:xfrm>
          <a:prstGeom prst="rect">
            <a:avLst/>
          </a:prstGeom>
        </p:spPr>
      </p:pic>
      <p:pic>
        <p:nvPicPr>
          <p:cNvPr id="9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2123790-D71F-3443-B9D0-B5C38569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4935000"/>
            <a:ext cx="77216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25D6AB-88C8-B24C-89F3-61DE563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Tipos de dados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21B48-F4B0-CF47-8968-28B2D535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 fontScale="85000" lnSpcReduction="20000"/>
          </a:bodyPr>
          <a:lstStyle/>
          <a:p>
            <a:r>
              <a:rPr lang="pt-BR" dirty="0" err="1"/>
              <a:t>String</a:t>
            </a:r>
            <a:endParaRPr lang="pt-BR" dirty="0"/>
          </a:p>
          <a:p>
            <a:r>
              <a:rPr lang="pt-BR" dirty="0" err="1"/>
              <a:t>Number</a:t>
            </a:r>
            <a:endParaRPr lang="pt-BR" dirty="0"/>
          </a:p>
          <a:p>
            <a:r>
              <a:rPr lang="pt-BR" dirty="0" err="1"/>
              <a:t>Boolean</a:t>
            </a:r>
            <a:endParaRPr lang="pt-BR" dirty="0"/>
          </a:p>
          <a:p>
            <a:r>
              <a:rPr lang="pt-BR" dirty="0" err="1"/>
              <a:t>Undefined</a:t>
            </a:r>
            <a:endParaRPr lang="pt-BR" dirty="0"/>
          </a:p>
          <a:p>
            <a:r>
              <a:rPr lang="pt-BR" dirty="0" err="1"/>
              <a:t>null</a:t>
            </a:r>
            <a:endParaRPr lang="pt-BR" dirty="0"/>
          </a:p>
          <a:p>
            <a:r>
              <a:rPr lang="pt-BR" dirty="0" err="1"/>
              <a:t>Object</a:t>
            </a:r>
            <a:endParaRPr lang="pt-BR" dirty="0"/>
          </a:p>
          <a:p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Date</a:t>
            </a:r>
          </a:p>
          <a:p>
            <a:r>
              <a:rPr lang="pt-BR" dirty="0" err="1"/>
              <a:t>Function</a:t>
            </a:r>
            <a:r>
              <a:rPr lang="pt-BR" dirty="0"/>
              <a:t> (???)</a:t>
            </a:r>
          </a:p>
        </p:txBody>
      </p:sp>
    </p:spTree>
    <p:extLst>
      <p:ext uri="{BB962C8B-B14F-4D97-AF65-F5344CB8AC3E}">
        <p14:creationId xmlns:p14="http://schemas.microsoft.com/office/powerpoint/2010/main" val="1121733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79E2E2-6C73-6D46-8D40-A57ABE83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String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F8279-7BED-7B4A-AF10-A03E6E05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Cadeia de caracteres</a:t>
            </a:r>
          </a:p>
          <a:p>
            <a:pPr lvl="1"/>
            <a:r>
              <a:rPr lang="pt-BR" dirty="0"/>
              <a:t>“” - aspas duplas</a:t>
            </a:r>
          </a:p>
          <a:p>
            <a:pPr lvl="1"/>
            <a:r>
              <a:rPr lang="pt-BR" dirty="0"/>
              <a:t>‘’  - aspas simples</a:t>
            </a:r>
          </a:p>
          <a:p>
            <a:pPr lvl="1"/>
            <a:r>
              <a:rPr lang="pt-BR" dirty="0"/>
              <a:t>`` -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547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F62AA-CB62-DB41-BECC-3F1C2E63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String</a:t>
            </a:r>
            <a:r>
              <a:rPr lang="pt-BR" dirty="0"/>
              <a:t> propriedade de tamanho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48A46-20FF-8C4D-A8B2-8705AF6E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Tamanho – </a:t>
            </a:r>
            <a:r>
              <a:rPr lang="pt-BR" dirty="0" err="1"/>
              <a:t>length</a:t>
            </a:r>
            <a:endParaRPr lang="pt-BR" dirty="0"/>
          </a:p>
          <a:p>
            <a:pPr lvl="1"/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minhaString</a:t>
            </a:r>
            <a:r>
              <a:rPr lang="pt-BR" dirty="0"/>
              <a:t> = “ABCDEF”;</a:t>
            </a:r>
          </a:p>
          <a:p>
            <a:pPr lvl="1"/>
            <a:r>
              <a:rPr lang="pt-BR" dirty="0" err="1"/>
              <a:t>let</a:t>
            </a:r>
            <a:r>
              <a:rPr lang="pt-BR" dirty="0"/>
              <a:t> tamanho = </a:t>
            </a:r>
            <a:r>
              <a:rPr lang="pt-BR" dirty="0" err="1"/>
              <a:t>minhaString.length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9072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62F390-42B9-F549-B2DF-95866EF3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string</a:t>
            </a:r>
            <a:r>
              <a:rPr lang="pt-BR" dirty="0"/>
              <a:t> – </a:t>
            </a:r>
            <a:r>
              <a:rPr lang="pt-BR" dirty="0" err="1"/>
              <a:t>caracter</a:t>
            </a:r>
            <a:r>
              <a:rPr lang="pt-BR" dirty="0"/>
              <a:t> de escape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571C6-D7AD-0048-B84B-336B718F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pPr lvl="1"/>
            <a:r>
              <a:rPr lang="pt-BR" sz="2400" dirty="0" err="1">
                <a:solidFill>
                  <a:schemeClr val="accent6"/>
                </a:solidFill>
              </a:rPr>
              <a:t>let</a:t>
            </a:r>
            <a:r>
              <a:rPr lang="pt-BR" sz="2400" dirty="0">
                <a:solidFill>
                  <a:schemeClr val="accent6"/>
                </a:solidFill>
              </a:rPr>
              <a:t> </a:t>
            </a:r>
            <a:r>
              <a:rPr lang="pt-BR" sz="2400" dirty="0" err="1"/>
              <a:t>text</a:t>
            </a:r>
            <a:r>
              <a:rPr lang="pt-BR" sz="2400" dirty="0"/>
              <a:t> = </a:t>
            </a:r>
            <a:r>
              <a:rPr lang="pt-BR" sz="2400" dirty="0">
                <a:solidFill>
                  <a:srgbClr val="C00000"/>
                </a:solidFill>
              </a:rPr>
              <a:t>“</a:t>
            </a:r>
            <a:r>
              <a:rPr lang="pt-BR" sz="2400" dirty="0" err="1">
                <a:solidFill>
                  <a:srgbClr val="C00000"/>
                </a:solidFill>
              </a:rPr>
              <a:t>We</a:t>
            </a:r>
            <a:r>
              <a:rPr lang="pt-BR" sz="2400" dirty="0">
                <a:solidFill>
                  <a:srgbClr val="C00000"/>
                </a:solidFill>
              </a:rPr>
              <a:t> are </a:t>
            </a:r>
            <a:r>
              <a:rPr lang="pt-BR" sz="2400" dirty="0" err="1">
                <a:solidFill>
                  <a:srgbClr val="C00000"/>
                </a:solidFill>
              </a:rPr>
              <a:t>the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so-called</a:t>
            </a:r>
            <a:r>
              <a:rPr lang="pt-BR" sz="2400" dirty="0">
                <a:solidFill>
                  <a:srgbClr val="C00000"/>
                </a:solidFill>
              </a:rPr>
              <a:t> “</a:t>
            </a:r>
            <a:r>
              <a:rPr lang="pt-BR" sz="2400" dirty="0"/>
              <a:t>Vikings</a:t>
            </a:r>
            <a:r>
              <a:rPr lang="pt-BR" sz="2400" dirty="0">
                <a:solidFill>
                  <a:srgbClr val="C00000"/>
                </a:solidFill>
              </a:rPr>
              <a:t>” </a:t>
            </a:r>
            <a:r>
              <a:rPr lang="pt-BR" sz="2400" dirty="0" err="1">
                <a:solidFill>
                  <a:srgbClr val="C00000"/>
                </a:solidFill>
              </a:rPr>
              <a:t>from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the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north</a:t>
            </a:r>
            <a:r>
              <a:rPr lang="pt-BR" sz="2400" dirty="0">
                <a:solidFill>
                  <a:srgbClr val="C00000"/>
                </a:solidFill>
              </a:rPr>
              <a:t>.”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use </a:t>
            </a:r>
            <a:r>
              <a:rPr lang="pt-BR" sz="2400" dirty="0" err="1"/>
              <a:t>contrabarra</a:t>
            </a:r>
            <a:r>
              <a:rPr lang="pt-BR" sz="2400" dirty="0"/>
              <a:t> -  </a:t>
            </a:r>
            <a:r>
              <a:rPr lang="pt-BR" sz="2800" dirty="0"/>
              <a:t>\</a:t>
            </a:r>
          </a:p>
          <a:p>
            <a:pPr lvl="1"/>
            <a:r>
              <a:rPr lang="pt-BR" sz="2800" dirty="0"/>
              <a:t>\’ – resultado: ‘</a:t>
            </a:r>
          </a:p>
          <a:p>
            <a:pPr lvl="1"/>
            <a:r>
              <a:rPr lang="pt-BR" sz="2800" dirty="0"/>
              <a:t>\” – resultado: “</a:t>
            </a:r>
          </a:p>
          <a:p>
            <a:pPr lvl="1"/>
            <a:r>
              <a:rPr lang="pt-BR" sz="2800" dirty="0"/>
              <a:t>\\ - resultado: \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9994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62F390-42B9-F549-B2DF-95866EF3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string</a:t>
            </a:r>
            <a:r>
              <a:rPr lang="pt-BR" dirty="0"/>
              <a:t> – </a:t>
            </a:r>
            <a:r>
              <a:rPr lang="pt-BR" dirty="0" err="1"/>
              <a:t>caracter</a:t>
            </a:r>
            <a:r>
              <a:rPr lang="pt-BR" dirty="0"/>
              <a:t> de escape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571C6-D7AD-0048-B84B-336B718F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pPr lvl="1"/>
            <a:r>
              <a:rPr lang="pt-BR" sz="2400" dirty="0" err="1">
                <a:solidFill>
                  <a:schemeClr val="accent6"/>
                </a:solidFill>
              </a:rPr>
              <a:t>let</a:t>
            </a:r>
            <a:r>
              <a:rPr lang="pt-BR" sz="2400" dirty="0">
                <a:solidFill>
                  <a:schemeClr val="accent6"/>
                </a:solidFill>
              </a:rPr>
              <a:t> </a:t>
            </a:r>
            <a:r>
              <a:rPr lang="pt-BR" sz="2400" dirty="0" err="1"/>
              <a:t>text</a:t>
            </a:r>
            <a:r>
              <a:rPr lang="pt-BR" sz="2400" dirty="0"/>
              <a:t> = </a:t>
            </a:r>
            <a:r>
              <a:rPr lang="pt-BR" sz="2400" dirty="0">
                <a:solidFill>
                  <a:srgbClr val="C00000"/>
                </a:solidFill>
              </a:rPr>
              <a:t>“</a:t>
            </a:r>
            <a:r>
              <a:rPr lang="pt-BR" sz="2400" dirty="0" err="1">
                <a:solidFill>
                  <a:srgbClr val="C00000"/>
                </a:solidFill>
              </a:rPr>
              <a:t>We</a:t>
            </a:r>
            <a:r>
              <a:rPr lang="pt-BR" sz="2400" dirty="0">
                <a:solidFill>
                  <a:srgbClr val="C00000"/>
                </a:solidFill>
              </a:rPr>
              <a:t> are </a:t>
            </a:r>
            <a:r>
              <a:rPr lang="pt-BR" sz="2400" dirty="0" err="1">
                <a:solidFill>
                  <a:srgbClr val="C00000"/>
                </a:solidFill>
              </a:rPr>
              <a:t>the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so-called</a:t>
            </a:r>
            <a:r>
              <a:rPr lang="pt-BR" sz="2400" dirty="0">
                <a:solidFill>
                  <a:srgbClr val="C00000"/>
                </a:solidFill>
              </a:rPr>
              <a:t> \“Vikings\” </a:t>
            </a:r>
            <a:r>
              <a:rPr lang="pt-BR" sz="2400" dirty="0" err="1">
                <a:solidFill>
                  <a:srgbClr val="C00000"/>
                </a:solidFill>
              </a:rPr>
              <a:t>from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the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north</a:t>
            </a:r>
            <a:r>
              <a:rPr lang="pt-BR" sz="2400" dirty="0">
                <a:solidFill>
                  <a:srgbClr val="C00000"/>
                </a:solidFill>
              </a:rPr>
              <a:t>.”</a:t>
            </a:r>
            <a:r>
              <a:rPr lang="pt-BR" sz="2400" dirty="0"/>
              <a:t>;</a:t>
            </a:r>
          </a:p>
          <a:p>
            <a:pPr lvl="1"/>
            <a:endParaRPr lang="pt-BR" sz="24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E0F58EF-8D24-F34C-8BA2-43AF208A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57267"/>
              </p:ext>
            </p:extLst>
          </p:nvPr>
        </p:nvGraphicFramePr>
        <p:xfrm>
          <a:off x="1524000" y="351734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781">
                  <a:extLst>
                    <a:ext uri="{9D8B030D-6E8A-4147-A177-3AD203B41FA5}">
                      <a16:colId xmlns:a16="http://schemas.microsoft.com/office/drawing/2014/main" val="1632500381"/>
                    </a:ext>
                  </a:extLst>
                </a:gridCol>
                <a:gridCol w="5739219">
                  <a:extLst>
                    <a:ext uri="{9D8B030D-6E8A-4147-A177-3AD203B41FA5}">
                      <a16:colId xmlns:a16="http://schemas.microsoft.com/office/drawing/2014/main" val="2127163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8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backspace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6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Form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feed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Nova 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Carriage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Return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2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Tabulação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Tabulação vertical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1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249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DA84B-A907-A64B-9BCD-201074D9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String</a:t>
            </a:r>
            <a:r>
              <a:rPr lang="pt-BR" dirty="0"/>
              <a:t> métodos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60826-DFD1-6647-82F3-EF0A31100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 err="1"/>
              <a:t>slice</a:t>
            </a:r>
            <a:r>
              <a:rPr lang="pt-BR" dirty="0"/>
              <a:t>(start, 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extrai uma parte de uma </a:t>
            </a:r>
            <a:r>
              <a:rPr lang="pt-BR" dirty="0" err="1"/>
              <a:t>string</a:t>
            </a:r>
            <a:r>
              <a:rPr lang="pt-BR" dirty="0"/>
              <a:t> e retorna a parte extraída em uma nova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 err="1"/>
              <a:t>substring</a:t>
            </a:r>
            <a:r>
              <a:rPr lang="pt-BR" dirty="0"/>
              <a:t>(start, 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similar ao </a:t>
            </a:r>
            <a:r>
              <a:rPr lang="pt-BR" dirty="0" err="1"/>
              <a:t>slice</a:t>
            </a:r>
            <a:r>
              <a:rPr lang="pt-BR" dirty="0"/>
              <a:t>, só  que </a:t>
            </a:r>
            <a:r>
              <a:rPr lang="pt-BR" dirty="0" err="1"/>
              <a:t>nãoo</a:t>
            </a:r>
            <a:r>
              <a:rPr lang="pt-BR" dirty="0"/>
              <a:t> aceita índices negativos</a:t>
            </a:r>
          </a:p>
          <a:p>
            <a:r>
              <a:rPr lang="pt-BR" dirty="0" err="1"/>
              <a:t>substr</a:t>
            </a:r>
            <a:r>
              <a:rPr lang="pt-BR" dirty="0"/>
              <a:t>(start, </a:t>
            </a:r>
            <a:r>
              <a:rPr lang="pt-BR" dirty="0" err="1"/>
              <a:t>length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similar ao </a:t>
            </a:r>
            <a:r>
              <a:rPr lang="pt-BR" dirty="0" err="1"/>
              <a:t>slice</a:t>
            </a:r>
            <a:r>
              <a:rPr lang="pt-BR" dirty="0"/>
              <a:t>, sendo o segundo parâmetro o tamanho da nova </a:t>
            </a:r>
            <a:r>
              <a:rPr lang="pt-BR" dirty="0" err="1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198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16DBF6-6E33-A04A-99D8-537FB688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exemplos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430EC-4DC4-6D4A-93B5-710B27F1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accent6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"Apple, Banana, Kiwi"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chemeClr val="accent6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= </a:t>
            </a:r>
            <a:r>
              <a:rPr lang="pt-BR" dirty="0" err="1"/>
              <a:t>str.slice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-12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-6</a:t>
            </a:r>
            <a:r>
              <a:rPr lang="pt-BR" dirty="0"/>
              <a:t>);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accent6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"Apple, Banana, Kiwi"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chemeClr val="accent6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= </a:t>
            </a:r>
            <a:r>
              <a:rPr lang="pt-BR" dirty="0" err="1"/>
              <a:t>str.substring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7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13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chemeClr val="accent6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"Apple, Banana, Kiwi"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chemeClr val="accent6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= </a:t>
            </a:r>
            <a:r>
              <a:rPr lang="pt-BR" dirty="0" err="1"/>
              <a:t>str.substr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7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91152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0083B-CAAA-354A-BC74-1CAB58C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String</a:t>
            </a:r>
            <a:r>
              <a:rPr lang="pt-BR" dirty="0"/>
              <a:t> – Alterando conteúdos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CF700-DABE-E741-9746-9A8EC959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683945"/>
          </a:xfrm>
        </p:spPr>
        <p:txBody>
          <a:bodyPr>
            <a:normAutofit/>
          </a:bodyPr>
          <a:lstStyle/>
          <a:p>
            <a:r>
              <a:rPr lang="pt-BR" dirty="0" err="1"/>
              <a:t>Replace</a:t>
            </a:r>
            <a:r>
              <a:rPr lang="pt-BR" dirty="0"/>
              <a:t> - Substituindo conteúdos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=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Please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visit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Microsoft!"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newText</a:t>
            </a:r>
            <a:r>
              <a:rPr lang="pt-BR" dirty="0"/>
              <a:t> = </a:t>
            </a:r>
            <a:r>
              <a:rPr lang="pt-BR" dirty="0" err="1"/>
              <a:t>text.replace</a:t>
            </a:r>
            <a:r>
              <a:rPr lang="pt-BR" dirty="0"/>
              <a:t>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"Microsoft"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"W3Schools"</a:t>
            </a:r>
            <a:r>
              <a:rPr lang="pt-BR" dirty="0"/>
              <a:t>);</a:t>
            </a:r>
          </a:p>
          <a:p>
            <a:pPr lvl="0"/>
            <a:r>
              <a:rPr lang="pt-BR" dirty="0" err="1">
                <a:solidFill>
                  <a:srgbClr val="000000"/>
                </a:solidFill>
              </a:rPr>
              <a:t>toUpperCase</a:t>
            </a:r>
            <a:r>
              <a:rPr lang="pt-BR" dirty="0">
                <a:solidFill>
                  <a:srgbClr val="000000"/>
                </a:solidFill>
              </a:rPr>
              <a:t>() – Convertendo em maiúsculo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text1 =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World!"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text2 = text1.toUpperCase();</a:t>
            </a:r>
          </a:p>
          <a:p>
            <a:pPr lvl="0"/>
            <a:r>
              <a:rPr lang="pt-BR" dirty="0" err="1">
                <a:solidFill>
                  <a:srgbClr val="000000"/>
                </a:solidFill>
              </a:rPr>
              <a:t>toLowerCase</a:t>
            </a:r>
            <a:r>
              <a:rPr lang="pt-BR" dirty="0">
                <a:solidFill>
                  <a:srgbClr val="000000"/>
                </a:solidFill>
              </a:rPr>
              <a:t>() – Convertendo em maiúsculo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text1 =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World!"</a:t>
            </a:r>
            <a:r>
              <a:rPr lang="pt-BR" dirty="0"/>
              <a:t>;       </a:t>
            </a:r>
            <a:r>
              <a:rPr lang="pt-BR" dirty="0">
                <a:solidFill>
                  <a:srgbClr val="00B050"/>
                </a:solidFill>
              </a:rPr>
              <a:t>// </a:t>
            </a:r>
            <a:r>
              <a:rPr lang="pt-BR" dirty="0" err="1">
                <a:solidFill>
                  <a:srgbClr val="00B050"/>
                </a:solidFill>
              </a:rPr>
              <a:t>String</a:t>
            </a:r>
            <a:br>
              <a:rPr lang="pt-BR" dirty="0"/>
            </a:b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text2 = text1.toLowerCase();  </a:t>
            </a:r>
            <a:r>
              <a:rPr lang="pt-BR" dirty="0">
                <a:solidFill>
                  <a:srgbClr val="00B050"/>
                </a:solidFill>
              </a:rPr>
              <a:t>// text2 </a:t>
            </a:r>
            <a:r>
              <a:rPr lang="pt-BR" dirty="0" err="1">
                <a:solidFill>
                  <a:srgbClr val="00B050"/>
                </a:solidFill>
              </a:rPr>
              <a:t>is</a:t>
            </a:r>
            <a:r>
              <a:rPr lang="pt-BR" dirty="0">
                <a:solidFill>
                  <a:srgbClr val="00B050"/>
                </a:solidFill>
              </a:rPr>
              <a:t> text1 </a:t>
            </a:r>
            <a:r>
              <a:rPr lang="pt-BR" dirty="0" err="1">
                <a:solidFill>
                  <a:srgbClr val="00B050"/>
                </a:solidFill>
              </a:rPr>
              <a:t>converted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to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lower</a:t>
            </a:r>
            <a:r>
              <a:rPr lang="pt-BR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4543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4E24A9-64D1-6C41-8ACB-E6C6896C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Extraindo trechos de </a:t>
            </a:r>
            <a:r>
              <a:rPr lang="pt-BR" dirty="0" err="1"/>
              <a:t>strings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7A84F-FCC6-7A44-878D-262A5C02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/>
              <a:t>charAt</a:t>
            </a:r>
            <a:r>
              <a:rPr lang="pt-BR" dirty="0"/>
              <a:t>(position) – retorna o </a:t>
            </a:r>
            <a:r>
              <a:rPr lang="pt-BR" dirty="0" err="1"/>
              <a:t>caracter</a:t>
            </a:r>
            <a:r>
              <a:rPr lang="pt-BR" dirty="0"/>
              <a:t> na posição informada (0 a n-1)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"HELLO WORLD"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char = </a:t>
            </a:r>
            <a:r>
              <a:rPr lang="pt-BR" dirty="0" err="1"/>
              <a:t>text.charAt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0</a:t>
            </a:r>
            <a:r>
              <a:rPr lang="pt-BR" dirty="0"/>
              <a:t>);</a:t>
            </a:r>
          </a:p>
          <a:p>
            <a:r>
              <a:rPr lang="pt-BR" dirty="0" err="1"/>
              <a:t>charCodeAt</a:t>
            </a:r>
            <a:r>
              <a:rPr lang="pt-BR" dirty="0"/>
              <a:t>(position) – retorna o código ASCII na posição informada (0 a n-1)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"HELLO WORLD"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char = </a:t>
            </a:r>
            <a:r>
              <a:rPr lang="pt-BR" dirty="0" err="1"/>
              <a:t>text.charCodeAt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0</a:t>
            </a:r>
            <a:r>
              <a:rPr lang="pt-BR" dirty="0"/>
              <a:t>);</a:t>
            </a:r>
          </a:p>
          <a:p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access</a:t>
            </a:r>
            <a:r>
              <a:rPr lang="pt-BR" dirty="0"/>
              <a:t>[] – retorna o </a:t>
            </a:r>
            <a:r>
              <a:rPr lang="pt-BR" dirty="0" err="1"/>
              <a:t>caracter</a:t>
            </a:r>
            <a:r>
              <a:rPr lang="pt-BR" dirty="0"/>
              <a:t> na posição informada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"HELLO WORLD"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char = </a:t>
            </a:r>
            <a:r>
              <a:rPr lang="pt-BR" dirty="0" err="1"/>
              <a:t>text</a:t>
            </a:r>
            <a:r>
              <a:rPr lang="pt-BR" dirty="0"/>
              <a:t>[</a:t>
            </a:r>
            <a:r>
              <a:rPr lang="pt-BR" dirty="0">
                <a:solidFill>
                  <a:srgbClr val="FF0000"/>
                </a:solidFill>
              </a:rPr>
              <a:t>0</a:t>
            </a:r>
            <a:r>
              <a:rPr lang="pt-BR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573848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8FA395-5475-5D49-8A2B-4550362E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Linguagem </a:t>
            </a:r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E17AA-4119-9A43-A8AB-F3C49ED6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Linguagem de programação interpretada que roda no Navegador do usuário (front-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Ao clicar em um elemento de site e desencadeia uma ação, isso é JavaScript</a:t>
            </a:r>
          </a:p>
          <a:p>
            <a:pPr lvl="1"/>
            <a:r>
              <a:rPr lang="pt-BR" dirty="0"/>
              <a:t>Melhora a experiência do usuário</a:t>
            </a:r>
          </a:p>
          <a:p>
            <a:r>
              <a:rPr lang="pt-BR" dirty="0"/>
              <a:t>Existe também uma versão </a:t>
            </a:r>
            <a:r>
              <a:rPr lang="pt-BR" dirty="0" err="1"/>
              <a:t>back-end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750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3B644B-54F8-E64A-8F56-07EEA46D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convertendo uma </a:t>
            </a:r>
            <a:r>
              <a:rPr lang="pt-BR" dirty="0" err="1"/>
              <a:t>string</a:t>
            </a:r>
            <a:r>
              <a:rPr lang="pt-BR" dirty="0"/>
              <a:t> em </a:t>
            </a:r>
            <a:r>
              <a:rPr lang="pt-BR" dirty="0" err="1"/>
              <a:t>array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E22A0D-C8DA-1C4A-BA5A-E8AD0A13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 err="1"/>
              <a:t>split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text.split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","</a:t>
            </a:r>
            <a:r>
              <a:rPr lang="pt-BR" dirty="0"/>
              <a:t>)    </a:t>
            </a:r>
            <a:r>
              <a:rPr lang="pt-BR" dirty="0">
                <a:solidFill>
                  <a:srgbClr val="00B050"/>
                </a:solidFill>
              </a:rPr>
              <a:t>// Split </a:t>
            </a:r>
            <a:r>
              <a:rPr lang="pt-BR" dirty="0" err="1">
                <a:solidFill>
                  <a:srgbClr val="00B050"/>
                </a:solidFill>
              </a:rPr>
              <a:t>on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commas</a:t>
            </a:r>
            <a:br>
              <a:rPr lang="pt-BR" dirty="0">
                <a:solidFill>
                  <a:srgbClr val="00B050"/>
                </a:solidFill>
              </a:rPr>
            </a:br>
            <a:r>
              <a:rPr lang="pt-BR" dirty="0" err="1"/>
              <a:t>text.split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 "</a:t>
            </a:r>
            <a:r>
              <a:rPr lang="pt-BR" dirty="0"/>
              <a:t>)    </a:t>
            </a:r>
            <a:r>
              <a:rPr lang="pt-BR" dirty="0">
                <a:solidFill>
                  <a:srgbClr val="00B050"/>
                </a:solidFill>
              </a:rPr>
              <a:t>// Split </a:t>
            </a:r>
            <a:r>
              <a:rPr lang="pt-BR" dirty="0" err="1">
                <a:solidFill>
                  <a:srgbClr val="00B050"/>
                </a:solidFill>
              </a:rPr>
              <a:t>on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spaces</a:t>
            </a:r>
            <a:br>
              <a:rPr lang="pt-BR" dirty="0">
                <a:solidFill>
                  <a:srgbClr val="00B050"/>
                </a:solidFill>
              </a:rPr>
            </a:br>
            <a:r>
              <a:rPr lang="pt-BR" dirty="0" err="1"/>
              <a:t>text.split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"|"</a:t>
            </a:r>
            <a:r>
              <a:rPr lang="pt-BR" dirty="0"/>
              <a:t>)   </a:t>
            </a:r>
            <a:r>
              <a:rPr lang="pt-BR" dirty="0">
                <a:solidFill>
                  <a:srgbClr val="00B050"/>
                </a:solidFill>
              </a:rPr>
              <a:t> // Split </a:t>
            </a:r>
            <a:r>
              <a:rPr lang="pt-BR" dirty="0" err="1">
                <a:solidFill>
                  <a:srgbClr val="00B050"/>
                </a:solidFill>
              </a:rPr>
              <a:t>on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pipe</a:t>
            </a:r>
            <a:r>
              <a:rPr lang="pt-BR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838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DEAC7-6B2A-FD4C-A9CD-DE2AF64A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busca em uma </a:t>
            </a:r>
            <a:r>
              <a:rPr lang="pt-BR" dirty="0" err="1"/>
              <a:t>string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D1BF1-9DF4-AB45-8789-DF78EB95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501906"/>
            <a:ext cx="8476434" cy="4229094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/>
              <a:t>indexOf</a:t>
            </a:r>
            <a:r>
              <a:rPr lang="pt-BR" dirty="0"/>
              <a:t>() //aceita um segundo parâmetro definindo onde começar a buscar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Please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where</a:t>
            </a:r>
            <a:r>
              <a:rPr lang="pt-BR" dirty="0">
                <a:solidFill>
                  <a:srgbClr val="C00000"/>
                </a:solidFill>
              </a:rPr>
              <a:t> '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' </a:t>
            </a:r>
            <a:r>
              <a:rPr lang="pt-BR" dirty="0" err="1">
                <a:solidFill>
                  <a:srgbClr val="C00000"/>
                </a:solidFill>
              </a:rPr>
              <a:t>occurs</a:t>
            </a:r>
            <a:r>
              <a:rPr lang="pt-BR" dirty="0">
                <a:solidFill>
                  <a:srgbClr val="C00000"/>
                </a:solidFill>
              </a:rPr>
              <a:t>!"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/>
              <a:t>str.indexOf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/>
              <a:t>);</a:t>
            </a:r>
          </a:p>
          <a:p>
            <a:r>
              <a:rPr lang="pt-BR" dirty="0" err="1"/>
              <a:t>lastIndexOf</a:t>
            </a:r>
            <a:r>
              <a:rPr lang="pt-BR" dirty="0"/>
              <a:t>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Please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where</a:t>
            </a:r>
            <a:r>
              <a:rPr lang="pt-BR" dirty="0">
                <a:solidFill>
                  <a:srgbClr val="C00000"/>
                </a:solidFill>
              </a:rPr>
              <a:t> '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' </a:t>
            </a:r>
            <a:r>
              <a:rPr lang="pt-BR" dirty="0" err="1">
                <a:solidFill>
                  <a:srgbClr val="C00000"/>
                </a:solidFill>
              </a:rPr>
              <a:t>occurs</a:t>
            </a:r>
            <a:r>
              <a:rPr lang="pt-BR" dirty="0">
                <a:solidFill>
                  <a:srgbClr val="C00000"/>
                </a:solidFill>
              </a:rPr>
              <a:t>!"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/>
              <a:t>str.lastIndexOf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/>
              <a:t>);</a:t>
            </a:r>
          </a:p>
          <a:p>
            <a:r>
              <a:rPr lang="pt-BR" dirty="0" err="1"/>
              <a:t>search</a:t>
            </a:r>
            <a:r>
              <a:rPr lang="pt-BR" dirty="0"/>
              <a:t>() // não aceita segundo parâmetro; aceita expressão regular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Please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where</a:t>
            </a:r>
            <a:r>
              <a:rPr lang="pt-BR" dirty="0">
                <a:solidFill>
                  <a:srgbClr val="C00000"/>
                </a:solidFill>
              </a:rPr>
              <a:t> '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' </a:t>
            </a:r>
            <a:r>
              <a:rPr lang="pt-BR" dirty="0" err="1">
                <a:solidFill>
                  <a:srgbClr val="C00000"/>
                </a:solidFill>
              </a:rPr>
              <a:t>occurs</a:t>
            </a:r>
            <a:r>
              <a:rPr lang="pt-BR" dirty="0">
                <a:solidFill>
                  <a:srgbClr val="C00000"/>
                </a:solidFill>
              </a:rPr>
              <a:t>!"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/>
              <a:t>str.search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/>
              <a:t>);</a:t>
            </a:r>
          </a:p>
          <a:p>
            <a:r>
              <a:rPr lang="pt-BR" dirty="0" err="1"/>
              <a:t>startsWith</a:t>
            </a:r>
            <a:r>
              <a:rPr lang="pt-BR" dirty="0"/>
              <a:t>() e </a:t>
            </a:r>
            <a:r>
              <a:rPr lang="pt-BR" dirty="0" err="1"/>
              <a:t>endsWith</a:t>
            </a:r>
            <a:r>
              <a:rPr lang="pt-BR" dirty="0"/>
              <a:t>() // retorna verdadeiro/falso ; segundo parâmetro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Please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where</a:t>
            </a:r>
            <a:r>
              <a:rPr lang="pt-BR" dirty="0">
                <a:solidFill>
                  <a:srgbClr val="C00000"/>
                </a:solidFill>
              </a:rPr>
              <a:t> '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' </a:t>
            </a:r>
            <a:r>
              <a:rPr lang="pt-BR" dirty="0" err="1">
                <a:solidFill>
                  <a:srgbClr val="C00000"/>
                </a:solidFill>
              </a:rPr>
              <a:t>occurs</a:t>
            </a:r>
            <a:r>
              <a:rPr lang="pt-BR" dirty="0">
                <a:solidFill>
                  <a:srgbClr val="C00000"/>
                </a:solidFill>
              </a:rPr>
              <a:t>!"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/>
              <a:t>str.startsWith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00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F341B6-F2F5-8444-83A3-A4904D2D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12" y="1013984"/>
            <a:ext cx="7714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string – referência completa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5014A-FC95-1C42-A686-87BF13C5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612" y="4848464"/>
            <a:ext cx="7714388" cy="12475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https://www.w3schools.com/</a:t>
            </a:r>
            <a:r>
              <a:rPr lang="en-US" dirty="0" err="1"/>
              <a:t>jsref</a:t>
            </a:r>
            <a:r>
              <a:rPr lang="en-US" dirty="0"/>
              <a:t>/</a:t>
            </a:r>
            <a:r>
              <a:rPr lang="en-US" dirty="0" err="1"/>
              <a:t>jsref_obj_string.asp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92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BBE31C-7B02-114E-8408-C2F3331C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JS </a:t>
            </a:r>
            <a:r>
              <a:rPr lang="pt-BR" dirty="0" err="1"/>
              <a:t>numbers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A6FA7-1FFB-2748-9BCB-75669BE3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9848034" cy="3887144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Javascript</a:t>
            </a:r>
            <a:r>
              <a:rPr lang="pt-BR" dirty="0"/>
              <a:t> só tem um tipo de números – com ou sem casas decimais.</a:t>
            </a:r>
          </a:p>
          <a:p>
            <a:r>
              <a:rPr lang="pt-BR" dirty="0"/>
              <a:t>Números em </a:t>
            </a:r>
            <a:r>
              <a:rPr lang="pt-BR" dirty="0" err="1"/>
              <a:t>Javascript</a:t>
            </a:r>
            <a:r>
              <a:rPr lang="pt-BR" dirty="0"/>
              <a:t> sempre tem 64bits de ponto flutuante</a:t>
            </a:r>
          </a:p>
          <a:p>
            <a:r>
              <a:rPr lang="pt-BR" dirty="0"/>
              <a:t>O número máximo de casas decimais é 17</a:t>
            </a:r>
          </a:p>
          <a:p>
            <a:r>
              <a:rPr lang="pt-BR" dirty="0"/>
              <a:t>A precisão dos pontos flutuantes não é muito confiável</a:t>
            </a:r>
          </a:p>
          <a:p>
            <a:r>
              <a:rPr lang="pt-BR" b="1" dirty="0" err="1"/>
              <a:t>NaN</a:t>
            </a:r>
            <a:r>
              <a:rPr lang="pt-BR" dirty="0"/>
              <a:t> – </a:t>
            </a:r>
            <a:r>
              <a:rPr lang="pt-BR" dirty="0" err="1"/>
              <a:t>Not</a:t>
            </a:r>
            <a:r>
              <a:rPr lang="pt-BR" dirty="0"/>
              <a:t> a </a:t>
            </a:r>
            <a:r>
              <a:rPr lang="pt-BR" dirty="0" err="1"/>
              <a:t>Number</a:t>
            </a:r>
            <a:r>
              <a:rPr lang="pt-BR" dirty="0"/>
              <a:t> : palavra reservada que indica que um número está incorreto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100</a:t>
            </a:r>
            <a:r>
              <a:rPr lang="pt-BR" dirty="0"/>
              <a:t> / </a:t>
            </a:r>
            <a:r>
              <a:rPr lang="pt-BR" dirty="0">
                <a:solidFill>
                  <a:srgbClr val="C00000"/>
                </a:solidFill>
              </a:rPr>
              <a:t>“Apple”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 err="1"/>
              <a:t>isNaN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/>
              <a:t>);</a:t>
            </a:r>
          </a:p>
          <a:p>
            <a:pPr lvl="0"/>
            <a:r>
              <a:rPr lang="pt-BR" b="1" dirty="0" err="1">
                <a:solidFill>
                  <a:srgbClr val="000000"/>
                </a:solidFill>
              </a:rPr>
              <a:t>Infinity</a:t>
            </a:r>
            <a:r>
              <a:rPr lang="pt-BR" b="1" dirty="0">
                <a:solidFill>
                  <a:srgbClr val="000000"/>
                </a:solidFill>
              </a:rPr>
              <a:t> (ou -</a:t>
            </a:r>
            <a:r>
              <a:rPr lang="pt-BR" b="1" dirty="0" err="1">
                <a:solidFill>
                  <a:srgbClr val="000000"/>
                </a:solidFill>
              </a:rPr>
              <a:t>Infinity</a:t>
            </a:r>
            <a:r>
              <a:rPr lang="pt-BR" b="1" dirty="0">
                <a:solidFill>
                  <a:srgbClr val="000000"/>
                </a:solidFill>
              </a:rPr>
              <a:t>)</a:t>
            </a:r>
            <a:r>
              <a:rPr lang="pt-BR" dirty="0">
                <a:solidFill>
                  <a:srgbClr val="000000"/>
                </a:solidFill>
              </a:rPr>
              <a:t> : valor que descreve que o resultado está acima da capacidade de representação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28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BBE31C-7B02-114E-8408-C2F3331C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JS </a:t>
            </a:r>
            <a:r>
              <a:rPr lang="pt-BR" dirty="0" err="1"/>
              <a:t>numbers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A6FA7-1FFB-2748-9BCB-75669BE3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9848034" cy="3887144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Javascript</a:t>
            </a:r>
            <a:r>
              <a:rPr lang="pt-BR" dirty="0"/>
              <a:t> só tem um tipo de números – com ou sem casas decimais.</a:t>
            </a:r>
          </a:p>
          <a:p>
            <a:r>
              <a:rPr lang="pt-BR" dirty="0"/>
              <a:t>Números em </a:t>
            </a:r>
            <a:r>
              <a:rPr lang="pt-BR" dirty="0" err="1"/>
              <a:t>Javascript</a:t>
            </a:r>
            <a:r>
              <a:rPr lang="pt-BR" dirty="0"/>
              <a:t> sempre tem 64bits de ponto flutuante</a:t>
            </a:r>
          </a:p>
          <a:p>
            <a:r>
              <a:rPr lang="pt-BR" dirty="0"/>
              <a:t>O número máximo de casas decimais é 17</a:t>
            </a:r>
          </a:p>
          <a:p>
            <a:r>
              <a:rPr lang="pt-BR" dirty="0"/>
              <a:t>A precisão dos pontos flutuantes não é muito confiável</a:t>
            </a:r>
          </a:p>
          <a:p>
            <a:r>
              <a:rPr lang="pt-BR" b="1" dirty="0" err="1"/>
              <a:t>NaN</a:t>
            </a:r>
            <a:r>
              <a:rPr lang="pt-BR" dirty="0"/>
              <a:t> – </a:t>
            </a:r>
            <a:r>
              <a:rPr lang="pt-BR" dirty="0" err="1"/>
              <a:t>Not</a:t>
            </a:r>
            <a:r>
              <a:rPr lang="pt-BR" dirty="0"/>
              <a:t> a </a:t>
            </a:r>
            <a:r>
              <a:rPr lang="pt-BR" dirty="0" err="1"/>
              <a:t>Number</a:t>
            </a:r>
            <a:r>
              <a:rPr lang="pt-BR" dirty="0"/>
              <a:t> : palavra reservada que indica que um número está incorreto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100</a:t>
            </a:r>
            <a:r>
              <a:rPr lang="pt-BR" dirty="0"/>
              <a:t> / </a:t>
            </a:r>
            <a:r>
              <a:rPr lang="pt-BR" dirty="0">
                <a:solidFill>
                  <a:srgbClr val="C00000"/>
                </a:solidFill>
              </a:rPr>
              <a:t>“Apple”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 err="1"/>
              <a:t>isNaN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/>
              <a:t>);</a:t>
            </a:r>
          </a:p>
          <a:p>
            <a:pPr lvl="0"/>
            <a:r>
              <a:rPr lang="pt-BR" b="1" dirty="0" err="1">
                <a:solidFill>
                  <a:srgbClr val="000000"/>
                </a:solidFill>
              </a:rPr>
              <a:t>Infinity</a:t>
            </a:r>
            <a:r>
              <a:rPr lang="pt-BR" b="1" dirty="0">
                <a:solidFill>
                  <a:srgbClr val="000000"/>
                </a:solidFill>
              </a:rPr>
              <a:t> (ou -</a:t>
            </a:r>
            <a:r>
              <a:rPr lang="pt-BR" b="1" dirty="0" err="1">
                <a:solidFill>
                  <a:srgbClr val="000000"/>
                </a:solidFill>
              </a:rPr>
              <a:t>Infinity</a:t>
            </a:r>
            <a:r>
              <a:rPr lang="pt-BR" b="1" dirty="0">
                <a:solidFill>
                  <a:srgbClr val="000000"/>
                </a:solidFill>
              </a:rPr>
              <a:t>)</a:t>
            </a:r>
            <a:r>
              <a:rPr lang="pt-BR" dirty="0">
                <a:solidFill>
                  <a:srgbClr val="000000"/>
                </a:solidFill>
              </a:rPr>
              <a:t> : valor que descreve que o resultado está acima da capacidade de representação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248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ath.abs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abs</a:t>
            </a:r>
            <a:r>
              <a:rPr lang="pt-BR" dirty="0"/>
              <a:t> para retornar o valor absoluto de um número (sem sinal)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Math.abs</a:t>
            </a:r>
            <a:r>
              <a:rPr lang="pt-BR" dirty="0"/>
              <a:t>(5)) // Output é 5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Math.abs</a:t>
            </a:r>
            <a:r>
              <a:rPr lang="pt-BR" dirty="0"/>
              <a:t>(5.2)) // Output é 5.2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Math.abs</a:t>
            </a:r>
            <a:r>
              <a:rPr lang="pt-BR" dirty="0"/>
              <a:t>(-5.2)) // Output é 5.2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73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ath.ceil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ceil</a:t>
            </a:r>
            <a:r>
              <a:rPr lang="pt-BR" dirty="0"/>
              <a:t> para arredondar o valor de um número de ponto  flutuante para cima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Math.ceil</a:t>
            </a:r>
            <a:r>
              <a:rPr lang="pt-BR" dirty="0"/>
              <a:t>(0.8)) // Output é 1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Math.ceil</a:t>
            </a:r>
            <a:r>
              <a:rPr lang="pt-BR" dirty="0"/>
              <a:t>(-0.8)) // Output é 0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Math.ceil</a:t>
            </a:r>
            <a:r>
              <a:rPr lang="pt-BR" dirty="0"/>
              <a:t>(4)) // Output é 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51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ath.floor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floor</a:t>
            </a:r>
            <a:r>
              <a:rPr lang="pt-BR" dirty="0"/>
              <a:t> para arredondar o valor de um número de ponto  flutuante para o primeiro inteiro abaixo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Math.floor</a:t>
            </a:r>
            <a:r>
              <a:rPr lang="pt-BR" dirty="0"/>
              <a:t>(0.8)) // Output é 0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Math.floor</a:t>
            </a:r>
            <a:r>
              <a:rPr lang="pt-BR" dirty="0"/>
              <a:t>(-0.8)) // Output é -1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Math.floor</a:t>
            </a:r>
            <a:r>
              <a:rPr lang="pt-BR" dirty="0"/>
              <a:t>(4)) // Output é 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85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ath.round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round para arredondar o valor de um número de ponto  flutuante para o inteiro mais próximo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Math.round</a:t>
            </a:r>
            <a:r>
              <a:rPr lang="pt-BR" dirty="0"/>
              <a:t>(0.8)) // Output é 1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Math.round</a:t>
            </a:r>
            <a:r>
              <a:rPr lang="pt-BR" dirty="0"/>
              <a:t>(-0.8)) // Output é -1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Math.round</a:t>
            </a:r>
            <a:r>
              <a:rPr lang="pt-BR" dirty="0"/>
              <a:t>(4)) // Output é 4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Math.round</a:t>
            </a:r>
            <a:r>
              <a:rPr lang="pt-BR" dirty="0"/>
              <a:t>(4.95)) // Output é 5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Math.round</a:t>
            </a:r>
            <a:r>
              <a:rPr lang="pt-BR" dirty="0"/>
              <a:t>(4.05)) // Output é 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1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ath.trunc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trunc</a:t>
            </a:r>
            <a:r>
              <a:rPr lang="pt-BR" dirty="0"/>
              <a:t> corta as casas decimais de um número de ponto  flutuante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Math.trunc</a:t>
            </a:r>
            <a:r>
              <a:rPr lang="pt-BR" dirty="0"/>
              <a:t>(0.8)) // Output é 0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Math.trunc</a:t>
            </a:r>
            <a:r>
              <a:rPr lang="pt-BR" dirty="0"/>
              <a:t>(-0.8)) // Output é 0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Math.trunc</a:t>
            </a:r>
            <a:r>
              <a:rPr lang="pt-BR" dirty="0"/>
              <a:t>(4)) // Output é 4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Math.trunc</a:t>
            </a:r>
            <a:r>
              <a:rPr lang="pt-BR" dirty="0"/>
              <a:t>(4.95)) // Output é 4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Math.trunc</a:t>
            </a:r>
            <a:r>
              <a:rPr lang="pt-BR" dirty="0"/>
              <a:t>(4.05)) // Output é 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82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E941CC-0A71-184F-BDA0-69C49F2A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Recursos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2DE8F-B5A8-6049-A1F3-AE3C9541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Criação de aplicações web, mobile (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), desktop</a:t>
            </a:r>
          </a:p>
          <a:p>
            <a:r>
              <a:rPr lang="pt-BR" dirty="0"/>
              <a:t>Empresas famosas que usam</a:t>
            </a:r>
          </a:p>
          <a:p>
            <a:pPr lvl="1"/>
            <a:r>
              <a:rPr lang="pt-BR" dirty="0"/>
              <a:t>Facebook</a:t>
            </a:r>
          </a:p>
          <a:p>
            <a:pPr lvl="1"/>
            <a:r>
              <a:rPr lang="pt-BR" dirty="0"/>
              <a:t>Google</a:t>
            </a:r>
          </a:p>
          <a:p>
            <a:pPr lvl="1"/>
            <a:r>
              <a:rPr lang="pt-BR" dirty="0"/>
              <a:t>Uber</a:t>
            </a:r>
          </a:p>
          <a:p>
            <a:pPr lvl="1"/>
            <a:r>
              <a:rPr lang="pt-BR" dirty="0" err="1"/>
              <a:t>Netflix</a:t>
            </a:r>
            <a:endParaRPr lang="pt-BR" dirty="0"/>
          </a:p>
          <a:p>
            <a:pPr lvl="1"/>
            <a:r>
              <a:rPr lang="pt-BR" dirty="0" err="1"/>
              <a:t>Tiktok</a:t>
            </a:r>
            <a:endParaRPr lang="pt-BR" dirty="0"/>
          </a:p>
          <a:p>
            <a:pPr lvl="1"/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3745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ath.max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max</a:t>
            </a:r>
            <a:r>
              <a:rPr lang="pt-BR" dirty="0"/>
              <a:t> retorna o maior valor de uma coleção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Math.max</a:t>
            </a:r>
            <a:r>
              <a:rPr lang="pt-BR" dirty="0"/>
              <a:t>(2, 0.8, 5, -15)) // Output é 2</a:t>
            </a:r>
          </a:p>
        </p:txBody>
      </p:sp>
    </p:spTree>
    <p:extLst>
      <p:ext uri="{BB962C8B-B14F-4D97-AF65-F5344CB8AC3E}">
        <p14:creationId xmlns:p14="http://schemas.microsoft.com/office/powerpoint/2010/main" val="1301224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ath.min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min retorna o menor valor de uma coleção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Math.min</a:t>
            </a:r>
            <a:r>
              <a:rPr lang="pt-BR" dirty="0"/>
              <a:t>(2, 0.8, 5, -15)) // Output é -15</a:t>
            </a:r>
          </a:p>
        </p:txBody>
      </p:sp>
    </p:spTree>
    <p:extLst>
      <p:ext uri="{BB962C8B-B14F-4D97-AF65-F5344CB8AC3E}">
        <p14:creationId xmlns:p14="http://schemas.microsoft.com/office/powerpoint/2010/main" val="248201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ath.pow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pow</a:t>
            </a:r>
            <a:r>
              <a:rPr lang="pt-BR" dirty="0"/>
              <a:t> retorna o potência: parâmetros – base e expoente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Math.pow</a:t>
            </a:r>
            <a:r>
              <a:rPr lang="pt-BR" dirty="0"/>
              <a:t>(2, 5)) // Output é 32</a:t>
            </a:r>
          </a:p>
          <a:p>
            <a:pPr marL="0" indent="0">
              <a:buNone/>
            </a:pPr>
            <a:r>
              <a:rPr lang="pt-BR" dirty="0"/>
              <a:t>Equivalente em </a:t>
            </a:r>
            <a:r>
              <a:rPr lang="pt-BR" dirty="0" err="1"/>
              <a:t>EcmaScript</a:t>
            </a:r>
            <a:r>
              <a:rPr lang="pt-BR" dirty="0"/>
              <a:t> 6: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(2 ** 5)) // Output é 32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69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ath.sqrt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sqrt</a:t>
            </a:r>
            <a:r>
              <a:rPr lang="pt-BR" dirty="0"/>
              <a:t> retorna a raiz quadrada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Math.sqrt</a:t>
            </a:r>
            <a:r>
              <a:rPr lang="pt-BR" dirty="0"/>
              <a:t>(9)) // Output é 3</a:t>
            </a:r>
          </a:p>
          <a:p>
            <a:pPr marL="0" indent="0">
              <a:buNone/>
            </a:pPr>
            <a:r>
              <a:rPr lang="pt-BR" dirty="0"/>
              <a:t>Equivalente em </a:t>
            </a:r>
            <a:r>
              <a:rPr lang="pt-BR" dirty="0" err="1"/>
              <a:t>EcmaScript</a:t>
            </a:r>
            <a:r>
              <a:rPr lang="pt-BR" dirty="0"/>
              <a:t> 6: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(9 ** (1/2))) // Output é 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804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ath.cbrt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cbrt</a:t>
            </a:r>
            <a:r>
              <a:rPr lang="pt-BR" dirty="0"/>
              <a:t> retorna a raiz cúbica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Math.cbrt</a:t>
            </a:r>
            <a:r>
              <a:rPr lang="pt-BR" dirty="0"/>
              <a:t>(27)) // Output é 3</a:t>
            </a:r>
          </a:p>
          <a:p>
            <a:pPr marL="0" indent="0">
              <a:buNone/>
            </a:pPr>
            <a:r>
              <a:rPr lang="pt-BR" dirty="0"/>
              <a:t>Equivalente em </a:t>
            </a:r>
            <a:r>
              <a:rPr lang="pt-BR" dirty="0" err="1"/>
              <a:t>EcmaScript</a:t>
            </a:r>
            <a:r>
              <a:rPr lang="pt-BR" dirty="0"/>
              <a:t> 6: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(27 ** (1/3))) // Output é 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756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ath.random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random</a:t>
            </a:r>
            <a:r>
              <a:rPr lang="pt-BR" dirty="0"/>
              <a:t> retorna um número </a:t>
            </a:r>
            <a:r>
              <a:rPr lang="pt-BR" dirty="0" err="1"/>
              <a:t>pseudo-aleatório</a:t>
            </a:r>
            <a:r>
              <a:rPr lang="pt-BR" dirty="0"/>
              <a:t> entre 0 e 1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Math.random</a:t>
            </a:r>
            <a:r>
              <a:rPr lang="pt-BR" dirty="0"/>
              <a:t>()) // Output é 0.973243223454322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146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F341B6-F2F5-8444-83A3-A4904D2D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12" y="1013984"/>
            <a:ext cx="7714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Number –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completa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5014A-FC95-1C42-A686-87BF13C5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612" y="4848464"/>
            <a:ext cx="7714388" cy="12475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js_numbers.asp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6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6A6E-7465-654B-8C48-485D4AF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>
            <a:normAutofit/>
          </a:bodyPr>
          <a:lstStyle/>
          <a:p>
            <a:r>
              <a:rPr lang="pt-BR" dirty="0" err="1"/>
              <a:t>Booleans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9031F30-7519-BB4E-B376-7EF6B7C5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24753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6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987E7C-7109-BE45-A80F-53A143C9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pt-BR" dirty="0"/>
              <a:t>valores – verdadeiro ou falso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51696-77AB-8D4A-AD15-2B4DF0BC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762000"/>
            <a:ext cx="6744269" cy="5327175"/>
          </a:xfrm>
        </p:spPr>
        <p:txBody>
          <a:bodyPr anchor="ctr">
            <a:normAutofit/>
          </a:bodyPr>
          <a:lstStyle/>
          <a:p>
            <a:r>
              <a:rPr lang="pt-BR" dirty="0"/>
              <a:t>Criando um tipo booleano</a:t>
            </a:r>
          </a:p>
          <a:p>
            <a:pPr marL="0" indent="0">
              <a:buNone/>
            </a:pPr>
            <a:r>
              <a:rPr lang="pt-BR" b="1" dirty="0" err="1">
                <a:latin typeface="Courier" pitchFamily="2" charset="0"/>
              </a:rPr>
              <a:t>let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isentoDeProva</a:t>
            </a:r>
            <a:r>
              <a:rPr lang="pt-BR" dirty="0">
                <a:latin typeface="Courier" pitchFamily="2" charset="0"/>
              </a:rPr>
              <a:t> = </a:t>
            </a:r>
            <a:r>
              <a:rPr lang="pt-BR" dirty="0" err="1">
                <a:solidFill>
                  <a:srgbClr val="C00000"/>
                </a:solidFill>
                <a:latin typeface="Courier" pitchFamily="2" charset="0"/>
              </a:rPr>
              <a:t>true</a:t>
            </a:r>
            <a:endParaRPr lang="pt-BR" dirty="0">
              <a:solidFill>
                <a:srgbClr val="C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b="1" dirty="0" err="1">
                <a:latin typeface="Courier" pitchFamily="2" charset="0"/>
              </a:rPr>
              <a:t>let</a:t>
            </a:r>
            <a:r>
              <a:rPr lang="pt-BR" dirty="0">
                <a:latin typeface="Courier" pitchFamily="2" charset="0"/>
              </a:rPr>
              <a:t> aprovado = </a:t>
            </a:r>
            <a:r>
              <a:rPr lang="pt-BR" dirty="0">
                <a:solidFill>
                  <a:srgbClr val="C00000"/>
                </a:solidFill>
                <a:latin typeface="Courier" pitchFamily="2" charset="0"/>
              </a:rPr>
              <a:t>false</a:t>
            </a: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isentoDeProva</a:t>
            </a:r>
            <a:r>
              <a:rPr lang="pt-BR" dirty="0" err="1">
                <a:solidFill>
                  <a:srgbClr val="0070C0"/>
                </a:solidFill>
                <a:latin typeface="Courier" pitchFamily="2" charset="0"/>
              </a:rPr>
              <a:t>.toString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()</a:t>
            </a:r>
            <a:r>
              <a:rPr lang="pt-BR" dirty="0">
                <a:latin typeface="Courier" pitchFamily="2" charset="0"/>
              </a:rPr>
              <a:t>); </a:t>
            </a:r>
            <a:r>
              <a:rPr lang="pt-BR" dirty="0">
                <a:solidFill>
                  <a:srgbClr val="00A74D"/>
                </a:solidFill>
                <a:latin typeface="Courier" pitchFamily="2" charset="0"/>
              </a:rPr>
              <a:t>// “</a:t>
            </a:r>
            <a:r>
              <a:rPr lang="pt-BR" dirty="0" err="1">
                <a:solidFill>
                  <a:srgbClr val="00A74D"/>
                </a:solidFill>
                <a:latin typeface="Courier" pitchFamily="2" charset="0"/>
              </a:rPr>
              <a:t>true</a:t>
            </a:r>
            <a:r>
              <a:rPr lang="pt-BR" dirty="0">
                <a:solidFill>
                  <a:srgbClr val="00A74D"/>
                </a:solidFill>
                <a:latin typeface="Courier" pitchFamily="2" charset="0"/>
              </a:rPr>
              <a:t>”</a:t>
            </a: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aprovado</a:t>
            </a:r>
            <a:r>
              <a:rPr lang="pt-BR" dirty="0" err="1">
                <a:solidFill>
                  <a:srgbClr val="0070C0"/>
                </a:solidFill>
                <a:latin typeface="Courier" pitchFamily="2" charset="0"/>
              </a:rPr>
              <a:t>.toString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()</a:t>
            </a:r>
            <a:r>
              <a:rPr lang="pt-BR" dirty="0">
                <a:latin typeface="Courier" pitchFamily="2" charset="0"/>
              </a:rPr>
              <a:t>) </a:t>
            </a:r>
            <a:r>
              <a:rPr lang="pt-BR" dirty="0">
                <a:solidFill>
                  <a:srgbClr val="00A74D"/>
                </a:solidFill>
                <a:latin typeface="Courier" pitchFamily="2" charset="0"/>
              </a:rPr>
              <a:t>// “false”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480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89FB1B-1008-C242-AB71-0D91FEA1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cuidado! </a:t>
            </a:r>
            <a:r>
              <a:rPr lang="pt-BR" dirty="0" err="1"/>
              <a:t>truthy</a:t>
            </a:r>
            <a:r>
              <a:rPr lang="pt-BR" dirty="0"/>
              <a:t> &amp; </a:t>
            </a:r>
            <a:r>
              <a:rPr lang="pt-BR" dirty="0" err="1"/>
              <a:t>falsy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CBC5E-B8E8-5B47-82F8-C92A2D90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JavaScript assume o estado de determinados  tipos como </a:t>
            </a:r>
            <a:r>
              <a:rPr lang="pt-BR" b="1" dirty="0" err="1">
                <a:solidFill>
                  <a:srgbClr val="0070C0"/>
                </a:solidFill>
              </a:rPr>
              <a:t>true</a:t>
            </a:r>
            <a:r>
              <a:rPr lang="pt-BR" dirty="0"/>
              <a:t> ou </a:t>
            </a:r>
            <a:r>
              <a:rPr lang="pt-BR" b="1" dirty="0">
                <a:solidFill>
                  <a:srgbClr val="C00000"/>
                </a:solidFill>
              </a:rPr>
              <a:t>false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!!0; </a:t>
            </a: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// false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!!</a:t>
            </a:r>
            <a:r>
              <a:rPr lang="pt-BR" b="1" dirty="0" err="1">
                <a:latin typeface="Courier" pitchFamily="2" charset="0"/>
              </a:rPr>
              <a:t>NaN</a:t>
            </a:r>
            <a:r>
              <a:rPr lang="pt-BR" b="1" dirty="0">
                <a:latin typeface="Courier" pitchFamily="2" charset="0"/>
              </a:rPr>
              <a:t>;</a:t>
            </a: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 //false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!!””;</a:t>
            </a: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 //false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!!false;</a:t>
            </a: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 //false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!!</a:t>
            </a:r>
            <a:r>
              <a:rPr lang="pt-BR" b="1" dirty="0" err="1">
                <a:latin typeface="Courier" pitchFamily="2" charset="0"/>
              </a:rPr>
              <a:t>null</a:t>
            </a:r>
            <a:r>
              <a:rPr lang="pt-BR" b="1" dirty="0">
                <a:latin typeface="Courier" pitchFamily="2" charset="0"/>
              </a:rPr>
              <a:t>;</a:t>
            </a: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 //false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!!</a:t>
            </a:r>
            <a:r>
              <a:rPr lang="pt-BR" b="1" dirty="0" err="1">
                <a:latin typeface="Courier" pitchFamily="2" charset="0"/>
              </a:rPr>
              <a:t>undefined</a:t>
            </a:r>
            <a:r>
              <a:rPr lang="pt-BR" b="1" dirty="0">
                <a:latin typeface="Courier" pitchFamily="2" charset="0"/>
              </a:rPr>
              <a:t>;</a:t>
            </a: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 //false</a:t>
            </a:r>
          </a:p>
        </p:txBody>
      </p:sp>
    </p:spTree>
    <p:extLst>
      <p:ext uri="{BB962C8B-B14F-4D97-AF65-F5344CB8AC3E}">
        <p14:creationId xmlns:p14="http://schemas.microsoft.com/office/powerpoint/2010/main" val="264594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B4B2E-3524-3948-B75B-E4EEC5F2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Evolução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6D9C5-6381-584D-BEAC-BF6CC0F5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270" y="4283221"/>
            <a:ext cx="3299460" cy="7310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>
                <a:solidFill>
                  <a:schemeClr val="bg1"/>
                </a:solidFill>
              </a:rPr>
              <a:t>Linguagem em constante mudança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2D295DD-EBC4-FD41-AFEA-764D4B5B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6387" y="3680459"/>
            <a:ext cx="7060141" cy="30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6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6A6E-7465-654B-8C48-485D4AF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>
            <a:normAutofit/>
          </a:bodyPr>
          <a:lstStyle/>
          <a:p>
            <a:r>
              <a:rPr lang="pt-BR" dirty="0" err="1"/>
              <a:t>Undefined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9031F30-7519-BB4E-B376-7EF6B7C5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24753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4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B85E2-4179-4550-916E-9377FE0C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612D42-5D67-6B4F-ACD0-75D746B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5170714"/>
            <a:ext cx="9238434" cy="1099456"/>
          </a:xfrm>
        </p:spPr>
        <p:txBody>
          <a:bodyPr anchor="t">
            <a:normAutofit/>
          </a:bodyPr>
          <a:lstStyle/>
          <a:p>
            <a:r>
              <a:rPr lang="pt-BR" dirty="0" err="1"/>
              <a:t>Undefined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6BD6C-2E8A-D345-B03A-84655A9E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782473"/>
            <a:ext cx="8476434" cy="3334602"/>
          </a:xfrm>
        </p:spPr>
        <p:txBody>
          <a:bodyPr>
            <a:normAutofit/>
          </a:bodyPr>
          <a:lstStyle/>
          <a:p>
            <a:r>
              <a:rPr lang="pt-BR" dirty="0"/>
              <a:t>O tipo </a:t>
            </a:r>
            <a:r>
              <a:rPr lang="pt-BR" b="1" dirty="0" err="1"/>
              <a:t>undefined</a:t>
            </a:r>
            <a:r>
              <a:rPr lang="pt-BR" dirty="0"/>
              <a:t> é retornado caso uma  propriedade  de um determinado objeto seja consultada e não exista</a:t>
            </a:r>
          </a:p>
          <a:p>
            <a:pPr marL="0" indent="0">
              <a:buNone/>
            </a:pPr>
            <a:r>
              <a:rPr lang="pt-BR" b="1" dirty="0" err="1">
                <a:latin typeface="Courier" pitchFamily="2" charset="0"/>
              </a:rPr>
              <a:t>let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mundialPalmeiras</a:t>
            </a:r>
            <a:r>
              <a:rPr lang="pt-BR" dirty="0">
                <a:latin typeface="Courier" pitchFamily="2" charset="0"/>
              </a:rPr>
              <a:t>; </a:t>
            </a:r>
            <a:r>
              <a:rPr lang="pt-BR" dirty="0">
                <a:solidFill>
                  <a:srgbClr val="008C41"/>
                </a:solidFill>
                <a:latin typeface="Courier" pitchFamily="2" charset="0"/>
              </a:rPr>
              <a:t>// não há atribuição à variável</a:t>
            </a:r>
            <a:endParaRPr lang="pt-BR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mundialPalmeiras</a:t>
            </a:r>
            <a:r>
              <a:rPr lang="pt-BR" dirty="0">
                <a:latin typeface="Courier" pitchFamily="2" charset="0"/>
              </a:rPr>
              <a:t>); </a:t>
            </a:r>
            <a:r>
              <a:rPr lang="pt-BR" dirty="0">
                <a:solidFill>
                  <a:srgbClr val="008C41"/>
                </a:solidFill>
                <a:latin typeface="Courier" pitchFamily="2" charset="0"/>
              </a:rPr>
              <a:t>// </a:t>
            </a:r>
            <a:r>
              <a:rPr lang="pt-BR" dirty="0" err="1">
                <a:solidFill>
                  <a:srgbClr val="008C41"/>
                </a:solidFill>
                <a:latin typeface="Courier" pitchFamily="2" charset="0"/>
              </a:rPr>
              <a:t>undefined</a:t>
            </a:r>
            <a:endParaRPr lang="pt-BR" dirty="0">
              <a:solidFill>
                <a:srgbClr val="008C4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B26396-3476-4B52-8CF4-01F3D246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840303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3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6A6E-7465-654B-8C48-485D4AF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>
            <a:norm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9031F30-7519-BB4E-B376-7EF6B7C5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24753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9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12510E-7FCD-D448-84C2-095A9ACE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363BB-EAD8-DE41-B733-742758347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15" y="2729554"/>
            <a:ext cx="11505063" cy="3359621"/>
          </a:xfrm>
        </p:spPr>
        <p:txBody>
          <a:bodyPr>
            <a:normAutofit/>
          </a:bodyPr>
          <a:lstStyle/>
          <a:p>
            <a:r>
              <a:rPr lang="pt-BR" dirty="0"/>
              <a:t>Indica ausência de valor em uma determinada propriedade já existente.</a:t>
            </a: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let</a:t>
            </a:r>
            <a:r>
              <a:rPr lang="pt-BR" dirty="0">
                <a:latin typeface="Courier" pitchFamily="2" charset="0"/>
              </a:rPr>
              <a:t> aluno = {};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aluno.p1 = </a:t>
            </a:r>
            <a:r>
              <a:rPr lang="pt-BR" dirty="0" err="1">
                <a:latin typeface="Courier" pitchFamily="2" charset="0"/>
              </a:rPr>
              <a:t>null</a:t>
            </a:r>
            <a:r>
              <a:rPr lang="pt-BR" dirty="0">
                <a:latin typeface="Courier" pitchFamily="2" charset="0"/>
              </a:rPr>
              <a:t>; </a:t>
            </a:r>
            <a:r>
              <a:rPr lang="pt-BR" dirty="0">
                <a:solidFill>
                  <a:srgbClr val="008C41"/>
                </a:solidFill>
                <a:latin typeface="Courier" pitchFamily="2" charset="0"/>
              </a:rPr>
              <a:t>// neste caso, a atribuição à p1 foi explicitamente declarada</a:t>
            </a: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(aluno.p1); </a:t>
            </a:r>
            <a:r>
              <a:rPr lang="pt-BR" dirty="0">
                <a:solidFill>
                  <a:srgbClr val="008C41"/>
                </a:solidFill>
                <a:latin typeface="Courier" pitchFamily="2" charset="0"/>
              </a:rPr>
              <a:t>// </a:t>
            </a:r>
            <a:r>
              <a:rPr lang="pt-BR" dirty="0" err="1">
                <a:solidFill>
                  <a:srgbClr val="008C41"/>
                </a:solidFill>
                <a:latin typeface="Courier" pitchFamily="2" charset="0"/>
              </a:rPr>
              <a:t>null</a:t>
            </a:r>
            <a:endParaRPr lang="pt-BR" dirty="0">
              <a:solidFill>
                <a:srgbClr val="008C4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84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0C5EE51-D011-4C41-8093-C1F04AD9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>
            <a:normAutofit/>
          </a:bodyPr>
          <a:lstStyle/>
          <a:p>
            <a:r>
              <a:rPr lang="pt-BR" dirty="0" err="1"/>
              <a:t>Object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0622429-E7CE-8F40-998E-9C69AFAF2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247536"/>
          </a:xfrm>
        </p:spPr>
        <p:txBody>
          <a:bodyPr>
            <a:normAutofit/>
          </a:bodyPr>
          <a:lstStyle/>
          <a:p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73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3145F4-A374-144E-8CAD-EBFD4BD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Objeto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5F776-C68B-974C-AF85-5D141CA3D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2729554"/>
            <a:ext cx="6885279" cy="391431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É uma </a:t>
            </a:r>
            <a:r>
              <a:rPr lang="pt-BR" dirty="0">
                <a:solidFill>
                  <a:srgbClr val="0070C0"/>
                </a:solidFill>
              </a:rPr>
              <a:t>coleção </a:t>
            </a:r>
            <a:r>
              <a:rPr lang="pt-BR" b="1" dirty="0">
                <a:solidFill>
                  <a:srgbClr val="0070C0"/>
                </a:solidFill>
              </a:rPr>
              <a:t>dinâmica</a:t>
            </a:r>
            <a:r>
              <a:rPr lang="pt-BR" dirty="0">
                <a:solidFill>
                  <a:srgbClr val="0070C0"/>
                </a:solidFill>
              </a:rPr>
              <a:t> de chaves e valores</a:t>
            </a:r>
            <a:r>
              <a:rPr lang="pt-BR" dirty="0"/>
              <a:t> de qualquer tipo de dado</a:t>
            </a:r>
          </a:p>
          <a:p>
            <a:r>
              <a:rPr lang="pt-BR" dirty="0"/>
              <a:t>É possível </a:t>
            </a:r>
            <a:r>
              <a:rPr lang="pt-BR" b="1" dirty="0">
                <a:solidFill>
                  <a:srgbClr val="0070C0"/>
                </a:solidFill>
              </a:rPr>
              <a:t>adicionar</a:t>
            </a:r>
            <a:r>
              <a:rPr lang="pt-BR" dirty="0"/>
              <a:t> ou </a:t>
            </a:r>
            <a:r>
              <a:rPr lang="pt-BR" b="1" dirty="0">
                <a:solidFill>
                  <a:srgbClr val="C00000"/>
                </a:solidFill>
              </a:rPr>
              <a:t>remover</a:t>
            </a:r>
            <a:r>
              <a:rPr lang="pt-BR" dirty="0"/>
              <a:t> propriedades a qualquer momento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b="1" dirty="0" err="1">
                <a:latin typeface="Courier" pitchFamily="2" charset="0"/>
              </a:rPr>
              <a:t>let</a:t>
            </a:r>
            <a:r>
              <a:rPr lang="pt-BR" dirty="0">
                <a:latin typeface="Courier" pitchFamily="2" charset="0"/>
              </a:rPr>
              <a:t> pessoa = {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latin typeface="Courier" pitchFamily="2" charset="0"/>
              </a:rPr>
              <a:t>  nome: “João”,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latin typeface="Courier" pitchFamily="2" charset="0"/>
              </a:rPr>
              <a:t>  idade: 20,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latin typeface="Courier" pitchFamily="2" charset="0"/>
              </a:rPr>
              <a:t>  telefone: </a:t>
            </a:r>
            <a:r>
              <a:rPr lang="pt-BR" dirty="0" err="1">
                <a:latin typeface="Courier" pitchFamily="2" charset="0"/>
              </a:rPr>
              <a:t>null</a:t>
            </a:r>
            <a:r>
              <a:rPr lang="pt-BR" dirty="0">
                <a:latin typeface="Courier" pitchFamily="2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latin typeface="Courier" pitchFamily="2" charset="0"/>
              </a:rPr>
              <a:t>  </a:t>
            </a:r>
            <a:r>
              <a:rPr lang="pt-BR" dirty="0" err="1">
                <a:solidFill>
                  <a:srgbClr val="0070C0"/>
                </a:solidFill>
                <a:latin typeface="Courier" pitchFamily="2" charset="0"/>
              </a:rPr>
              <a:t>endereco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    logradouro: “Rua Brasil”,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    numero: 1301,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    bairro: “Centro”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latin typeface="Courier" pitchFamily="2" charset="0"/>
              </a:rPr>
              <a:t>}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DA29F35-360B-7343-AD45-4181CE0BA861}"/>
              </a:ext>
            </a:extLst>
          </p:cNvPr>
          <p:cNvSpPr txBox="1">
            <a:spLocks/>
          </p:cNvSpPr>
          <p:nvPr/>
        </p:nvSpPr>
        <p:spPr>
          <a:xfrm>
            <a:off x="7245752" y="2729554"/>
            <a:ext cx="4735900" cy="372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pt-BR" sz="1400" dirty="0" err="1">
                <a:latin typeface="Courier" pitchFamily="2" charset="0"/>
              </a:rPr>
              <a:t>pessoa.nome</a:t>
            </a:r>
            <a:r>
              <a:rPr lang="pt-BR" sz="1400" dirty="0">
                <a:latin typeface="Courier" pitchFamily="2" charset="0"/>
              </a:rPr>
              <a:t>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 “João”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Courier" pitchFamily="2" charset="0"/>
              </a:rPr>
              <a:t>pessoa[“idade”];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 20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pt-BR" sz="1400" dirty="0" err="1">
                <a:latin typeface="Courier" pitchFamily="2" charset="0"/>
              </a:rPr>
              <a:t>pessoa.telefone</a:t>
            </a:r>
            <a:r>
              <a:rPr lang="pt-BR" sz="1400" dirty="0">
                <a:latin typeface="Courier" pitchFamily="2" charset="0"/>
              </a:rPr>
              <a:t>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 </a:t>
            </a:r>
            <a:r>
              <a:rPr lang="pt-BR" sz="1400" dirty="0" err="1">
                <a:solidFill>
                  <a:srgbClr val="008C41"/>
                </a:solidFill>
                <a:latin typeface="Courier" pitchFamily="2" charset="0"/>
              </a:rPr>
              <a:t>null</a:t>
            </a:r>
            <a:endParaRPr lang="pt-BR" sz="1400" dirty="0">
              <a:solidFill>
                <a:srgbClr val="008C41"/>
              </a:solidFill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pt-BR" sz="1400" dirty="0" err="1">
                <a:latin typeface="Courier" pitchFamily="2" charset="0"/>
              </a:rPr>
              <a:t>pessoa.endereco.logradouro</a:t>
            </a:r>
            <a:r>
              <a:rPr lang="pt-BR" sz="1400" dirty="0">
                <a:latin typeface="Courier" pitchFamily="2" charset="0"/>
              </a:rPr>
              <a:t>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//“Rua Brasil”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sz="1400" dirty="0">
                <a:latin typeface="Courier" pitchFamily="2" charset="0"/>
              </a:rPr>
              <a:t>pessoa[“endereço”][“numero”];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 1301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sz="1400" dirty="0" err="1">
                <a:latin typeface="Courier" pitchFamily="2" charset="0"/>
              </a:rPr>
              <a:t>pessoa.endereco.bairro</a:t>
            </a:r>
            <a:r>
              <a:rPr lang="pt-BR" sz="1400" dirty="0">
                <a:latin typeface="Courier" pitchFamily="2" charset="0"/>
              </a:rPr>
              <a:t>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//“Centro”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sz="1400" dirty="0" err="1">
                <a:latin typeface="Courier" pitchFamily="2" charset="0"/>
              </a:rPr>
              <a:t>pessoa.peso</a:t>
            </a:r>
            <a:r>
              <a:rPr lang="pt-BR" sz="1400" dirty="0">
                <a:latin typeface="Courier" pitchFamily="2" charset="0"/>
              </a:rPr>
              <a:t>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</a:t>
            </a:r>
            <a:r>
              <a:rPr lang="pt-BR" sz="1400" dirty="0" err="1">
                <a:solidFill>
                  <a:srgbClr val="008C41"/>
                </a:solidFill>
                <a:latin typeface="Courier" pitchFamily="2" charset="0"/>
              </a:rPr>
              <a:t>undefined</a:t>
            </a:r>
            <a:endParaRPr lang="pt-BR" sz="1400" dirty="0">
              <a:solidFill>
                <a:srgbClr val="008C4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7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C51930-0788-5B4D-ABD7-D19DB346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removendo atributos de Objetos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1D85C-CF44-0A4B-92E3-7518C2F7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delete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pessoa.telefone</a:t>
            </a:r>
            <a:endParaRPr lang="pt-BR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61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67D07-6B97-E844-9CAE-9A1ACE7A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9C582-2D49-9943-B050-B3CAD437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Tipos de Dados</a:t>
            </a:r>
          </a:p>
          <a:p>
            <a:r>
              <a:rPr lang="pt-BR" dirty="0"/>
              <a:t>Variáveis</a:t>
            </a:r>
          </a:p>
          <a:p>
            <a:r>
              <a:rPr lang="pt-BR" dirty="0"/>
              <a:t>Funções</a:t>
            </a:r>
          </a:p>
          <a:p>
            <a:r>
              <a:rPr lang="pt-BR" dirty="0"/>
              <a:t>Estruturas condicionais e de repetição</a:t>
            </a:r>
          </a:p>
          <a:p>
            <a:r>
              <a:rPr lang="pt-BR" dirty="0"/>
              <a:t>Características de linguagens funcionais</a:t>
            </a:r>
          </a:p>
        </p:txBody>
      </p:sp>
    </p:spTree>
    <p:extLst>
      <p:ext uri="{BB962C8B-B14F-4D97-AF65-F5344CB8AC3E}">
        <p14:creationId xmlns:p14="http://schemas.microsoft.com/office/powerpoint/2010/main" val="2089066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228016-AFD9-1244-8FF8-8AE1E8C3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Vamos trabalhar?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1E288-9C65-E240-BAF0-D5B8AC75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No navegador</a:t>
            </a:r>
          </a:p>
          <a:p>
            <a:r>
              <a:rPr lang="pt-BR" dirty="0"/>
              <a:t>No terminal (</a:t>
            </a:r>
            <a:r>
              <a:rPr lang="pt-BR" dirty="0" err="1"/>
              <a:t>Node.js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970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23A091-C033-1346-A013-8909A1BA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Operadores </a:t>
            </a:r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0D743-FB0C-8B41-8628-4EC1CF87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atribuição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54E8BBD-656B-4043-803E-AFBC49E8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729554"/>
            <a:ext cx="77470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8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23A091-C033-1346-A013-8909A1BA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Operadores </a:t>
            </a:r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0D743-FB0C-8B41-8628-4EC1CF87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aritméticos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C7833439-9E0A-FF45-8E34-E0F23C1C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155" y="2273300"/>
            <a:ext cx="77343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23A091-C033-1346-A013-8909A1BA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Operadores </a:t>
            </a:r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0D743-FB0C-8B41-8628-4EC1CF87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comparação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276F4F20-262B-E946-ADAE-1F8D6CCB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1778000"/>
            <a:ext cx="77343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9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1810</Words>
  <Application>Microsoft Macintosh PowerPoint</Application>
  <PresentationFormat>Widescreen</PresentationFormat>
  <Paragraphs>249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Courier</vt:lpstr>
      <vt:lpstr>Trade Gothic Next Cond</vt:lpstr>
      <vt:lpstr>Trade Gothic Next Light</vt:lpstr>
      <vt:lpstr>PortalVTI</vt:lpstr>
      <vt:lpstr>Programação de Clientes Web</vt:lpstr>
      <vt:lpstr>Linguagem Javascript</vt:lpstr>
      <vt:lpstr>Recursos</vt:lpstr>
      <vt:lpstr>Evolução</vt:lpstr>
      <vt:lpstr>javascript</vt:lpstr>
      <vt:lpstr>Vamos trabalhar?</vt:lpstr>
      <vt:lpstr>Operadores javascript</vt:lpstr>
      <vt:lpstr>Operadores javascript</vt:lpstr>
      <vt:lpstr>Operadores javascript</vt:lpstr>
      <vt:lpstr>Operadores javascript</vt:lpstr>
      <vt:lpstr>Tipos de dados</vt:lpstr>
      <vt:lpstr>String</vt:lpstr>
      <vt:lpstr>String propriedade de tamanho</vt:lpstr>
      <vt:lpstr>string – caracter de escape</vt:lpstr>
      <vt:lpstr>string – caracter de escape</vt:lpstr>
      <vt:lpstr>String métodos</vt:lpstr>
      <vt:lpstr>exemplos</vt:lpstr>
      <vt:lpstr>String – Alterando conteúdos</vt:lpstr>
      <vt:lpstr>Extraindo trechos de strings</vt:lpstr>
      <vt:lpstr>convertendo uma string em array</vt:lpstr>
      <vt:lpstr>busca em uma string</vt:lpstr>
      <vt:lpstr>string – referência completa</vt:lpstr>
      <vt:lpstr>JS numbers</vt:lpstr>
      <vt:lpstr>JS numbers</vt:lpstr>
      <vt:lpstr>Math.abs</vt:lpstr>
      <vt:lpstr>Math.ceil</vt:lpstr>
      <vt:lpstr>Math.floor</vt:lpstr>
      <vt:lpstr>Math.round</vt:lpstr>
      <vt:lpstr>Math.trunc</vt:lpstr>
      <vt:lpstr>Math.max</vt:lpstr>
      <vt:lpstr>Math.min</vt:lpstr>
      <vt:lpstr>Math.pow</vt:lpstr>
      <vt:lpstr>Math.sqrt</vt:lpstr>
      <vt:lpstr>Math.cbrt</vt:lpstr>
      <vt:lpstr>Math.random</vt:lpstr>
      <vt:lpstr>Number – referência completa</vt:lpstr>
      <vt:lpstr>Booleans</vt:lpstr>
      <vt:lpstr>valores – verdadeiro ou falso </vt:lpstr>
      <vt:lpstr>cuidado! truthy &amp; falsy</vt:lpstr>
      <vt:lpstr>Undefined</vt:lpstr>
      <vt:lpstr>Undefined</vt:lpstr>
      <vt:lpstr>null</vt:lpstr>
      <vt:lpstr>null</vt:lpstr>
      <vt:lpstr>Object</vt:lpstr>
      <vt:lpstr>Objeto</vt:lpstr>
      <vt:lpstr>removendo atributos de Objetos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Clientes Web</dc:title>
  <dc:creator>RAFAEL ELIAS DE LIMA ESCALFONI</dc:creator>
  <cp:lastModifiedBy>RAFAEL ELIAS DE LIMA ESCALFONI</cp:lastModifiedBy>
  <cp:revision>2</cp:revision>
  <dcterms:created xsi:type="dcterms:W3CDTF">2022-04-25T18:59:20Z</dcterms:created>
  <dcterms:modified xsi:type="dcterms:W3CDTF">2022-06-08T14:01:23Z</dcterms:modified>
</cp:coreProperties>
</file>