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3" r:id="rId1"/>
  </p:sldMasterIdLst>
  <p:sldIdLst>
    <p:sldId id="257" r:id="rId2"/>
    <p:sldId id="258" r:id="rId3"/>
    <p:sldId id="277" r:id="rId4"/>
    <p:sldId id="278" r:id="rId5"/>
    <p:sldId id="279" r:id="rId6"/>
    <p:sldId id="280" r:id="rId7"/>
    <p:sldId id="281" r:id="rId8"/>
    <p:sldId id="282" r:id="rId9"/>
    <p:sldId id="283" r:id="rId10"/>
    <p:sldId id="284" r:id="rId11"/>
    <p:sldId id="285" r:id="rId12"/>
    <p:sldId id="286" r:id="rId13"/>
    <p:sldId id="287" r:id="rId14"/>
    <p:sldId id="288" r:id="rId15"/>
    <p:sldId id="289" r:id="rId16"/>
    <p:sldId id="290" r:id="rId17"/>
    <p:sldId id="291" r:id="rId18"/>
    <p:sldId id="292" r:id="rId19"/>
    <p:sldId id="293" r:id="rId20"/>
    <p:sldId id="294" r:id="rId21"/>
    <p:sldId id="295" r:id="rId22"/>
    <p:sldId id="296" r:id="rId23"/>
    <p:sldId id="297" r:id="rId2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882"/>
    <p:restoredTop sz="94673"/>
  </p:normalViewPr>
  <p:slideViewPr>
    <p:cSldViewPr snapToGrid="0" snapToObjects="1">
      <p:cViewPr varScale="1">
        <p:scale>
          <a:sx n="91" d="100"/>
          <a:sy n="91" d="100"/>
        </p:scale>
        <p:origin x="216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FAEL ELIAS DE LIMA ESCALFONI" userId="77e1fd9a-a5e0-466f-b856-a830925030ce" providerId="ADAL" clId="{ECE04DDA-8E92-4943-874C-6B060806F6B1}"/>
    <pc:docChg chg="modSld">
      <pc:chgData name="RAFAEL ELIAS DE LIMA ESCALFONI" userId="77e1fd9a-a5e0-466f-b856-a830925030ce" providerId="ADAL" clId="{ECE04DDA-8E92-4943-874C-6B060806F6B1}" dt="2021-09-15T13:48:09.268" v="19" actId="20577"/>
      <pc:docMkLst>
        <pc:docMk/>
      </pc:docMkLst>
      <pc:sldChg chg="modSp mod">
        <pc:chgData name="RAFAEL ELIAS DE LIMA ESCALFONI" userId="77e1fd9a-a5e0-466f-b856-a830925030ce" providerId="ADAL" clId="{ECE04DDA-8E92-4943-874C-6B060806F6B1}" dt="2021-09-15T13:47:51.051" v="17" actId="6549"/>
        <pc:sldMkLst>
          <pc:docMk/>
          <pc:sldMk cId="2802025868" sldId="294"/>
        </pc:sldMkLst>
        <pc:spChg chg="mod">
          <ac:chgData name="RAFAEL ELIAS DE LIMA ESCALFONI" userId="77e1fd9a-a5e0-466f-b856-a830925030ce" providerId="ADAL" clId="{ECE04DDA-8E92-4943-874C-6B060806F6B1}" dt="2021-09-15T13:47:51.051" v="17" actId="6549"/>
          <ac:spMkLst>
            <pc:docMk/>
            <pc:sldMk cId="2802025868" sldId="294"/>
            <ac:spMk id="3" creationId="{3F774AAE-878E-B34A-B057-00E51E340D61}"/>
          </ac:spMkLst>
        </pc:spChg>
      </pc:sldChg>
      <pc:sldChg chg="modSp mod">
        <pc:chgData name="RAFAEL ELIAS DE LIMA ESCALFONI" userId="77e1fd9a-a5e0-466f-b856-a830925030ce" providerId="ADAL" clId="{ECE04DDA-8E92-4943-874C-6B060806F6B1}" dt="2021-09-15T13:48:09.268" v="19" actId="20577"/>
        <pc:sldMkLst>
          <pc:docMk/>
          <pc:sldMk cId="4077633183" sldId="295"/>
        </pc:sldMkLst>
        <pc:spChg chg="mod">
          <ac:chgData name="RAFAEL ELIAS DE LIMA ESCALFONI" userId="77e1fd9a-a5e0-466f-b856-a830925030ce" providerId="ADAL" clId="{ECE04DDA-8E92-4943-874C-6B060806F6B1}" dt="2021-09-15T13:48:09.268" v="19" actId="20577"/>
          <ac:spMkLst>
            <pc:docMk/>
            <pc:sldMk cId="4077633183" sldId="295"/>
            <ac:spMk id="3" creationId="{9FD2DF50-4F41-054E-9F54-C605A855D8D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9/14/21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62864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9/14/21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88888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9/14/21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55161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9/14/21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43107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9/14/21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47289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9/14/21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67960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9/14/21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35099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9/14/21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74488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9/14/21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5285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9/14/21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61684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9/14/21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69040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  <a:pPr/>
              <a:t>9/14/21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424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22" r:id="rId6"/>
    <p:sldLayoutId id="2147483717" r:id="rId7"/>
    <p:sldLayoutId id="2147483718" r:id="rId8"/>
    <p:sldLayoutId id="2147483719" r:id="rId9"/>
    <p:sldLayoutId id="2147483721" r:id="rId10"/>
    <p:sldLayoutId id="214748372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D4906370-1564-49FA-A802-58546B3922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664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 descr="Computer script on a screen">
            <a:extLst>
              <a:ext uri="{FF2B5EF4-FFF2-40B4-BE49-F238E27FC236}">
                <a16:creationId xmlns:a16="http://schemas.microsoft.com/office/drawing/2014/main" id="{0DCCE303-958F-4488-B262-14CEC104E6A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5000"/>
          </a:blip>
          <a:srcRect t="5866" b="9865"/>
          <a:stretch/>
        </p:blipFill>
        <p:spPr>
          <a:xfrm>
            <a:off x="20" y="-1"/>
            <a:ext cx="12191980" cy="6857571"/>
          </a:xfrm>
          <a:prstGeom prst="rect">
            <a:avLst/>
          </a:prstGeom>
        </p:spPr>
      </p:pic>
      <p:sp>
        <p:nvSpPr>
          <p:cNvPr id="29" name="Oval 28">
            <a:extLst>
              <a:ext uri="{FF2B5EF4-FFF2-40B4-BE49-F238E27FC236}">
                <a16:creationId xmlns:a16="http://schemas.microsoft.com/office/drawing/2014/main" id="{EF640709-BDFD-453B-B75D-6212E7A87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11500" y="370600"/>
            <a:ext cx="5923842" cy="5923842"/>
          </a:xfrm>
          <a:prstGeom prst="ellipse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AE7FC73-E8C5-0A4A-85A6-5F8F3C7623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77192" y="1032483"/>
            <a:ext cx="5037616" cy="2982360"/>
          </a:xfrm>
        </p:spPr>
        <p:txBody>
          <a:bodyPr>
            <a:normAutofit/>
          </a:bodyPr>
          <a:lstStyle/>
          <a:p>
            <a:r>
              <a:rPr lang="pt-BR"/>
              <a:t>ECMAScript 6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4E76CA9-6EA4-DD42-B858-B5CBFC4F1D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77192" y="4106918"/>
            <a:ext cx="5037616" cy="1655762"/>
          </a:xfrm>
        </p:spPr>
        <p:txBody>
          <a:bodyPr>
            <a:normAutofit/>
          </a:bodyPr>
          <a:lstStyle/>
          <a:p>
            <a:r>
              <a:rPr lang="pt-BR" dirty="0"/>
              <a:t>Rafael Escalfoni</a:t>
            </a:r>
          </a:p>
          <a:p>
            <a:endParaRPr lang="pt-BR" dirty="0"/>
          </a:p>
          <a:p>
            <a:r>
              <a:rPr lang="pt-BR" sz="1600" i="1" dirty="0"/>
              <a:t>adaptado de ECMAScript6 – Entre de cabeça </a:t>
            </a:r>
          </a:p>
          <a:p>
            <a:r>
              <a:rPr lang="pt-BR" sz="1600" i="1" dirty="0"/>
              <a:t>no futuro </a:t>
            </a:r>
            <a:r>
              <a:rPr lang="pt-BR" sz="1600" i="1"/>
              <a:t>do JavaScript</a:t>
            </a:r>
            <a:endParaRPr lang="pt-BR" sz="1600" i="1" dirty="0"/>
          </a:p>
        </p:txBody>
      </p:sp>
      <p:sp>
        <p:nvSpPr>
          <p:cNvPr id="31" name="Arc 30">
            <a:extLst>
              <a:ext uri="{FF2B5EF4-FFF2-40B4-BE49-F238E27FC236}">
                <a16:creationId xmlns:a16="http://schemas.microsoft.com/office/drawing/2014/main" id="{B4019478-3FDC-438C-8848-1D7DA864A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366740" flipV="1">
            <a:off x="2607299" y="8363"/>
            <a:ext cx="6816262" cy="6816262"/>
          </a:xfrm>
          <a:prstGeom prst="arc">
            <a:avLst>
              <a:gd name="adj1" fmla="val 16200000"/>
              <a:gd name="adj2" fmla="val 20401595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FE406479-1D57-4209-B128-3C81746247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3400" y="4609861"/>
            <a:ext cx="873032" cy="8493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75551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163DE6-31E9-5A4E-8DCC-960010A6F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Diferenças entre FOR...OF e FOR...IN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D60CC5E-A889-944A-87F8-E01CADCF02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147663"/>
          </a:xfrm>
        </p:spPr>
        <p:txBody>
          <a:bodyPr>
            <a:normAutofit fontScale="55000" lnSpcReduction="20000"/>
          </a:bodyPr>
          <a:lstStyle/>
          <a:p>
            <a:r>
              <a:rPr lang="pt-BR" dirty="0"/>
              <a:t>FOR...OF – percorre apenas objetos iteráveis</a:t>
            </a:r>
          </a:p>
          <a:p>
            <a:r>
              <a:rPr lang="pt-BR" dirty="0"/>
              <a:t>FOR...IN – percorre os atributos de um objeto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 err="1">
                <a:solidFill>
                  <a:srgbClr val="7C0054"/>
                </a:solidFill>
                <a:latin typeface="Courier" pitchFamily="2" charset="0"/>
              </a:rPr>
              <a:t>let</a:t>
            </a:r>
            <a:r>
              <a:rPr lang="pt-BR" dirty="0">
                <a:solidFill>
                  <a:srgbClr val="7C0054"/>
                </a:solidFill>
                <a:latin typeface="Courier" pitchFamily="2" charset="0"/>
              </a:rPr>
              <a:t> </a:t>
            </a:r>
            <a:r>
              <a:rPr lang="pt-BR" dirty="0" err="1">
                <a:latin typeface="Courier" pitchFamily="2" charset="0"/>
              </a:rPr>
              <a:t>perfilDoFacebook</a:t>
            </a:r>
            <a:r>
              <a:rPr lang="pt-BR" dirty="0">
                <a:latin typeface="Courier" pitchFamily="2" charset="0"/>
              </a:rPr>
              <a:t> = {nome: “Carlos”</a:t>
            </a:r>
          </a:p>
          <a:p>
            <a:pPr marL="0" indent="0">
              <a:buNone/>
            </a:pPr>
            <a:r>
              <a:rPr lang="pt-BR" dirty="0">
                <a:latin typeface="Courier" pitchFamily="2" charset="0"/>
              </a:rPr>
              <a:t>	, idade:22</a:t>
            </a:r>
          </a:p>
          <a:p>
            <a:pPr marL="0" indent="0">
              <a:buNone/>
            </a:pP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urier" pitchFamily="2" charset="0"/>
              </a:rPr>
              <a:t>	// ...outras propriedades</a:t>
            </a:r>
          </a:p>
          <a:p>
            <a:pPr marL="0" indent="0">
              <a:buNone/>
            </a:pPr>
            <a:r>
              <a:rPr lang="pt-BR" dirty="0">
                <a:latin typeface="Courier" pitchFamily="2" charset="0"/>
              </a:rPr>
              <a:t>};</a:t>
            </a:r>
            <a:endParaRPr lang="pt-BR" dirty="0">
              <a:solidFill>
                <a:srgbClr val="7C0054"/>
              </a:solidFill>
              <a:latin typeface="Courier" pitchFamily="2" charset="0"/>
            </a:endParaRPr>
          </a:p>
          <a:p>
            <a:pPr marL="0" indent="0">
              <a:buNone/>
            </a:pPr>
            <a:r>
              <a:rPr lang="pt-BR" dirty="0">
                <a:solidFill>
                  <a:srgbClr val="7C0054"/>
                </a:solidFill>
                <a:latin typeface="Courier" pitchFamily="2" charset="0"/>
              </a:rPr>
              <a:t>for </a:t>
            </a:r>
            <a:r>
              <a:rPr lang="pt-BR" dirty="0">
                <a:latin typeface="Courier" pitchFamily="2" charset="0"/>
              </a:rPr>
              <a:t>(</a:t>
            </a:r>
            <a:r>
              <a:rPr lang="pt-BR" dirty="0" err="1">
                <a:solidFill>
                  <a:srgbClr val="7C0054"/>
                </a:solidFill>
                <a:latin typeface="Courier" pitchFamily="2" charset="0"/>
              </a:rPr>
              <a:t>let</a:t>
            </a:r>
            <a:r>
              <a:rPr lang="pt-BR" dirty="0">
                <a:solidFill>
                  <a:srgbClr val="7C0054"/>
                </a:solidFill>
                <a:latin typeface="Courier" pitchFamily="2" charset="0"/>
              </a:rPr>
              <a:t> </a:t>
            </a:r>
            <a:r>
              <a:rPr lang="pt-BR" dirty="0">
                <a:latin typeface="Courier" pitchFamily="2" charset="0"/>
              </a:rPr>
              <a:t>dado in </a:t>
            </a:r>
            <a:r>
              <a:rPr lang="pt-BR" dirty="0" err="1">
                <a:latin typeface="Courier" pitchFamily="2" charset="0"/>
              </a:rPr>
              <a:t>perfilDoFacebook</a:t>
            </a:r>
            <a:r>
              <a:rPr lang="pt-BR" dirty="0">
                <a:latin typeface="Courier" pitchFamily="2" charset="0"/>
              </a:rPr>
              <a:t>) {</a:t>
            </a:r>
          </a:p>
          <a:p>
            <a:pPr marL="0" indent="0">
              <a:buNone/>
            </a:pP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urier" pitchFamily="2" charset="0"/>
              </a:rPr>
              <a:t> 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urier" pitchFamily="2" charset="0"/>
              </a:rPr>
              <a:t>console</a:t>
            </a:r>
            <a:r>
              <a:rPr lang="pt-BR" dirty="0" err="1">
                <a:latin typeface="Courier" pitchFamily="2" charset="0"/>
              </a:rPr>
              <a:t>.log</a:t>
            </a:r>
            <a:r>
              <a:rPr lang="pt-BR" dirty="0">
                <a:latin typeface="Courier" pitchFamily="2" charset="0"/>
              </a:rPr>
              <a:t>(dado);</a:t>
            </a:r>
          </a:p>
          <a:p>
            <a:pPr marL="0" indent="0">
              <a:buNone/>
            </a:pPr>
            <a:r>
              <a:rPr lang="pt-BR" dirty="0">
                <a:latin typeface="Courier" pitchFamily="2" charset="0"/>
              </a:rPr>
              <a:t>}</a:t>
            </a:r>
          </a:p>
          <a:p>
            <a:pPr marL="0" indent="0">
              <a:buNone/>
            </a:pPr>
            <a:endParaRPr lang="pt-BR" dirty="0">
              <a:latin typeface="Courier" pitchFamily="2" charset="0"/>
            </a:endParaRPr>
          </a:p>
          <a:p>
            <a:pPr marL="0" indent="0">
              <a:buNone/>
            </a:pPr>
            <a:r>
              <a:rPr lang="pt-BR" b="1" dirty="0">
                <a:latin typeface="Courier" pitchFamily="2" charset="0"/>
              </a:rPr>
              <a:t>Carlos</a:t>
            </a:r>
          </a:p>
          <a:p>
            <a:pPr marL="0" indent="0">
              <a:buNone/>
            </a:pPr>
            <a:r>
              <a:rPr lang="pt-BR" b="1" dirty="0">
                <a:latin typeface="Courier" pitchFamily="2" charset="0"/>
              </a:rPr>
              <a:t>22</a:t>
            </a:r>
          </a:p>
          <a:p>
            <a:pPr marL="0" indent="0">
              <a:buNone/>
            </a:pPr>
            <a:r>
              <a:rPr lang="pt-BR" b="1" dirty="0">
                <a:latin typeface="Courier" pitchFamily="2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21764597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101B0F3-6BB0-C34E-97BC-9680682DFC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pt-BR" sz="1800" dirty="0">
                <a:solidFill>
                  <a:srgbClr val="7C0054"/>
                </a:solidFill>
                <a:latin typeface="Courier" pitchFamily="2" charset="0"/>
              </a:rPr>
              <a:t>for </a:t>
            </a:r>
            <a:r>
              <a:rPr lang="pt-BR" sz="1800" dirty="0">
                <a:latin typeface="Courier" pitchFamily="2" charset="0"/>
              </a:rPr>
              <a:t>(</a:t>
            </a:r>
            <a:r>
              <a:rPr lang="pt-BR" sz="1800" dirty="0">
                <a:solidFill>
                  <a:srgbClr val="7C0054"/>
                </a:solidFill>
                <a:latin typeface="Courier" pitchFamily="2" charset="0"/>
              </a:rPr>
              <a:t>var</a:t>
            </a:r>
            <a:r>
              <a:rPr lang="pt-BR" sz="1800" dirty="0">
                <a:latin typeface="Courier" pitchFamily="2" charset="0"/>
              </a:rPr>
              <a:t> bruxo </a:t>
            </a:r>
            <a:r>
              <a:rPr lang="pt-BR" sz="1800" dirty="0" err="1">
                <a:latin typeface="Courier" pitchFamily="2" charset="0"/>
              </a:rPr>
              <a:t>of</a:t>
            </a:r>
            <a:r>
              <a:rPr lang="pt-BR" sz="1800" dirty="0">
                <a:latin typeface="Courier" pitchFamily="2" charset="0"/>
              </a:rPr>
              <a:t> bruxos) {</a:t>
            </a:r>
          </a:p>
          <a:p>
            <a:pPr marL="0" indent="0">
              <a:buNone/>
            </a:pPr>
            <a:r>
              <a:rPr lang="pt-BR" sz="1800" dirty="0">
                <a:latin typeface="Courier" pitchFamily="2" charset="0"/>
              </a:rPr>
              <a:t>  </a:t>
            </a:r>
            <a:r>
              <a:rPr lang="pt-BR" sz="1800" dirty="0" err="1">
                <a:latin typeface="Courier" pitchFamily="2" charset="0"/>
              </a:rPr>
              <a:t>chapeuSeletor.fazerSelecaoDaCasa</a:t>
            </a:r>
            <a:r>
              <a:rPr lang="pt-BR" sz="1800" dirty="0">
                <a:latin typeface="Courier" pitchFamily="2" charset="0"/>
              </a:rPr>
              <a:t>(bruxo);</a:t>
            </a:r>
          </a:p>
          <a:p>
            <a:pPr marL="0" indent="0">
              <a:buNone/>
            </a:pPr>
            <a:r>
              <a:rPr lang="pt-BR" sz="1800" dirty="0">
                <a:latin typeface="Courier" pitchFamily="2" charset="0"/>
              </a:rPr>
              <a:t>}</a:t>
            </a:r>
          </a:p>
        </p:txBody>
      </p:sp>
      <p:sp>
        <p:nvSpPr>
          <p:cNvPr id="7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6B29B6C1-36B2-964D-91E3-3562761D9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rgbClr val="FFFFFF"/>
                </a:solidFill>
              </a:rPr>
              <a:t>Voltando à escolha dos bruxos</a:t>
            </a:r>
          </a:p>
        </p:txBody>
      </p:sp>
    </p:spTree>
    <p:extLst>
      <p:ext uri="{BB962C8B-B14F-4D97-AF65-F5344CB8AC3E}">
        <p14:creationId xmlns:p14="http://schemas.microsoft.com/office/powerpoint/2010/main" val="36607949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407C9FC5-0C1E-42A8-97E6-F940775A0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917FA31-780C-8F46-B273-40836A307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4218281"/>
            <a:ext cx="4265007" cy="188519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Estruturas MAP e WEAKMAP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C377AF0-E66E-4443-BADF-52561DBA52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8412" y="4218281"/>
            <a:ext cx="4649588" cy="188519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Mapas são estruturas de dados com coleções de chave-valor, também chamados de dicionários</a:t>
            </a:r>
          </a:p>
        </p:txBody>
      </p:sp>
      <p:pic>
        <p:nvPicPr>
          <p:cNvPr id="5" name="Imagem 4" descr="Diagrama&#10;&#10;Descrição gerada automaticamente">
            <a:extLst>
              <a:ext uri="{FF2B5EF4-FFF2-40B4-BE49-F238E27FC236}">
                <a16:creationId xmlns:a16="http://schemas.microsoft.com/office/drawing/2014/main" id="{B9622BC8-ED4E-4747-A634-44BB477583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393" y="684681"/>
            <a:ext cx="10823796" cy="3274195"/>
          </a:xfrm>
          <a:custGeom>
            <a:avLst/>
            <a:gdLst/>
            <a:ahLst/>
            <a:cxnLst/>
            <a:rect l="l" t="t" r="r" b="b"/>
            <a:pathLst>
              <a:path w="10823796" h="3287267">
                <a:moveTo>
                  <a:pt x="98881" y="0"/>
                </a:moveTo>
                <a:lnTo>
                  <a:pt x="10724915" y="0"/>
                </a:lnTo>
                <a:cubicBezTo>
                  <a:pt x="10779525" y="0"/>
                  <a:pt x="10823796" y="44271"/>
                  <a:pt x="10823796" y="98881"/>
                </a:cubicBezTo>
                <a:lnTo>
                  <a:pt x="10823796" y="3188386"/>
                </a:lnTo>
                <a:cubicBezTo>
                  <a:pt x="10823796" y="3242996"/>
                  <a:pt x="10779525" y="3287267"/>
                  <a:pt x="10724915" y="3287267"/>
                </a:cubicBezTo>
                <a:lnTo>
                  <a:pt x="98881" y="3287267"/>
                </a:lnTo>
                <a:cubicBezTo>
                  <a:pt x="44271" y="3287267"/>
                  <a:pt x="0" y="3242996"/>
                  <a:pt x="0" y="3188386"/>
                </a:cubicBezTo>
                <a:lnTo>
                  <a:pt x="0" y="98881"/>
                </a:lnTo>
                <a:cubicBezTo>
                  <a:pt x="0" y="44271"/>
                  <a:pt x="44271" y="0"/>
                  <a:pt x="98881" y="0"/>
                </a:cubicBezTo>
                <a:close/>
              </a:path>
            </a:pathLst>
          </a:custGeom>
        </p:spPr>
      </p:pic>
      <p:sp>
        <p:nvSpPr>
          <p:cNvPr id="16" name="Oval 15">
            <a:extLst>
              <a:ext uri="{FF2B5EF4-FFF2-40B4-BE49-F238E27FC236}">
                <a16:creationId xmlns:a16="http://schemas.microsoft.com/office/drawing/2014/main" id="{9EE371B4-A1D9-4EFE-8FE1-000495831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617" y="4218281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5B9BD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2E19C174-9C7C-461E-970B-4320199015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38539" y="3295432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309062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D389F5-7087-D940-8611-0EDC31D95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Novidades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F1AA016-DAE4-BA48-9F71-8E5BED8085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Adicionar elementos pelo par (chave- valor)</a:t>
            </a:r>
          </a:p>
          <a:p>
            <a:r>
              <a:rPr lang="pt-BR" dirty="0"/>
              <a:t>Remover elementos pela chave</a:t>
            </a:r>
          </a:p>
          <a:p>
            <a:r>
              <a:rPr lang="pt-BR" dirty="0"/>
              <a:t>Acessar elementos dada uma chave</a:t>
            </a:r>
          </a:p>
          <a:p>
            <a:r>
              <a:rPr lang="pt-BR" dirty="0"/>
              <a:t>Pesquisar elementos, descobrindo se ele pertence ou não a coleção através da chave</a:t>
            </a:r>
          </a:p>
          <a:p>
            <a:r>
              <a:rPr lang="pt-BR" dirty="0"/>
              <a:t>Indagar sobre atributos, por exemplo, número de elementos.</a:t>
            </a:r>
          </a:p>
        </p:txBody>
      </p:sp>
    </p:spTree>
    <p:extLst>
      <p:ext uri="{BB962C8B-B14F-4D97-AF65-F5344CB8AC3E}">
        <p14:creationId xmlns:p14="http://schemas.microsoft.com/office/powerpoint/2010/main" val="7399108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6F5E81-19D6-DB40-9969-5567CBA2A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MAP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7A5E444-E9E9-3A45-B8FD-5EF165801A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pt-BR" dirty="0"/>
              <a:t>Em um </a:t>
            </a:r>
            <a:r>
              <a:rPr lang="pt-BR" sz="2400" dirty="0" err="1">
                <a:latin typeface="Courier" pitchFamily="2" charset="0"/>
              </a:rPr>
              <a:t>Map</a:t>
            </a:r>
            <a:r>
              <a:rPr lang="pt-BR" dirty="0"/>
              <a:t> do JavaScript, qualquer valor (</a:t>
            </a:r>
            <a:r>
              <a:rPr lang="pt-BR" sz="2400" dirty="0">
                <a:latin typeface="Courier" pitchFamily="2" charset="0"/>
              </a:rPr>
              <a:t>objetos, funções ou valores primitivos</a:t>
            </a:r>
            <a:r>
              <a:rPr lang="pt-BR" dirty="0"/>
              <a:t>) pode ser usado como chave ou valor. </a:t>
            </a:r>
          </a:p>
          <a:p>
            <a:r>
              <a:rPr lang="pt-BR" dirty="0"/>
              <a:t>Para definir esses valores, basta usar o método </a:t>
            </a:r>
            <a:r>
              <a:rPr lang="pt-BR" dirty="0">
                <a:latin typeface="Courier" pitchFamily="2" charset="0"/>
              </a:rPr>
              <a:t>set</a:t>
            </a:r>
            <a:r>
              <a:rPr lang="pt-BR" dirty="0"/>
              <a:t>:</a:t>
            </a:r>
          </a:p>
          <a:p>
            <a:pPr marL="0" indent="0">
              <a:buNone/>
            </a:pPr>
            <a:r>
              <a:rPr lang="pt-BR" sz="2500" dirty="0">
                <a:solidFill>
                  <a:srgbClr val="7C0054"/>
                </a:solidFill>
                <a:latin typeface="Courier" pitchFamily="2" charset="0"/>
              </a:rPr>
              <a:t>var</a:t>
            </a:r>
            <a:r>
              <a:rPr lang="pt-BR" sz="2500" dirty="0">
                <a:latin typeface="Courier" pitchFamily="2" charset="0"/>
              </a:rPr>
              <a:t> </a:t>
            </a:r>
            <a:r>
              <a:rPr lang="pt-BR" sz="2500" dirty="0" err="1">
                <a:latin typeface="Courier" pitchFamily="2" charset="0"/>
              </a:rPr>
              <a:t>map</a:t>
            </a:r>
            <a:r>
              <a:rPr lang="pt-BR" sz="2500" dirty="0">
                <a:latin typeface="Courier" pitchFamily="2" charset="0"/>
              </a:rPr>
              <a:t> = </a:t>
            </a:r>
            <a:r>
              <a:rPr lang="pt-BR" sz="2500" dirty="0">
                <a:solidFill>
                  <a:srgbClr val="7C0054"/>
                </a:solidFill>
                <a:latin typeface="Courier" pitchFamily="2" charset="0"/>
              </a:rPr>
              <a:t>new</a:t>
            </a:r>
            <a:r>
              <a:rPr lang="pt-BR" sz="2500" dirty="0">
                <a:latin typeface="Courier" pitchFamily="2" charset="0"/>
              </a:rPr>
              <a:t> </a:t>
            </a:r>
            <a:r>
              <a:rPr lang="pt-BR" sz="2500" dirty="0" err="1">
                <a:latin typeface="Courier" pitchFamily="2" charset="0"/>
              </a:rPr>
              <a:t>Map</a:t>
            </a:r>
            <a:r>
              <a:rPr lang="pt-BR" sz="2500" dirty="0">
                <a:latin typeface="Courier" pitchFamily="2" charset="0"/>
              </a:rPr>
              <a:t>();</a:t>
            </a:r>
          </a:p>
          <a:p>
            <a:pPr marL="0" indent="0">
              <a:buNone/>
            </a:pPr>
            <a:r>
              <a:rPr lang="pt-BR" sz="2500" dirty="0" err="1">
                <a:solidFill>
                  <a:srgbClr val="7C0054"/>
                </a:solidFill>
                <a:latin typeface="Courier" pitchFamily="2" charset="0"/>
              </a:rPr>
              <a:t>function</a:t>
            </a:r>
            <a:r>
              <a:rPr lang="pt-BR" sz="2500" dirty="0">
                <a:solidFill>
                  <a:srgbClr val="7C0054"/>
                </a:solidFill>
                <a:latin typeface="Courier" pitchFamily="2" charset="0"/>
              </a:rPr>
              <a:t> </a:t>
            </a:r>
            <a:r>
              <a:rPr lang="pt-BR" sz="2500" dirty="0" err="1">
                <a:latin typeface="Courier" pitchFamily="2" charset="0"/>
              </a:rPr>
              <a:t>funcao</a:t>
            </a:r>
            <a:r>
              <a:rPr lang="pt-BR" sz="2500" dirty="0">
                <a:latin typeface="Courier" pitchFamily="2" charset="0"/>
              </a:rPr>
              <a:t>(){};</a:t>
            </a:r>
          </a:p>
          <a:p>
            <a:pPr marL="0" indent="0">
              <a:buNone/>
            </a:pPr>
            <a:r>
              <a:rPr lang="pt-BR" sz="2500" dirty="0">
                <a:solidFill>
                  <a:srgbClr val="7C0054"/>
                </a:solidFill>
                <a:latin typeface="Courier" pitchFamily="2" charset="0"/>
              </a:rPr>
              <a:t>var</a:t>
            </a:r>
            <a:r>
              <a:rPr lang="pt-BR" sz="2500" dirty="0">
                <a:latin typeface="Courier" pitchFamily="2" charset="0"/>
              </a:rPr>
              <a:t> objeto = {};</a:t>
            </a:r>
            <a:br>
              <a:rPr lang="pt-BR" sz="2500" dirty="0">
                <a:latin typeface="Courier" pitchFamily="2" charset="0"/>
              </a:rPr>
            </a:br>
            <a:endParaRPr lang="pt-BR" sz="10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pt-BR" sz="2500" dirty="0" err="1">
                <a:latin typeface="Courier" pitchFamily="2" charset="0"/>
              </a:rPr>
              <a:t>map.set</a:t>
            </a:r>
            <a:r>
              <a:rPr lang="pt-BR" sz="2500" dirty="0">
                <a:latin typeface="Courier" pitchFamily="2" charset="0"/>
              </a:rPr>
              <a:t>(</a:t>
            </a:r>
            <a:r>
              <a:rPr lang="pt-BR" sz="2500" dirty="0">
                <a:solidFill>
                  <a:srgbClr val="0070C0"/>
                </a:solidFill>
                <a:latin typeface="Courier" pitchFamily="2" charset="0"/>
              </a:rPr>
              <a:t>“</a:t>
            </a:r>
            <a:r>
              <a:rPr lang="pt-BR" sz="2500" dirty="0" err="1">
                <a:solidFill>
                  <a:srgbClr val="0070C0"/>
                </a:solidFill>
                <a:latin typeface="Courier" pitchFamily="2" charset="0"/>
              </a:rPr>
              <a:t>string</a:t>
            </a:r>
            <a:r>
              <a:rPr lang="pt-BR" sz="2500" dirty="0">
                <a:solidFill>
                  <a:srgbClr val="0070C0"/>
                </a:solidFill>
                <a:latin typeface="Courier" pitchFamily="2" charset="0"/>
              </a:rPr>
              <a:t>”</a:t>
            </a:r>
            <a:r>
              <a:rPr lang="pt-BR" sz="2500" dirty="0">
                <a:latin typeface="Courier" pitchFamily="2" charset="0"/>
              </a:rPr>
              <a:t>, </a:t>
            </a:r>
            <a:r>
              <a:rPr lang="pt-BR" sz="2500" dirty="0">
                <a:solidFill>
                  <a:srgbClr val="0070C0"/>
                </a:solidFill>
                <a:latin typeface="Courier" pitchFamily="2" charset="0"/>
              </a:rPr>
              <a:t>“sou uma </a:t>
            </a:r>
            <a:r>
              <a:rPr lang="pt-BR" sz="2500" dirty="0" err="1">
                <a:solidFill>
                  <a:srgbClr val="0070C0"/>
                </a:solidFill>
                <a:latin typeface="Courier" pitchFamily="2" charset="0"/>
              </a:rPr>
              <a:t>string</a:t>
            </a:r>
            <a:r>
              <a:rPr lang="pt-BR" sz="2500" dirty="0">
                <a:solidFill>
                  <a:srgbClr val="0070C0"/>
                </a:solidFill>
                <a:latin typeface="Courier" pitchFamily="2" charset="0"/>
              </a:rPr>
              <a:t>”</a:t>
            </a:r>
            <a:r>
              <a:rPr lang="pt-BR" sz="2500" dirty="0">
                <a:latin typeface="Courier" pitchFamily="2" charset="0"/>
              </a:rPr>
              <a:t>);</a:t>
            </a:r>
          </a:p>
          <a:p>
            <a:pPr marL="0" indent="0">
              <a:buNone/>
            </a:pPr>
            <a:r>
              <a:rPr lang="pt-BR" sz="2500" dirty="0" err="1">
                <a:latin typeface="Courier" pitchFamily="2" charset="0"/>
              </a:rPr>
              <a:t>map.set</a:t>
            </a:r>
            <a:r>
              <a:rPr lang="pt-BR" sz="2500" dirty="0">
                <a:latin typeface="Courier" pitchFamily="2" charset="0"/>
              </a:rPr>
              <a:t>(objeto, </a:t>
            </a:r>
            <a:r>
              <a:rPr lang="pt-BR" sz="2500" dirty="0">
                <a:solidFill>
                  <a:srgbClr val="0070C0"/>
                </a:solidFill>
                <a:latin typeface="Courier" pitchFamily="2" charset="0"/>
              </a:rPr>
              <a:t>“sou um objeto”</a:t>
            </a:r>
            <a:r>
              <a:rPr lang="pt-BR" sz="2500" dirty="0">
                <a:latin typeface="Courier" pitchFamily="2" charset="0"/>
              </a:rPr>
              <a:t>);</a:t>
            </a:r>
          </a:p>
          <a:p>
            <a:pPr marL="0" indent="0">
              <a:buNone/>
            </a:pPr>
            <a:r>
              <a:rPr lang="pt-BR" sz="2500" dirty="0" err="1">
                <a:latin typeface="Courier" pitchFamily="2" charset="0"/>
              </a:rPr>
              <a:t>map.set</a:t>
            </a:r>
            <a:r>
              <a:rPr lang="pt-BR" sz="2500" dirty="0">
                <a:latin typeface="Courier" pitchFamily="2" charset="0"/>
              </a:rPr>
              <a:t>(</a:t>
            </a:r>
            <a:r>
              <a:rPr lang="pt-BR" sz="2500" dirty="0" err="1">
                <a:latin typeface="Courier" pitchFamily="2" charset="0"/>
              </a:rPr>
              <a:t>funcao</a:t>
            </a:r>
            <a:r>
              <a:rPr lang="pt-BR" sz="2500" dirty="0">
                <a:latin typeface="Courier" pitchFamily="2" charset="0"/>
              </a:rPr>
              <a:t>, </a:t>
            </a:r>
            <a:r>
              <a:rPr lang="pt-BR" sz="2500" dirty="0">
                <a:solidFill>
                  <a:srgbClr val="0070C0"/>
                </a:solidFill>
                <a:latin typeface="Courier" pitchFamily="2" charset="0"/>
              </a:rPr>
              <a:t>“sou uma função”</a:t>
            </a:r>
            <a:r>
              <a:rPr lang="pt-BR" sz="2500" dirty="0">
                <a:latin typeface="Courier" pitchFamily="2" charset="0"/>
              </a:rPr>
              <a:t>);</a:t>
            </a:r>
          </a:p>
          <a:p>
            <a:pPr marL="0" indent="0">
              <a:buNone/>
            </a:pPr>
            <a:endParaRPr lang="pt-BR" sz="1000" dirty="0">
              <a:solidFill>
                <a:schemeClr val="accent3">
                  <a:lumMod val="75000"/>
                </a:schemeClr>
              </a:solidFill>
              <a:latin typeface="Courier" pitchFamily="2" charset="0"/>
            </a:endParaRPr>
          </a:p>
          <a:p>
            <a:pPr marL="0" indent="0">
              <a:buNone/>
            </a:pPr>
            <a:r>
              <a:rPr lang="pt-BR" sz="2500" dirty="0" err="1">
                <a:solidFill>
                  <a:schemeClr val="accent3">
                    <a:lumMod val="75000"/>
                  </a:schemeClr>
                </a:solidFill>
                <a:latin typeface="Courier" pitchFamily="2" charset="0"/>
              </a:rPr>
              <a:t>console</a:t>
            </a:r>
            <a:r>
              <a:rPr lang="pt-BR" sz="2500" dirty="0" err="1">
                <a:latin typeface="Courier" pitchFamily="2" charset="0"/>
              </a:rPr>
              <a:t>.log</a:t>
            </a:r>
            <a:r>
              <a:rPr lang="pt-BR" sz="2500" dirty="0">
                <a:latin typeface="Courier" pitchFamily="2" charset="0"/>
              </a:rPr>
              <a:t>(</a:t>
            </a:r>
            <a:r>
              <a:rPr lang="pt-BR" sz="2500" dirty="0" err="1">
                <a:latin typeface="Courier" pitchFamily="2" charset="0"/>
              </a:rPr>
              <a:t>map.get</a:t>
            </a:r>
            <a:r>
              <a:rPr lang="pt-BR" sz="2500" dirty="0">
                <a:latin typeface="Courier" pitchFamily="2" charset="0"/>
              </a:rPr>
              <a:t>(</a:t>
            </a:r>
            <a:r>
              <a:rPr lang="pt-BR" sz="2500" dirty="0">
                <a:solidFill>
                  <a:srgbClr val="0070C0"/>
                </a:solidFill>
                <a:latin typeface="Courier" pitchFamily="2" charset="0"/>
              </a:rPr>
              <a:t>“</a:t>
            </a:r>
            <a:r>
              <a:rPr lang="pt-BR" sz="2500" dirty="0" err="1">
                <a:solidFill>
                  <a:srgbClr val="0070C0"/>
                </a:solidFill>
                <a:latin typeface="Courier" pitchFamily="2" charset="0"/>
              </a:rPr>
              <a:t>string</a:t>
            </a:r>
            <a:r>
              <a:rPr lang="pt-BR" sz="2500" dirty="0">
                <a:solidFill>
                  <a:srgbClr val="0070C0"/>
                </a:solidFill>
                <a:latin typeface="Courier" pitchFamily="2" charset="0"/>
              </a:rPr>
              <a:t>”</a:t>
            </a:r>
            <a:r>
              <a:rPr lang="pt-BR" sz="2500" dirty="0">
                <a:latin typeface="Courier" pitchFamily="2" charset="0"/>
              </a:rPr>
              <a:t>)); </a:t>
            </a:r>
            <a:r>
              <a:rPr lang="pt-BR" sz="2500" dirty="0">
                <a:solidFill>
                  <a:schemeClr val="accent3">
                    <a:lumMod val="75000"/>
                  </a:schemeClr>
                </a:solidFill>
                <a:latin typeface="Courier" pitchFamily="2" charset="0"/>
              </a:rPr>
              <a:t>// sou uma </a:t>
            </a:r>
            <a:r>
              <a:rPr lang="pt-BR" sz="2500" dirty="0" err="1">
                <a:solidFill>
                  <a:schemeClr val="accent3">
                    <a:lumMod val="75000"/>
                  </a:schemeClr>
                </a:solidFill>
                <a:latin typeface="Courier" pitchFamily="2" charset="0"/>
              </a:rPr>
              <a:t>string</a:t>
            </a:r>
            <a:endParaRPr lang="pt-BR" sz="25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pt-BR" sz="2500" dirty="0" err="1">
                <a:solidFill>
                  <a:schemeClr val="accent3">
                    <a:lumMod val="75000"/>
                  </a:schemeClr>
                </a:solidFill>
                <a:latin typeface="Courier" pitchFamily="2" charset="0"/>
              </a:rPr>
              <a:t>console</a:t>
            </a:r>
            <a:r>
              <a:rPr lang="pt-BR" sz="2500" dirty="0" err="1">
                <a:latin typeface="Courier" pitchFamily="2" charset="0"/>
              </a:rPr>
              <a:t>.log</a:t>
            </a:r>
            <a:r>
              <a:rPr lang="pt-BR" sz="2500" dirty="0">
                <a:latin typeface="Courier" pitchFamily="2" charset="0"/>
              </a:rPr>
              <a:t>(</a:t>
            </a:r>
            <a:r>
              <a:rPr lang="pt-BR" sz="2500" dirty="0" err="1">
                <a:latin typeface="Courier" pitchFamily="2" charset="0"/>
              </a:rPr>
              <a:t>map.get</a:t>
            </a:r>
            <a:r>
              <a:rPr lang="pt-BR" sz="2500" dirty="0">
                <a:latin typeface="Courier" pitchFamily="2" charset="0"/>
              </a:rPr>
              <a:t>(objeto)); </a:t>
            </a:r>
            <a:r>
              <a:rPr lang="pt-BR" sz="2500" dirty="0">
                <a:solidFill>
                  <a:schemeClr val="accent3">
                    <a:lumMod val="75000"/>
                  </a:schemeClr>
                </a:solidFill>
                <a:latin typeface="Courier" pitchFamily="2" charset="0"/>
              </a:rPr>
              <a:t>// sou um objeto</a:t>
            </a:r>
            <a:endParaRPr lang="pt-BR" sz="25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pt-BR" sz="2500" dirty="0" err="1">
                <a:solidFill>
                  <a:schemeClr val="accent3">
                    <a:lumMod val="75000"/>
                  </a:schemeClr>
                </a:solidFill>
                <a:latin typeface="Courier" pitchFamily="2" charset="0"/>
              </a:rPr>
              <a:t>console</a:t>
            </a:r>
            <a:r>
              <a:rPr lang="pt-BR" sz="2500" dirty="0" err="1">
                <a:latin typeface="Courier" pitchFamily="2" charset="0"/>
              </a:rPr>
              <a:t>.log</a:t>
            </a:r>
            <a:r>
              <a:rPr lang="pt-BR" sz="2500" dirty="0">
                <a:latin typeface="Courier" pitchFamily="2" charset="0"/>
              </a:rPr>
              <a:t>(</a:t>
            </a:r>
            <a:r>
              <a:rPr lang="pt-BR" sz="2500" dirty="0" err="1">
                <a:latin typeface="Courier" pitchFamily="2" charset="0"/>
              </a:rPr>
              <a:t>map.get</a:t>
            </a:r>
            <a:r>
              <a:rPr lang="pt-BR" sz="2500" dirty="0">
                <a:latin typeface="Courier" pitchFamily="2" charset="0"/>
              </a:rPr>
              <a:t>(</a:t>
            </a:r>
            <a:r>
              <a:rPr lang="pt-BR" sz="2500" dirty="0" err="1">
                <a:latin typeface="Courier" pitchFamily="2" charset="0"/>
              </a:rPr>
              <a:t>funcao</a:t>
            </a:r>
            <a:r>
              <a:rPr lang="pt-BR" sz="2500" dirty="0">
                <a:latin typeface="Courier" pitchFamily="2" charset="0"/>
              </a:rPr>
              <a:t>)); </a:t>
            </a:r>
            <a:r>
              <a:rPr lang="pt-BR" sz="2500" dirty="0">
                <a:solidFill>
                  <a:schemeClr val="accent3">
                    <a:lumMod val="75000"/>
                  </a:schemeClr>
                </a:solidFill>
                <a:latin typeface="Courier" pitchFamily="2" charset="0"/>
              </a:rPr>
              <a:t>// sou uma função</a:t>
            </a:r>
          </a:p>
        </p:txBody>
      </p:sp>
    </p:spTree>
    <p:extLst>
      <p:ext uri="{BB962C8B-B14F-4D97-AF65-F5344CB8AC3E}">
        <p14:creationId xmlns:p14="http://schemas.microsoft.com/office/powerpoint/2010/main" val="27549903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DB304A14-32D0-4873-B914-423ED7B8D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EC65966-4618-4F47-9710-B5CF9AE7A4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939" y="2208008"/>
            <a:ext cx="729653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1800" dirty="0" err="1">
                <a:solidFill>
                  <a:schemeClr val="accent3">
                    <a:lumMod val="75000"/>
                  </a:schemeClr>
                </a:solidFill>
                <a:latin typeface="Courier" pitchFamily="2" charset="0"/>
              </a:rPr>
              <a:t>console</a:t>
            </a:r>
            <a:r>
              <a:rPr lang="pt-BR" sz="1800" dirty="0" err="1">
                <a:latin typeface="Courier" pitchFamily="2" charset="0"/>
              </a:rPr>
              <a:t>.log</a:t>
            </a:r>
            <a:r>
              <a:rPr lang="pt-BR" sz="1800" dirty="0">
                <a:latin typeface="Courier" pitchFamily="2" charset="0"/>
              </a:rPr>
              <a:t>(</a:t>
            </a:r>
            <a:r>
              <a:rPr lang="pt-BR" sz="1800" dirty="0">
                <a:solidFill>
                  <a:srgbClr val="0070C0"/>
                </a:solidFill>
                <a:latin typeface="Courier" pitchFamily="2" charset="0"/>
              </a:rPr>
              <a:t>“tamanho: ” + </a:t>
            </a:r>
            <a:r>
              <a:rPr lang="pt-BR" sz="1800" dirty="0" err="1">
                <a:latin typeface="Courier" pitchFamily="2" charset="0"/>
              </a:rPr>
              <a:t>map.size</a:t>
            </a:r>
            <a:r>
              <a:rPr lang="pt-BR" sz="1800" dirty="0">
                <a:latin typeface="Courier" pitchFamily="2" charset="0"/>
              </a:rPr>
              <a:t>); </a:t>
            </a:r>
            <a:r>
              <a:rPr lang="pt-BR" sz="1800" dirty="0">
                <a:solidFill>
                  <a:schemeClr val="accent3">
                    <a:lumMod val="75000"/>
                  </a:schemeClr>
                </a:solidFill>
                <a:latin typeface="Courier" pitchFamily="2" charset="0"/>
              </a:rPr>
              <a:t>// tamanho: 3</a:t>
            </a:r>
            <a:endParaRPr lang="pt-BR" sz="18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pt-BR" sz="1800" dirty="0" err="1">
                <a:solidFill>
                  <a:schemeClr val="accent3">
                    <a:lumMod val="75000"/>
                  </a:schemeClr>
                </a:solidFill>
                <a:latin typeface="Courier" pitchFamily="2" charset="0"/>
              </a:rPr>
              <a:t>console</a:t>
            </a:r>
            <a:r>
              <a:rPr lang="pt-BR" sz="1800" dirty="0" err="1">
                <a:latin typeface="Courier" pitchFamily="2" charset="0"/>
              </a:rPr>
              <a:t>.log</a:t>
            </a:r>
            <a:r>
              <a:rPr lang="pt-BR" sz="1800" dirty="0">
                <a:latin typeface="Courier" pitchFamily="2" charset="0"/>
              </a:rPr>
              <a:t>(</a:t>
            </a:r>
            <a:r>
              <a:rPr lang="pt-BR" sz="1800" dirty="0" err="1">
                <a:latin typeface="Courier" pitchFamily="2" charset="0"/>
              </a:rPr>
              <a:t>map.has</a:t>
            </a:r>
            <a:r>
              <a:rPr lang="pt-BR" sz="1800" dirty="0">
                <a:latin typeface="Courier" pitchFamily="2" charset="0"/>
              </a:rPr>
              <a:t>(</a:t>
            </a:r>
            <a:r>
              <a:rPr lang="pt-BR" sz="1800" dirty="0">
                <a:solidFill>
                  <a:srgbClr val="0070C0"/>
                </a:solidFill>
                <a:latin typeface="Courier" pitchFamily="2" charset="0"/>
              </a:rPr>
              <a:t>“</a:t>
            </a:r>
            <a:r>
              <a:rPr lang="pt-BR" sz="1800" dirty="0" err="1">
                <a:solidFill>
                  <a:srgbClr val="0070C0"/>
                </a:solidFill>
                <a:latin typeface="Courier" pitchFamily="2" charset="0"/>
              </a:rPr>
              <a:t>string</a:t>
            </a:r>
            <a:r>
              <a:rPr lang="pt-BR" sz="1800" dirty="0">
                <a:solidFill>
                  <a:srgbClr val="0070C0"/>
                </a:solidFill>
                <a:latin typeface="Courier" pitchFamily="2" charset="0"/>
              </a:rPr>
              <a:t>”</a:t>
            </a:r>
            <a:r>
              <a:rPr lang="pt-BR" sz="1800" dirty="0">
                <a:latin typeface="Courier" pitchFamily="2" charset="0"/>
              </a:rPr>
              <a:t>); </a:t>
            </a:r>
            <a:r>
              <a:rPr lang="pt-BR" sz="1800" dirty="0">
                <a:solidFill>
                  <a:schemeClr val="accent3">
                    <a:lumMod val="75000"/>
                  </a:schemeClr>
                </a:solidFill>
                <a:latin typeface="Courier" pitchFamily="2" charset="0"/>
              </a:rPr>
              <a:t>// </a:t>
            </a:r>
            <a:r>
              <a:rPr lang="pt-BR" sz="1800" dirty="0" err="1">
                <a:solidFill>
                  <a:schemeClr val="accent3">
                    <a:lumMod val="75000"/>
                  </a:schemeClr>
                </a:solidFill>
                <a:latin typeface="Courier" pitchFamily="2" charset="0"/>
              </a:rPr>
              <a:t>true</a:t>
            </a:r>
            <a:endParaRPr lang="pt-BR" sz="18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pt-BR" sz="1800" dirty="0" err="1">
                <a:solidFill>
                  <a:schemeClr val="accent3">
                    <a:lumMod val="75000"/>
                  </a:schemeClr>
                </a:solidFill>
                <a:latin typeface="Courier" pitchFamily="2" charset="0"/>
              </a:rPr>
              <a:t>console</a:t>
            </a:r>
            <a:r>
              <a:rPr lang="pt-BR" sz="1800" dirty="0" err="1">
                <a:latin typeface="Courier" pitchFamily="2" charset="0"/>
              </a:rPr>
              <a:t>.log</a:t>
            </a:r>
            <a:r>
              <a:rPr lang="pt-BR" sz="1800" dirty="0">
                <a:latin typeface="Courier" pitchFamily="2" charset="0"/>
              </a:rPr>
              <a:t>(</a:t>
            </a:r>
            <a:r>
              <a:rPr lang="pt-BR" sz="1800" dirty="0" err="1">
                <a:latin typeface="Courier" pitchFamily="2" charset="0"/>
              </a:rPr>
              <a:t>map.has</a:t>
            </a:r>
            <a:r>
              <a:rPr lang="pt-BR" sz="1800" dirty="0">
                <a:latin typeface="Courier" pitchFamily="2" charset="0"/>
              </a:rPr>
              <a:t>(</a:t>
            </a:r>
            <a:r>
              <a:rPr lang="pt-BR" sz="1800" dirty="0">
                <a:solidFill>
                  <a:srgbClr val="0070C0"/>
                </a:solidFill>
                <a:latin typeface="Courier" pitchFamily="2" charset="0"/>
              </a:rPr>
              <a:t>“abc”</a:t>
            </a:r>
            <a:r>
              <a:rPr lang="pt-BR" sz="1800" dirty="0">
                <a:latin typeface="Courier" pitchFamily="2" charset="0"/>
              </a:rPr>
              <a:t>); </a:t>
            </a:r>
            <a:r>
              <a:rPr lang="pt-BR" sz="1800" dirty="0">
                <a:solidFill>
                  <a:schemeClr val="accent3">
                    <a:lumMod val="75000"/>
                  </a:schemeClr>
                </a:solidFill>
                <a:latin typeface="Courier" pitchFamily="2" charset="0"/>
              </a:rPr>
              <a:t>// false</a:t>
            </a:r>
            <a:endParaRPr lang="pt-BR" sz="1800" dirty="0">
              <a:latin typeface="Courier" pitchFamily="2" charset="0"/>
            </a:endParaRPr>
          </a:p>
          <a:p>
            <a:pPr marL="0" indent="0">
              <a:buNone/>
            </a:pPr>
            <a:endParaRPr lang="pt-BR" sz="18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pt-BR" sz="1800" dirty="0" err="1">
                <a:latin typeface="Courier" pitchFamily="2" charset="0"/>
              </a:rPr>
              <a:t>map.delete</a:t>
            </a:r>
            <a:r>
              <a:rPr lang="pt-BR" sz="1800" dirty="0">
                <a:latin typeface="Courier" pitchFamily="2" charset="0"/>
              </a:rPr>
              <a:t>(</a:t>
            </a:r>
            <a:r>
              <a:rPr lang="pt-BR" sz="1800" dirty="0">
                <a:solidFill>
                  <a:srgbClr val="0070C0"/>
                </a:solidFill>
                <a:latin typeface="Courier" pitchFamily="2" charset="0"/>
              </a:rPr>
              <a:t>“</a:t>
            </a:r>
            <a:r>
              <a:rPr lang="pt-BR" sz="1800" dirty="0" err="1">
                <a:solidFill>
                  <a:srgbClr val="0070C0"/>
                </a:solidFill>
                <a:latin typeface="Courier" pitchFamily="2" charset="0"/>
              </a:rPr>
              <a:t>string</a:t>
            </a:r>
            <a:r>
              <a:rPr lang="pt-BR" sz="1800" dirty="0">
                <a:solidFill>
                  <a:srgbClr val="0070C0"/>
                </a:solidFill>
                <a:latin typeface="Courier" pitchFamily="2" charset="0"/>
              </a:rPr>
              <a:t>”</a:t>
            </a:r>
            <a:r>
              <a:rPr lang="pt-BR" sz="1800" dirty="0">
                <a:latin typeface="Courier" pitchFamily="2" charset="0"/>
              </a:rPr>
              <a:t>); </a:t>
            </a:r>
          </a:p>
          <a:p>
            <a:pPr marL="0" indent="0">
              <a:buNone/>
            </a:pPr>
            <a:r>
              <a:rPr lang="pt-BR" sz="1800" dirty="0" err="1">
                <a:solidFill>
                  <a:schemeClr val="accent3">
                    <a:lumMod val="75000"/>
                  </a:schemeClr>
                </a:solidFill>
                <a:latin typeface="Courier" pitchFamily="2" charset="0"/>
              </a:rPr>
              <a:t>console</a:t>
            </a:r>
            <a:r>
              <a:rPr lang="pt-BR" sz="1800" dirty="0" err="1">
                <a:latin typeface="Courier" pitchFamily="2" charset="0"/>
              </a:rPr>
              <a:t>.log</a:t>
            </a:r>
            <a:r>
              <a:rPr lang="pt-BR" sz="1800" dirty="0">
                <a:latin typeface="Courier" pitchFamily="2" charset="0"/>
              </a:rPr>
              <a:t>(</a:t>
            </a:r>
            <a:r>
              <a:rPr lang="pt-BR" sz="1800" dirty="0" err="1">
                <a:latin typeface="Courier" pitchFamily="2" charset="0"/>
              </a:rPr>
              <a:t>map.has</a:t>
            </a:r>
            <a:r>
              <a:rPr lang="pt-BR" sz="1800" dirty="0">
                <a:latin typeface="Courier" pitchFamily="2" charset="0"/>
              </a:rPr>
              <a:t>(</a:t>
            </a:r>
            <a:r>
              <a:rPr lang="pt-BR" sz="1800" dirty="0">
                <a:solidFill>
                  <a:srgbClr val="0070C0"/>
                </a:solidFill>
                <a:latin typeface="Courier" pitchFamily="2" charset="0"/>
              </a:rPr>
              <a:t>“</a:t>
            </a:r>
            <a:r>
              <a:rPr lang="pt-BR" sz="1800" dirty="0" err="1">
                <a:solidFill>
                  <a:srgbClr val="0070C0"/>
                </a:solidFill>
                <a:latin typeface="Courier" pitchFamily="2" charset="0"/>
              </a:rPr>
              <a:t>string</a:t>
            </a:r>
            <a:r>
              <a:rPr lang="pt-BR" sz="1800" dirty="0">
                <a:solidFill>
                  <a:srgbClr val="0070C0"/>
                </a:solidFill>
                <a:latin typeface="Courier" pitchFamily="2" charset="0"/>
              </a:rPr>
              <a:t>”</a:t>
            </a:r>
            <a:r>
              <a:rPr lang="pt-BR" sz="1800" dirty="0">
                <a:latin typeface="Courier" pitchFamily="2" charset="0"/>
              </a:rPr>
              <a:t>); </a:t>
            </a:r>
            <a:r>
              <a:rPr lang="pt-BR" sz="1800" dirty="0">
                <a:solidFill>
                  <a:schemeClr val="accent3">
                    <a:lumMod val="75000"/>
                  </a:schemeClr>
                </a:solidFill>
                <a:latin typeface="Courier" pitchFamily="2" charset="0"/>
              </a:rPr>
              <a:t>// false</a:t>
            </a:r>
            <a:endParaRPr lang="pt-BR" sz="1800" dirty="0">
              <a:latin typeface="Courier" pitchFamily="2" charset="0"/>
            </a:endParaRPr>
          </a:p>
          <a:p>
            <a:pPr marL="0" indent="0">
              <a:buNone/>
            </a:pPr>
            <a:endParaRPr lang="pt-BR" sz="18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pt-BR" sz="1800" dirty="0" err="1">
                <a:latin typeface="Courier" pitchFamily="2" charset="0"/>
              </a:rPr>
              <a:t>map.clear</a:t>
            </a:r>
            <a:r>
              <a:rPr lang="pt-BR" sz="1800" dirty="0">
                <a:latin typeface="Courier" pitchFamily="2" charset="0"/>
              </a:rPr>
              <a:t>(); </a:t>
            </a:r>
          </a:p>
          <a:p>
            <a:pPr marL="0" indent="0">
              <a:buNone/>
            </a:pPr>
            <a:r>
              <a:rPr lang="pt-BR" sz="1800" dirty="0" err="1">
                <a:solidFill>
                  <a:schemeClr val="accent3">
                    <a:lumMod val="75000"/>
                  </a:schemeClr>
                </a:solidFill>
                <a:latin typeface="Courier" pitchFamily="2" charset="0"/>
              </a:rPr>
              <a:t>console</a:t>
            </a:r>
            <a:r>
              <a:rPr lang="pt-BR" sz="1800" dirty="0" err="1">
                <a:latin typeface="Courier" pitchFamily="2" charset="0"/>
              </a:rPr>
              <a:t>.log</a:t>
            </a:r>
            <a:r>
              <a:rPr lang="pt-BR" sz="1800" dirty="0">
                <a:latin typeface="Courier" pitchFamily="2" charset="0"/>
              </a:rPr>
              <a:t>(</a:t>
            </a:r>
            <a:r>
              <a:rPr lang="pt-BR" sz="1800" dirty="0">
                <a:solidFill>
                  <a:srgbClr val="0070C0"/>
                </a:solidFill>
                <a:latin typeface="Courier" pitchFamily="2" charset="0"/>
              </a:rPr>
              <a:t>“tamanho: ” + </a:t>
            </a:r>
            <a:r>
              <a:rPr lang="pt-BR" sz="1800" dirty="0" err="1">
                <a:latin typeface="Courier" pitchFamily="2" charset="0"/>
              </a:rPr>
              <a:t>map.size</a:t>
            </a:r>
            <a:r>
              <a:rPr lang="pt-BR" sz="1800" dirty="0">
                <a:latin typeface="Courier" pitchFamily="2" charset="0"/>
              </a:rPr>
              <a:t>); </a:t>
            </a:r>
            <a:r>
              <a:rPr lang="pt-BR" sz="1800" dirty="0">
                <a:solidFill>
                  <a:schemeClr val="accent3">
                    <a:lumMod val="75000"/>
                  </a:schemeClr>
                </a:solidFill>
                <a:latin typeface="Courier" pitchFamily="2" charset="0"/>
              </a:rPr>
              <a:t>// tamanho: 0</a:t>
            </a:r>
            <a:endParaRPr lang="pt-BR" sz="1800" dirty="0">
              <a:latin typeface="Courier" pitchFamily="2" charset="0"/>
            </a:endParaRPr>
          </a:p>
        </p:txBody>
      </p:sp>
      <p:pic>
        <p:nvPicPr>
          <p:cNvPr id="5" name="Picture 4" descr="Pinos em um mapa">
            <a:extLst>
              <a:ext uri="{FF2B5EF4-FFF2-40B4-BE49-F238E27FC236}">
                <a16:creationId xmlns:a16="http://schemas.microsoft.com/office/drawing/2014/main" id="{0274B845-22B0-4A46-98AB-DEE80C971B4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045" r="16109" b="2"/>
          <a:stretch/>
        </p:blipFill>
        <p:spPr>
          <a:xfrm>
            <a:off x="7152276" y="1825624"/>
            <a:ext cx="5039723" cy="5032375"/>
          </a:xfrm>
          <a:custGeom>
            <a:avLst/>
            <a:gdLst/>
            <a:ahLst/>
            <a:cxnLst/>
            <a:rect l="l" t="t" r="r" b="b"/>
            <a:pathLst>
              <a:path w="5570706" h="5562584">
                <a:moveTo>
                  <a:pt x="3374687" y="0"/>
                </a:moveTo>
                <a:cubicBezTo>
                  <a:pt x="4190094" y="0"/>
                  <a:pt x="4937956" y="289196"/>
                  <a:pt x="5521301" y="770615"/>
                </a:cubicBezTo>
                <a:lnTo>
                  <a:pt x="5570706" y="815517"/>
                </a:lnTo>
                <a:lnTo>
                  <a:pt x="5570706" y="5562584"/>
                </a:lnTo>
                <a:lnTo>
                  <a:pt x="808135" y="5562584"/>
                </a:lnTo>
                <a:lnTo>
                  <a:pt x="770615" y="5521302"/>
                </a:lnTo>
                <a:cubicBezTo>
                  <a:pt x="289196" y="4937957"/>
                  <a:pt x="0" y="4190095"/>
                  <a:pt x="0" y="3374687"/>
                </a:cubicBezTo>
                <a:cubicBezTo>
                  <a:pt x="0" y="1510899"/>
                  <a:pt x="1510899" y="0"/>
                  <a:pt x="3374687" y="0"/>
                </a:cubicBezTo>
                <a:close/>
              </a:path>
            </a:pathLst>
          </a:custGeom>
        </p:spPr>
      </p:pic>
      <p:sp>
        <p:nvSpPr>
          <p:cNvPr id="18" name="!!Oval">
            <a:extLst>
              <a:ext uri="{FF2B5EF4-FFF2-40B4-BE49-F238E27FC236}">
                <a16:creationId xmlns:a16="http://schemas.microsoft.com/office/drawing/2014/main" id="{1D460C86-854F-4FB3-ABC2-E823D8FEB9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43451" y="1656147"/>
            <a:ext cx="546100" cy="546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!!Arc">
            <a:extLst>
              <a:ext uri="{FF2B5EF4-FFF2-40B4-BE49-F238E27FC236}">
                <a16:creationId xmlns:a16="http://schemas.microsoft.com/office/drawing/2014/main" id="{BB48116A-278A-4CC5-89D3-9DE8E8FF12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4739" y="587516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826971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CD81A2A-6ED4-4EF4-A14C-912D31E148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661932C-CA15-4E17-B115-FAE7CBEE47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98657" y="1"/>
            <a:ext cx="1155142" cy="625027"/>
          </a:xfrm>
          <a:custGeom>
            <a:avLst/>
            <a:gdLst>
              <a:gd name="connsiteX0" fmla="*/ 4784 w 1155142"/>
              <a:gd name="connsiteY0" fmla="*/ 0 h 625027"/>
              <a:gd name="connsiteX1" fmla="*/ 1150358 w 1155142"/>
              <a:gd name="connsiteY1" fmla="*/ 0 h 625027"/>
              <a:gd name="connsiteX2" fmla="*/ 1155142 w 1155142"/>
              <a:gd name="connsiteY2" fmla="*/ 47456 h 625027"/>
              <a:gd name="connsiteX3" fmla="*/ 577571 w 1155142"/>
              <a:gd name="connsiteY3" fmla="*/ 625027 h 625027"/>
              <a:gd name="connsiteX4" fmla="*/ 0 w 1155142"/>
              <a:gd name="connsiteY4" fmla="*/ 47456 h 62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625027">
                <a:moveTo>
                  <a:pt x="4784" y="0"/>
                </a:moveTo>
                <a:lnTo>
                  <a:pt x="1150358" y="0"/>
                </a:lnTo>
                <a:lnTo>
                  <a:pt x="1155142" y="47456"/>
                </a:lnTo>
                <a:cubicBezTo>
                  <a:pt x="1155142" y="366440"/>
                  <a:pt x="896555" y="625027"/>
                  <a:pt x="577571" y="625027"/>
                </a:cubicBezTo>
                <a:cubicBezTo>
                  <a:pt x="258587" y="625027"/>
                  <a:pt x="0" y="366440"/>
                  <a:pt x="0" y="47456"/>
                </a:cubicBezTo>
                <a:close/>
              </a:path>
            </a:pathLst>
          </a:custGeom>
          <a:solidFill>
            <a:schemeClr val="accent5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0BCCEBE-DEC7-2E43-BD11-313E54E980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756" y="149628"/>
            <a:ext cx="5998805" cy="67083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1800" dirty="0">
                <a:solidFill>
                  <a:srgbClr val="7C0054"/>
                </a:solidFill>
                <a:latin typeface="Courier" pitchFamily="2" charset="0"/>
              </a:rPr>
              <a:t>var</a:t>
            </a:r>
            <a:r>
              <a:rPr lang="pt-BR" sz="1800" dirty="0">
                <a:latin typeface="Courier" pitchFamily="2" charset="0"/>
              </a:rPr>
              <a:t> mapa = </a:t>
            </a:r>
            <a:r>
              <a:rPr lang="pt-BR" sz="1800" dirty="0">
                <a:solidFill>
                  <a:srgbClr val="7C0054"/>
                </a:solidFill>
                <a:latin typeface="Courier" pitchFamily="2" charset="0"/>
              </a:rPr>
              <a:t>new</a:t>
            </a:r>
            <a:r>
              <a:rPr lang="pt-BR" sz="1800" dirty="0">
                <a:latin typeface="Courier" pitchFamily="2" charset="0"/>
              </a:rPr>
              <a:t> </a:t>
            </a:r>
            <a:r>
              <a:rPr lang="pt-BR" sz="1800" dirty="0" err="1">
                <a:latin typeface="Courier" pitchFamily="2" charset="0"/>
              </a:rPr>
              <a:t>Map</a:t>
            </a:r>
            <a:r>
              <a:rPr lang="pt-BR" sz="1800" dirty="0">
                <a:latin typeface="Courier" pitchFamily="2" charset="0"/>
              </a:rPr>
              <a:t>();</a:t>
            </a:r>
          </a:p>
          <a:p>
            <a:pPr marL="0" indent="0">
              <a:buNone/>
            </a:pPr>
            <a:r>
              <a:rPr lang="pt-BR" sz="1800" dirty="0" err="1">
                <a:latin typeface="Courier" pitchFamily="2" charset="0"/>
              </a:rPr>
              <a:t>map.set</a:t>
            </a:r>
            <a:r>
              <a:rPr lang="pt-BR" sz="1800" dirty="0">
                <a:latin typeface="Courier" pitchFamily="2" charset="0"/>
              </a:rPr>
              <a:t>(</a:t>
            </a:r>
            <a:r>
              <a:rPr lang="pt-BR" sz="1800" dirty="0">
                <a:solidFill>
                  <a:srgbClr val="0070C0"/>
                </a:solidFill>
                <a:latin typeface="Courier" pitchFamily="2" charset="0"/>
              </a:rPr>
              <a:t>“um”</a:t>
            </a:r>
            <a:r>
              <a:rPr lang="pt-BR" sz="1800" dirty="0">
                <a:latin typeface="Courier" pitchFamily="2" charset="0"/>
              </a:rPr>
              <a:t>, 1);</a:t>
            </a:r>
          </a:p>
          <a:p>
            <a:pPr marL="0" indent="0">
              <a:buNone/>
            </a:pPr>
            <a:r>
              <a:rPr lang="pt-BR" sz="1800" dirty="0" err="1">
                <a:latin typeface="Courier" pitchFamily="2" charset="0"/>
              </a:rPr>
              <a:t>map.set</a:t>
            </a:r>
            <a:r>
              <a:rPr lang="pt-BR" sz="1800" dirty="0">
                <a:latin typeface="Courier" pitchFamily="2" charset="0"/>
              </a:rPr>
              <a:t>(</a:t>
            </a:r>
            <a:r>
              <a:rPr lang="pt-BR" sz="1800" dirty="0">
                <a:solidFill>
                  <a:srgbClr val="0070C0"/>
                </a:solidFill>
                <a:latin typeface="Courier" pitchFamily="2" charset="0"/>
              </a:rPr>
              <a:t>“dois”</a:t>
            </a:r>
            <a:r>
              <a:rPr lang="pt-BR" sz="1800" dirty="0">
                <a:latin typeface="Courier" pitchFamily="2" charset="0"/>
              </a:rPr>
              <a:t>, 2);</a:t>
            </a:r>
          </a:p>
          <a:p>
            <a:pPr marL="0" lvl="0" indent="0">
              <a:buNone/>
            </a:pPr>
            <a:r>
              <a:rPr lang="pt-BR" sz="1800" dirty="0" err="1">
                <a:solidFill>
                  <a:srgbClr val="000000"/>
                </a:solidFill>
                <a:latin typeface="Courier" pitchFamily="2" charset="0"/>
              </a:rPr>
              <a:t>map.set</a:t>
            </a:r>
            <a:r>
              <a:rPr lang="pt-BR" sz="1800" dirty="0">
                <a:solidFill>
                  <a:srgbClr val="000000"/>
                </a:solidFill>
                <a:latin typeface="Courier" pitchFamily="2" charset="0"/>
              </a:rPr>
              <a:t>(</a:t>
            </a:r>
            <a:r>
              <a:rPr lang="pt-BR" sz="1800" dirty="0">
                <a:solidFill>
                  <a:srgbClr val="0070C0"/>
                </a:solidFill>
                <a:latin typeface="Courier" pitchFamily="2" charset="0"/>
              </a:rPr>
              <a:t>“</a:t>
            </a:r>
            <a:r>
              <a:rPr lang="pt-BR" sz="1800" dirty="0" err="1">
                <a:solidFill>
                  <a:srgbClr val="0070C0"/>
                </a:solidFill>
                <a:latin typeface="Courier" pitchFamily="2" charset="0"/>
              </a:rPr>
              <a:t>tres</a:t>
            </a:r>
            <a:r>
              <a:rPr lang="pt-BR" sz="1800" dirty="0">
                <a:solidFill>
                  <a:srgbClr val="0070C0"/>
                </a:solidFill>
                <a:latin typeface="Courier" pitchFamily="2" charset="0"/>
              </a:rPr>
              <a:t>”</a:t>
            </a:r>
            <a:r>
              <a:rPr lang="pt-BR" sz="1800" dirty="0">
                <a:solidFill>
                  <a:srgbClr val="000000"/>
                </a:solidFill>
                <a:latin typeface="Courier" pitchFamily="2" charset="0"/>
              </a:rPr>
              <a:t>, 3);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endParaRPr lang="pt-BR" sz="700" dirty="0">
              <a:solidFill>
                <a:schemeClr val="accent3">
                  <a:lumMod val="75000"/>
                </a:schemeClr>
              </a:solidFill>
              <a:latin typeface="Courier" pitchFamily="2" charset="0"/>
            </a:endParaRPr>
          </a:p>
          <a:p>
            <a:pPr marL="0" lvl="0" indent="0">
              <a:buNone/>
            </a:pPr>
            <a:r>
              <a:rPr lang="pt-BR" sz="1800" dirty="0">
                <a:solidFill>
                  <a:srgbClr val="7C0054"/>
                </a:solidFill>
                <a:latin typeface="Courier" pitchFamily="2" charset="0"/>
              </a:rPr>
              <a:t>for</a:t>
            </a:r>
            <a:r>
              <a:rPr lang="pt-BR" sz="1800" dirty="0">
                <a:solidFill>
                  <a:srgbClr val="000000"/>
                </a:solidFill>
                <a:latin typeface="Courier" pitchFamily="2" charset="0"/>
              </a:rPr>
              <a:t> (</a:t>
            </a:r>
            <a:r>
              <a:rPr lang="pt-BR" sz="1800" dirty="0">
                <a:solidFill>
                  <a:srgbClr val="7C0054"/>
                </a:solidFill>
                <a:latin typeface="Courier" pitchFamily="2" charset="0"/>
              </a:rPr>
              <a:t>var</a:t>
            </a:r>
            <a:r>
              <a:rPr lang="pt-BR" sz="1800" dirty="0">
                <a:solidFill>
                  <a:srgbClr val="000000"/>
                </a:solidFill>
                <a:latin typeface="Courier" pitchFamily="2" charset="0"/>
              </a:rPr>
              <a:t> chave </a:t>
            </a:r>
            <a:r>
              <a:rPr lang="pt-BR" sz="1800" dirty="0" err="1">
                <a:solidFill>
                  <a:srgbClr val="000000"/>
                </a:solidFill>
                <a:latin typeface="Courier" pitchFamily="2" charset="0"/>
              </a:rPr>
              <a:t>of</a:t>
            </a:r>
            <a:r>
              <a:rPr lang="pt-BR" sz="18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pt-BR" sz="1800" dirty="0" err="1">
                <a:solidFill>
                  <a:srgbClr val="000000"/>
                </a:solidFill>
                <a:latin typeface="Courier" pitchFamily="2" charset="0"/>
              </a:rPr>
              <a:t>mapa.keys</a:t>
            </a:r>
            <a:r>
              <a:rPr lang="pt-BR" sz="1800" dirty="0">
                <a:solidFill>
                  <a:srgbClr val="000000"/>
                </a:solidFill>
                <a:latin typeface="Courier" pitchFamily="2" charset="0"/>
              </a:rPr>
              <a:t>()) {</a:t>
            </a:r>
          </a:p>
          <a:p>
            <a:pPr marL="0" indent="0">
              <a:buNone/>
            </a:pPr>
            <a:r>
              <a:rPr lang="pt-BR" sz="1800" dirty="0">
                <a:solidFill>
                  <a:schemeClr val="accent3">
                    <a:lumMod val="75000"/>
                  </a:schemeClr>
                </a:solidFill>
                <a:latin typeface="Courier" pitchFamily="2" charset="0"/>
              </a:rPr>
              <a:t>  </a:t>
            </a:r>
            <a:r>
              <a:rPr lang="pt-BR" sz="1800" dirty="0" err="1">
                <a:solidFill>
                  <a:schemeClr val="accent3">
                    <a:lumMod val="75000"/>
                  </a:schemeClr>
                </a:solidFill>
                <a:latin typeface="Courier" pitchFamily="2" charset="0"/>
              </a:rPr>
              <a:t>console</a:t>
            </a:r>
            <a:r>
              <a:rPr lang="pt-BR" sz="1800" dirty="0" err="1">
                <a:latin typeface="Courier" pitchFamily="2" charset="0"/>
              </a:rPr>
              <a:t>.log</a:t>
            </a:r>
            <a:r>
              <a:rPr lang="pt-BR" sz="1800" dirty="0">
                <a:latin typeface="Courier" pitchFamily="2" charset="0"/>
              </a:rPr>
              <a:t>(chave); </a:t>
            </a:r>
            <a:r>
              <a:rPr lang="pt-BR" sz="1800" dirty="0">
                <a:solidFill>
                  <a:schemeClr val="accent3">
                    <a:lumMod val="75000"/>
                  </a:schemeClr>
                </a:solidFill>
                <a:latin typeface="Courier" pitchFamily="2" charset="0"/>
              </a:rPr>
              <a:t>// um dois </a:t>
            </a:r>
            <a:r>
              <a:rPr lang="pt-BR" sz="1800" dirty="0" err="1">
                <a:solidFill>
                  <a:schemeClr val="accent3">
                    <a:lumMod val="75000"/>
                  </a:schemeClr>
                </a:solidFill>
                <a:latin typeface="Courier" pitchFamily="2" charset="0"/>
              </a:rPr>
              <a:t>tres</a:t>
            </a:r>
            <a:endParaRPr lang="pt-BR" sz="18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pt-BR" sz="1800" dirty="0">
                <a:latin typeface="Courier" pitchFamily="2" charset="0"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pt-BR" sz="700" dirty="0">
              <a:solidFill>
                <a:schemeClr val="accent3">
                  <a:lumMod val="75000"/>
                </a:schemeClr>
              </a:solidFill>
              <a:latin typeface="Courier" pitchFamily="2" charset="0"/>
            </a:endParaRPr>
          </a:p>
          <a:p>
            <a:pPr marL="0" lvl="0" indent="0">
              <a:buNone/>
            </a:pPr>
            <a:r>
              <a:rPr lang="pt-BR" sz="1800" dirty="0">
                <a:solidFill>
                  <a:srgbClr val="7C0054"/>
                </a:solidFill>
                <a:latin typeface="Courier" pitchFamily="2" charset="0"/>
              </a:rPr>
              <a:t>for</a:t>
            </a:r>
            <a:r>
              <a:rPr lang="pt-BR" sz="1800" dirty="0">
                <a:solidFill>
                  <a:srgbClr val="000000"/>
                </a:solidFill>
                <a:latin typeface="Courier" pitchFamily="2" charset="0"/>
              </a:rPr>
              <a:t> (</a:t>
            </a:r>
            <a:r>
              <a:rPr lang="pt-BR" sz="1800" dirty="0">
                <a:solidFill>
                  <a:srgbClr val="7C0054"/>
                </a:solidFill>
                <a:latin typeface="Courier" pitchFamily="2" charset="0"/>
              </a:rPr>
              <a:t>var</a:t>
            </a:r>
            <a:r>
              <a:rPr lang="pt-BR" sz="1800" dirty="0">
                <a:solidFill>
                  <a:srgbClr val="000000"/>
                </a:solidFill>
                <a:latin typeface="Courier" pitchFamily="2" charset="0"/>
              </a:rPr>
              <a:t> valor </a:t>
            </a:r>
            <a:r>
              <a:rPr lang="pt-BR" sz="1800" dirty="0" err="1">
                <a:solidFill>
                  <a:srgbClr val="000000"/>
                </a:solidFill>
                <a:latin typeface="Courier" pitchFamily="2" charset="0"/>
              </a:rPr>
              <a:t>of</a:t>
            </a:r>
            <a:r>
              <a:rPr lang="pt-BR" sz="18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pt-BR" sz="1800" dirty="0" err="1">
                <a:solidFill>
                  <a:srgbClr val="000000"/>
                </a:solidFill>
                <a:latin typeface="Courier" pitchFamily="2" charset="0"/>
              </a:rPr>
              <a:t>mapa.values</a:t>
            </a:r>
            <a:r>
              <a:rPr lang="pt-BR" sz="1800" dirty="0">
                <a:solidFill>
                  <a:srgbClr val="000000"/>
                </a:solidFill>
                <a:latin typeface="Courier" pitchFamily="2" charset="0"/>
              </a:rPr>
              <a:t>()) {</a:t>
            </a:r>
          </a:p>
          <a:p>
            <a:pPr marL="0" indent="0">
              <a:buNone/>
            </a:pPr>
            <a:r>
              <a:rPr lang="pt-BR" sz="1800" dirty="0">
                <a:solidFill>
                  <a:schemeClr val="accent3">
                    <a:lumMod val="75000"/>
                  </a:schemeClr>
                </a:solidFill>
                <a:latin typeface="Courier" pitchFamily="2" charset="0"/>
              </a:rPr>
              <a:t>  </a:t>
            </a:r>
            <a:r>
              <a:rPr lang="pt-BR" sz="1800" dirty="0" err="1">
                <a:solidFill>
                  <a:schemeClr val="accent3">
                    <a:lumMod val="75000"/>
                  </a:schemeClr>
                </a:solidFill>
                <a:latin typeface="Courier" pitchFamily="2" charset="0"/>
              </a:rPr>
              <a:t>console</a:t>
            </a:r>
            <a:r>
              <a:rPr lang="pt-BR" sz="1800" dirty="0" err="1">
                <a:latin typeface="Courier" pitchFamily="2" charset="0"/>
              </a:rPr>
              <a:t>.log</a:t>
            </a:r>
            <a:r>
              <a:rPr lang="pt-BR" sz="1800" dirty="0">
                <a:latin typeface="Courier" pitchFamily="2" charset="0"/>
              </a:rPr>
              <a:t>(valor); </a:t>
            </a:r>
            <a:r>
              <a:rPr lang="pt-BR" sz="1800" dirty="0">
                <a:solidFill>
                  <a:schemeClr val="accent3">
                    <a:lumMod val="75000"/>
                  </a:schemeClr>
                </a:solidFill>
                <a:latin typeface="Courier" pitchFamily="2" charset="0"/>
              </a:rPr>
              <a:t>// 1  2  3</a:t>
            </a:r>
            <a:endParaRPr lang="pt-BR" sz="18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pt-BR" sz="1800" dirty="0">
                <a:latin typeface="Courier" pitchFamily="2" charset="0"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pt-BR" sz="700" dirty="0">
              <a:solidFill>
                <a:schemeClr val="accent3">
                  <a:lumMod val="75000"/>
                </a:schemeClr>
              </a:solidFill>
              <a:latin typeface="Courier" pitchFamily="2" charset="0"/>
            </a:endParaRPr>
          </a:p>
          <a:p>
            <a:pPr marL="0" lvl="0" indent="0">
              <a:buNone/>
            </a:pPr>
            <a:r>
              <a:rPr lang="pt-BR" sz="1800" dirty="0">
                <a:solidFill>
                  <a:srgbClr val="7C0054"/>
                </a:solidFill>
                <a:latin typeface="Courier" pitchFamily="2" charset="0"/>
              </a:rPr>
              <a:t>for</a:t>
            </a:r>
            <a:r>
              <a:rPr lang="pt-BR" sz="1800" dirty="0">
                <a:solidFill>
                  <a:srgbClr val="000000"/>
                </a:solidFill>
                <a:latin typeface="Courier" pitchFamily="2" charset="0"/>
              </a:rPr>
              <a:t> (</a:t>
            </a:r>
            <a:r>
              <a:rPr lang="pt-BR" sz="1800" dirty="0">
                <a:solidFill>
                  <a:srgbClr val="7C0054"/>
                </a:solidFill>
                <a:latin typeface="Courier" pitchFamily="2" charset="0"/>
              </a:rPr>
              <a:t>var</a:t>
            </a:r>
            <a:r>
              <a:rPr lang="pt-BR" sz="1800" dirty="0">
                <a:solidFill>
                  <a:srgbClr val="000000"/>
                </a:solidFill>
                <a:latin typeface="Courier" pitchFamily="2" charset="0"/>
              </a:rPr>
              <a:t> entrada </a:t>
            </a:r>
            <a:r>
              <a:rPr lang="pt-BR" sz="1800" dirty="0" err="1">
                <a:solidFill>
                  <a:srgbClr val="000000"/>
                </a:solidFill>
                <a:latin typeface="Courier" pitchFamily="2" charset="0"/>
              </a:rPr>
              <a:t>of</a:t>
            </a:r>
            <a:r>
              <a:rPr lang="pt-BR" sz="18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pt-BR" sz="1800" dirty="0" err="1">
                <a:solidFill>
                  <a:srgbClr val="000000"/>
                </a:solidFill>
                <a:latin typeface="Courier" pitchFamily="2" charset="0"/>
              </a:rPr>
              <a:t>mapa.entries</a:t>
            </a:r>
            <a:r>
              <a:rPr lang="pt-BR" sz="1800" dirty="0">
                <a:solidFill>
                  <a:srgbClr val="000000"/>
                </a:solidFill>
                <a:latin typeface="Courier" pitchFamily="2" charset="0"/>
              </a:rPr>
              <a:t>()) {</a:t>
            </a:r>
          </a:p>
          <a:p>
            <a:pPr marL="0" indent="0">
              <a:buNone/>
            </a:pPr>
            <a:r>
              <a:rPr lang="pt-BR" sz="1800" dirty="0">
                <a:solidFill>
                  <a:schemeClr val="accent3">
                    <a:lumMod val="75000"/>
                  </a:schemeClr>
                </a:solidFill>
                <a:latin typeface="Courier" pitchFamily="2" charset="0"/>
              </a:rPr>
              <a:t>  </a:t>
            </a:r>
            <a:r>
              <a:rPr lang="pt-BR" sz="1800" dirty="0" err="1">
                <a:solidFill>
                  <a:schemeClr val="accent3">
                    <a:lumMod val="75000"/>
                  </a:schemeClr>
                </a:solidFill>
                <a:latin typeface="Courier" pitchFamily="2" charset="0"/>
              </a:rPr>
              <a:t>console</a:t>
            </a:r>
            <a:r>
              <a:rPr lang="pt-BR" sz="1800" dirty="0" err="1">
                <a:latin typeface="Courier" pitchFamily="2" charset="0"/>
              </a:rPr>
              <a:t>.log</a:t>
            </a:r>
            <a:r>
              <a:rPr lang="pt-BR" sz="1800" dirty="0">
                <a:latin typeface="Courier" pitchFamily="2" charset="0"/>
              </a:rPr>
              <a:t>(entrada);</a:t>
            </a:r>
            <a:r>
              <a:rPr lang="pt-BR" sz="1800" dirty="0">
                <a:solidFill>
                  <a:schemeClr val="accent3">
                    <a:lumMod val="75000"/>
                  </a:schemeClr>
                </a:solidFill>
                <a:latin typeface="Courier" pitchFamily="2" charset="0"/>
              </a:rPr>
              <a:t>}</a:t>
            </a:r>
            <a:endParaRPr lang="pt-BR" sz="18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pt-BR" sz="1800" dirty="0"/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sz="1800" dirty="0">
                <a:solidFill>
                  <a:schemeClr val="accent3">
                    <a:lumMod val="75000"/>
                  </a:schemeClr>
                </a:solidFill>
                <a:latin typeface="Courier" pitchFamily="2" charset="0"/>
              </a:rPr>
              <a:t>// saída: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sz="1800" dirty="0">
                <a:solidFill>
                  <a:schemeClr val="accent3">
                    <a:lumMod val="75000"/>
                  </a:schemeClr>
                </a:solidFill>
                <a:latin typeface="Courier" pitchFamily="2" charset="0"/>
              </a:rPr>
              <a:t>// [ ‘um’, 1 ]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sz="1800" dirty="0">
                <a:solidFill>
                  <a:schemeClr val="accent3">
                    <a:lumMod val="75000"/>
                  </a:schemeClr>
                </a:solidFill>
                <a:latin typeface="Courier" pitchFamily="2" charset="0"/>
              </a:rPr>
              <a:t>// [ ‘dois’, 2 ]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sz="1800" dirty="0">
                <a:solidFill>
                  <a:schemeClr val="accent3">
                    <a:lumMod val="75000"/>
                  </a:schemeClr>
                </a:solidFill>
                <a:latin typeface="Courier" pitchFamily="2" charset="0"/>
              </a:rPr>
              <a:t>// [ ‘</a:t>
            </a:r>
            <a:r>
              <a:rPr lang="pt-BR" sz="1800" dirty="0" err="1">
                <a:solidFill>
                  <a:schemeClr val="accent3">
                    <a:lumMod val="75000"/>
                  </a:schemeClr>
                </a:solidFill>
                <a:latin typeface="Courier" pitchFamily="2" charset="0"/>
              </a:rPr>
              <a:t>tres</a:t>
            </a:r>
            <a:r>
              <a:rPr lang="pt-BR" sz="1800" dirty="0">
                <a:solidFill>
                  <a:schemeClr val="accent3">
                    <a:lumMod val="75000"/>
                  </a:schemeClr>
                </a:solidFill>
                <a:latin typeface="Courier" pitchFamily="2" charset="0"/>
              </a:rPr>
              <a:t>’, 3 ]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590ADD5-9383-4D3D-9047-3DA2593CC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8185" y="3423959"/>
            <a:ext cx="540822" cy="540822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Map compass">
            <a:extLst>
              <a:ext uri="{FF2B5EF4-FFF2-40B4-BE49-F238E27FC236}">
                <a16:creationId xmlns:a16="http://schemas.microsoft.com/office/drawing/2014/main" id="{E73FA67B-D97F-4584-B144-8545C5E875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87184" y="1216485"/>
            <a:ext cx="3781051" cy="3781051"/>
          </a:xfrm>
          <a:custGeom>
            <a:avLst/>
            <a:gdLst/>
            <a:ahLst/>
            <a:cxnLst/>
            <a:rect l="l" t="t" r="r" b="b"/>
            <a:pathLst>
              <a:path w="4114800" h="5712488">
                <a:moveTo>
                  <a:pt x="133155" y="0"/>
                </a:moveTo>
                <a:lnTo>
                  <a:pt x="3981645" y="0"/>
                </a:lnTo>
                <a:cubicBezTo>
                  <a:pt x="4055184" y="0"/>
                  <a:pt x="4114800" y="59616"/>
                  <a:pt x="4114800" y="133155"/>
                </a:cubicBezTo>
                <a:lnTo>
                  <a:pt x="4114800" y="5579333"/>
                </a:lnTo>
                <a:cubicBezTo>
                  <a:pt x="4114800" y="5652872"/>
                  <a:pt x="4055184" y="5712488"/>
                  <a:pt x="3981645" y="5712488"/>
                </a:cubicBezTo>
                <a:lnTo>
                  <a:pt x="133155" y="5712488"/>
                </a:lnTo>
                <a:cubicBezTo>
                  <a:pt x="59616" y="5712488"/>
                  <a:pt x="0" y="5652872"/>
                  <a:pt x="0" y="5579333"/>
                </a:cubicBezTo>
                <a:lnTo>
                  <a:pt x="0" y="133155"/>
                </a:lnTo>
                <a:cubicBezTo>
                  <a:pt x="0" y="59616"/>
                  <a:pt x="59616" y="0"/>
                  <a:pt x="133155" y="0"/>
                </a:cubicBezTo>
                <a:close/>
              </a:path>
            </a:pathLst>
          </a:custGeom>
        </p:spPr>
      </p:pic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DABE3E45-88CF-45D8-8D40-C773324D9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49602" y="1"/>
            <a:ext cx="2066948" cy="1621879"/>
          </a:xfrm>
          <a:custGeom>
            <a:avLst/>
            <a:gdLst>
              <a:gd name="connsiteX0" fmla="*/ 0 w 2066948"/>
              <a:gd name="connsiteY0" fmla="*/ 0 h 1621879"/>
              <a:gd name="connsiteX1" fmla="*/ 123825 w 2066948"/>
              <a:gd name="connsiteY1" fmla="*/ 0 h 1621879"/>
              <a:gd name="connsiteX2" fmla="*/ 123825 w 2066948"/>
              <a:gd name="connsiteY2" fmla="*/ 1452620 h 1621879"/>
              <a:gd name="connsiteX3" fmla="*/ 1881378 w 2066948"/>
              <a:gd name="connsiteY3" fmla="*/ 436017 h 1621879"/>
              <a:gd name="connsiteX4" fmla="*/ 1127572 w 2066948"/>
              <a:gd name="connsiteY4" fmla="*/ 0 h 1621879"/>
              <a:gd name="connsiteX5" fmla="*/ 1374887 w 2066948"/>
              <a:gd name="connsiteY5" fmla="*/ 0 h 1621879"/>
              <a:gd name="connsiteX6" fmla="*/ 2035969 w 2066948"/>
              <a:gd name="connsiteY6" fmla="*/ 382391 h 1621879"/>
              <a:gd name="connsiteX7" fmla="*/ 2058648 w 2066948"/>
              <a:gd name="connsiteY7" fmla="*/ 466963 h 1621879"/>
              <a:gd name="connsiteX8" fmla="*/ 2035969 w 2066948"/>
              <a:gd name="connsiteY8" fmla="*/ 489642 h 1621879"/>
              <a:gd name="connsiteX9" fmla="*/ 92869 w 2066948"/>
              <a:gd name="connsiteY9" fmla="*/ 1613592 h 1621879"/>
              <a:gd name="connsiteX10" fmla="*/ 61913 w 2066948"/>
              <a:gd name="connsiteY10" fmla="*/ 1621879 h 1621879"/>
              <a:gd name="connsiteX11" fmla="*/ 0 w 2066948"/>
              <a:gd name="connsiteY11" fmla="*/ 1559967 h 1621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66948" h="1621879">
                <a:moveTo>
                  <a:pt x="0" y="0"/>
                </a:moveTo>
                <a:lnTo>
                  <a:pt x="123825" y="0"/>
                </a:lnTo>
                <a:lnTo>
                  <a:pt x="123825" y="1452620"/>
                </a:lnTo>
                <a:lnTo>
                  <a:pt x="1881378" y="436017"/>
                </a:lnTo>
                <a:lnTo>
                  <a:pt x="1127572" y="0"/>
                </a:lnTo>
                <a:lnTo>
                  <a:pt x="1374887" y="0"/>
                </a:lnTo>
                <a:lnTo>
                  <a:pt x="2035969" y="382391"/>
                </a:lnTo>
                <a:cubicBezTo>
                  <a:pt x="2065582" y="399479"/>
                  <a:pt x="2075745" y="437340"/>
                  <a:pt x="2058648" y="466963"/>
                </a:cubicBezTo>
                <a:cubicBezTo>
                  <a:pt x="2053219" y="476384"/>
                  <a:pt x="2045389" y="484204"/>
                  <a:pt x="2035969" y="489642"/>
                </a:cubicBezTo>
                <a:lnTo>
                  <a:pt x="92869" y="1613592"/>
                </a:lnTo>
                <a:cubicBezTo>
                  <a:pt x="83458" y="1619031"/>
                  <a:pt x="72780" y="1621889"/>
                  <a:pt x="61913" y="1621879"/>
                </a:cubicBezTo>
                <a:cubicBezTo>
                  <a:pt x="27719" y="1621879"/>
                  <a:pt x="0" y="1594161"/>
                  <a:pt x="0" y="1559967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9CD1692-827B-4C8D-B4A1-134FD04CF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138745" y="1027906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B91ECDA9-56DC-4270-8F33-01C5637B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463438">
            <a:off x="7456580" y="5166682"/>
            <a:ext cx="1835725" cy="2024785"/>
          </a:xfrm>
          <a:custGeom>
            <a:avLst/>
            <a:gdLst>
              <a:gd name="connsiteX0" fmla="*/ 1801138 w 1835725"/>
              <a:gd name="connsiteY0" fmla="*/ 1622662 h 2024785"/>
              <a:gd name="connsiteX1" fmla="*/ 1835717 w 1835725"/>
              <a:gd name="connsiteY1" fmla="*/ 1680254 h 2024785"/>
              <a:gd name="connsiteX2" fmla="*/ 1812568 w 1835725"/>
              <a:gd name="connsiteY2" fmla="*/ 1877193 h 2024785"/>
              <a:gd name="connsiteX3" fmla="*/ 1776210 w 1835725"/>
              <a:gd name="connsiteY3" fmla="*/ 2024785 h 2024785"/>
              <a:gd name="connsiteX4" fmla="*/ 1655772 w 1835725"/>
              <a:gd name="connsiteY4" fmla="*/ 1983449 h 2024785"/>
              <a:gd name="connsiteX5" fmla="*/ 1687591 w 1835725"/>
              <a:gd name="connsiteY5" fmla="*/ 1854495 h 2024785"/>
              <a:gd name="connsiteX6" fmla="*/ 1708939 w 1835725"/>
              <a:gd name="connsiteY6" fmla="*/ 1673301 h 2024785"/>
              <a:gd name="connsiteX7" fmla="*/ 1778129 w 1835725"/>
              <a:gd name="connsiteY7" fmla="*/ 1615979 h 2024785"/>
              <a:gd name="connsiteX8" fmla="*/ 1801138 w 1835725"/>
              <a:gd name="connsiteY8" fmla="*/ 1622662 h 2024785"/>
              <a:gd name="connsiteX9" fmla="*/ 1585229 w 1835725"/>
              <a:gd name="connsiteY9" fmla="*/ 764759 h 2024785"/>
              <a:gd name="connsiteX10" fmla="*/ 1623024 w 1835725"/>
              <a:gd name="connsiteY10" fmla="*/ 792810 h 2024785"/>
              <a:gd name="connsiteX11" fmla="*/ 1777614 w 1835725"/>
              <a:gd name="connsiteY11" fmla="*/ 1157141 h 2024785"/>
              <a:gd name="connsiteX12" fmla="*/ 1733799 w 1835725"/>
              <a:gd name="connsiteY12" fmla="*/ 1235532 h 2024785"/>
              <a:gd name="connsiteX13" fmla="*/ 1716464 w 1835725"/>
              <a:gd name="connsiteY13" fmla="*/ 1237722 h 2024785"/>
              <a:gd name="connsiteX14" fmla="*/ 1716464 w 1835725"/>
              <a:gd name="connsiteY14" fmla="*/ 1237913 h 2024785"/>
              <a:gd name="connsiteX15" fmla="*/ 1655409 w 1835725"/>
              <a:gd name="connsiteY15" fmla="*/ 1191717 h 2024785"/>
              <a:gd name="connsiteX16" fmla="*/ 1513200 w 1835725"/>
              <a:gd name="connsiteY16" fmla="*/ 856627 h 2024785"/>
              <a:gd name="connsiteX17" fmla="*/ 1538499 w 1835725"/>
              <a:gd name="connsiteY17" fmla="*/ 770415 h 2024785"/>
              <a:gd name="connsiteX18" fmla="*/ 1585229 w 1835725"/>
              <a:gd name="connsiteY18" fmla="*/ 764759 h 2024785"/>
              <a:gd name="connsiteX19" fmla="*/ 477919 w 1835725"/>
              <a:gd name="connsiteY19" fmla="*/ 21437 h 2024785"/>
              <a:gd name="connsiteX20" fmla="*/ 509236 w 1835725"/>
              <a:gd name="connsiteY20" fmla="*/ 84182 h 2024785"/>
              <a:gd name="connsiteX21" fmla="*/ 445829 w 1835725"/>
              <a:gd name="connsiteY21" fmla="*/ 139871 h 2024785"/>
              <a:gd name="connsiteX22" fmla="*/ 437447 w 1835725"/>
              <a:gd name="connsiteY22" fmla="*/ 139395 h 2024785"/>
              <a:gd name="connsiteX23" fmla="*/ 73211 w 1835725"/>
              <a:gd name="connsiteY23" fmla="*/ 137204 h 2024785"/>
              <a:gd name="connsiteX24" fmla="*/ 749 w 1835725"/>
              <a:gd name="connsiteY24" fmla="*/ 84082 h 2024785"/>
              <a:gd name="connsiteX25" fmla="*/ 53871 w 1835725"/>
              <a:gd name="connsiteY25" fmla="*/ 11621 h 2024785"/>
              <a:gd name="connsiteX26" fmla="*/ 58352 w 1835725"/>
              <a:gd name="connsiteY26" fmla="*/ 11093 h 2024785"/>
              <a:gd name="connsiteX27" fmla="*/ 454020 w 1835725"/>
              <a:gd name="connsiteY27" fmla="*/ 13474 h 2024785"/>
              <a:gd name="connsiteX28" fmla="*/ 477919 w 1835725"/>
              <a:gd name="connsiteY28" fmla="*/ 21437 h 2024785"/>
              <a:gd name="connsiteX29" fmla="*/ 957797 w 1835725"/>
              <a:gd name="connsiteY29" fmla="*/ 167970 h 2024785"/>
              <a:gd name="connsiteX30" fmla="*/ 1286982 w 1835725"/>
              <a:gd name="connsiteY30" fmla="*/ 387616 h 2024785"/>
              <a:gd name="connsiteX31" fmla="*/ 1293725 w 1835725"/>
              <a:gd name="connsiteY31" fmla="*/ 477075 h 2024785"/>
              <a:gd name="connsiteX32" fmla="*/ 1245453 w 1835725"/>
              <a:gd name="connsiteY32" fmla="*/ 499154 h 2024785"/>
              <a:gd name="connsiteX33" fmla="*/ 1245167 w 1835725"/>
              <a:gd name="connsiteY33" fmla="*/ 499154 h 2024785"/>
              <a:gd name="connsiteX34" fmla="*/ 1203638 w 1835725"/>
              <a:gd name="connsiteY34" fmla="*/ 484104 h 2024785"/>
              <a:gd name="connsiteX35" fmla="*/ 900647 w 1835725"/>
              <a:gd name="connsiteY35" fmla="*/ 281508 h 2024785"/>
              <a:gd name="connsiteX36" fmla="*/ 872454 w 1835725"/>
              <a:gd name="connsiteY36" fmla="*/ 196164 h 2024785"/>
              <a:gd name="connsiteX37" fmla="*/ 957797 w 1835725"/>
              <a:gd name="connsiteY37" fmla="*/ 167970 h 2024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835725" h="2024785">
                <a:moveTo>
                  <a:pt x="1801138" y="1622662"/>
                </a:moveTo>
                <a:cubicBezTo>
                  <a:pt x="1822105" y="1633400"/>
                  <a:pt x="1836117" y="1655372"/>
                  <a:pt x="1835717" y="1680254"/>
                </a:cubicBezTo>
                <a:cubicBezTo>
                  <a:pt x="1832093" y="1746382"/>
                  <a:pt x="1824354" y="1812154"/>
                  <a:pt x="1812568" y="1877193"/>
                </a:cubicBezTo>
                <a:lnTo>
                  <a:pt x="1776210" y="2024785"/>
                </a:lnTo>
                <a:lnTo>
                  <a:pt x="1655772" y="1983449"/>
                </a:lnTo>
                <a:lnTo>
                  <a:pt x="1687591" y="1854495"/>
                </a:lnTo>
                <a:cubicBezTo>
                  <a:pt x="1698455" y="1794657"/>
                  <a:pt x="1705590" y="1734142"/>
                  <a:pt x="1708939" y="1673301"/>
                </a:cubicBezTo>
                <a:cubicBezTo>
                  <a:pt x="1712216" y="1638363"/>
                  <a:pt x="1743190" y="1612703"/>
                  <a:pt x="1778129" y="1615979"/>
                </a:cubicBezTo>
                <a:cubicBezTo>
                  <a:pt x="1786387" y="1616753"/>
                  <a:pt x="1794149" y="1619084"/>
                  <a:pt x="1801138" y="1622662"/>
                </a:cubicBezTo>
                <a:close/>
                <a:moveTo>
                  <a:pt x="1585229" y="764759"/>
                </a:moveTo>
                <a:cubicBezTo>
                  <a:pt x="1600438" y="768789"/>
                  <a:pt x="1614156" y="778436"/>
                  <a:pt x="1623024" y="792810"/>
                </a:cubicBezTo>
                <a:cubicBezTo>
                  <a:pt x="1689575" y="907319"/>
                  <a:pt x="1741505" y="1029715"/>
                  <a:pt x="1777614" y="1157141"/>
                </a:cubicBezTo>
                <a:cubicBezTo>
                  <a:pt x="1787149" y="1190888"/>
                  <a:pt x="1767537" y="1225969"/>
                  <a:pt x="1733799" y="1235532"/>
                </a:cubicBezTo>
                <a:cubicBezTo>
                  <a:pt x="1728151" y="1237046"/>
                  <a:pt x="1722312" y="1237780"/>
                  <a:pt x="1716464" y="1237722"/>
                </a:cubicBezTo>
                <a:lnTo>
                  <a:pt x="1716464" y="1237913"/>
                </a:lnTo>
                <a:cubicBezTo>
                  <a:pt x="1688070" y="1237913"/>
                  <a:pt x="1663124" y="1219044"/>
                  <a:pt x="1655409" y="1191717"/>
                </a:cubicBezTo>
                <a:cubicBezTo>
                  <a:pt x="1622214" y="1074512"/>
                  <a:pt x="1574437" y="961936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53325" y="762319"/>
                  <a:pt x="1570022" y="760730"/>
                  <a:pt x="1585229" y="764759"/>
                </a:cubicBezTo>
                <a:close/>
                <a:moveTo>
                  <a:pt x="477919" y="21437"/>
                </a:moveTo>
                <a:cubicBezTo>
                  <a:pt x="499341" y="33775"/>
                  <a:pt x="512445" y="58102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89834" y="-4456"/>
                  <a:pt x="322735" y="-3656"/>
                  <a:pt x="454020" y="13474"/>
                </a:cubicBezTo>
                <a:cubicBezTo>
                  <a:pt x="462713" y="14543"/>
                  <a:pt x="470778" y="17324"/>
                  <a:pt x="477919" y="21437"/>
                </a:cubicBezTo>
                <a:close/>
                <a:moveTo>
                  <a:pt x="957797" y="167970"/>
                </a:move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8235" y="164811"/>
                  <a:pt x="926445" y="152188"/>
                  <a:pt x="957797" y="167970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75F47824-961D-465D-84F9-EAE11BC61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9527" y="6033795"/>
            <a:ext cx="1991064" cy="824205"/>
          </a:xfrm>
          <a:custGeom>
            <a:avLst/>
            <a:gdLst>
              <a:gd name="connsiteX0" fmla="*/ 995532 w 1991064"/>
              <a:gd name="connsiteY0" fmla="*/ 0 h 824205"/>
              <a:gd name="connsiteX1" fmla="*/ 1984823 w 1991064"/>
              <a:gd name="connsiteY1" fmla="*/ 784423 h 824205"/>
              <a:gd name="connsiteX2" fmla="*/ 1991064 w 1991064"/>
              <a:gd name="connsiteY2" fmla="*/ 824205 h 824205"/>
              <a:gd name="connsiteX3" fmla="*/ 0 w 1991064"/>
              <a:gd name="connsiteY3" fmla="*/ 824205 h 824205"/>
              <a:gd name="connsiteX4" fmla="*/ 6241 w 1991064"/>
              <a:gd name="connsiteY4" fmla="*/ 784423 h 824205"/>
              <a:gd name="connsiteX5" fmla="*/ 995532 w 1991064"/>
              <a:gd name="connsiteY5" fmla="*/ 0 h 824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1064" h="824205">
                <a:moveTo>
                  <a:pt x="995532" y="0"/>
                </a:moveTo>
                <a:cubicBezTo>
                  <a:pt x="1483521" y="0"/>
                  <a:pt x="1890663" y="336754"/>
                  <a:pt x="1984823" y="784423"/>
                </a:cubicBezTo>
                <a:lnTo>
                  <a:pt x="1991064" y="824205"/>
                </a:lnTo>
                <a:lnTo>
                  <a:pt x="0" y="824205"/>
                </a:lnTo>
                <a:lnTo>
                  <a:pt x="6241" y="784423"/>
                </a:lnTo>
                <a:cubicBezTo>
                  <a:pt x="100402" y="336754"/>
                  <a:pt x="507544" y="0"/>
                  <a:pt x="9955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FEC9DA3E-C1D7-472D-B7C0-F71AE41FB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51696" y="5519196"/>
            <a:ext cx="1340305" cy="1338805"/>
          </a:xfrm>
          <a:custGeom>
            <a:avLst/>
            <a:gdLst>
              <a:gd name="connsiteX0" fmla="*/ 61913 w 1340305"/>
              <a:gd name="connsiteY0" fmla="*/ 0 h 1338805"/>
              <a:gd name="connsiteX1" fmla="*/ 1340305 w 1340305"/>
              <a:gd name="connsiteY1" fmla="*/ 0 h 1338805"/>
              <a:gd name="connsiteX2" fmla="*/ 1340305 w 1340305"/>
              <a:gd name="connsiteY2" fmla="*/ 123825 h 1338805"/>
              <a:gd name="connsiteX3" fmla="*/ 123825 w 1340305"/>
              <a:gd name="connsiteY3" fmla="*/ 123825 h 1338805"/>
              <a:gd name="connsiteX4" fmla="*/ 123825 w 1340305"/>
              <a:gd name="connsiteY4" fmla="*/ 1338805 h 1338805"/>
              <a:gd name="connsiteX5" fmla="*/ 0 w 1340305"/>
              <a:gd name="connsiteY5" fmla="*/ 1338805 h 1338805"/>
              <a:gd name="connsiteX6" fmla="*/ 0 w 1340305"/>
              <a:gd name="connsiteY6" fmla="*/ 61913 h 1338805"/>
              <a:gd name="connsiteX7" fmla="*/ 61913 w 1340305"/>
              <a:gd name="connsiteY7" fmla="*/ 0 h 1338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40305" h="1338805">
                <a:moveTo>
                  <a:pt x="61913" y="0"/>
                </a:moveTo>
                <a:lnTo>
                  <a:pt x="1340305" y="0"/>
                </a:lnTo>
                <a:lnTo>
                  <a:pt x="1340305" y="123825"/>
                </a:lnTo>
                <a:lnTo>
                  <a:pt x="123825" y="123825"/>
                </a:lnTo>
                <a:lnTo>
                  <a:pt x="123825" y="1338805"/>
                </a:lnTo>
                <a:lnTo>
                  <a:pt x="0" y="1338805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811326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EA9447-7EBD-1D47-8BCF-EA2A4336C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Mapas ou Objetos? </a:t>
            </a:r>
            <a:r>
              <a:rPr lang="pt-BR" dirty="0">
                <a:latin typeface="+mn-lt"/>
              </a:rPr>
              <a:t>Quando usar cada um?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CAE1367-1BE5-D342-A016-15F888203A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000" dirty="0" err="1"/>
              <a:t>Maps</a:t>
            </a:r>
            <a:r>
              <a:rPr lang="pt-BR" sz="2000" dirty="0"/>
              <a:t> são úteis SOMENTE para coleções</a:t>
            </a:r>
          </a:p>
          <a:p>
            <a:r>
              <a:rPr lang="pt-BR" sz="2000" dirty="0"/>
              <a:t>Na dúvida, verifique:</a:t>
            </a:r>
          </a:p>
          <a:p>
            <a:pPr lvl="1"/>
            <a:r>
              <a:rPr lang="pt-BR" sz="1900" dirty="0"/>
              <a:t>As chaves são desconhecidas até o tempo de execução ou você precisa procurá-las dinamicamente?</a:t>
            </a:r>
          </a:p>
          <a:p>
            <a:pPr lvl="1"/>
            <a:r>
              <a:rPr lang="pt-BR" sz="1900" dirty="0"/>
              <a:t>Todos os valores sempre são do mesmo tipo?</a:t>
            </a:r>
          </a:p>
          <a:p>
            <a:pPr lvl="1"/>
            <a:r>
              <a:rPr lang="pt-BR" sz="1900" dirty="0"/>
              <a:t>Você precisa de chaves que não são </a:t>
            </a:r>
            <a:r>
              <a:rPr lang="pt-BR" sz="1900" dirty="0" err="1"/>
              <a:t>strings</a:t>
            </a:r>
            <a:r>
              <a:rPr lang="pt-BR" sz="1900" dirty="0"/>
              <a:t>?</a:t>
            </a:r>
          </a:p>
          <a:p>
            <a:pPr lvl="1"/>
            <a:r>
              <a:rPr lang="pt-BR" sz="1900" dirty="0"/>
              <a:t>Pares chave/valor são adicionados ou removidos frequentemente?</a:t>
            </a:r>
          </a:p>
          <a:p>
            <a:pPr lvl="1"/>
            <a:r>
              <a:rPr lang="pt-BR" sz="1900" dirty="0"/>
              <a:t>Você tem uma quantidade de pares chave/valor arbitrária?</a:t>
            </a:r>
          </a:p>
          <a:p>
            <a:pPr lvl="1"/>
            <a:r>
              <a:rPr lang="pt-BR" sz="1900" dirty="0"/>
              <a:t>A coleção é iterada?</a:t>
            </a:r>
          </a:p>
          <a:p>
            <a:pPr lvl="2"/>
            <a:r>
              <a:rPr lang="pt-BR" sz="1800" dirty="0"/>
              <a:t>SIM &gt;&gt; </a:t>
            </a:r>
            <a:r>
              <a:rPr lang="pt-BR" sz="1800" dirty="0" err="1"/>
              <a:t>Map</a:t>
            </a:r>
            <a:endParaRPr lang="pt-BR" sz="1800" dirty="0"/>
          </a:p>
          <a:p>
            <a:pPr marL="0" indent="0" algn="ctr">
              <a:buNone/>
            </a:pPr>
            <a:r>
              <a:rPr lang="pt-BR" sz="1600" b="1" dirty="0" err="1">
                <a:solidFill>
                  <a:srgbClr val="0070C0"/>
                </a:solidFill>
              </a:rPr>
              <a:t>https</a:t>
            </a:r>
            <a:r>
              <a:rPr lang="pt-BR" sz="1600" b="1" dirty="0">
                <a:solidFill>
                  <a:srgbClr val="0070C0"/>
                </a:solidFill>
              </a:rPr>
              <a:t>://</a:t>
            </a:r>
            <a:r>
              <a:rPr lang="pt-BR" sz="1600" b="1" dirty="0" err="1">
                <a:solidFill>
                  <a:srgbClr val="0070C0"/>
                </a:solidFill>
              </a:rPr>
              <a:t>developer.mozilla.org</a:t>
            </a:r>
            <a:r>
              <a:rPr lang="pt-BR" sz="1600" b="1" dirty="0">
                <a:solidFill>
                  <a:srgbClr val="0070C0"/>
                </a:solidFill>
              </a:rPr>
              <a:t>/</a:t>
            </a:r>
            <a:r>
              <a:rPr lang="pt-BR" sz="1600" b="1" dirty="0" err="1">
                <a:solidFill>
                  <a:srgbClr val="0070C0"/>
                </a:solidFill>
              </a:rPr>
              <a:t>pt</a:t>
            </a:r>
            <a:r>
              <a:rPr lang="pt-BR" sz="1600" b="1" dirty="0">
                <a:solidFill>
                  <a:srgbClr val="0070C0"/>
                </a:solidFill>
              </a:rPr>
              <a:t>-BR/</a:t>
            </a:r>
            <a:r>
              <a:rPr lang="pt-BR" sz="1600" b="1" dirty="0" err="1">
                <a:solidFill>
                  <a:srgbClr val="0070C0"/>
                </a:solidFill>
              </a:rPr>
              <a:t>docs</a:t>
            </a:r>
            <a:r>
              <a:rPr lang="pt-BR" sz="1600" b="1" dirty="0">
                <a:solidFill>
                  <a:srgbClr val="0070C0"/>
                </a:solidFill>
              </a:rPr>
              <a:t>/Web/JavaScript/</a:t>
            </a:r>
            <a:r>
              <a:rPr lang="pt-BR" sz="1600" b="1" dirty="0" err="1">
                <a:solidFill>
                  <a:srgbClr val="0070C0"/>
                </a:solidFill>
              </a:rPr>
              <a:t>Reference</a:t>
            </a:r>
            <a:r>
              <a:rPr lang="pt-BR" sz="1600" b="1" dirty="0">
                <a:solidFill>
                  <a:srgbClr val="0070C0"/>
                </a:solidFill>
              </a:rPr>
              <a:t>/</a:t>
            </a:r>
            <a:r>
              <a:rPr lang="pt-BR" sz="1600" b="1" dirty="0" err="1">
                <a:solidFill>
                  <a:srgbClr val="0070C0"/>
                </a:solidFill>
              </a:rPr>
              <a:t>Global_Objects</a:t>
            </a:r>
            <a:r>
              <a:rPr lang="pt-BR" sz="1600" b="1" dirty="0">
                <a:solidFill>
                  <a:srgbClr val="0070C0"/>
                </a:solidFill>
              </a:rPr>
              <a:t>/</a:t>
            </a:r>
            <a:r>
              <a:rPr lang="pt-BR" sz="1600" b="1" dirty="0" err="1">
                <a:solidFill>
                  <a:srgbClr val="0070C0"/>
                </a:solidFill>
              </a:rPr>
              <a:t>Map</a:t>
            </a:r>
            <a:endParaRPr lang="pt-BR" sz="16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19970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209FEA-BC94-884D-A1E8-FBDB87CA1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Weakmap</a:t>
            </a:r>
            <a:r>
              <a:rPr lang="pt-BR" dirty="0"/>
              <a:t>???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45A75B3-63C4-D546-9531-8476E9F48F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pt-BR" dirty="0"/>
              <a:t>Coleção de pares chave/valor na qual as chaves só podem ser objetos</a:t>
            </a:r>
          </a:p>
          <a:p>
            <a:pPr marL="0" indent="0">
              <a:buNone/>
            </a:pPr>
            <a:r>
              <a:rPr lang="pt-BR" dirty="0">
                <a:solidFill>
                  <a:srgbClr val="7C0054"/>
                </a:solidFill>
                <a:latin typeface="Courier" pitchFamily="2" charset="0"/>
              </a:rPr>
              <a:t>var</a:t>
            </a:r>
            <a:r>
              <a:rPr lang="pt-BR" dirty="0">
                <a:latin typeface="Courier" pitchFamily="2" charset="0"/>
              </a:rPr>
              <a:t> </a:t>
            </a:r>
            <a:r>
              <a:rPr lang="pt-BR" dirty="0" err="1">
                <a:latin typeface="Courier" pitchFamily="2" charset="0"/>
              </a:rPr>
              <a:t>weakMap</a:t>
            </a:r>
            <a:r>
              <a:rPr lang="pt-BR" dirty="0">
                <a:latin typeface="Courier" pitchFamily="2" charset="0"/>
              </a:rPr>
              <a:t> = </a:t>
            </a:r>
            <a:r>
              <a:rPr lang="pt-BR" dirty="0">
                <a:solidFill>
                  <a:srgbClr val="7C0054"/>
                </a:solidFill>
                <a:latin typeface="Courier" pitchFamily="2" charset="0"/>
              </a:rPr>
              <a:t>new</a:t>
            </a:r>
            <a:r>
              <a:rPr lang="pt-BR" dirty="0">
                <a:latin typeface="Courier" pitchFamily="2" charset="0"/>
              </a:rPr>
              <a:t> </a:t>
            </a:r>
            <a:r>
              <a:rPr lang="pt-BR" dirty="0" err="1">
                <a:latin typeface="Courier" pitchFamily="2" charset="0"/>
              </a:rPr>
              <a:t>WeakMap</a:t>
            </a:r>
            <a:r>
              <a:rPr lang="pt-BR" dirty="0">
                <a:latin typeface="Courier" pitchFamily="2" charset="0"/>
              </a:rPr>
              <a:t>();</a:t>
            </a:r>
          </a:p>
          <a:p>
            <a:pPr marL="0" indent="0">
              <a:buNone/>
            </a:pPr>
            <a:r>
              <a:rPr lang="pt-BR" dirty="0">
                <a:solidFill>
                  <a:srgbClr val="7C0054"/>
                </a:solidFill>
                <a:latin typeface="Courier" pitchFamily="2" charset="0"/>
              </a:rPr>
              <a:t>var</a:t>
            </a:r>
            <a:r>
              <a:rPr lang="pt-BR" dirty="0">
                <a:latin typeface="Courier" pitchFamily="2" charset="0"/>
              </a:rPr>
              <a:t> elemento1 =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urier" pitchFamily="2" charset="0"/>
              </a:rPr>
              <a:t>window</a:t>
            </a:r>
            <a:r>
              <a:rPr lang="pt-BR" dirty="0">
                <a:latin typeface="Courier" pitchFamily="2" charset="0"/>
              </a:rPr>
              <a:t>;</a:t>
            </a:r>
          </a:p>
          <a:p>
            <a:pPr marL="0" indent="0">
              <a:buNone/>
            </a:pPr>
            <a:r>
              <a:rPr lang="pt-BR" dirty="0">
                <a:solidFill>
                  <a:srgbClr val="7C0054"/>
                </a:solidFill>
                <a:latin typeface="Courier" pitchFamily="2" charset="0"/>
              </a:rPr>
              <a:t>var</a:t>
            </a:r>
            <a:r>
              <a:rPr lang="pt-BR" dirty="0">
                <a:latin typeface="Courier" pitchFamily="2" charset="0"/>
              </a:rPr>
              <a:t> elemento2 =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urier" pitchFamily="2" charset="0"/>
              </a:rPr>
              <a:t>document</a:t>
            </a:r>
            <a:r>
              <a:rPr lang="pt-BR" dirty="0" err="1">
                <a:latin typeface="Courier" pitchFamily="2" charset="0"/>
              </a:rPr>
              <a:t>.querySelector</a:t>
            </a:r>
            <a:r>
              <a:rPr lang="pt-BR" dirty="0">
                <a:latin typeface="Courier" pitchFamily="2" charset="0"/>
              </a:rPr>
              <a:t>(</a:t>
            </a:r>
            <a:r>
              <a:rPr lang="pt-BR" dirty="0">
                <a:solidFill>
                  <a:srgbClr val="0070C0"/>
                </a:solidFill>
                <a:latin typeface="Courier" pitchFamily="2" charset="0"/>
              </a:rPr>
              <a:t>‘</a:t>
            </a:r>
            <a:r>
              <a:rPr lang="pt-BR" dirty="0" err="1">
                <a:solidFill>
                  <a:srgbClr val="0070C0"/>
                </a:solidFill>
                <a:latin typeface="Courier" pitchFamily="2" charset="0"/>
              </a:rPr>
              <a:t>body</a:t>
            </a:r>
            <a:r>
              <a:rPr lang="pt-BR" dirty="0">
                <a:solidFill>
                  <a:srgbClr val="0070C0"/>
                </a:solidFill>
                <a:latin typeface="Courier" pitchFamily="2" charset="0"/>
              </a:rPr>
              <a:t>’</a:t>
            </a:r>
            <a:r>
              <a:rPr lang="pt-BR" dirty="0">
                <a:latin typeface="Courier" pitchFamily="2" charset="0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pt-BR" sz="1300" dirty="0">
              <a:solidFill>
                <a:schemeClr val="accent3">
                  <a:lumMod val="75000"/>
                </a:schemeClr>
              </a:solidFill>
              <a:latin typeface="Courier" pitchFamily="2" charset="0"/>
            </a:endParaRPr>
          </a:p>
          <a:p>
            <a:pPr marL="0" indent="0">
              <a:buNone/>
            </a:pPr>
            <a:r>
              <a:rPr lang="pt-BR" dirty="0" err="1">
                <a:latin typeface="Courier" pitchFamily="2" charset="0"/>
              </a:rPr>
              <a:t>map.set</a:t>
            </a:r>
            <a:r>
              <a:rPr lang="pt-BR" dirty="0">
                <a:latin typeface="Courier" pitchFamily="2" charset="0"/>
              </a:rPr>
              <a:t>(elemento1, </a:t>
            </a:r>
            <a:r>
              <a:rPr lang="pt-BR" dirty="0">
                <a:solidFill>
                  <a:srgbClr val="0070C0"/>
                </a:solidFill>
                <a:latin typeface="Courier" pitchFamily="2" charset="0"/>
              </a:rPr>
              <a:t>“sou o elemento1”</a:t>
            </a:r>
            <a:r>
              <a:rPr lang="pt-BR" dirty="0">
                <a:latin typeface="Courier" pitchFamily="2" charset="0"/>
              </a:rPr>
              <a:t>);</a:t>
            </a:r>
          </a:p>
          <a:p>
            <a:pPr marL="0" indent="0">
              <a:buNone/>
            </a:pPr>
            <a:r>
              <a:rPr lang="pt-BR" dirty="0" err="1">
                <a:latin typeface="Courier" pitchFamily="2" charset="0"/>
              </a:rPr>
              <a:t>map.set</a:t>
            </a:r>
            <a:r>
              <a:rPr lang="pt-BR" dirty="0">
                <a:latin typeface="Courier" pitchFamily="2" charset="0"/>
              </a:rPr>
              <a:t>(elemento2, </a:t>
            </a:r>
            <a:r>
              <a:rPr lang="pt-BR" dirty="0">
                <a:solidFill>
                  <a:srgbClr val="0070C0"/>
                </a:solidFill>
                <a:latin typeface="Courier" pitchFamily="2" charset="0"/>
              </a:rPr>
              <a:t>“sou o elemento2”</a:t>
            </a:r>
            <a:r>
              <a:rPr lang="pt-BR" dirty="0">
                <a:latin typeface="Courier" pitchFamily="2" charset="0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pt-BR" sz="1300" dirty="0">
              <a:solidFill>
                <a:schemeClr val="accent3">
                  <a:lumMod val="75000"/>
                </a:schemeClr>
              </a:solidFill>
              <a:latin typeface="Courier" pitchFamily="2" charset="0"/>
            </a:endParaRPr>
          </a:p>
          <a:p>
            <a:pPr marL="0" lvl="0" indent="0">
              <a:buNone/>
            </a:pP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urier" pitchFamily="2" charset="0"/>
              </a:rPr>
              <a:t>console</a:t>
            </a:r>
            <a:r>
              <a:rPr lang="pt-BR" dirty="0" err="1">
                <a:latin typeface="Courier" pitchFamily="2" charset="0"/>
              </a:rPr>
              <a:t>.log</a:t>
            </a:r>
            <a:r>
              <a:rPr lang="pt-BR" dirty="0">
                <a:latin typeface="Courier" pitchFamily="2" charset="0"/>
              </a:rPr>
              <a:t>(</a:t>
            </a:r>
            <a:r>
              <a:rPr lang="pt-BR" dirty="0" err="1">
                <a:latin typeface="Courier" pitchFamily="2" charset="0"/>
              </a:rPr>
              <a:t>weakMap.get</a:t>
            </a:r>
            <a:r>
              <a:rPr lang="pt-BR" dirty="0">
                <a:latin typeface="Courier" pitchFamily="2" charset="0"/>
              </a:rPr>
              <a:t>(elemento1));</a:t>
            </a:r>
            <a:endParaRPr lang="pt-BR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urier" pitchFamily="2" charset="0"/>
              </a:rPr>
              <a:t>console</a:t>
            </a:r>
            <a:r>
              <a:rPr lang="pt-BR" dirty="0" err="1">
                <a:latin typeface="Courier" pitchFamily="2" charset="0"/>
              </a:rPr>
              <a:t>.log</a:t>
            </a:r>
            <a:r>
              <a:rPr lang="pt-BR" dirty="0">
                <a:latin typeface="Courier" pitchFamily="2" charset="0"/>
              </a:rPr>
              <a:t>(</a:t>
            </a:r>
            <a:r>
              <a:rPr lang="pt-BR" dirty="0" err="1">
                <a:latin typeface="Courier" pitchFamily="2" charset="0"/>
              </a:rPr>
              <a:t>weakMap.get</a:t>
            </a:r>
            <a:r>
              <a:rPr lang="pt-BR" dirty="0">
                <a:latin typeface="Courier" pitchFamily="2" charset="0"/>
              </a:rPr>
              <a:t>(elemento2));</a:t>
            </a:r>
            <a:endParaRPr lang="pt-BR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pt-BR" sz="2200" dirty="0">
              <a:solidFill>
                <a:schemeClr val="accent3">
                  <a:lumMod val="75000"/>
                </a:schemeClr>
              </a:solidFill>
              <a:latin typeface="Courier" pitchFamily="2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urier" pitchFamily="2" charset="0"/>
              </a:rPr>
              <a:t>// saída: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urier" pitchFamily="2" charset="0"/>
              </a:rPr>
              <a:t>// sou o elemento 1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urier" pitchFamily="2" charset="0"/>
              </a:rPr>
              <a:t>// sou o elemento 2</a:t>
            </a:r>
          </a:p>
        </p:txBody>
      </p:sp>
    </p:spTree>
    <p:extLst>
      <p:ext uri="{BB962C8B-B14F-4D97-AF65-F5344CB8AC3E}">
        <p14:creationId xmlns:p14="http://schemas.microsoft.com/office/powerpoint/2010/main" val="5509800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1D979C-E2FE-F243-8188-65CB0A989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DEBFAE-C405-E64B-AC55-3B84C1A0F0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z="2000" dirty="0">
                <a:latin typeface="Courier" pitchFamily="2" charset="0"/>
              </a:rPr>
              <a:t>elemento1.parentNode.removeChild(elemento2);</a:t>
            </a:r>
          </a:p>
          <a:p>
            <a:pPr marL="0" indent="0">
              <a:buNone/>
            </a:pPr>
            <a:r>
              <a:rPr lang="pt-BR" sz="2000" dirty="0">
                <a:latin typeface="Courier" pitchFamily="2" charset="0"/>
              </a:rPr>
              <a:t>elemento2 = </a:t>
            </a:r>
            <a:r>
              <a:rPr lang="pt-BR" sz="2000" dirty="0" err="1">
                <a:latin typeface="Courier" pitchFamily="2" charset="0"/>
              </a:rPr>
              <a:t>null</a:t>
            </a:r>
            <a:r>
              <a:rPr lang="pt-BR" sz="2000" dirty="0">
                <a:latin typeface="Courier" pitchFamily="2" charset="0"/>
              </a:rPr>
              <a:t>; </a:t>
            </a:r>
            <a:r>
              <a:rPr lang="pt-BR" sz="2000" dirty="0">
                <a:solidFill>
                  <a:schemeClr val="accent3">
                    <a:lumMod val="75000"/>
                  </a:schemeClr>
                </a:solidFill>
                <a:latin typeface="Courier" pitchFamily="2" charset="0"/>
              </a:rPr>
              <a:t>// removendo referência local</a:t>
            </a:r>
            <a:endParaRPr lang="pt-BR" sz="1100" dirty="0">
              <a:solidFill>
                <a:schemeClr val="accent3">
                  <a:lumMod val="75000"/>
                </a:schemeClr>
              </a:solidFill>
              <a:latin typeface="Courier" pitchFamily="2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pt-BR" sz="1100" dirty="0">
              <a:solidFill>
                <a:schemeClr val="accent3">
                  <a:lumMod val="75000"/>
                </a:schemeClr>
              </a:solidFill>
              <a:latin typeface="Courier" pitchFamily="2" charset="0"/>
            </a:endParaRPr>
          </a:p>
          <a:p>
            <a:pPr marL="0" lvl="0" indent="0">
              <a:buNone/>
            </a:pPr>
            <a:r>
              <a:rPr lang="pt-BR" sz="2000" dirty="0" err="1">
                <a:solidFill>
                  <a:schemeClr val="accent3">
                    <a:lumMod val="75000"/>
                  </a:schemeClr>
                </a:solidFill>
                <a:latin typeface="Courier" pitchFamily="2" charset="0"/>
              </a:rPr>
              <a:t>console</a:t>
            </a:r>
            <a:r>
              <a:rPr lang="pt-BR" sz="2000" dirty="0" err="1">
                <a:latin typeface="Courier" pitchFamily="2" charset="0"/>
              </a:rPr>
              <a:t>.log</a:t>
            </a:r>
            <a:r>
              <a:rPr lang="pt-BR" sz="2000" dirty="0">
                <a:latin typeface="Courier" pitchFamily="2" charset="0"/>
              </a:rPr>
              <a:t>(</a:t>
            </a:r>
            <a:r>
              <a:rPr lang="pt-BR" sz="2000" dirty="0" err="1">
                <a:latin typeface="Courier" pitchFamily="2" charset="0"/>
              </a:rPr>
              <a:t>weakMap.get</a:t>
            </a:r>
            <a:r>
              <a:rPr lang="pt-BR" sz="2000" dirty="0">
                <a:latin typeface="Courier" pitchFamily="2" charset="0"/>
              </a:rPr>
              <a:t>(elemento2)); </a:t>
            </a:r>
            <a:r>
              <a:rPr lang="pt-BR" sz="2000" dirty="0">
                <a:solidFill>
                  <a:schemeClr val="accent3">
                    <a:lumMod val="75000"/>
                  </a:schemeClr>
                </a:solidFill>
                <a:latin typeface="Courier" pitchFamily="2" charset="0"/>
              </a:rPr>
              <a:t>// </a:t>
            </a:r>
            <a:r>
              <a:rPr lang="pt-BR" sz="2000" dirty="0" err="1">
                <a:solidFill>
                  <a:schemeClr val="accent3">
                    <a:lumMod val="75000"/>
                  </a:schemeClr>
                </a:solidFill>
                <a:latin typeface="Courier" pitchFamily="2" charset="0"/>
              </a:rPr>
              <a:t>undefined</a:t>
            </a:r>
            <a:r>
              <a:rPr lang="pt-BR" sz="2000" dirty="0">
                <a:solidFill>
                  <a:schemeClr val="accent3">
                    <a:lumMod val="75000"/>
                  </a:schemeClr>
                </a:solidFill>
                <a:latin typeface="Courier" pitchFamily="2" charset="0"/>
              </a:rPr>
              <a:t> </a:t>
            </a:r>
            <a:endParaRPr lang="pt-BR" sz="2000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82069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83E274-CC34-2F43-8E28-AABAC734E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Iteração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233D5D1-7330-B543-AA20-AFCB06AB27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Iteradores</a:t>
            </a:r>
            <a:r>
              <a:rPr lang="pt-BR" dirty="0"/>
              <a:t>:</a:t>
            </a:r>
          </a:p>
          <a:p>
            <a:pPr lvl="1"/>
            <a:r>
              <a:rPr lang="pt-BR" dirty="0"/>
              <a:t>Objeto que sabe como acessar, os itens de um iterável</a:t>
            </a:r>
          </a:p>
          <a:p>
            <a:pPr lvl="1"/>
            <a:r>
              <a:rPr lang="pt-BR" dirty="0"/>
              <a:t>Método: </a:t>
            </a:r>
            <a:r>
              <a:rPr lang="pt-BR" dirty="0" err="1">
                <a:solidFill>
                  <a:schemeClr val="accent4">
                    <a:lumMod val="75000"/>
                  </a:schemeClr>
                </a:solidFill>
              </a:rPr>
              <a:t>next</a:t>
            </a:r>
            <a:r>
              <a:rPr lang="pt-BR" dirty="0">
                <a:solidFill>
                  <a:schemeClr val="accent4">
                    <a:lumMod val="75000"/>
                  </a:schemeClr>
                </a:solidFill>
              </a:rPr>
              <a:t>()</a:t>
            </a:r>
          </a:p>
          <a:p>
            <a:pPr lvl="1"/>
            <a:r>
              <a:rPr lang="pt-BR" dirty="0"/>
              <a:t>Propriedades: </a:t>
            </a:r>
            <a:r>
              <a:rPr lang="pt-BR" dirty="0" err="1">
                <a:solidFill>
                  <a:schemeClr val="accent6">
                    <a:lumMod val="75000"/>
                  </a:schemeClr>
                </a:solidFill>
                <a:latin typeface="Courier" pitchFamily="2" charset="0"/>
              </a:rPr>
              <a:t>done</a:t>
            </a:r>
            <a:r>
              <a:rPr lang="pt-BR" dirty="0"/>
              <a:t> e </a:t>
            </a:r>
            <a:r>
              <a:rPr lang="pt-BR" dirty="0" err="1">
                <a:solidFill>
                  <a:schemeClr val="accent6">
                    <a:lumMod val="75000"/>
                  </a:schemeClr>
                </a:solidFill>
                <a:latin typeface="Courier" pitchFamily="2" charset="0"/>
              </a:rPr>
              <a:t>value</a:t>
            </a:r>
            <a:endParaRPr lang="pt-BR" dirty="0">
              <a:solidFill>
                <a:schemeClr val="accent6">
                  <a:lumMod val="75000"/>
                </a:schemeClr>
              </a:solidFill>
              <a:latin typeface="Courier" pitchFamily="2" charset="0"/>
            </a:endParaRPr>
          </a:p>
          <a:p>
            <a:r>
              <a:rPr lang="pt-BR" dirty="0"/>
              <a:t>Iteráveis: define como o elemento será percorrido</a:t>
            </a:r>
          </a:p>
        </p:txBody>
      </p:sp>
      <p:pic>
        <p:nvPicPr>
          <p:cNvPr id="5" name="Imagem 4" descr="Diagrama&#10;&#10;Descrição gerada automaticamente">
            <a:extLst>
              <a:ext uri="{FF2B5EF4-FFF2-40B4-BE49-F238E27FC236}">
                <a16:creationId xmlns:a16="http://schemas.microsoft.com/office/drawing/2014/main" id="{A7ADBA95-4AD4-0D45-B1A1-46325F547E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7640" y="4018808"/>
            <a:ext cx="7275430" cy="2839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1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837543A-6020-4505-A233-C9DB4BF740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5B16301-FB18-48BA-A6DD-C37CAF6F9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F774AAE-878E-B34A-B057-00E51E340D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255" y="299258"/>
            <a:ext cx="7713511" cy="58777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000" dirty="0">
                <a:solidFill>
                  <a:srgbClr val="7C0054"/>
                </a:solidFill>
                <a:latin typeface="Courier" pitchFamily="2" charset="0"/>
              </a:rPr>
              <a:t>var</a:t>
            </a:r>
            <a:r>
              <a:rPr lang="pt-BR" sz="2000" dirty="0">
                <a:latin typeface="Courier" pitchFamily="2" charset="0"/>
              </a:rPr>
              <a:t> </a:t>
            </a:r>
            <a:r>
              <a:rPr lang="pt-BR" sz="2000" dirty="0" err="1">
                <a:latin typeface="Courier" pitchFamily="2" charset="0"/>
              </a:rPr>
              <a:t>weakMap</a:t>
            </a:r>
            <a:r>
              <a:rPr lang="pt-BR" sz="2000" dirty="0">
                <a:latin typeface="Courier" pitchFamily="2" charset="0"/>
              </a:rPr>
              <a:t> = </a:t>
            </a:r>
            <a:r>
              <a:rPr lang="pt-BR" sz="2000" dirty="0">
                <a:solidFill>
                  <a:srgbClr val="7C0054"/>
                </a:solidFill>
                <a:latin typeface="Courier" pitchFamily="2" charset="0"/>
              </a:rPr>
              <a:t>new</a:t>
            </a:r>
            <a:r>
              <a:rPr lang="pt-BR" sz="2000" dirty="0">
                <a:latin typeface="Courier" pitchFamily="2" charset="0"/>
              </a:rPr>
              <a:t> </a:t>
            </a:r>
            <a:r>
              <a:rPr lang="pt-BR" sz="2000" dirty="0" err="1">
                <a:latin typeface="Courier" pitchFamily="2" charset="0"/>
              </a:rPr>
              <a:t>WeakMap</a:t>
            </a:r>
            <a:r>
              <a:rPr lang="pt-BR" sz="2000" dirty="0">
                <a:latin typeface="Courier" pitchFamily="2" charset="0"/>
              </a:rPr>
              <a:t>();</a:t>
            </a:r>
          </a:p>
          <a:p>
            <a:pPr marL="0" indent="0">
              <a:buNone/>
            </a:pPr>
            <a:r>
              <a:rPr lang="pt-BR" sz="2000" dirty="0" err="1">
                <a:solidFill>
                  <a:srgbClr val="7C0054"/>
                </a:solidFill>
                <a:latin typeface="Courier" pitchFamily="2" charset="0"/>
              </a:rPr>
              <a:t>function</a:t>
            </a:r>
            <a:r>
              <a:rPr lang="pt-BR" sz="2000" dirty="0">
                <a:solidFill>
                  <a:srgbClr val="7C0054"/>
                </a:solidFill>
                <a:latin typeface="Courier" pitchFamily="2" charset="0"/>
              </a:rPr>
              <a:t> </a:t>
            </a:r>
            <a:r>
              <a:rPr lang="pt-BR" sz="2000" dirty="0" err="1">
                <a:latin typeface="Courier" pitchFamily="2" charset="0"/>
              </a:rPr>
              <a:t>funcao</a:t>
            </a:r>
            <a:r>
              <a:rPr lang="pt-BR" sz="2000" dirty="0">
                <a:latin typeface="Courier" pitchFamily="2" charset="0"/>
              </a:rPr>
              <a:t>(){};</a:t>
            </a:r>
          </a:p>
          <a:p>
            <a:pPr marL="0" indent="0">
              <a:buNone/>
            </a:pPr>
            <a:r>
              <a:rPr lang="pt-BR" sz="2000" dirty="0">
                <a:solidFill>
                  <a:srgbClr val="7C0054"/>
                </a:solidFill>
                <a:latin typeface="Courier" pitchFamily="2" charset="0"/>
              </a:rPr>
              <a:t>var</a:t>
            </a:r>
            <a:r>
              <a:rPr lang="pt-BR" sz="2000" dirty="0">
                <a:latin typeface="Courier" pitchFamily="2" charset="0"/>
              </a:rPr>
              <a:t> objeto = {};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pt-BR" sz="700" dirty="0">
              <a:solidFill>
                <a:schemeClr val="accent3">
                  <a:lumMod val="75000"/>
                </a:schemeClr>
              </a:solidFill>
              <a:latin typeface="Courier" pitchFamily="2" charset="0"/>
            </a:endParaRPr>
          </a:p>
          <a:p>
            <a:pPr marL="0" indent="0">
              <a:buNone/>
            </a:pPr>
            <a:r>
              <a:rPr lang="pt-BR" sz="2000" dirty="0">
                <a:solidFill>
                  <a:schemeClr val="accent3">
                    <a:lumMod val="75000"/>
                  </a:schemeClr>
                </a:solidFill>
                <a:latin typeface="Courier" pitchFamily="2" charset="0"/>
              </a:rPr>
              <a:t>// </a:t>
            </a:r>
            <a:r>
              <a:rPr lang="pt-BR" sz="2000" dirty="0" err="1">
                <a:solidFill>
                  <a:schemeClr val="accent3">
                    <a:lumMod val="75000"/>
                  </a:schemeClr>
                </a:solidFill>
                <a:latin typeface="Courier" pitchFamily="2" charset="0"/>
              </a:rPr>
              <a:t>TypeError</a:t>
            </a:r>
            <a:r>
              <a:rPr lang="pt-BR" sz="2000" dirty="0">
                <a:solidFill>
                  <a:schemeClr val="accent3">
                    <a:lumMod val="75000"/>
                  </a:schemeClr>
                </a:solidFill>
                <a:latin typeface="Courier" pitchFamily="2" charset="0"/>
              </a:rPr>
              <a:t>: </a:t>
            </a:r>
            <a:r>
              <a:rPr lang="pt-BR" sz="2000" dirty="0" err="1">
                <a:solidFill>
                  <a:schemeClr val="accent3">
                    <a:lumMod val="75000"/>
                  </a:schemeClr>
                </a:solidFill>
                <a:latin typeface="Courier" pitchFamily="2" charset="0"/>
              </a:rPr>
              <a:t>Invalid</a:t>
            </a:r>
            <a:r>
              <a:rPr lang="pt-BR" sz="2000" dirty="0">
                <a:solidFill>
                  <a:schemeClr val="accent3">
                    <a:lumMod val="75000"/>
                  </a:schemeClr>
                </a:solidFill>
                <a:latin typeface="Courier" pitchFamily="2" charset="0"/>
              </a:rPr>
              <a:t> </a:t>
            </a:r>
            <a:r>
              <a:rPr lang="pt-BR" sz="2000" dirty="0" err="1">
                <a:solidFill>
                  <a:schemeClr val="accent3">
                    <a:lumMod val="75000"/>
                  </a:schemeClr>
                </a:solidFill>
                <a:latin typeface="Courier" pitchFamily="2" charset="0"/>
              </a:rPr>
              <a:t>value</a:t>
            </a:r>
            <a:r>
              <a:rPr lang="pt-BR" sz="2000" dirty="0">
                <a:solidFill>
                  <a:schemeClr val="accent3">
                    <a:lumMod val="75000"/>
                  </a:schemeClr>
                </a:solidFill>
                <a:latin typeface="Courier" pitchFamily="2" charset="0"/>
              </a:rPr>
              <a:t> </a:t>
            </a:r>
            <a:r>
              <a:rPr lang="pt-BR" sz="2000" dirty="0" err="1">
                <a:solidFill>
                  <a:schemeClr val="accent3">
                    <a:lumMod val="75000"/>
                  </a:schemeClr>
                </a:solidFill>
                <a:latin typeface="Courier" pitchFamily="2" charset="0"/>
              </a:rPr>
              <a:t>used</a:t>
            </a:r>
            <a:r>
              <a:rPr lang="pt-BR" sz="2000" dirty="0">
                <a:solidFill>
                  <a:schemeClr val="accent3">
                    <a:lumMod val="75000"/>
                  </a:schemeClr>
                </a:solidFill>
                <a:latin typeface="Courier" pitchFamily="2" charset="0"/>
              </a:rPr>
              <a:t> as </a:t>
            </a:r>
            <a:r>
              <a:rPr lang="pt-BR" sz="2000" dirty="0" err="1">
                <a:solidFill>
                  <a:schemeClr val="accent3">
                    <a:lumMod val="75000"/>
                  </a:schemeClr>
                </a:solidFill>
                <a:latin typeface="Courier" pitchFamily="2" charset="0"/>
              </a:rPr>
              <a:t>weak</a:t>
            </a:r>
            <a:r>
              <a:rPr lang="pt-BR" sz="2000" dirty="0">
                <a:solidFill>
                  <a:schemeClr val="accent3">
                    <a:lumMod val="75000"/>
                  </a:schemeClr>
                </a:solidFill>
                <a:latin typeface="Courier" pitchFamily="2" charset="0"/>
              </a:rPr>
              <a:t> </a:t>
            </a:r>
            <a:r>
              <a:rPr lang="pt-BR" sz="2000" dirty="0" err="1">
                <a:solidFill>
                  <a:schemeClr val="accent3">
                    <a:lumMod val="75000"/>
                  </a:schemeClr>
                </a:solidFill>
                <a:latin typeface="Courier" pitchFamily="2" charset="0"/>
              </a:rPr>
              <a:t>map</a:t>
            </a:r>
            <a:r>
              <a:rPr lang="pt-BR" sz="2000" dirty="0">
                <a:solidFill>
                  <a:schemeClr val="accent3">
                    <a:lumMod val="75000"/>
                  </a:schemeClr>
                </a:solidFill>
                <a:latin typeface="Courier" pitchFamily="2" charset="0"/>
              </a:rPr>
              <a:t> </a:t>
            </a:r>
            <a:r>
              <a:rPr lang="pt-BR" sz="2000" dirty="0" err="1">
                <a:solidFill>
                  <a:schemeClr val="accent3">
                    <a:lumMod val="75000"/>
                  </a:schemeClr>
                </a:solidFill>
                <a:latin typeface="Courier" pitchFamily="2" charset="0"/>
              </a:rPr>
              <a:t>key</a:t>
            </a:r>
            <a:endParaRPr lang="pt-BR" sz="20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pt-BR" sz="2000" dirty="0" err="1">
                <a:latin typeface="Courier" pitchFamily="2" charset="0"/>
              </a:rPr>
              <a:t>weakMap.set</a:t>
            </a:r>
            <a:r>
              <a:rPr lang="pt-BR" sz="2000" dirty="0">
                <a:latin typeface="Courier" pitchFamily="2" charset="0"/>
              </a:rPr>
              <a:t>(</a:t>
            </a:r>
            <a:r>
              <a:rPr lang="pt-BR" sz="2000" dirty="0">
                <a:solidFill>
                  <a:srgbClr val="0070C0"/>
                </a:solidFill>
                <a:latin typeface="Courier" pitchFamily="2" charset="0"/>
              </a:rPr>
              <a:t>”</a:t>
            </a:r>
            <a:r>
              <a:rPr lang="pt-BR" sz="2000" dirty="0" err="1">
                <a:solidFill>
                  <a:srgbClr val="0070C0"/>
                </a:solidFill>
                <a:latin typeface="Courier" pitchFamily="2" charset="0"/>
              </a:rPr>
              <a:t>string</a:t>
            </a:r>
            <a:r>
              <a:rPr lang="pt-BR" sz="2000" dirty="0">
                <a:solidFill>
                  <a:srgbClr val="0070C0"/>
                </a:solidFill>
                <a:latin typeface="Courier" pitchFamily="2" charset="0"/>
              </a:rPr>
              <a:t>”</a:t>
            </a:r>
            <a:r>
              <a:rPr lang="pt-BR" sz="2000" dirty="0">
                <a:latin typeface="Courier" pitchFamily="2" charset="0"/>
              </a:rPr>
              <a:t>, </a:t>
            </a:r>
            <a:r>
              <a:rPr lang="pt-BR" sz="2000" dirty="0">
                <a:solidFill>
                  <a:srgbClr val="0070C0"/>
                </a:solidFill>
                <a:latin typeface="Courier" pitchFamily="2" charset="0"/>
              </a:rPr>
              <a:t>“isso é uma </a:t>
            </a:r>
            <a:r>
              <a:rPr lang="pt-BR" sz="2000" dirty="0" err="1">
                <a:solidFill>
                  <a:srgbClr val="0070C0"/>
                </a:solidFill>
                <a:latin typeface="Courier" pitchFamily="2" charset="0"/>
              </a:rPr>
              <a:t>string</a:t>
            </a:r>
            <a:r>
              <a:rPr lang="pt-BR" sz="2000" dirty="0">
                <a:solidFill>
                  <a:srgbClr val="0070C0"/>
                </a:solidFill>
                <a:latin typeface="Courier" pitchFamily="2" charset="0"/>
              </a:rPr>
              <a:t>”</a:t>
            </a:r>
            <a:r>
              <a:rPr lang="pt-BR" sz="2000" dirty="0">
                <a:latin typeface="Courier" pitchFamily="2" charset="0"/>
              </a:rPr>
              <a:t>);</a:t>
            </a:r>
          </a:p>
          <a:p>
            <a:pPr marL="0" indent="0">
              <a:buNone/>
            </a:pPr>
            <a:endParaRPr lang="pt-BR" sz="7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pt-BR" sz="2000" dirty="0" err="1">
                <a:latin typeface="Courier" pitchFamily="2" charset="0"/>
              </a:rPr>
              <a:t>weakMap.set</a:t>
            </a:r>
            <a:r>
              <a:rPr lang="pt-BR" sz="2000" dirty="0">
                <a:latin typeface="Courier" pitchFamily="2" charset="0"/>
              </a:rPr>
              <a:t>(</a:t>
            </a:r>
            <a:r>
              <a:rPr lang="pt-BR" sz="2000" dirty="0" err="1">
                <a:latin typeface="Courier" pitchFamily="2" charset="0"/>
              </a:rPr>
              <a:t>funcao</a:t>
            </a:r>
            <a:r>
              <a:rPr lang="pt-BR" sz="2000" dirty="0">
                <a:latin typeface="Courier" pitchFamily="2" charset="0"/>
              </a:rPr>
              <a:t>, </a:t>
            </a:r>
            <a:r>
              <a:rPr lang="pt-BR" sz="2000" dirty="0">
                <a:solidFill>
                  <a:srgbClr val="0070C0"/>
                </a:solidFill>
                <a:latin typeface="Courier" pitchFamily="2" charset="0"/>
              </a:rPr>
              <a:t>“isso é uma função”</a:t>
            </a:r>
            <a:r>
              <a:rPr lang="pt-BR" sz="2000" dirty="0">
                <a:latin typeface="Courier" pitchFamily="2" charset="0"/>
              </a:rPr>
              <a:t>);</a:t>
            </a:r>
          </a:p>
          <a:p>
            <a:pPr marL="0" lvl="0" indent="0">
              <a:buNone/>
            </a:pPr>
            <a:r>
              <a:rPr lang="pt-BR" sz="2000" dirty="0" err="1">
                <a:solidFill>
                  <a:srgbClr val="000000"/>
                </a:solidFill>
                <a:latin typeface="Courier" pitchFamily="2" charset="0"/>
              </a:rPr>
              <a:t>weakMap.set</a:t>
            </a:r>
            <a:r>
              <a:rPr lang="pt-BR" sz="2000" dirty="0">
                <a:solidFill>
                  <a:srgbClr val="000000"/>
                </a:solidFill>
                <a:latin typeface="Courier" pitchFamily="2" charset="0"/>
              </a:rPr>
              <a:t>(objeto, </a:t>
            </a:r>
            <a:r>
              <a:rPr lang="pt-BR" sz="2000" dirty="0">
                <a:solidFill>
                  <a:srgbClr val="0070C0"/>
                </a:solidFill>
                <a:latin typeface="Courier" pitchFamily="2" charset="0"/>
              </a:rPr>
              <a:t>“isso é um objeto”</a:t>
            </a:r>
            <a:r>
              <a:rPr lang="pt-BR" sz="2000" dirty="0">
                <a:solidFill>
                  <a:srgbClr val="000000"/>
                </a:solidFill>
                <a:latin typeface="Courier" pitchFamily="2" charset="0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pt-BR" sz="1600" dirty="0">
              <a:solidFill>
                <a:schemeClr val="accent3">
                  <a:lumMod val="75000"/>
                </a:schemeClr>
              </a:solidFill>
              <a:latin typeface="Courier" pitchFamily="2" charset="0"/>
            </a:endParaRPr>
          </a:p>
          <a:p>
            <a:pPr lvl="0">
              <a:lnSpc>
                <a:spcPct val="140000"/>
              </a:lnSpc>
            </a:pPr>
            <a:r>
              <a:rPr lang="pt-BR" sz="2400" dirty="0">
                <a:solidFill>
                  <a:srgbClr val="000000"/>
                </a:solidFill>
              </a:rPr>
              <a:t>Possui apenas os métodos </a:t>
            </a:r>
            <a:r>
              <a:rPr lang="pt-BR" sz="2400" b="1" dirty="0">
                <a:solidFill>
                  <a:srgbClr val="000000"/>
                </a:solidFill>
                <a:latin typeface="Courier" pitchFamily="2" charset="0"/>
              </a:rPr>
              <a:t>delete</a:t>
            </a:r>
            <a:r>
              <a:rPr lang="pt-BR" sz="2400" dirty="0">
                <a:solidFill>
                  <a:srgbClr val="000000"/>
                </a:solidFill>
              </a:rPr>
              <a:t>, </a:t>
            </a:r>
            <a:r>
              <a:rPr lang="pt-BR" sz="2400" b="1" dirty="0" err="1">
                <a:solidFill>
                  <a:srgbClr val="000000"/>
                </a:solidFill>
                <a:latin typeface="Courier" pitchFamily="2" charset="0"/>
              </a:rPr>
              <a:t>has</a:t>
            </a:r>
            <a:r>
              <a:rPr lang="pt-BR" sz="2400" dirty="0">
                <a:solidFill>
                  <a:srgbClr val="000000"/>
                </a:solidFill>
              </a:rPr>
              <a:t>, </a:t>
            </a:r>
            <a:r>
              <a:rPr lang="pt-BR" sz="2400" b="1" dirty="0" err="1">
                <a:solidFill>
                  <a:srgbClr val="000000"/>
                </a:solidFill>
                <a:latin typeface="Courier" pitchFamily="2" charset="0"/>
              </a:rPr>
              <a:t>get</a:t>
            </a:r>
            <a:r>
              <a:rPr lang="pt-BR" sz="2400" b="1" dirty="0">
                <a:solidFill>
                  <a:srgbClr val="000000"/>
                </a:solidFill>
              </a:rPr>
              <a:t> </a:t>
            </a:r>
            <a:r>
              <a:rPr lang="pt-BR" sz="2400" dirty="0">
                <a:solidFill>
                  <a:srgbClr val="000000"/>
                </a:solidFill>
              </a:rPr>
              <a:t>e </a:t>
            </a:r>
            <a:r>
              <a:rPr lang="pt-BR" sz="2400" b="1" dirty="0">
                <a:solidFill>
                  <a:srgbClr val="000000"/>
                </a:solidFill>
                <a:latin typeface="Courier" pitchFamily="2" charset="0"/>
              </a:rPr>
              <a:t>set</a:t>
            </a:r>
            <a:r>
              <a:rPr lang="pt-BR" sz="2400" b="1" dirty="0">
                <a:solidFill>
                  <a:srgbClr val="000000"/>
                </a:solidFill>
              </a:rPr>
              <a:t> </a:t>
            </a:r>
            <a:r>
              <a:rPr lang="pt-BR" sz="2400" dirty="0">
                <a:solidFill>
                  <a:srgbClr val="000000"/>
                </a:solidFill>
              </a:rPr>
              <a:t>(não tem o </a:t>
            </a:r>
            <a:r>
              <a:rPr lang="pt-BR" sz="2400" b="1" dirty="0" err="1">
                <a:solidFill>
                  <a:srgbClr val="000000"/>
                </a:solidFill>
                <a:latin typeface="Courier" pitchFamily="2" charset="0"/>
              </a:rPr>
              <a:t>clear</a:t>
            </a:r>
            <a:r>
              <a:rPr lang="pt-BR" sz="2400" dirty="0">
                <a:solidFill>
                  <a:srgbClr val="000000"/>
                </a:solidFill>
              </a:rPr>
              <a:t>, nem o </a:t>
            </a:r>
            <a:r>
              <a:rPr lang="pt-BR" sz="2400" b="1" dirty="0" err="1">
                <a:solidFill>
                  <a:srgbClr val="000000"/>
                </a:solidFill>
                <a:latin typeface="Courier" pitchFamily="2" charset="0"/>
              </a:rPr>
              <a:t>entries</a:t>
            </a:r>
            <a:r>
              <a:rPr lang="pt-BR" sz="2400" b="1" dirty="0">
                <a:solidFill>
                  <a:srgbClr val="000000"/>
                </a:solidFill>
              </a:rPr>
              <a:t> </a:t>
            </a:r>
            <a:r>
              <a:rPr lang="pt-BR" sz="2400" dirty="0">
                <a:solidFill>
                  <a:srgbClr val="000000"/>
                </a:solidFill>
              </a:rPr>
              <a:t>por conta das ligações fracas)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3C0D90E-074A-4F52-9B11-B52BEF4B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Block Arc 13">
            <a:extLst>
              <a:ext uri="{FF2B5EF4-FFF2-40B4-BE49-F238E27FC236}">
                <a16:creationId xmlns:a16="http://schemas.microsoft.com/office/drawing/2014/main" id="{CABBD4C1-E6F8-46F6-8152-A8A97490B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18531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3BA5EF5-1FE9-4BF9-83BB-269BCDDF6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B3BCACB-5880-460B-9606-8C433A9AF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8853921-7BC9-4BDE-ACAB-133C683C8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09192968-3AE7-4470-A61C-97294BB927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3AB72E55-43E4-4356-BFE8-E2102CB0B5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020258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A5656C-E91E-2149-A985-947BF48AC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Quando usar </a:t>
            </a:r>
            <a:r>
              <a:rPr lang="pt-BR" dirty="0" err="1"/>
              <a:t>WeakMap</a:t>
            </a:r>
            <a:r>
              <a:rPr lang="pt-BR" dirty="0"/>
              <a:t>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FD2DF50-4F41-054E-9F54-C605A855D8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Armazenando dados em objetos que podem ser destruídos com o passar do tempo.</a:t>
            </a:r>
          </a:p>
          <a:p>
            <a:pPr lvl="1"/>
            <a:r>
              <a:rPr lang="pt-BR"/>
              <a:t>O armazenamento </a:t>
            </a:r>
            <a:r>
              <a:rPr lang="pt-BR" dirty="0"/>
              <a:t>por referência poupará memória</a:t>
            </a:r>
          </a:p>
          <a:p>
            <a:pPr lvl="1"/>
            <a:endParaRPr lang="pt-BR" dirty="0"/>
          </a:p>
          <a:p>
            <a:pPr lvl="1">
              <a:lnSpc>
                <a:spcPct val="140000"/>
              </a:lnSpc>
            </a:pPr>
            <a:r>
              <a:rPr lang="pt-BR" i="1" dirty="0"/>
              <a:t>Não haverá problemas de vazamento de memória (</a:t>
            </a:r>
            <a:r>
              <a:rPr lang="pt-BR" i="1" dirty="0" err="1"/>
              <a:t>memory</a:t>
            </a:r>
            <a:r>
              <a:rPr lang="pt-BR" i="1" dirty="0"/>
              <a:t> </a:t>
            </a:r>
            <a:r>
              <a:rPr lang="pt-BR" i="1" dirty="0" err="1"/>
              <a:t>leak</a:t>
            </a:r>
            <a:r>
              <a:rPr lang="pt-BR" i="1" dirty="0"/>
              <a:t>)</a:t>
            </a:r>
          </a:p>
          <a:p>
            <a:pPr lvl="1">
              <a:lnSpc>
                <a:spcPct val="140000"/>
              </a:lnSpc>
            </a:pPr>
            <a:r>
              <a:rPr lang="pt-BR" i="1" dirty="0"/>
              <a:t>Poderemos manter dados privados dentro da aplicação, resguardando o máximo</a:t>
            </a:r>
          </a:p>
        </p:txBody>
      </p:sp>
    </p:spTree>
    <p:extLst>
      <p:ext uri="{BB962C8B-B14F-4D97-AF65-F5344CB8AC3E}">
        <p14:creationId xmlns:p14="http://schemas.microsoft.com/office/powerpoint/2010/main" val="40776331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BB686B7-20F7-4342-AE0F-DEEEEB1FA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1917"/>
            <a:ext cx="10515600" cy="41534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1800" dirty="0" err="1">
                <a:solidFill>
                  <a:srgbClr val="7C0054"/>
                </a:solidFill>
                <a:latin typeface="Courier" pitchFamily="2" charset="0"/>
              </a:rPr>
              <a:t>function</a:t>
            </a:r>
            <a:r>
              <a:rPr lang="pt-BR" sz="1800" dirty="0">
                <a:solidFill>
                  <a:srgbClr val="7C0054"/>
                </a:solidFill>
                <a:latin typeface="Courier" pitchFamily="2" charset="0"/>
              </a:rPr>
              <a:t> </a:t>
            </a:r>
            <a:r>
              <a:rPr lang="pt-BR" sz="1800" dirty="0">
                <a:latin typeface="Courier" pitchFamily="2" charset="0"/>
              </a:rPr>
              <a:t>Pessoa(nome){</a:t>
            </a:r>
          </a:p>
          <a:p>
            <a:pPr marL="0" indent="0">
              <a:buNone/>
            </a:pPr>
            <a:r>
              <a:rPr lang="pt-BR" sz="1800" dirty="0">
                <a:latin typeface="Courier" pitchFamily="2" charset="0"/>
              </a:rPr>
              <a:t>  </a:t>
            </a:r>
            <a:r>
              <a:rPr lang="pt-BR" sz="1800" dirty="0" err="1">
                <a:solidFill>
                  <a:srgbClr val="7C0054"/>
                </a:solidFill>
                <a:latin typeface="Courier" pitchFamily="2" charset="0"/>
              </a:rPr>
              <a:t>this</a:t>
            </a:r>
            <a:r>
              <a:rPr lang="pt-BR" sz="1800" dirty="0">
                <a:latin typeface="Courier" pitchFamily="2" charset="0"/>
              </a:rPr>
              <a:t>._nome = nome;</a:t>
            </a:r>
          </a:p>
          <a:p>
            <a:pPr marL="0" indent="0">
              <a:buNone/>
            </a:pPr>
            <a:r>
              <a:rPr lang="pt-BR" sz="1800" dirty="0">
                <a:latin typeface="Courier" pitchFamily="2" charset="0"/>
              </a:rPr>
              <a:t>};</a:t>
            </a:r>
          </a:p>
          <a:p>
            <a:pPr marL="0" indent="0">
              <a:buNone/>
            </a:pPr>
            <a:endParaRPr lang="pt-BR" sz="18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pt-BR" sz="1800" dirty="0" err="1">
                <a:latin typeface="Courier" pitchFamily="2" charset="0"/>
              </a:rPr>
              <a:t>Pessoa.prototype.getNome</a:t>
            </a:r>
            <a:r>
              <a:rPr lang="pt-BR" sz="1800" dirty="0">
                <a:latin typeface="Courier" pitchFamily="2" charset="0"/>
              </a:rPr>
              <a:t> = </a:t>
            </a:r>
            <a:r>
              <a:rPr lang="pt-BR" sz="1800" dirty="0" err="1">
                <a:solidFill>
                  <a:srgbClr val="7C0054"/>
                </a:solidFill>
                <a:latin typeface="Courier" pitchFamily="2" charset="0"/>
              </a:rPr>
              <a:t>function</a:t>
            </a:r>
            <a:r>
              <a:rPr lang="pt-BR" sz="1800" dirty="0">
                <a:latin typeface="Courier" pitchFamily="2" charset="0"/>
              </a:rPr>
              <a:t>() {</a:t>
            </a:r>
          </a:p>
          <a:p>
            <a:pPr marL="0" indent="0">
              <a:buNone/>
            </a:pPr>
            <a:r>
              <a:rPr lang="pt-BR" sz="1800" dirty="0">
                <a:solidFill>
                  <a:srgbClr val="7C0054"/>
                </a:solidFill>
                <a:latin typeface="Courier" pitchFamily="2" charset="0"/>
              </a:rPr>
              <a:t>  </a:t>
            </a:r>
            <a:r>
              <a:rPr lang="pt-BR" sz="1800" dirty="0" err="1">
                <a:solidFill>
                  <a:srgbClr val="7C0054"/>
                </a:solidFill>
                <a:latin typeface="Courier" pitchFamily="2" charset="0"/>
              </a:rPr>
              <a:t>return</a:t>
            </a:r>
            <a:r>
              <a:rPr lang="pt-BR" sz="1800" dirty="0">
                <a:solidFill>
                  <a:srgbClr val="7C0054"/>
                </a:solidFill>
                <a:latin typeface="Courier" pitchFamily="2" charset="0"/>
              </a:rPr>
              <a:t> </a:t>
            </a:r>
            <a:r>
              <a:rPr lang="pt-BR" sz="1800" dirty="0" err="1">
                <a:solidFill>
                  <a:srgbClr val="7C0054"/>
                </a:solidFill>
                <a:latin typeface="Courier" pitchFamily="2" charset="0"/>
              </a:rPr>
              <a:t>this</a:t>
            </a:r>
            <a:r>
              <a:rPr lang="pt-BR" sz="1800" dirty="0">
                <a:latin typeface="Courier" pitchFamily="2" charset="0"/>
              </a:rPr>
              <a:t>._nome;</a:t>
            </a:r>
          </a:p>
          <a:p>
            <a:pPr marL="0" indent="0">
              <a:buNone/>
            </a:pPr>
            <a:r>
              <a:rPr lang="pt-BR" sz="1800" dirty="0">
                <a:latin typeface="Courier" pitchFamily="2" charset="0"/>
              </a:rPr>
              <a:t>};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pt-BR" sz="500" dirty="0">
              <a:solidFill>
                <a:schemeClr val="accent3">
                  <a:lumMod val="75000"/>
                </a:schemeClr>
              </a:solidFill>
              <a:latin typeface="Courier" pitchFamily="2" charset="0"/>
            </a:endParaRPr>
          </a:p>
          <a:p>
            <a:pPr marL="0" indent="0">
              <a:buNone/>
            </a:pPr>
            <a:r>
              <a:rPr lang="pt-BR" sz="1800" dirty="0">
                <a:solidFill>
                  <a:srgbClr val="7C0054"/>
                </a:solidFill>
                <a:latin typeface="Courier" pitchFamily="2" charset="0"/>
              </a:rPr>
              <a:t>var </a:t>
            </a:r>
            <a:r>
              <a:rPr lang="pt-BR" sz="1800" dirty="0">
                <a:latin typeface="Courier" pitchFamily="2" charset="0"/>
              </a:rPr>
              <a:t>roberto = </a:t>
            </a:r>
            <a:r>
              <a:rPr lang="pt-BR" sz="1800" dirty="0">
                <a:solidFill>
                  <a:srgbClr val="7C0054"/>
                </a:solidFill>
                <a:latin typeface="Courier" pitchFamily="2" charset="0"/>
              </a:rPr>
              <a:t>new</a:t>
            </a:r>
            <a:r>
              <a:rPr lang="pt-BR" sz="1800" dirty="0">
                <a:latin typeface="Courier" pitchFamily="2" charset="0"/>
              </a:rPr>
              <a:t> Pessoa(</a:t>
            </a:r>
            <a:r>
              <a:rPr lang="pt-BR" sz="1800" dirty="0">
                <a:solidFill>
                  <a:srgbClr val="0070C0"/>
                </a:solidFill>
                <a:latin typeface="Courier" pitchFamily="2" charset="0"/>
              </a:rPr>
              <a:t>“Roberto”</a:t>
            </a:r>
            <a:r>
              <a:rPr lang="pt-BR" sz="1800" dirty="0">
                <a:latin typeface="Courier" pitchFamily="2" charset="0"/>
              </a:rPr>
              <a:t>);</a:t>
            </a:r>
          </a:p>
          <a:p>
            <a:pPr marL="0" indent="0">
              <a:buNone/>
            </a:pPr>
            <a:r>
              <a:rPr lang="pt-BR" sz="1800" dirty="0" err="1">
                <a:solidFill>
                  <a:schemeClr val="accent3">
                    <a:lumMod val="75000"/>
                  </a:schemeClr>
                </a:solidFill>
                <a:latin typeface="Courier" pitchFamily="2" charset="0"/>
              </a:rPr>
              <a:t>console</a:t>
            </a:r>
            <a:r>
              <a:rPr lang="pt-BR" sz="1800" dirty="0" err="1">
                <a:latin typeface="Courier" pitchFamily="2" charset="0"/>
              </a:rPr>
              <a:t>.log</a:t>
            </a:r>
            <a:r>
              <a:rPr lang="pt-BR" sz="1800" dirty="0">
                <a:latin typeface="Courier" pitchFamily="2" charset="0"/>
              </a:rPr>
              <a:t>(</a:t>
            </a:r>
            <a:r>
              <a:rPr lang="pt-BR" sz="1800" dirty="0" err="1">
                <a:latin typeface="Courier" pitchFamily="2" charset="0"/>
              </a:rPr>
              <a:t>roberto.getNome</a:t>
            </a:r>
            <a:r>
              <a:rPr lang="pt-BR" sz="1800" dirty="0">
                <a:latin typeface="Courier" pitchFamily="2" charset="0"/>
              </a:rPr>
              <a:t>());</a:t>
            </a:r>
            <a:r>
              <a:rPr lang="pt-BR" sz="1800" dirty="0">
                <a:solidFill>
                  <a:schemeClr val="accent3">
                    <a:lumMod val="75000"/>
                  </a:schemeClr>
                </a:solidFill>
                <a:latin typeface="Courier" pitchFamily="2" charset="0"/>
              </a:rPr>
              <a:t> // Roberto</a:t>
            </a:r>
            <a:endParaRPr lang="pt-BR" sz="18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pt-BR" sz="1800" dirty="0" err="1">
                <a:solidFill>
                  <a:schemeClr val="accent3">
                    <a:lumMod val="75000"/>
                  </a:schemeClr>
                </a:solidFill>
                <a:latin typeface="Courier" pitchFamily="2" charset="0"/>
              </a:rPr>
              <a:t>console</a:t>
            </a:r>
            <a:r>
              <a:rPr lang="pt-BR" sz="1800" dirty="0" err="1">
                <a:latin typeface="Courier" pitchFamily="2" charset="0"/>
              </a:rPr>
              <a:t>.log</a:t>
            </a:r>
            <a:r>
              <a:rPr lang="pt-BR" sz="1800" dirty="0">
                <a:latin typeface="Courier" pitchFamily="2" charset="0"/>
              </a:rPr>
              <a:t>(</a:t>
            </a:r>
            <a:r>
              <a:rPr lang="pt-BR" sz="1800" dirty="0" err="1">
                <a:latin typeface="Courier" pitchFamily="2" charset="0"/>
              </a:rPr>
              <a:t>roberto._nome</a:t>
            </a:r>
            <a:r>
              <a:rPr lang="pt-BR" sz="1800" dirty="0">
                <a:latin typeface="Courier" pitchFamily="2" charset="0"/>
              </a:rPr>
              <a:t>);</a:t>
            </a:r>
            <a:r>
              <a:rPr lang="pt-BR" sz="1800" dirty="0">
                <a:solidFill>
                  <a:schemeClr val="accent3">
                    <a:lumMod val="75000"/>
                  </a:schemeClr>
                </a:solidFill>
                <a:latin typeface="Courier" pitchFamily="2" charset="0"/>
              </a:rPr>
              <a:t> // Roberto</a:t>
            </a:r>
            <a:endParaRPr lang="pt-BR" sz="180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551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12650A8-125E-4F42-9CF5-400D244EE9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29392"/>
            <a:ext cx="10515600" cy="5055975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pt-BR" sz="1600" dirty="0">
                <a:solidFill>
                  <a:srgbClr val="7C0054"/>
                </a:solidFill>
                <a:latin typeface="Courier" pitchFamily="2" charset="0"/>
              </a:rPr>
              <a:t>var </a:t>
            </a:r>
            <a:r>
              <a:rPr lang="pt-BR" sz="1600" dirty="0">
                <a:solidFill>
                  <a:srgbClr val="000000"/>
                </a:solidFill>
                <a:latin typeface="Courier" pitchFamily="2" charset="0"/>
              </a:rPr>
              <a:t>Pessoa = (</a:t>
            </a:r>
            <a:r>
              <a:rPr lang="pt-BR" sz="1600" dirty="0" err="1">
                <a:solidFill>
                  <a:srgbClr val="7C0054"/>
                </a:solidFill>
                <a:latin typeface="Courier" pitchFamily="2" charset="0"/>
              </a:rPr>
              <a:t>function</a:t>
            </a:r>
            <a:r>
              <a:rPr lang="pt-BR" sz="1600" dirty="0">
                <a:solidFill>
                  <a:srgbClr val="000000"/>
                </a:solidFill>
                <a:latin typeface="Courier" pitchFamily="2" charset="0"/>
              </a:rPr>
              <a:t>(){</a:t>
            </a:r>
          </a:p>
          <a:p>
            <a:pPr marL="0" lvl="0" indent="0">
              <a:buNone/>
            </a:pPr>
            <a:r>
              <a:rPr lang="pt-BR" sz="1600" dirty="0">
                <a:solidFill>
                  <a:srgbClr val="000000"/>
                </a:solidFill>
                <a:latin typeface="Courier" pitchFamily="2" charset="0"/>
              </a:rPr>
              <a:t>  </a:t>
            </a:r>
            <a:r>
              <a:rPr lang="pt-BR" sz="1600" dirty="0">
                <a:solidFill>
                  <a:srgbClr val="7C0054"/>
                </a:solidFill>
                <a:latin typeface="Courier" pitchFamily="2" charset="0"/>
              </a:rPr>
              <a:t>var </a:t>
            </a:r>
            <a:r>
              <a:rPr lang="pt-BR" sz="1600" dirty="0" err="1">
                <a:solidFill>
                  <a:srgbClr val="000000"/>
                </a:solidFill>
                <a:latin typeface="Courier" pitchFamily="2" charset="0"/>
              </a:rPr>
              <a:t>dadosPrivados</a:t>
            </a:r>
            <a:r>
              <a:rPr lang="pt-BR" sz="1600" dirty="0">
                <a:solidFill>
                  <a:srgbClr val="000000"/>
                </a:solidFill>
                <a:latin typeface="Courier" pitchFamily="2" charset="0"/>
              </a:rPr>
              <a:t> = new </a:t>
            </a:r>
            <a:r>
              <a:rPr lang="pt-BR" sz="1600" dirty="0" err="1">
                <a:solidFill>
                  <a:srgbClr val="000000"/>
                </a:solidFill>
                <a:latin typeface="Courier" pitchFamily="2" charset="0"/>
              </a:rPr>
              <a:t>WeakMap</a:t>
            </a:r>
            <a:r>
              <a:rPr lang="pt-BR" sz="1600" dirty="0">
                <a:solidFill>
                  <a:srgbClr val="000000"/>
                </a:solidFill>
                <a:latin typeface="Courier" pitchFamily="2" charset="0"/>
              </a:rPr>
              <a:t>();</a:t>
            </a:r>
          </a:p>
          <a:p>
            <a:pPr marL="0" indent="0">
              <a:buNone/>
            </a:pPr>
            <a:r>
              <a:rPr lang="pt-BR" sz="1600" dirty="0">
                <a:solidFill>
                  <a:srgbClr val="000000"/>
                </a:solidFill>
                <a:latin typeface="Courier" pitchFamily="2" charset="0"/>
              </a:rPr>
              <a:t>  </a:t>
            </a:r>
            <a:r>
              <a:rPr lang="pt-BR" sz="1600" dirty="0" err="1">
                <a:solidFill>
                  <a:srgbClr val="7C0054"/>
                </a:solidFill>
                <a:latin typeface="Courier" pitchFamily="2" charset="0"/>
              </a:rPr>
              <a:t>function</a:t>
            </a:r>
            <a:r>
              <a:rPr lang="pt-BR" sz="1600" dirty="0">
                <a:solidFill>
                  <a:srgbClr val="7C0054"/>
                </a:solidFill>
                <a:latin typeface="Courier" pitchFamily="2" charset="0"/>
              </a:rPr>
              <a:t> </a:t>
            </a:r>
            <a:r>
              <a:rPr lang="pt-BR" sz="1600" dirty="0">
                <a:latin typeface="Courier" pitchFamily="2" charset="0"/>
              </a:rPr>
              <a:t>Pessoa(nome){</a:t>
            </a:r>
          </a:p>
          <a:p>
            <a:pPr marL="0" indent="0">
              <a:buNone/>
            </a:pPr>
            <a:r>
              <a:rPr lang="pt-BR" sz="1600" dirty="0">
                <a:latin typeface="Courier" pitchFamily="2" charset="0"/>
              </a:rPr>
              <a:t>    </a:t>
            </a:r>
            <a:r>
              <a:rPr lang="pt-BR" sz="1600" dirty="0" err="1">
                <a:latin typeface="Courier" pitchFamily="2" charset="0"/>
              </a:rPr>
              <a:t>dadosPrivados.set</a:t>
            </a:r>
            <a:r>
              <a:rPr lang="pt-BR" sz="1600" dirty="0">
                <a:latin typeface="Courier" pitchFamily="2" charset="0"/>
              </a:rPr>
              <a:t>(</a:t>
            </a:r>
            <a:r>
              <a:rPr lang="pt-BR" sz="1600" dirty="0" err="1">
                <a:solidFill>
                  <a:srgbClr val="7C0054"/>
                </a:solidFill>
                <a:latin typeface="Courier" pitchFamily="2" charset="0"/>
              </a:rPr>
              <a:t>this</a:t>
            </a:r>
            <a:r>
              <a:rPr lang="pt-BR" sz="1600" dirty="0">
                <a:latin typeface="Courier" pitchFamily="2" charset="0"/>
              </a:rPr>
              <a:t>, {nome: nome});</a:t>
            </a:r>
          </a:p>
          <a:p>
            <a:pPr marL="0" indent="0">
              <a:buNone/>
            </a:pPr>
            <a:r>
              <a:rPr lang="pt-BR" sz="1600" dirty="0">
                <a:latin typeface="Courier" pitchFamily="2" charset="0"/>
              </a:rPr>
              <a:t>  };</a:t>
            </a:r>
          </a:p>
          <a:p>
            <a:pPr marL="0" indent="0">
              <a:buNone/>
            </a:pPr>
            <a:r>
              <a:rPr lang="pt-BR" sz="1600" dirty="0">
                <a:latin typeface="Courier" pitchFamily="2" charset="0"/>
              </a:rPr>
              <a:t>  </a:t>
            </a:r>
            <a:r>
              <a:rPr lang="pt-BR" sz="1600" dirty="0" err="1">
                <a:latin typeface="Courier" pitchFamily="2" charset="0"/>
              </a:rPr>
              <a:t>Pessoa.prototype.getNome</a:t>
            </a:r>
            <a:r>
              <a:rPr lang="pt-BR" sz="1600" dirty="0">
                <a:latin typeface="Courier" pitchFamily="2" charset="0"/>
              </a:rPr>
              <a:t> = </a:t>
            </a:r>
            <a:r>
              <a:rPr lang="pt-BR" sz="1600" dirty="0" err="1">
                <a:solidFill>
                  <a:srgbClr val="7C0054"/>
                </a:solidFill>
                <a:latin typeface="Courier" pitchFamily="2" charset="0"/>
              </a:rPr>
              <a:t>function</a:t>
            </a:r>
            <a:r>
              <a:rPr lang="pt-BR" sz="1600" dirty="0">
                <a:latin typeface="Courier" pitchFamily="2" charset="0"/>
              </a:rPr>
              <a:t>(){</a:t>
            </a:r>
          </a:p>
          <a:p>
            <a:pPr marL="0" indent="0">
              <a:buNone/>
            </a:pPr>
            <a:r>
              <a:rPr lang="pt-BR" sz="1600" dirty="0">
                <a:latin typeface="Courier" pitchFamily="2" charset="0"/>
              </a:rPr>
              <a:t>    </a:t>
            </a:r>
            <a:r>
              <a:rPr lang="pt-BR" sz="1600" dirty="0" err="1">
                <a:solidFill>
                  <a:srgbClr val="7C0054"/>
                </a:solidFill>
                <a:latin typeface="Courier" pitchFamily="2" charset="0"/>
              </a:rPr>
              <a:t>return</a:t>
            </a:r>
            <a:r>
              <a:rPr lang="pt-BR" sz="1600" dirty="0">
                <a:latin typeface="Courier" pitchFamily="2" charset="0"/>
              </a:rPr>
              <a:t> </a:t>
            </a:r>
            <a:r>
              <a:rPr lang="pt-BR" sz="1600" dirty="0" err="1">
                <a:latin typeface="Courier" pitchFamily="2" charset="0"/>
              </a:rPr>
              <a:t>dadosPrivados.get</a:t>
            </a:r>
            <a:r>
              <a:rPr lang="pt-BR" sz="1600" dirty="0">
                <a:latin typeface="Courier" pitchFamily="2" charset="0"/>
              </a:rPr>
              <a:t>(</a:t>
            </a:r>
            <a:r>
              <a:rPr lang="pt-BR" sz="1600" dirty="0" err="1">
                <a:solidFill>
                  <a:srgbClr val="7C0054"/>
                </a:solidFill>
                <a:latin typeface="Courier" pitchFamily="2" charset="0"/>
              </a:rPr>
              <a:t>this</a:t>
            </a:r>
            <a:r>
              <a:rPr lang="pt-BR" sz="1600" dirty="0">
                <a:latin typeface="Courier" pitchFamily="2" charset="0"/>
              </a:rPr>
              <a:t>).nome;</a:t>
            </a:r>
          </a:p>
          <a:p>
            <a:pPr marL="0" indent="0">
              <a:buNone/>
            </a:pPr>
            <a:r>
              <a:rPr lang="pt-BR" sz="1600" dirty="0">
                <a:latin typeface="Courier" pitchFamily="2" charset="0"/>
              </a:rPr>
              <a:t>  }</a:t>
            </a:r>
          </a:p>
          <a:p>
            <a:pPr marL="0" indent="0">
              <a:buNone/>
            </a:pPr>
            <a:r>
              <a:rPr lang="pt-BR" sz="1600" dirty="0">
                <a:solidFill>
                  <a:srgbClr val="7C0054"/>
                </a:solidFill>
                <a:latin typeface="Courier" pitchFamily="2" charset="0"/>
              </a:rPr>
              <a:t>  </a:t>
            </a:r>
            <a:r>
              <a:rPr lang="pt-BR" sz="1600" dirty="0" err="1">
                <a:solidFill>
                  <a:srgbClr val="7C0054"/>
                </a:solidFill>
                <a:latin typeface="Courier" pitchFamily="2" charset="0"/>
              </a:rPr>
              <a:t>return</a:t>
            </a:r>
            <a:r>
              <a:rPr lang="pt-BR" sz="1600" dirty="0">
                <a:solidFill>
                  <a:srgbClr val="000000"/>
                </a:solidFill>
                <a:latin typeface="Courier" pitchFamily="2" charset="0"/>
              </a:rPr>
              <a:t> Pessoa;</a:t>
            </a:r>
          </a:p>
          <a:p>
            <a:pPr marL="0" lvl="0" indent="0">
              <a:buNone/>
            </a:pPr>
            <a:r>
              <a:rPr lang="pt-BR" sz="1600" dirty="0">
                <a:solidFill>
                  <a:srgbClr val="000000"/>
                </a:solidFill>
                <a:latin typeface="Courier" pitchFamily="2" charset="0"/>
              </a:rPr>
              <a:t>}());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pt-BR" sz="1100" dirty="0">
              <a:solidFill>
                <a:schemeClr val="accent3">
                  <a:lumMod val="75000"/>
                </a:schemeClr>
              </a:solidFill>
              <a:latin typeface="Courier" pitchFamily="2" charset="0"/>
            </a:endParaRPr>
          </a:p>
          <a:p>
            <a:pPr marL="0" indent="0">
              <a:buNone/>
            </a:pPr>
            <a:r>
              <a:rPr lang="pt-BR" sz="1600" dirty="0">
                <a:solidFill>
                  <a:srgbClr val="7C0054"/>
                </a:solidFill>
                <a:latin typeface="Courier" pitchFamily="2" charset="0"/>
              </a:rPr>
              <a:t>var </a:t>
            </a:r>
            <a:r>
              <a:rPr lang="pt-BR" sz="1600" dirty="0" err="1">
                <a:solidFill>
                  <a:srgbClr val="7C0054"/>
                </a:solidFill>
                <a:latin typeface="Courier" pitchFamily="2" charset="0"/>
              </a:rPr>
              <a:t>p</a:t>
            </a:r>
            <a:r>
              <a:rPr lang="pt-BR" sz="1600" dirty="0" err="1">
                <a:latin typeface="Courier" pitchFamily="2" charset="0"/>
              </a:rPr>
              <a:t>aulo</a:t>
            </a:r>
            <a:r>
              <a:rPr lang="pt-BR" sz="1600" dirty="0">
                <a:latin typeface="Courier" pitchFamily="2" charset="0"/>
              </a:rPr>
              <a:t> = </a:t>
            </a:r>
            <a:r>
              <a:rPr lang="pt-BR" sz="1600" dirty="0">
                <a:solidFill>
                  <a:srgbClr val="7C0054"/>
                </a:solidFill>
                <a:latin typeface="Courier" pitchFamily="2" charset="0"/>
              </a:rPr>
              <a:t>new</a:t>
            </a:r>
            <a:r>
              <a:rPr lang="pt-BR" sz="1600" dirty="0">
                <a:latin typeface="Courier" pitchFamily="2" charset="0"/>
              </a:rPr>
              <a:t> Pessoa(</a:t>
            </a:r>
            <a:r>
              <a:rPr lang="pt-BR" sz="1600" dirty="0">
                <a:solidFill>
                  <a:srgbClr val="0070C0"/>
                </a:solidFill>
                <a:latin typeface="Courier" pitchFamily="2" charset="0"/>
              </a:rPr>
              <a:t>“Paulo”</a:t>
            </a:r>
            <a:r>
              <a:rPr lang="pt-BR" sz="1600" dirty="0">
                <a:latin typeface="Courier" pitchFamily="2" charset="0"/>
              </a:rPr>
              <a:t>);</a:t>
            </a:r>
          </a:p>
          <a:p>
            <a:pPr marL="0" indent="0">
              <a:buNone/>
            </a:pP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urier" pitchFamily="2" charset="0"/>
              </a:rPr>
              <a:t>console</a:t>
            </a:r>
            <a:r>
              <a:rPr lang="pt-BR" sz="1600" dirty="0" err="1">
                <a:latin typeface="Courier" pitchFamily="2" charset="0"/>
              </a:rPr>
              <a:t>.log</a:t>
            </a:r>
            <a:r>
              <a:rPr lang="pt-BR" sz="1600" dirty="0">
                <a:latin typeface="Courier" pitchFamily="2" charset="0"/>
              </a:rPr>
              <a:t>(</a:t>
            </a:r>
            <a:r>
              <a:rPr lang="pt-BR" sz="1600" dirty="0" err="1">
                <a:latin typeface="Courier" pitchFamily="2" charset="0"/>
              </a:rPr>
              <a:t>paulo.getNome</a:t>
            </a:r>
            <a:r>
              <a:rPr lang="pt-BR" sz="1600" dirty="0">
                <a:latin typeface="Courier" pitchFamily="2" charset="0"/>
              </a:rPr>
              <a:t>());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urier" pitchFamily="2" charset="0"/>
              </a:rPr>
              <a:t> // Paulo</a:t>
            </a:r>
            <a:endParaRPr lang="pt-BR" sz="16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urier" pitchFamily="2" charset="0"/>
              </a:rPr>
              <a:t>console</a:t>
            </a:r>
            <a:r>
              <a:rPr lang="pt-BR" sz="1600" dirty="0" err="1">
                <a:latin typeface="Courier" pitchFamily="2" charset="0"/>
              </a:rPr>
              <a:t>.log</a:t>
            </a:r>
            <a:r>
              <a:rPr lang="pt-BR" sz="1600" dirty="0">
                <a:latin typeface="Courier" pitchFamily="2" charset="0"/>
              </a:rPr>
              <a:t>(</a:t>
            </a:r>
            <a:r>
              <a:rPr lang="pt-BR" sz="1600" dirty="0" err="1">
                <a:latin typeface="Courier" pitchFamily="2" charset="0"/>
              </a:rPr>
              <a:t>paulo</a:t>
            </a:r>
            <a:r>
              <a:rPr lang="pt-BR" sz="1600" dirty="0">
                <a:latin typeface="Courier" pitchFamily="2" charset="0"/>
              </a:rPr>
              <a:t>._nome);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urier" pitchFamily="2" charset="0"/>
              </a:rPr>
              <a:t> //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urier" pitchFamily="2" charset="0"/>
              </a:rPr>
              <a:t>undefined</a:t>
            </a:r>
            <a:endParaRPr lang="pt-BR" sz="1600" dirty="0">
              <a:latin typeface="Courier" pitchFamily="2" charset="0"/>
            </a:endParaRPr>
          </a:p>
          <a:p>
            <a:pPr marL="0" indent="0">
              <a:buNone/>
            </a:pPr>
            <a:endParaRPr lang="pt-BR" sz="1600" dirty="0"/>
          </a:p>
          <a:p>
            <a:pPr marL="0" indent="0">
              <a:buNone/>
            </a:pP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1058433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D94CBC-A82E-154A-9572-79613584F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Iteráveis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19D75BA-1F48-9C4E-BD50-785DA7121A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 objeto é definido como iterável se ele define seu comportamento de iteração.</a:t>
            </a:r>
          </a:p>
          <a:p>
            <a:pPr lvl="1"/>
            <a:r>
              <a:rPr lang="pt-BR" dirty="0"/>
              <a:t>Deve implementar o </a:t>
            </a:r>
            <a:r>
              <a:rPr lang="pt-BR" dirty="0" err="1"/>
              <a:t>iterador</a:t>
            </a:r>
            <a:r>
              <a:rPr lang="pt-BR" dirty="0"/>
              <a:t> na propriedade de chave </a:t>
            </a:r>
            <a:r>
              <a:rPr lang="pt-BR" dirty="0" err="1">
                <a:solidFill>
                  <a:schemeClr val="accent6">
                    <a:lumMod val="75000"/>
                  </a:schemeClr>
                </a:solidFill>
                <a:latin typeface="Courier" pitchFamily="2" charset="0"/>
              </a:rPr>
              <a:t>Symbol.iterator</a:t>
            </a:r>
            <a:endParaRPr lang="pt-BR" dirty="0">
              <a:solidFill>
                <a:schemeClr val="accent6">
                  <a:lumMod val="75000"/>
                </a:schemeClr>
              </a:solidFill>
              <a:latin typeface="Courier" pitchFamily="2" charset="0"/>
            </a:endParaRPr>
          </a:p>
          <a:p>
            <a:pPr lvl="1"/>
            <a:r>
              <a:rPr lang="pt-BR" dirty="0"/>
              <a:t>Tipos iteráveis:</a:t>
            </a:r>
          </a:p>
          <a:p>
            <a:pPr lvl="2"/>
            <a:r>
              <a:rPr lang="pt-BR" dirty="0" err="1"/>
              <a:t>Arrays</a:t>
            </a:r>
            <a:endParaRPr lang="pt-BR" dirty="0"/>
          </a:p>
          <a:p>
            <a:pPr lvl="2"/>
            <a:r>
              <a:rPr lang="pt-BR" dirty="0" err="1"/>
              <a:t>Strings</a:t>
            </a:r>
            <a:endParaRPr lang="pt-BR" dirty="0"/>
          </a:p>
          <a:p>
            <a:pPr lvl="2"/>
            <a:r>
              <a:rPr lang="pt-BR" dirty="0" err="1"/>
              <a:t>Maps</a:t>
            </a:r>
            <a:endParaRPr lang="pt-BR" dirty="0"/>
          </a:p>
          <a:p>
            <a:pPr lvl="2"/>
            <a:r>
              <a:rPr lang="pt-BR" dirty="0"/>
              <a:t>Sets</a:t>
            </a:r>
          </a:p>
        </p:txBody>
      </p:sp>
    </p:spTree>
    <p:extLst>
      <p:ext uri="{BB962C8B-B14F-4D97-AF65-F5344CB8AC3E}">
        <p14:creationId xmlns:p14="http://schemas.microsoft.com/office/powerpoint/2010/main" val="101083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E90777-7DCA-A34B-BDB2-D54C5A340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B0E52AA-0F8C-9340-9672-1C954CE9A8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z="1800" dirty="0">
                <a:solidFill>
                  <a:srgbClr val="7C0054"/>
                </a:solidFill>
                <a:latin typeface="Courier" pitchFamily="2" charset="0"/>
              </a:rPr>
              <a:t>var </a:t>
            </a:r>
            <a:r>
              <a:rPr lang="pt-BR" sz="1800" dirty="0">
                <a:latin typeface="Courier" pitchFamily="2" charset="0"/>
              </a:rPr>
              <a:t>bruxos = [</a:t>
            </a:r>
            <a:r>
              <a:rPr lang="pt-BR" sz="1800" dirty="0">
                <a:solidFill>
                  <a:srgbClr val="2800FF"/>
                </a:solidFill>
                <a:latin typeface="Courier" pitchFamily="2" charset="0"/>
              </a:rPr>
              <a:t>‘Harry Potter'</a:t>
            </a:r>
            <a:r>
              <a:rPr lang="pt-BR" sz="1800" dirty="0">
                <a:latin typeface="Courier" pitchFamily="2" charset="0"/>
              </a:rPr>
              <a:t>, </a:t>
            </a:r>
            <a:r>
              <a:rPr lang="pt-BR" sz="1800" dirty="0">
                <a:solidFill>
                  <a:srgbClr val="2800FF"/>
                </a:solidFill>
                <a:latin typeface="Courier" pitchFamily="2" charset="0"/>
              </a:rPr>
              <a:t>‘Hermione Granger'</a:t>
            </a:r>
            <a:r>
              <a:rPr lang="pt-BR" sz="1800" dirty="0">
                <a:latin typeface="Courier" pitchFamily="2" charset="0"/>
              </a:rPr>
              <a:t>, </a:t>
            </a:r>
            <a:r>
              <a:rPr lang="pt-BR" sz="1800" dirty="0">
                <a:solidFill>
                  <a:srgbClr val="2800FF"/>
                </a:solidFill>
                <a:latin typeface="Courier" pitchFamily="2" charset="0"/>
              </a:rPr>
              <a:t>‘Rony </a:t>
            </a:r>
            <a:r>
              <a:rPr lang="pt-BR" sz="1800" dirty="0" err="1">
                <a:solidFill>
                  <a:srgbClr val="2800FF"/>
                </a:solidFill>
                <a:latin typeface="Courier" pitchFamily="2" charset="0"/>
              </a:rPr>
              <a:t>Weasley</a:t>
            </a:r>
            <a:r>
              <a:rPr lang="pt-BR" sz="1800" dirty="0">
                <a:solidFill>
                  <a:srgbClr val="2800FF"/>
                </a:solidFill>
                <a:latin typeface="Courier" pitchFamily="2" charset="0"/>
              </a:rPr>
              <a:t>’</a:t>
            </a:r>
            <a:r>
              <a:rPr lang="pt-BR" sz="1800" dirty="0">
                <a:latin typeface="Courier" pitchFamily="2" charset="0"/>
              </a:rPr>
              <a:t>]; </a:t>
            </a:r>
          </a:p>
          <a:p>
            <a:pPr marL="0" indent="0">
              <a:buNone/>
            </a:pPr>
            <a:r>
              <a:rPr lang="pt-BR" sz="1800" dirty="0">
                <a:solidFill>
                  <a:schemeClr val="accent3">
                    <a:lumMod val="75000"/>
                  </a:schemeClr>
                </a:solidFill>
                <a:latin typeface="Courier" pitchFamily="2" charset="0"/>
              </a:rPr>
              <a:t>// obtém o </a:t>
            </a:r>
            <a:r>
              <a:rPr lang="pt-BR" sz="1800" dirty="0" err="1">
                <a:solidFill>
                  <a:schemeClr val="accent3">
                    <a:lumMod val="75000"/>
                  </a:schemeClr>
                </a:solidFill>
                <a:latin typeface="Courier" pitchFamily="2" charset="0"/>
              </a:rPr>
              <a:t>iterador</a:t>
            </a:r>
            <a:endParaRPr lang="pt-BR" sz="1800" dirty="0">
              <a:solidFill>
                <a:schemeClr val="accent3">
                  <a:lumMod val="75000"/>
                </a:schemeClr>
              </a:solidFill>
              <a:latin typeface="Courier" pitchFamily="2" charset="0"/>
            </a:endParaRPr>
          </a:p>
          <a:p>
            <a:pPr marL="0" indent="0">
              <a:buNone/>
            </a:pPr>
            <a:r>
              <a:rPr lang="pt-BR" sz="1800" dirty="0">
                <a:solidFill>
                  <a:srgbClr val="7C0054"/>
                </a:solidFill>
                <a:latin typeface="Courier" pitchFamily="2" charset="0"/>
              </a:rPr>
              <a:t>var </a:t>
            </a:r>
            <a:r>
              <a:rPr lang="pt-BR" sz="1800" dirty="0" err="1">
                <a:latin typeface="Courier" pitchFamily="2" charset="0"/>
              </a:rPr>
              <a:t>iteradorBruxos</a:t>
            </a:r>
            <a:r>
              <a:rPr lang="pt-BR" sz="1800" dirty="0">
                <a:latin typeface="Courier" pitchFamily="2" charset="0"/>
              </a:rPr>
              <a:t> = bruxos[</a:t>
            </a:r>
            <a:r>
              <a:rPr lang="pt-BR" sz="1800" dirty="0" err="1">
                <a:latin typeface="Courier" pitchFamily="2" charset="0"/>
              </a:rPr>
              <a:t>Symbol.iterator</a:t>
            </a:r>
            <a:r>
              <a:rPr lang="pt-BR" sz="1800" dirty="0">
                <a:latin typeface="Courier" pitchFamily="2" charset="0"/>
              </a:rPr>
              <a:t>]();</a:t>
            </a:r>
          </a:p>
          <a:p>
            <a:pPr marL="0" indent="0">
              <a:buNone/>
            </a:pPr>
            <a:r>
              <a:rPr lang="pt-BR" sz="1800" dirty="0" err="1">
                <a:latin typeface="Courier" pitchFamily="2" charset="0"/>
              </a:rPr>
              <a:t>iteradorBruxos.next</a:t>
            </a:r>
            <a:r>
              <a:rPr lang="pt-BR" sz="1800" dirty="0">
                <a:latin typeface="Courier" pitchFamily="2" charset="0"/>
              </a:rPr>
              <a:t>(); </a:t>
            </a:r>
            <a:r>
              <a:rPr lang="pt-BR" sz="1800" dirty="0">
                <a:solidFill>
                  <a:schemeClr val="accent3">
                    <a:lumMod val="75000"/>
                  </a:schemeClr>
                </a:solidFill>
                <a:latin typeface="Courier" pitchFamily="2" charset="0"/>
              </a:rPr>
              <a:t>// {</a:t>
            </a:r>
            <a:r>
              <a:rPr lang="pt-BR" sz="1800" dirty="0" err="1">
                <a:solidFill>
                  <a:schemeClr val="accent3">
                    <a:lumMod val="75000"/>
                  </a:schemeClr>
                </a:solidFill>
                <a:latin typeface="Courier" pitchFamily="2" charset="0"/>
              </a:rPr>
              <a:t>value</a:t>
            </a:r>
            <a:r>
              <a:rPr lang="pt-BR" sz="1800" dirty="0">
                <a:solidFill>
                  <a:schemeClr val="accent3">
                    <a:lumMod val="75000"/>
                  </a:schemeClr>
                </a:solidFill>
                <a:latin typeface="Courier" pitchFamily="2" charset="0"/>
              </a:rPr>
              <a:t>: ‘Harry Potter’, </a:t>
            </a:r>
            <a:r>
              <a:rPr lang="pt-BR" sz="1800" dirty="0" err="1">
                <a:solidFill>
                  <a:schemeClr val="accent3">
                    <a:lumMod val="75000"/>
                  </a:schemeClr>
                </a:solidFill>
                <a:latin typeface="Courier" pitchFamily="2" charset="0"/>
              </a:rPr>
              <a:t>done</a:t>
            </a:r>
            <a:r>
              <a:rPr lang="pt-BR" sz="1800" dirty="0">
                <a:solidFill>
                  <a:schemeClr val="accent3">
                    <a:lumMod val="75000"/>
                  </a:schemeClr>
                </a:solidFill>
                <a:latin typeface="Courier" pitchFamily="2" charset="0"/>
              </a:rPr>
              <a:t>: false}</a:t>
            </a:r>
          </a:p>
          <a:p>
            <a:pPr marL="0" indent="0">
              <a:buNone/>
            </a:pPr>
            <a:r>
              <a:rPr lang="pt-BR" sz="1800" dirty="0" err="1">
                <a:latin typeface="Courier" pitchFamily="2" charset="0"/>
              </a:rPr>
              <a:t>iteradorBruxos.next</a:t>
            </a:r>
            <a:r>
              <a:rPr lang="pt-BR" sz="1800" dirty="0">
                <a:latin typeface="Courier" pitchFamily="2" charset="0"/>
              </a:rPr>
              <a:t>(); </a:t>
            </a:r>
            <a:r>
              <a:rPr lang="pt-BR" sz="1800" dirty="0">
                <a:solidFill>
                  <a:schemeClr val="accent3">
                    <a:lumMod val="75000"/>
                  </a:schemeClr>
                </a:solidFill>
                <a:latin typeface="Courier" pitchFamily="2" charset="0"/>
              </a:rPr>
              <a:t>// {</a:t>
            </a:r>
            <a:r>
              <a:rPr lang="pt-BR" sz="1800" dirty="0" err="1">
                <a:solidFill>
                  <a:schemeClr val="accent3">
                    <a:lumMod val="75000"/>
                  </a:schemeClr>
                </a:solidFill>
                <a:latin typeface="Courier" pitchFamily="2" charset="0"/>
              </a:rPr>
              <a:t>value</a:t>
            </a:r>
            <a:r>
              <a:rPr lang="pt-BR" sz="1800" dirty="0">
                <a:solidFill>
                  <a:schemeClr val="accent3">
                    <a:lumMod val="75000"/>
                  </a:schemeClr>
                </a:solidFill>
                <a:latin typeface="Courier" pitchFamily="2" charset="0"/>
              </a:rPr>
              <a:t>: ‘Hermione Granger’, </a:t>
            </a:r>
            <a:r>
              <a:rPr lang="pt-BR" sz="1800" dirty="0" err="1">
                <a:solidFill>
                  <a:schemeClr val="accent3">
                    <a:lumMod val="75000"/>
                  </a:schemeClr>
                </a:solidFill>
                <a:latin typeface="Courier" pitchFamily="2" charset="0"/>
              </a:rPr>
              <a:t>done</a:t>
            </a:r>
            <a:r>
              <a:rPr lang="pt-BR" sz="1800" dirty="0">
                <a:solidFill>
                  <a:schemeClr val="accent3">
                    <a:lumMod val="75000"/>
                  </a:schemeClr>
                </a:solidFill>
                <a:latin typeface="Courier" pitchFamily="2" charset="0"/>
              </a:rPr>
              <a:t>: false}</a:t>
            </a:r>
          </a:p>
          <a:p>
            <a:pPr marL="0" indent="0">
              <a:buNone/>
            </a:pPr>
            <a:r>
              <a:rPr lang="pt-BR" sz="1800" dirty="0" err="1">
                <a:latin typeface="Courier" pitchFamily="2" charset="0"/>
              </a:rPr>
              <a:t>iteradorBruxos.next</a:t>
            </a:r>
            <a:r>
              <a:rPr lang="pt-BR" sz="1800" dirty="0">
                <a:latin typeface="Courier" pitchFamily="2" charset="0"/>
              </a:rPr>
              <a:t>(); </a:t>
            </a:r>
            <a:r>
              <a:rPr lang="pt-BR" sz="1800" dirty="0">
                <a:solidFill>
                  <a:schemeClr val="accent3">
                    <a:lumMod val="75000"/>
                  </a:schemeClr>
                </a:solidFill>
                <a:latin typeface="Courier" pitchFamily="2" charset="0"/>
              </a:rPr>
              <a:t>// {</a:t>
            </a:r>
            <a:r>
              <a:rPr lang="pt-BR" sz="1800" dirty="0" err="1">
                <a:solidFill>
                  <a:schemeClr val="accent3">
                    <a:lumMod val="75000"/>
                  </a:schemeClr>
                </a:solidFill>
                <a:latin typeface="Courier" pitchFamily="2" charset="0"/>
              </a:rPr>
              <a:t>value</a:t>
            </a:r>
            <a:r>
              <a:rPr lang="pt-BR" sz="1800" dirty="0">
                <a:solidFill>
                  <a:schemeClr val="accent3">
                    <a:lumMod val="75000"/>
                  </a:schemeClr>
                </a:solidFill>
                <a:latin typeface="Courier" pitchFamily="2" charset="0"/>
              </a:rPr>
              <a:t>: ‘Rony </a:t>
            </a:r>
            <a:r>
              <a:rPr lang="pt-BR" sz="1800" dirty="0" err="1">
                <a:solidFill>
                  <a:schemeClr val="accent3">
                    <a:lumMod val="75000"/>
                  </a:schemeClr>
                </a:solidFill>
                <a:latin typeface="Courier" pitchFamily="2" charset="0"/>
              </a:rPr>
              <a:t>Weasley</a:t>
            </a:r>
            <a:r>
              <a:rPr lang="pt-BR" sz="1800" dirty="0">
                <a:solidFill>
                  <a:schemeClr val="accent3">
                    <a:lumMod val="75000"/>
                  </a:schemeClr>
                </a:solidFill>
                <a:latin typeface="Courier" pitchFamily="2" charset="0"/>
              </a:rPr>
              <a:t>’, </a:t>
            </a:r>
            <a:r>
              <a:rPr lang="pt-BR" sz="1800" dirty="0" err="1">
                <a:solidFill>
                  <a:schemeClr val="accent3">
                    <a:lumMod val="75000"/>
                  </a:schemeClr>
                </a:solidFill>
                <a:latin typeface="Courier" pitchFamily="2" charset="0"/>
              </a:rPr>
              <a:t>done</a:t>
            </a:r>
            <a:r>
              <a:rPr lang="pt-BR" sz="1800" dirty="0">
                <a:solidFill>
                  <a:schemeClr val="accent3">
                    <a:lumMod val="75000"/>
                  </a:schemeClr>
                </a:solidFill>
                <a:latin typeface="Courier" pitchFamily="2" charset="0"/>
              </a:rPr>
              <a:t>: false}</a:t>
            </a:r>
          </a:p>
          <a:p>
            <a:pPr marL="0" indent="0">
              <a:buNone/>
            </a:pPr>
            <a:endParaRPr lang="pt-BR" sz="18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pt-BR" sz="1800" dirty="0" err="1">
                <a:latin typeface="Courier" pitchFamily="2" charset="0"/>
              </a:rPr>
              <a:t>iteradorBruxos.next</a:t>
            </a:r>
            <a:r>
              <a:rPr lang="pt-BR" sz="1800" dirty="0">
                <a:latin typeface="Courier" pitchFamily="2" charset="0"/>
              </a:rPr>
              <a:t>(); </a:t>
            </a:r>
            <a:r>
              <a:rPr lang="pt-BR" sz="1800" dirty="0">
                <a:solidFill>
                  <a:schemeClr val="accent3">
                    <a:lumMod val="75000"/>
                  </a:schemeClr>
                </a:solidFill>
                <a:latin typeface="Courier" pitchFamily="2" charset="0"/>
              </a:rPr>
              <a:t>// {</a:t>
            </a:r>
            <a:r>
              <a:rPr lang="pt-BR" sz="1800" dirty="0" err="1">
                <a:solidFill>
                  <a:schemeClr val="accent3">
                    <a:lumMod val="75000"/>
                  </a:schemeClr>
                </a:solidFill>
                <a:latin typeface="Courier" pitchFamily="2" charset="0"/>
              </a:rPr>
              <a:t>value</a:t>
            </a:r>
            <a:r>
              <a:rPr lang="pt-BR" sz="1800" dirty="0">
                <a:solidFill>
                  <a:schemeClr val="accent3">
                    <a:lumMod val="75000"/>
                  </a:schemeClr>
                </a:solidFill>
                <a:latin typeface="Courier" pitchFamily="2" charset="0"/>
              </a:rPr>
              <a:t>: </a:t>
            </a:r>
            <a:r>
              <a:rPr lang="pt-BR" sz="1800" dirty="0" err="1">
                <a:solidFill>
                  <a:schemeClr val="accent3">
                    <a:lumMod val="75000"/>
                  </a:schemeClr>
                </a:solidFill>
                <a:latin typeface="Courier" pitchFamily="2" charset="0"/>
              </a:rPr>
              <a:t>undefined</a:t>
            </a:r>
            <a:r>
              <a:rPr lang="pt-BR" sz="1800" dirty="0">
                <a:solidFill>
                  <a:schemeClr val="accent3">
                    <a:lumMod val="75000"/>
                  </a:schemeClr>
                </a:solidFill>
                <a:latin typeface="Courier" pitchFamily="2" charset="0"/>
              </a:rPr>
              <a:t>, </a:t>
            </a:r>
            <a:r>
              <a:rPr lang="pt-BR" sz="1800" dirty="0" err="1">
                <a:solidFill>
                  <a:schemeClr val="accent3">
                    <a:lumMod val="75000"/>
                  </a:schemeClr>
                </a:solidFill>
                <a:latin typeface="Courier" pitchFamily="2" charset="0"/>
              </a:rPr>
              <a:t>done</a:t>
            </a:r>
            <a:r>
              <a:rPr lang="pt-BR" sz="1800" dirty="0">
                <a:solidFill>
                  <a:schemeClr val="accent3">
                    <a:lumMod val="75000"/>
                  </a:schemeClr>
                </a:solidFill>
                <a:latin typeface="Courier" pitchFamily="2" charset="0"/>
              </a:rPr>
              <a:t>: </a:t>
            </a:r>
            <a:r>
              <a:rPr lang="pt-BR" sz="1800" dirty="0" err="1">
                <a:solidFill>
                  <a:schemeClr val="accent3">
                    <a:lumMod val="75000"/>
                  </a:schemeClr>
                </a:solidFill>
                <a:latin typeface="Courier" pitchFamily="2" charset="0"/>
              </a:rPr>
              <a:t>true</a:t>
            </a:r>
            <a:r>
              <a:rPr lang="pt-BR" sz="1800" dirty="0">
                <a:solidFill>
                  <a:schemeClr val="accent3">
                    <a:lumMod val="75000"/>
                  </a:schemeClr>
                </a:solidFill>
                <a:latin typeface="Courier" pitchFamily="2" charset="0"/>
              </a:rPr>
              <a:t>}</a:t>
            </a:r>
          </a:p>
          <a:p>
            <a:pPr marL="0" indent="0">
              <a:buNone/>
            </a:pPr>
            <a:endParaRPr lang="pt-BR" sz="180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86159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B577FF9-3543-4875-815D-3D87BD8A2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145F5CF-A77C-0D4A-B00E-B9F9E8F96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815" y="798703"/>
            <a:ext cx="5221185" cy="307201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Mecânica da coisa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A1C3DFC-B6F7-644C-9395-28E5CC4BDE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0148" y="3962792"/>
            <a:ext cx="5221185" cy="210210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Um objeto iterável está ligado ao iterador, que define como o objeto será percorrido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5569EEC-E12F-4856-B407-02B2813A4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04059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F860788-3A6A-45A3-B3F1-06F159665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67336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Imagem 4" descr="Diagrama&#10;&#10;Descrição gerada automaticamente">
            <a:extLst>
              <a:ext uri="{FF2B5EF4-FFF2-40B4-BE49-F238E27FC236}">
                <a16:creationId xmlns:a16="http://schemas.microsoft.com/office/drawing/2014/main" id="{FE3CD189-43ED-4843-9836-6496EC02FB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1243" y="1613665"/>
            <a:ext cx="4939504" cy="3247723"/>
          </a:xfrm>
          <a:custGeom>
            <a:avLst/>
            <a:gdLst/>
            <a:ahLst/>
            <a:cxnLst/>
            <a:rect l="l" t="t" r="r" b="b"/>
            <a:pathLst>
              <a:path w="4579832" h="5347063">
                <a:moveTo>
                  <a:pt x="106985" y="0"/>
                </a:moveTo>
                <a:lnTo>
                  <a:pt x="4472847" y="0"/>
                </a:lnTo>
                <a:cubicBezTo>
                  <a:pt x="4531933" y="0"/>
                  <a:pt x="4579832" y="47899"/>
                  <a:pt x="4579832" y="106985"/>
                </a:cubicBezTo>
                <a:lnTo>
                  <a:pt x="4579832" y="5240078"/>
                </a:lnTo>
                <a:cubicBezTo>
                  <a:pt x="4579832" y="5299164"/>
                  <a:pt x="4531933" y="5347063"/>
                  <a:pt x="4472847" y="5347063"/>
                </a:cubicBezTo>
                <a:lnTo>
                  <a:pt x="106985" y="5347063"/>
                </a:lnTo>
                <a:cubicBezTo>
                  <a:pt x="47899" y="5347063"/>
                  <a:pt x="0" y="5299164"/>
                  <a:pt x="0" y="5240078"/>
                </a:cubicBezTo>
                <a:lnTo>
                  <a:pt x="0" y="106985"/>
                </a:lnTo>
                <a:cubicBezTo>
                  <a:pt x="0" y="47899"/>
                  <a:pt x="47899" y="0"/>
                  <a:pt x="106985" y="0"/>
                </a:cubicBezTo>
                <a:close/>
              </a:path>
            </a:pathLst>
          </a:custGeom>
        </p:spPr>
      </p:pic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F1E3393-B852-4883-B778-ED3525112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32259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9853D09-4205-4CC7-83EB-288E886AC9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48440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0D040B79-3E73-4A31-840D-D6B9C9FDFC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47511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156C6AE5-3F8B-42AC-9EA4-1B686A11E9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43820" y="5835650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11227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6E48AFA-8884-4F68-A44F-D2C1E8609C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607E0F2-53BF-8F4F-A7AF-5ACBBD054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998018"/>
            <a:ext cx="3981854" cy="2216513"/>
          </a:xfrm>
        </p:spPr>
        <p:txBody>
          <a:bodyPr>
            <a:normAutofit/>
          </a:bodyPr>
          <a:lstStyle/>
          <a:p>
            <a:r>
              <a:rPr lang="pt-BR" sz="3700"/>
              <a:t>Implementando o Chapéu Seletor de Hogwarts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969D19A6-08CB-498C-93EC-3FFB021FC6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269068">
            <a:off x="8717845" y="3339275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Imagem 4" descr="Diagrama&#10;&#10;Descrição gerada automaticamente">
            <a:extLst>
              <a:ext uri="{FF2B5EF4-FFF2-40B4-BE49-F238E27FC236}">
                <a16:creationId xmlns:a16="http://schemas.microsoft.com/office/drawing/2014/main" id="{619EC3A2-0A43-DE48-B808-E31CD5798C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2228" y="704504"/>
            <a:ext cx="8047544" cy="2957472"/>
          </a:xfrm>
          <a:custGeom>
            <a:avLst/>
            <a:gdLst/>
            <a:ahLst/>
            <a:cxnLst/>
            <a:rect l="l" t="t" r="r" b="b"/>
            <a:pathLst>
              <a:path w="10580201" h="2957472">
                <a:moveTo>
                  <a:pt x="88961" y="0"/>
                </a:moveTo>
                <a:lnTo>
                  <a:pt x="10491240" y="0"/>
                </a:lnTo>
                <a:cubicBezTo>
                  <a:pt x="10540372" y="0"/>
                  <a:pt x="10580201" y="39829"/>
                  <a:pt x="10580201" y="88961"/>
                </a:cubicBezTo>
                <a:lnTo>
                  <a:pt x="10580201" y="2868511"/>
                </a:lnTo>
                <a:cubicBezTo>
                  <a:pt x="10580201" y="2917643"/>
                  <a:pt x="10540372" y="2957472"/>
                  <a:pt x="10491240" y="2957472"/>
                </a:cubicBezTo>
                <a:lnTo>
                  <a:pt x="88961" y="2957472"/>
                </a:lnTo>
                <a:cubicBezTo>
                  <a:pt x="39829" y="2957472"/>
                  <a:pt x="0" y="2917643"/>
                  <a:pt x="0" y="2868511"/>
                </a:cubicBezTo>
                <a:lnTo>
                  <a:pt x="0" y="88961"/>
                </a:lnTo>
                <a:cubicBezTo>
                  <a:pt x="0" y="39829"/>
                  <a:pt x="39829" y="0"/>
                  <a:pt x="88961" y="0"/>
                </a:cubicBezTo>
                <a:close/>
              </a:path>
            </a:pathLst>
          </a:custGeom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7A7954A-2DFE-C84E-8E3E-D86923127D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0835" y="3998019"/>
            <a:ext cx="6382966" cy="2216512"/>
          </a:xfrm>
        </p:spPr>
        <p:txBody>
          <a:bodyPr>
            <a:normAutofit/>
          </a:bodyPr>
          <a:lstStyle/>
          <a:p>
            <a:r>
              <a:rPr lang="pt-BR" sz="2400" dirty="0"/>
              <a:t>Para cada bruxo, o Chapéu Seletor deve fazer a seleção de sua casa de acordo com seus critérios misteriosos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sz="1600" b="1" i="1" dirty="0"/>
              <a:t>Sempre haverá pelo menos um bruxo em cada escola...</a:t>
            </a:r>
          </a:p>
        </p:txBody>
      </p:sp>
    </p:spTree>
    <p:extLst>
      <p:ext uri="{BB962C8B-B14F-4D97-AF65-F5344CB8AC3E}">
        <p14:creationId xmlns:p14="http://schemas.microsoft.com/office/powerpoint/2010/main" val="27725601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101B0F3-6BB0-C34E-97BC-9680682DFC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pt-BR" sz="1800" dirty="0">
                <a:solidFill>
                  <a:srgbClr val="7C0054"/>
                </a:solidFill>
                <a:latin typeface="Courier" pitchFamily="2" charset="0"/>
              </a:rPr>
              <a:t>var </a:t>
            </a:r>
            <a:r>
              <a:rPr lang="pt-BR" sz="1800" dirty="0" err="1">
                <a:latin typeface="Courier" pitchFamily="2" charset="0"/>
              </a:rPr>
              <a:t>iterador</a:t>
            </a:r>
            <a:r>
              <a:rPr lang="pt-BR" sz="1800" dirty="0">
                <a:latin typeface="Courier" pitchFamily="2" charset="0"/>
              </a:rPr>
              <a:t> = bruxos[</a:t>
            </a:r>
            <a:r>
              <a:rPr lang="pt-BR" sz="1800" dirty="0" err="1">
                <a:solidFill>
                  <a:srgbClr val="2800FF"/>
                </a:solidFill>
                <a:latin typeface="Courier" pitchFamily="2" charset="0"/>
              </a:rPr>
              <a:t>Symbol.iterator</a:t>
            </a:r>
            <a:r>
              <a:rPr lang="pt-BR" sz="1800" dirty="0">
                <a:latin typeface="Courier" pitchFamily="2" charset="0"/>
              </a:rPr>
              <a:t>](); </a:t>
            </a:r>
          </a:p>
          <a:p>
            <a:pPr marL="0" indent="0">
              <a:buNone/>
            </a:pPr>
            <a:r>
              <a:rPr lang="pt-BR" sz="1800" dirty="0">
                <a:solidFill>
                  <a:srgbClr val="7C0054"/>
                </a:solidFill>
                <a:latin typeface="Courier" pitchFamily="2" charset="0"/>
              </a:rPr>
              <a:t>var </a:t>
            </a:r>
            <a:r>
              <a:rPr lang="pt-BR" sz="1800" dirty="0" err="1">
                <a:latin typeface="Courier" pitchFamily="2" charset="0"/>
              </a:rPr>
              <a:t>done</a:t>
            </a:r>
            <a:r>
              <a:rPr lang="pt-BR" sz="1800" dirty="0">
                <a:latin typeface="Courier" pitchFamily="2" charset="0"/>
              </a:rPr>
              <a:t> = false;</a:t>
            </a:r>
          </a:p>
          <a:p>
            <a:pPr marL="0" indent="0">
              <a:buNone/>
            </a:pPr>
            <a:r>
              <a:rPr lang="pt-BR" sz="1800" dirty="0">
                <a:solidFill>
                  <a:srgbClr val="7C0054"/>
                </a:solidFill>
                <a:latin typeface="Courier" pitchFamily="2" charset="0"/>
              </a:rPr>
              <a:t>var </a:t>
            </a:r>
            <a:r>
              <a:rPr lang="pt-BR" sz="1800" dirty="0" err="1">
                <a:latin typeface="Courier" pitchFamily="2" charset="0"/>
              </a:rPr>
              <a:t>proximo</a:t>
            </a:r>
            <a:r>
              <a:rPr lang="pt-BR" sz="1800" dirty="0">
                <a:latin typeface="Courier" pitchFamily="2" charset="0"/>
              </a:rPr>
              <a:t> = </a:t>
            </a:r>
            <a:r>
              <a:rPr lang="pt-BR" sz="1800" dirty="0" err="1">
                <a:latin typeface="Courier" pitchFamily="2" charset="0"/>
              </a:rPr>
              <a:t>iterador.next</a:t>
            </a:r>
            <a:r>
              <a:rPr lang="pt-BR" sz="1800" dirty="0">
                <a:latin typeface="Courier" pitchFamily="2" charset="0"/>
              </a:rPr>
              <a:t>();</a:t>
            </a:r>
          </a:p>
          <a:p>
            <a:pPr marL="0" indent="0">
              <a:buNone/>
            </a:pPr>
            <a:r>
              <a:rPr lang="pt-BR" sz="1800" dirty="0">
                <a:solidFill>
                  <a:srgbClr val="7C0054"/>
                </a:solidFill>
                <a:latin typeface="Courier" pitchFamily="2" charset="0"/>
              </a:rPr>
              <a:t>do </a:t>
            </a:r>
            <a:r>
              <a:rPr lang="pt-BR" sz="1800" dirty="0">
                <a:latin typeface="Courier" pitchFamily="2" charset="0"/>
              </a:rPr>
              <a:t>{</a:t>
            </a:r>
          </a:p>
          <a:p>
            <a:pPr marL="0" indent="0">
              <a:buNone/>
            </a:pPr>
            <a:r>
              <a:rPr lang="pt-BR" sz="1800" dirty="0">
                <a:solidFill>
                  <a:srgbClr val="7C0054"/>
                </a:solidFill>
                <a:latin typeface="Courier" pitchFamily="2" charset="0"/>
              </a:rPr>
              <a:t>  </a:t>
            </a:r>
            <a:r>
              <a:rPr lang="pt-BR" sz="1800" dirty="0" err="1">
                <a:solidFill>
                  <a:srgbClr val="7C0054"/>
                </a:solidFill>
                <a:latin typeface="Courier" pitchFamily="2" charset="0"/>
              </a:rPr>
              <a:t>let</a:t>
            </a:r>
            <a:r>
              <a:rPr lang="pt-BR" sz="1800" dirty="0">
                <a:solidFill>
                  <a:srgbClr val="7C0054"/>
                </a:solidFill>
                <a:latin typeface="Courier" pitchFamily="2" charset="0"/>
              </a:rPr>
              <a:t> </a:t>
            </a:r>
            <a:r>
              <a:rPr lang="pt-BR" sz="1800" dirty="0">
                <a:latin typeface="Courier" pitchFamily="2" charset="0"/>
              </a:rPr>
              <a:t>bruxo = </a:t>
            </a:r>
            <a:r>
              <a:rPr lang="pt-BR" sz="1800" dirty="0" err="1">
                <a:latin typeface="Courier" pitchFamily="2" charset="0"/>
              </a:rPr>
              <a:t>proximo.value</a:t>
            </a:r>
            <a:r>
              <a:rPr lang="pt-BR" sz="1800" dirty="0">
                <a:latin typeface="Courier" pitchFamily="2" charset="0"/>
              </a:rPr>
              <a:t>;</a:t>
            </a:r>
          </a:p>
          <a:p>
            <a:pPr marL="0" indent="0">
              <a:buNone/>
            </a:pPr>
            <a:r>
              <a:rPr lang="pt-BR" sz="1800" dirty="0">
                <a:latin typeface="Courier" pitchFamily="2" charset="0"/>
              </a:rPr>
              <a:t>  </a:t>
            </a:r>
            <a:r>
              <a:rPr lang="pt-BR" sz="1800" dirty="0" err="1">
                <a:latin typeface="Courier" pitchFamily="2" charset="0"/>
              </a:rPr>
              <a:t>chapeuSeletor.fazerSelecaoDaCasa</a:t>
            </a:r>
            <a:r>
              <a:rPr lang="pt-BR" sz="1800" dirty="0">
                <a:latin typeface="Courier" pitchFamily="2" charset="0"/>
              </a:rPr>
              <a:t>(bruxo);</a:t>
            </a:r>
          </a:p>
          <a:p>
            <a:pPr marL="0" indent="0">
              <a:buNone/>
            </a:pPr>
            <a:r>
              <a:rPr lang="pt-BR" sz="1800" dirty="0">
                <a:latin typeface="Courier" pitchFamily="2" charset="0"/>
              </a:rPr>
              <a:t>  </a:t>
            </a:r>
            <a:r>
              <a:rPr lang="pt-BR" sz="1800" dirty="0" err="1">
                <a:latin typeface="Courier" pitchFamily="2" charset="0"/>
              </a:rPr>
              <a:t>proximo</a:t>
            </a:r>
            <a:r>
              <a:rPr lang="pt-BR" sz="1800" dirty="0">
                <a:latin typeface="Courier" pitchFamily="2" charset="0"/>
              </a:rPr>
              <a:t> = </a:t>
            </a:r>
            <a:r>
              <a:rPr lang="pt-BR" sz="1800" dirty="0" err="1">
                <a:latin typeface="Courier" pitchFamily="2" charset="0"/>
              </a:rPr>
              <a:t>iterador.next</a:t>
            </a:r>
            <a:r>
              <a:rPr lang="pt-BR" sz="1800" dirty="0">
                <a:latin typeface="Courier" pitchFamily="2" charset="0"/>
              </a:rPr>
              <a:t>();</a:t>
            </a:r>
          </a:p>
          <a:p>
            <a:pPr marL="0" indent="0">
              <a:buNone/>
            </a:pPr>
            <a:r>
              <a:rPr lang="pt-BR" sz="1800" dirty="0">
                <a:latin typeface="Courier" pitchFamily="2" charset="0"/>
              </a:rPr>
              <a:t>}</a:t>
            </a:r>
            <a:r>
              <a:rPr lang="pt-BR" sz="1800" dirty="0">
                <a:solidFill>
                  <a:srgbClr val="7C0054"/>
                </a:solidFill>
                <a:latin typeface="Courier" pitchFamily="2" charset="0"/>
              </a:rPr>
              <a:t> </a:t>
            </a:r>
            <a:r>
              <a:rPr lang="pt-BR" sz="1800" dirty="0" err="1">
                <a:solidFill>
                  <a:srgbClr val="7C0054"/>
                </a:solidFill>
                <a:latin typeface="Courier" pitchFamily="2" charset="0"/>
              </a:rPr>
              <a:t>while</a:t>
            </a:r>
            <a:r>
              <a:rPr lang="pt-BR" sz="1800" dirty="0">
                <a:solidFill>
                  <a:srgbClr val="7C0054"/>
                </a:solidFill>
                <a:latin typeface="Courier" pitchFamily="2" charset="0"/>
              </a:rPr>
              <a:t> </a:t>
            </a:r>
            <a:r>
              <a:rPr lang="pt-BR" sz="1800" dirty="0">
                <a:latin typeface="Courier" pitchFamily="2" charset="0"/>
              </a:rPr>
              <a:t>(!</a:t>
            </a:r>
            <a:r>
              <a:rPr lang="pt-BR" sz="1800" dirty="0" err="1">
                <a:latin typeface="Courier" pitchFamily="2" charset="0"/>
              </a:rPr>
              <a:t>proximo.done</a:t>
            </a:r>
            <a:r>
              <a:rPr lang="pt-BR" sz="1800" dirty="0">
                <a:latin typeface="Courier" pitchFamily="2" charset="0"/>
              </a:rPr>
              <a:t>);</a:t>
            </a:r>
          </a:p>
        </p:txBody>
      </p:sp>
      <p:sp>
        <p:nvSpPr>
          <p:cNvPr id="7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576875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57B5CBD-8A28-1D4A-9C4A-3ED464B0F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rgbClr val="FFFFFF"/>
                </a:solidFill>
              </a:rPr>
              <a:t>Iterando com FOR... OF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1DF9CA8-451D-2A46-8752-F513334CE6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pt-BR" dirty="0">
                <a:solidFill>
                  <a:srgbClr val="7C0054"/>
                </a:solidFill>
                <a:latin typeface="Courier" pitchFamily="2" charset="0"/>
              </a:rPr>
              <a:t>for </a:t>
            </a:r>
            <a:r>
              <a:rPr lang="pt-BR" dirty="0">
                <a:latin typeface="Courier" pitchFamily="2" charset="0"/>
              </a:rPr>
              <a:t>(variável </a:t>
            </a:r>
            <a:r>
              <a:rPr lang="pt-BR" dirty="0" err="1">
                <a:latin typeface="Courier" pitchFamily="2" charset="0"/>
              </a:rPr>
              <a:t>of</a:t>
            </a:r>
            <a:r>
              <a:rPr lang="pt-BR" dirty="0">
                <a:latin typeface="Courier" pitchFamily="2" charset="0"/>
              </a:rPr>
              <a:t> </a:t>
            </a:r>
            <a:r>
              <a:rPr lang="pt-BR" dirty="0" err="1">
                <a:latin typeface="Courier" pitchFamily="2" charset="0"/>
              </a:rPr>
              <a:t>iteravel</a:t>
            </a:r>
            <a:r>
              <a:rPr lang="pt-BR" dirty="0">
                <a:latin typeface="Courier" pitchFamily="2" charset="0"/>
              </a:rPr>
              <a:t>) {</a:t>
            </a:r>
          </a:p>
          <a:p>
            <a:pPr marL="0" indent="0">
              <a:buNone/>
            </a:pP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urier" pitchFamily="2" charset="0"/>
              </a:rPr>
              <a:t>// corpo</a:t>
            </a:r>
            <a:endParaRPr lang="pt-BR" dirty="0">
              <a:latin typeface="Courier" pitchFamily="2" charset="0"/>
            </a:endParaRPr>
          </a:p>
          <a:p>
            <a:pPr marL="0" indent="0">
              <a:buNone/>
            </a:pPr>
            <a:r>
              <a:rPr lang="pt-BR" dirty="0">
                <a:latin typeface="Courier" pitchFamily="2" charset="0"/>
              </a:rPr>
              <a:t>}</a:t>
            </a:r>
          </a:p>
          <a:p>
            <a:pPr marL="0" indent="0">
              <a:buNone/>
            </a:pPr>
            <a:endParaRPr lang="pt-BR" dirty="0">
              <a:latin typeface="Courier" pitchFamily="2" charset="0"/>
            </a:endParaRPr>
          </a:p>
          <a:p>
            <a:pPr marL="0" indent="0">
              <a:buNone/>
            </a:pPr>
            <a:r>
              <a:rPr lang="pt-BR" dirty="0"/>
              <a:t>Exemplo:</a:t>
            </a:r>
          </a:p>
          <a:p>
            <a:pPr marL="0" indent="0">
              <a:buNone/>
            </a:pPr>
            <a:r>
              <a:rPr lang="pt-BR" dirty="0">
                <a:solidFill>
                  <a:srgbClr val="7C0054"/>
                </a:solidFill>
                <a:latin typeface="Courier" pitchFamily="2" charset="0"/>
              </a:rPr>
              <a:t>var </a:t>
            </a:r>
            <a:r>
              <a:rPr lang="pt-BR" dirty="0" err="1">
                <a:latin typeface="Courier" pitchFamily="2" charset="0"/>
              </a:rPr>
              <a:t>numeros</a:t>
            </a:r>
            <a:r>
              <a:rPr lang="pt-BR" dirty="0">
                <a:latin typeface="Courier" pitchFamily="2" charset="0"/>
              </a:rPr>
              <a:t> = [1,2,3,4,5];</a:t>
            </a:r>
            <a:endParaRPr lang="pt-BR" dirty="0">
              <a:solidFill>
                <a:srgbClr val="7C0054"/>
              </a:solidFill>
              <a:latin typeface="Courier" pitchFamily="2" charset="0"/>
            </a:endParaRPr>
          </a:p>
          <a:p>
            <a:pPr marL="0" indent="0">
              <a:buNone/>
            </a:pPr>
            <a:r>
              <a:rPr lang="pt-BR" dirty="0">
                <a:solidFill>
                  <a:srgbClr val="7C0054"/>
                </a:solidFill>
                <a:latin typeface="Courier" pitchFamily="2" charset="0"/>
              </a:rPr>
              <a:t>for </a:t>
            </a:r>
            <a:r>
              <a:rPr lang="pt-BR" dirty="0">
                <a:latin typeface="Courier" pitchFamily="2" charset="0"/>
              </a:rPr>
              <a:t>(</a:t>
            </a:r>
            <a:r>
              <a:rPr lang="pt-BR" dirty="0">
                <a:solidFill>
                  <a:srgbClr val="7C0054"/>
                </a:solidFill>
                <a:latin typeface="Courier" pitchFamily="2" charset="0"/>
              </a:rPr>
              <a:t>var </a:t>
            </a:r>
            <a:r>
              <a:rPr lang="pt-BR" dirty="0">
                <a:latin typeface="Courier" pitchFamily="2" charset="0"/>
              </a:rPr>
              <a:t>num </a:t>
            </a:r>
            <a:r>
              <a:rPr lang="pt-BR" dirty="0" err="1">
                <a:latin typeface="Courier" pitchFamily="2" charset="0"/>
              </a:rPr>
              <a:t>of</a:t>
            </a:r>
            <a:r>
              <a:rPr lang="pt-BR" dirty="0">
                <a:latin typeface="Courier" pitchFamily="2" charset="0"/>
              </a:rPr>
              <a:t> </a:t>
            </a:r>
            <a:r>
              <a:rPr lang="pt-BR" dirty="0" err="1">
                <a:latin typeface="Courier" pitchFamily="2" charset="0"/>
              </a:rPr>
              <a:t>numeros</a:t>
            </a:r>
            <a:r>
              <a:rPr lang="pt-BR" dirty="0">
                <a:latin typeface="Courier" pitchFamily="2" charset="0"/>
              </a:rPr>
              <a:t>) {</a:t>
            </a:r>
          </a:p>
          <a:p>
            <a:pPr marL="0" indent="0">
              <a:buNone/>
            </a:pP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urier" pitchFamily="2" charset="0"/>
              </a:rPr>
              <a:t> 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urier" pitchFamily="2" charset="0"/>
              </a:rPr>
              <a:t>console</a:t>
            </a:r>
            <a:r>
              <a:rPr lang="pt-BR" dirty="0" err="1">
                <a:latin typeface="Courier" pitchFamily="2" charset="0"/>
              </a:rPr>
              <a:t>.log</a:t>
            </a:r>
            <a:r>
              <a:rPr lang="pt-BR" dirty="0">
                <a:latin typeface="Courier" pitchFamily="2" charset="0"/>
              </a:rPr>
              <a:t>(num);</a:t>
            </a:r>
          </a:p>
          <a:p>
            <a:pPr marL="0" indent="0">
              <a:buNone/>
            </a:pPr>
            <a:r>
              <a:rPr lang="pt-BR" dirty="0">
                <a:latin typeface="Courier" pitchFamily="2" charset="0"/>
              </a:rPr>
              <a:t>}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441959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CFD4C4-5DFD-7242-9173-D91519478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Behind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scene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6BCF42F-BBE6-D644-A755-79D2C5C31B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pt-BR" dirty="0"/>
              <a:t>O for...</a:t>
            </a:r>
            <a:r>
              <a:rPr lang="pt-BR" dirty="0" err="1"/>
              <a:t>of</a:t>
            </a:r>
            <a:r>
              <a:rPr lang="pt-BR" dirty="0"/>
              <a:t> acessa o </a:t>
            </a:r>
            <a:r>
              <a:rPr lang="pt-BR" dirty="0" err="1"/>
              <a:t>iterador</a:t>
            </a:r>
            <a:r>
              <a:rPr lang="pt-BR" dirty="0"/>
              <a:t> da estrutura a cada passo da iteração e carrega na variável</a:t>
            </a:r>
          </a:p>
          <a:p>
            <a:pPr marL="0" indent="0">
              <a:buNone/>
            </a:pPr>
            <a:r>
              <a:rPr lang="pt-BR" b="1" dirty="0">
                <a:solidFill>
                  <a:srgbClr val="C00000"/>
                </a:solidFill>
              </a:rPr>
              <a:t>    </a:t>
            </a:r>
            <a:r>
              <a:rPr lang="pt-BR" b="1" dirty="0">
                <a:solidFill>
                  <a:schemeClr val="accent4">
                    <a:lumMod val="50000"/>
                  </a:schemeClr>
                </a:solidFill>
              </a:rPr>
              <a:t>for...</a:t>
            </a:r>
            <a:r>
              <a:rPr lang="pt-BR" b="1" dirty="0" err="1">
                <a:solidFill>
                  <a:schemeClr val="accent4">
                    <a:lumMod val="50000"/>
                  </a:schemeClr>
                </a:solidFill>
              </a:rPr>
              <a:t>of</a:t>
            </a:r>
            <a:r>
              <a:rPr lang="pt-BR" b="1" dirty="0">
                <a:solidFill>
                  <a:schemeClr val="accent4">
                    <a:lumMod val="50000"/>
                  </a:schemeClr>
                </a:solidFill>
              </a:rPr>
              <a:t> NÃO FUNCIONA EM OBJETOS NÃO ITERÁVEIS!!!</a:t>
            </a:r>
          </a:p>
          <a:p>
            <a:pPr marL="0" indent="0">
              <a:buNone/>
            </a:pPr>
            <a:endParaRPr lang="pt-BR" b="1" dirty="0">
              <a:solidFill>
                <a:schemeClr val="accent4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pt-BR" sz="2200" dirty="0" err="1">
                <a:solidFill>
                  <a:srgbClr val="7C0054"/>
                </a:solidFill>
                <a:latin typeface="Courier" pitchFamily="2" charset="0"/>
              </a:rPr>
              <a:t>let</a:t>
            </a:r>
            <a:r>
              <a:rPr lang="pt-BR" sz="2200" dirty="0">
                <a:solidFill>
                  <a:srgbClr val="7C0054"/>
                </a:solidFill>
                <a:latin typeface="Courier" pitchFamily="2" charset="0"/>
              </a:rPr>
              <a:t> </a:t>
            </a:r>
            <a:r>
              <a:rPr lang="pt-BR" sz="2200" dirty="0" err="1">
                <a:latin typeface="Courier" pitchFamily="2" charset="0"/>
              </a:rPr>
              <a:t>perfilDoFacebook</a:t>
            </a:r>
            <a:r>
              <a:rPr lang="pt-BR" sz="2200" dirty="0">
                <a:latin typeface="Courier" pitchFamily="2" charset="0"/>
              </a:rPr>
              <a:t> = {nome: “Carlos”</a:t>
            </a:r>
          </a:p>
          <a:p>
            <a:pPr marL="0" indent="0">
              <a:buNone/>
            </a:pPr>
            <a:r>
              <a:rPr lang="pt-BR" sz="2200" dirty="0">
                <a:latin typeface="Courier" pitchFamily="2" charset="0"/>
              </a:rPr>
              <a:t>	, idade:22</a:t>
            </a:r>
          </a:p>
          <a:p>
            <a:pPr marL="0" indent="0">
              <a:buNone/>
            </a:pPr>
            <a:r>
              <a:rPr lang="pt-BR" sz="2200" dirty="0">
                <a:solidFill>
                  <a:schemeClr val="accent3">
                    <a:lumMod val="75000"/>
                  </a:schemeClr>
                </a:solidFill>
                <a:latin typeface="Courier" pitchFamily="2" charset="0"/>
              </a:rPr>
              <a:t>	// ...outras propriedades</a:t>
            </a:r>
          </a:p>
          <a:p>
            <a:pPr marL="0" indent="0">
              <a:buNone/>
            </a:pPr>
            <a:r>
              <a:rPr lang="pt-BR" sz="2200" dirty="0">
                <a:latin typeface="Courier" pitchFamily="2" charset="0"/>
              </a:rPr>
              <a:t>};</a:t>
            </a:r>
            <a:endParaRPr lang="pt-BR" sz="2200" dirty="0">
              <a:solidFill>
                <a:srgbClr val="7C0054"/>
              </a:solidFill>
              <a:latin typeface="Courier" pitchFamily="2" charset="0"/>
            </a:endParaRPr>
          </a:p>
          <a:p>
            <a:pPr marL="0" indent="0">
              <a:buNone/>
            </a:pPr>
            <a:r>
              <a:rPr lang="pt-BR" sz="2200" dirty="0">
                <a:solidFill>
                  <a:srgbClr val="7C0054"/>
                </a:solidFill>
                <a:latin typeface="Courier" pitchFamily="2" charset="0"/>
              </a:rPr>
              <a:t>for </a:t>
            </a:r>
            <a:r>
              <a:rPr lang="pt-BR" sz="2200" dirty="0">
                <a:latin typeface="Courier" pitchFamily="2" charset="0"/>
              </a:rPr>
              <a:t>(</a:t>
            </a:r>
            <a:r>
              <a:rPr lang="pt-BR" sz="2200" dirty="0" err="1">
                <a:solidFill>
                  <a:srgbClr val="7C0054"/>
                </a:solidFill>
                <a:latin typeface="Courier" pitchFamily="2" charset="0"/>
              </a:rPr>
              <a:t>let</a:t>
            </a:r>
            <a:r>
              <a:rPr lang="pt-BR" sz="2200" dirty="0">
                <a:solidFill>
                  <a:srgbClr val="7C0054"/>
                </a:solidFill>
                <a:latin typeface="Courier" pitchFamily="2" charset="0"/>
              </a:rPr>
              <a:t> </a:t>
            </a:r>
            <a:r>
              <a:rPr lang="pt-BR" sz="2200" dirty="0">
                <a:latin typeface="Courier" pitchFamily="2" charset="0"/>
              </a:rPr>
              <a:t>dado </a:t>
            </a:r>
            <a:r>
              <a:rPr lang="pt-BR" sz="2200" dirty="0" err="1">
                <a:latin typeface="Courier" pitchFamily="2" charset="0"/>
              </a:rPr>
              <a:t>of</a:t>
            </a:r>
            <a:r>
              <a:rPr lang="pt-BR" sz="2200" dirty="0">
                <a:latin typeface="Courier" pitchFamily="2" charset="0"/>
              </a:rPr>
              <a:t> </a:t>
            </a:r>
            <a:r>
              <a:rPr lang="pt-BR" sz="2200" dirty="0" err="1">
                <a:latin typeface="Courier" pitchFamily="2" charset="0"/>
              </a:rPr>
              <a:t>perfilDoFacebook</a:t>
            </a:r>
            <a:r>
              <a:rPr lang="pt-BR" sz="2200" dirty="0">
                <a:latin typeface="Courier" pitchFamily="2" charset="0"/>
              </a:rPr>
              <a:t>) {</a:t>
            </a:r>
          </a:p>
          <a:p>
            <a:pPr marL="0" indent="0">
              <a:buNone/>
            </a:pPr>
            <a:r>
              <a:rPr lang="pt-BR" sz="2200" dirty="0">
                <a:solidFill>
                  <a:schemeClr val="accent3">
                    <a:lumMod val="75000"/>
                  </a:schemeClr>
                </a:solidFill>
                <a:latin typeface="Courier" pitchFamily="2" charset="0"/>
              </a:rPr>
              <a:t>  </a:t>
            </a:r>
            <a:r>
              <a:rPr lang="pt-BR" sz="2200" dirty="0" err="1">
                <a:solidFill>
                  <a:schemeClr val="accent3">
                    <a:lumMod val="75000"/>
                  </a:schemeClr>
                </a:solidFill>
                <a:latin typeface="Courier" pitchFamily="2" charset="0"/>
              </a:rPr>
              <a:t>console</a:t>
            </a:r>
            <a:r>
              <a:rPr lang="pt-BR" sz="2200" dirty="0" err="1">
                <a:latin typeface="Courier" pitchFamily="2" charset="0"/>
              </a:rPr>
              <a:t>.log</a:t>
            </a:r>
            <a:r>
              <a:rPr lang="pt-BR" sz="2200" dirty="0">
                <a:latin typeface="Courier" pitchFamily="2" charset="0"/>
              </a:rPr>
              <a:t>(dado);</a:t>
            </a:r>
          </a:p>
          <a:p>
            <a:pPr marL="0" indent="0">
              <a:buNone/>
            </a:pPr>
            <a:r>
              <a:rPr lang="pt-BR" sz="2200" dirty="0">
                <a:latin typeface="Courier" pitchFamily="2" charset="0"/>
              </a:rPr>
              <a:t>}</a:t>
            </a:r>
          </a:p>
          <a:p>
            <a:pPr marL="0" indent="0">
              <a:buNone/>
            </a:pPr>
            <a:endParaRPr lang="pt-BR" sz="22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pt-BR" sz="2200" dirty="0">
                <a:latin typeface="Courier" pitchFamily="2" charset="0"/>
              </a:rPr>
              <a:t>ERROR!!!!</a:t>
            </a:r>
          </a:p>
          <a:p>
            <a:pPr marL="0" indent="0">
              <a:buNone/>
            </a:pPr>
            <a:r>
              <a:rPr lang="pt-BR" sz="2400" dirty="0" err="1">
                <a:solidFill>
                  <a:schemeClr val="accent4">
                    <a:lumMod val="50000"/>
                  </a:schemeClr>
                </a:solidFill>
              </a:rPr>
              <a:t>Uncaught</a:t>
            </a:r>
            <a:r>
              <a:rPr lang="pt-BR" sz="24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pt-BR" sz="2400" dirty="0" err="1">
                <a:solidFill>
                  <a:schemeClr val="accent4">
                    <a:lumMod val="50000"/>
                  </a:schemeClr>
                </a:solidFill>
              </a:rPr>
              <a:t>TypeError</a:t>
            </a:r>
            <a:r>
              <a:rPr lang="pt-BR" sz="2400" dirty="0">
                <a:solidFill>
                  <a:schemeClr val="accent4">
                    <a:lumMod val="50000"/>
                  </a:schemeClr>
                </a:solidFill>
              </a:rPr>
              <a:t>: </a:t>
            </a:r>
            <a:r>
              <a:rPr lang="pt-BR" sz="2400" dirty="0" err="1">
                <a:solidFill>
                  <a:schemeClr val="accent4">
                    <a:lumMod val="50000"/>
                  </a:schemeClr>
                </a:solidFill>
              </a:rPr>
              <a:t>perfilDoFacebook</a:t>
            </a:r>
            <a:r>
              <a:rPr lang="pt-BR" sz="24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pt-BR" sz="2400" dirty="0" err="1">
                <a:solidFill>
                  <a:schemeClr val="accent4">
                    <a:lumMod val="50000"/>
                  </a:schemeClr>
                </a:solidFill>
              </a:rPr>
              <a:t>is</a:t>
            </a:r>
            <a:r>
              <a:rPr lang="pt-BR" sz="24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pt-BR" sz="2400" dirty="0" err="1">
                <a:solidFill>
                  <a:schemeClr val="accent4">
                    <a:lumMod val="50000"/>
                  </a:schemeClr>
                </a:solidFill>
              </a:rPr>
              <a:t>not</a:t>
            </a:r>
            <a:r>
              <a:rPr lang="pt-BR" sz="24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pt-BR" sz="2400" dirty="0" err="1">
                <a:solidFill>
                  <a:schemeClr val="accent4">
                    <a:lumMod val="50000"/>
                  </a:schemeClr>
                </a:solidFill>
              </a:rPr>
              <a:t>iterable</a:t>
            </a:r>
            <a:endParaRPr lang="pt-BR" sz="2200" dirty="0">
              <a:solidFill>
                <a:schemeClr val="accent4">
                  <a:lumMod val="50000"/>
                </a:schemeClr>
              </a:solidFill>
              <a:latin typeface="Courier" pitchFamily="2" charset="0"/>
            </a:endParaRPr>
          </a:p>
          <a:p>
            <a:pPr marL="0" indent="0">
              <a:buNone/>
            </a:pPr>
            <a:endParaRPr lang="pt-BR" b="1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9161809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GradientRise">
      <a:dk1>
        <a:srgbClr val="000000"/>
      </a:dk1>
      <a:lt1>
        <a:srgbClr val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Festival">
      <a:majorFont>
        <a:latin typeface="Aharoni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2044</TotalTime>
  <Words>1358</Words>
  <Application>Microsoft Macintosh PowerPoint</Application>
  <PresentationFormat>Widescreen</PresentationFormat>
  <Paragraphs>206</Paragraphs>
  <Slides>23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23</vt:i4>
      </vt:variant>
    </vt:vector>
  </HeadingPairs>
  <TitlesOfParts>
    <vt:vector size="30" baseType="lpstr">
      <vt:lpstr>Aharoni</vt:lpstr>
      <vt:lpstr>Arial</vt:lpstr>
      <vt:lpstr>Avenir Next LT Pro</vt:lpstr>
      <vt:lpstr>Calibri</vt:lpstr>
      <vt:lpstr>Courier</vt:lpstr>
      <vt:lpstr>Courier New</vt:lpstr>
      <vt:lpstr>ShapesVTI</vt:lpstr>
      <vt:lpstr>ECMAScript 6</vt:lpstr>
      <vt:lpstr>Iteração</vt:lpstr>
      <vt:lpstr>Iteráveis</vt:lpstr>
      <vt:lpstr>Exemplo</vt:lpstr>
      <vt:lpstr>Mecânica da coisa</vt:lpstr>
      <vt:lpstr>Implementando o Chapéu Seletor de Hogwarts</vt:lpstr>
      <vt:lpstr>Apresentação do PowerPoint</vt:lpstr>
      <vt:lpstr>Iterando com FOR... OF</vt:lpstr>
      <vt:lpstr>Behind the scene</vt:lpstr>
      <vt:lpstr>Diferenças entre FOR...OF e FOR...IN</vt:lpstr>
      <vt:lpstr>Voltando à escolha dos bruxos</vt:lpstr>
      <vt:lpstr>Estruturas MAP e WEAKMAP</vt:lpstr>
      <vt:lpstr>Novidades</vt:lpstr>
      <vt:lpstr>MAP</vt:lpstr>
      <vt:lpstr>Apresentação do PowerPoint</vt:lpstr>
      <vt:lpstr>Apresentação do PowerPoint</vt:lpstr>
      <vt:lpstr>Mapas ou Objetos? Quando usar cada um?</vt:lpstr>
      <vt:lpstr>Weakmap???</vt:lpstr>
      <vt:lpstr>Apresentação do PowerPoint</vt:lpstr>
      <vt:lpstr>Apresentação do PowerPoint</vt:lpstr>
      <vt:lpstr>Quando usar WeakMap?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ECMAScript 6</dc:title>
  <dc:creator>RAFAEL ELIAS DE LIMA ESCALFONI</dc:creator>
  <cp:lastModifiedBy>RAFAEL ELIAS DE LIMA ESCALFONI</cp:lastModifiedBy>
  <cp:revision>1</cp:revision>
  <dcterms:created xsi:type="dcterms:W3CDTF">2021-03-30T22:58:35Z</dcterms:created>
  <dcterms:modified xsi:type="dcterms:W3CDTF">2021-09-15T13:48:12Z</dcterms:modified>
</cp:coreProperties>
</file>