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7" r:id="rId2"/>
    <p:sldId id="258" r:id="rId3"/>
    <p:sldId id="277" r:id="rId4"/>
    <p:sldId id="278" r:id="rId5"/>
    <p:sldId id="298" r:id="rId6"/>
    <p:sldId id="299" r:id="rId7"/>
    <p:sldId id="283" r:id="rId8"/>
    <p:sldId id="300" r:id="rId9"/>
    <p:sldId id="301" r:id="rId10"/>
    <p:sldId id="302" r:id="rId11"/>
    <p:sldId id="284" r:id="rId12"/>
    <p:sldId id="303" r:id="rId13"/>
    <p:sldId id="287" r:id="rId14"/>
    <p:sldId id="304" r:id="rId15"/>
    <p:sldId id="288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7CD96-24D3-A44F-B3E4-8C846FCA4A5A}" v="134" dt="2021-04-06T21:14:3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03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16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2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4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28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6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DCCE303-958F-4488-B262-14CEC104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866" b="986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7FC73-E8C5-0A4A-85A6-5F8F3C76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/>
              <a:t>ECMAScript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76CA9-6EA4-DD42-B858-B5CBFC4F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t-BR" dirty="0"/>
              <a:t>Rafael Escalfoni</a:t>
            </a:r>
          </a:p>
          <a:p>
            <a:endParaRPr lang="pt-BR" dirty="0"/>
          </a:p>
          <a:p>
            <a:r>
              <a:rPr lang="pt-BR" sz="1600" i="1" dirty="0"/>
              <a:t>adaptado de ECMAScript6 – Entre de cabeça </a:t>
            </a:r>
          </a:p>
          <a:p>
            <a:r>
              <a:rPr lang="pt-BR" sz="1600" i="1" dirty="0"/>
              <a:t>no futuro </a:t>
            </a:r>
            <a:r>
              <a:rPr lang="pt-BR" sz="1600" i="1"/>
              <a:t>do JavaScript</a:t>
            </a:r>
            <a:endParaRPr lang="pt-BR" sz="1600" i="1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5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AA28B-E222-3147-9D8D-C9EB5EC6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let</a:t>
            </a:r>
            <a:r>
              <a:rPr lang="pt-BR" dirty="0"/>
              <a:t> é o novo 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59A38-4661-BC4F-8F8E-14BB30FB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reservada 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dirty="0"/>
              <a:t>foi criada para definir variáveis com um escopo diferente. </a:t>
            </a:r>
          </a:p>
          <a:p>
            <a:r>
              <a:rPr lang="pt-BR" dirty="0"/>
              <a:t>Lembrando: </a:t>
            </a:r>
            <a:r>
              <a:rPr lang="pt-BR" b="1" dirty="0"/>
              <a:t>var </a:t>
            </a:r>
            <a:r>
              <a:rPr lang="pt-BR" dirty="0"/>
              <a:t>define variáveis em escopo global ou léxico (dentro de funções) mas não define escopo em bloco de comandos</a:t>
            </a:r>
          </a:p>
          <a:p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dirty="0"/>
              <a:t>define variáveis em escopo local e sinaliza erros em caso de redundância de variáveis,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63470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EE80735-2A14-6B4E-999E-5C5AEBDD5B40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6127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300" dirty="0" err="1">
                <a:latin typeface="Courier" pitchFamily="2" charset="0"/>
              </a:rPr>
              <a:t>arrayVar</a:t>
            </a:r>
            <a:r>
              <a:rPr lang="pt-BR" sz="2300" dirty="0">
                <a:latin typeface="Courier" pitchFamily="2" charset="0"/>
              </a:rPr>
              <a:t> = [];</a:t>
            </a:r>
          </a:p>
          <a:p>
            <a:pPr marL="0" indent="0">
              <a:buNone/>
            </a:pP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 = 1; 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 &lt; 5; 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  </a:t>
            </a:r>
            <a:r>
              <a:rPr lang="pt-BR" sz="2300" dirty="0" err="1">
                <a:latin typeface="Courier" pitchFamily="2" charset="0"/>
              </a:rPr>
              <a:t>arrayVar.push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3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pt-BR" sz="23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pt-BR" sz="23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300" dirty="0" err="1">
                <a:latin typeface="Courier" pitchFamily="2" charset="0"/>
              </a:rPr>
              <a:t>.log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  });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}</a:t>
            </a:r>
            <a:endParaRPr lang="pt-BR" sz="23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300" dirty="0" err="1">
                <a:latin typeface="Courier" pitchFamily="2" charset="0"/>
              </a:rPr>
              <a:t>arrayVar</a:t>
            </a:r>
            <a:r>
              <a:rPr lang="pt-BR" sz="2300" dirty="0">
                <a:latin typeface="Courier" pitchFamily="2" charset="0"/>
              </a:rPr>
              <a:t> = [];</a:t>
            </a:r>
          </a:p>
          <a:p>
            <a:pPr marL="0" indent="0">
              <a:buNone/>
            </a:pP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for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 = 1; 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 &lt; 5; 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  </a:t>
            </a:r>
            <a:r>
              <a:rPr lang="pt-BR" sz="2300" dirty="0" err="1">
                <a:latin typeface="Courier" pitchFamily="2" charset="0"/>
              </a:rPr>
              <a:t>arrayVar.push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3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pt-BR" sz="23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pt-BR" sz="23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300" dirty="0" err="1">
                <a:latin typeface="Courier" pitchFamily="2" charset="0"/>
              </a:rPr>
              <a:t>.log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latin typeface="Courier" pitchFamily="2" charset="0"/>
              </a:rPr>
              <a:t>i</a:t>
            </a:r>
            <a:r>
              <a:rPr lang="pt-BR" sz="23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  });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300" dirty="0" err="1">
                <a:latin typeface="Courier" pitchFamily="2" charset="0"/>
              </a:rPr>
              <a:t>arrayVar.forEach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latin typeface="Courier" pitchFamily="2" charset="0"/>
              </a:rPr>
              <a:t>funcao</a:t>
            </a:r>
            <a:r>
              <a:rPr lang="pt-BR" sz="23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  </a:t>
            </a:r>
            <a:r>
              <a:rPr lang="pt-BR" sz="2300" dirty="0" err="1">
                <a:latin typeface="Courier" pitchFamily="2" charset="0"/>
              </a:rPr>
              <a:t>funcao</a:t>
            </a:r>
            <a:r>
              <a:rPr lang="pt-BR" sz="23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})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7C0054"/>
                </a:solidFill>
                <a:latin typeface="Courier" pitchFamily="2" charset="0"/>
              </a:rPr>
              <a:t>        </a:t>
            </a:r>
          </a:p>
          <a:p>
            <a:pPr marL="0" indent="0">
              <a:buNone/>
            </a:pPr>
            <a:r>
              <a:rPr lang="pt-BR" sz="2300" dirty="0" err="1">
                <a:latin typeface="Courier" pitchFamily="2" charset="0"/>
              </a:rPr>
              <a:t>arrayLet.forEach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300" dirty="0">
                <a:latin typeface="Courier" pitchFamily="2" charset="0"/>
              </a:rPr>
              <a:t>(</a:t>
            </a:r>
            <a:r>
              <a:rPr lang="pt-BR" sz="2300" dirty="0" err="1">
                <a:latin typeface="Courier" pitchFamily="2" charset="0"/>
              </a:rPr>
              <a:t>funcao</a:t>
            </a:r>
            <a:r>
              <a:rPr lang="pt-BR" sz="23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  </a:t>
            </a:r>
            <a:r>
              <a:rPr lang="pt-BR" sz="2300" dirty="0" err="1">
                <a:latin typeface="Courier" pitchFamily="2" charset="0"/>
              </a:rPr>
              <a:t>funcao</a:t>
            </a:r>
            <a:r>
              <a:rPr lang="pt-BR" sz="23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2300" dirty="0">
                <a:latin typeface="Courier" pitchFamily="2" charset="0"/>
              </a:rPr>
              <a:t>})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163DE6-31E9-5A4E-8DCC-960010A6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let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0CC5E-A889-944A-87F8-E01CADCF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35658" cy="4147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000" dirty="0">
                <a:latin typeface="Courier" pitchFamily="2" charset="0"/>
              </a:rPr>
              <a:t>mensagem = 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“Olá”</a:t>
            </a:r>
            <a:r>
              <a:rPr lang="pt-BR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000" dirty="0">
                <a:latin typeface="Courier" pitchFamily="2" charset="0"/>
              </a:rPr>
              <a:t>mensagem = </a:t>
            </a:r>
            <a:r>
              <a:rPr lang="pt-BR" sz="2000" dirty="0">
                <a:solidFill>
                  <a:srgbClr val="0070C0"/>
                </a:solidFill>
                <a:latin typeface="Courier" pitchFamily="2" charset="0"/>
              </a:rPr>
              <a:t>“adeus”</a:t>
            </a:r>
            <a:r>
              <a:rPr lang="pt-BR" sz="2000" dirty="0">
                <a:latin typeface="Courier" pitchFamily="2" charset="0"/>
              </a:rPr>
              <a:t>;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>
                <a:latin typeface="Courier" pitchFamily="2" charset="0"/>
              </a:rPr>
              <a:t>}</a:t>
            </a:r>
            <a:endParaRPr lang="pt-BR" sz="20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000" dirty="0" err="1">
                <a:latin typeface="Courier" pitchFamily="2" charset="0"/>
              </a:rPr>
              <a:t>.log</a:t>
            </a:r>
            <a:r>
              <a:rPr lang="pt-BR" sz="2000" dirty="0">
                <a:latin typeface="Courier" pitchFamily="2" charset="0"/>
              </a:rPr>
              <a:t>(mensagem);</a:t>
            </a:r>
          </a:p>
          <a:p>
            <a:pPr marL="0" indent="0">
              <a:buNone/>
            </a:pP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endParaRPr lang="pt-BR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6" descr="Uma mesa com desenhos técnicos, lápis e ferramentas">
            <a:extLst>
              <a:ext uri="{FF2B5EF4-FFF2-40B4-BE49-F238E27FC236}">
                <a16:creationId xmlns:a16="http://schemas.microsoft.com/office/drawing/2014/main" id="{03413FC2-0E02-46B1-B22E-912820622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282" b="1044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7D7FA4D-21EF-A042-B199-8D591405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 sz="5100" dirty="0"/>
              <a:t>Manipulando Textos com </a:t>
            </a:r>
            <a:r>
              <a:rPr lang="pt-BR" sz="5100" dirty="0" err="1"/>
              <a:t>Template</a:t>
            </a:r>
            <a:r>
              <a:rPr lang="pt-BR" sz="5100" dirty="0"/>
              <a:t> </a:t>
            </a:r>
            <a:r>
              <a:rPr lang="pt-BR" sz="5100" dirty="0" err="1"/>
              <a:t>String</a:t>
            </a:r>
            <a:endParaRPr lang="pt-BR" sz="5100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8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389F5-7087-D940-8611-0EDC31D9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Estamos sempre às voltas com: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AA016-DAE4-BA48-9F71-8E5BED80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Mensagens de texto exibidas para os usuários</a:t>
            </a:r>
          </a:p>
          <a:p>
            <a:r>
              <a:rPr lang="pt-BR" dirty="0"/>
              <a:t>Construção de logs e auditoria</a:t>
            </a:r>
          </a:p>
          <a:p>
            <a:r>
              <a:rPr lang="pt-BR" dirty="0"/>
              <a:t>Mecanismos de busca</a:t>
            </a:r>
          </a:p>
          <a:p>
            <a:r>
              <a:rPr lang="pt-BR" dirty="0"/>
              <a:t>Tratamento de textos (leitura/escrita)</a:t>
            </a:r>
          </a:p>
          <a:p>
            <a:r>
              <a:rPr lang="pt-BR" dirty="0"/>
              <a:t>Ordenação</a:t>
            </a:r>
          </a:p>
          <a:p>
            <a:r>
              <a:rPr lang="pt-BR" dirty="0"/>
              <a:t>...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1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426B56-AF06-ED42-80DD-A9E1201E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Facilidades de </a:t>
            </a:r>
            <a:r>
              <a:rPr lang="pt-BR" dirty="0" err="1">
                <a:solidFill>
                  <a:srgbClr val="FFFFFF"/>
                </a:solidFill>
              </a:rPr>
              <a:t>String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6C169-7399-6B42-A80B-F1DC68E0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BR" dirty="0"/>
              <a:t>Ler e escrever palavras, frases e textos</a:t>
            </a:r>
          </a:p>
          <a:p>
            <a:r>
              <a:rPr lang="pt-BR" dirty="0"/>
              <a:t>Descobrir seu tamanho</a:t>
            </a:r>
          </a:p>
          <a:p>
            <a:r>
              <a:rPr lang="pt-BR" dirty="0"/>
              <a:t>Criar </a:t>
            </a:r>
            <a:r>
              <a:rPr lang="pt-BR" dirty="0" err="1"/>
              <a:t>substrings</a:t>
            </a:r>
            <a:endParaRPr lang="pt-BR" dirty="0"/>
          </a:p>
          <a:p>
            <a:r>
              <a:rPr lang="pt-BR" dirty="0"/>
              <a:t>Fazer diferenciação e ordenação</a:t>
            </a:r>
          </a:p>
          <a:p>
            <a:r>
              <a:rPr lang="pt-BR" dirty="0"/>
              <a:t>Buscar elementos específicos (com expressões regulares)</a:t>
            </a:r>
          </a:p>
          <a:p>
            <a:r>
              <a:rPr lang="pt-BR" dirty="0"/>
              <a:t>Eliminar e transformar</a:t>
            </a:r>
          </a:p>
          <a:p>
            <a:r>
              <a:rPr lang="pt-BR" dirty="0"/>
              <a:t>...</a:t>
            </a:r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11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F5E81-19D6-DB40-9969-5567CBA2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5E444-E9E9-3A45-B8FD-5EF16580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5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500" dirty="0">
                <a:latin typeface="Courier" pitchFamily="2" charset="0"/>
              </a:rPr>
              <a:t> </a:t>
            </a:r>
            <a:r>
              <a:rPr lang="pt-BR" sz="2500" dirty="0" err="1">
                <a:latin typeface="Courier" pitchFamily="2" charset="0"/>
              </a:rPr>
              <a:t>login</a:t>
            </a:r>
            <a:r>
              <a:rPr lang="pt-BR" sz="2500" dirty="0">
                <a:latin typeface="Courier" pitchFamily="2" charset="0"/>
              </a:rPr>
              <a:t> =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</a:t>
            </a:r>
            <a:r>
              <a:rPr lang="pt-BR" sz="2500" dirty="0" err="1">
                <a:solidFill>
                  <a:srgbClr val="0070C0"/>
                </a:solidFill>
                <a:latin typeface="Courier" pitchFamily="2" charset="0"/>
              </a:rPr>
              <a:t>ecmascript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”</a:t>
            </a:r>
            <a:r>
              <a:rPr lang="pt-BR" sz="25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25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500" dirty="0">
                <a:latin typeface="Courier" pitchFamily="2" charset="0"/>
              </a:rPr>
              <a:t> dia =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“7 de abril”</a:t>
            </a:r>
            <a:r>
              <a:rPr lang="pt-BR" sz="2500" dirty="0">
                <a:latin typeface="Courier" pitchFamily="2" charset="0"/>
              </a:rPr>
              <a:t>;</a:t>
            </a:r>
            <a:endParaRPr lang="pt-BR" sz="1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500" dirty="0">
                <a:latin typeface="Courier" pitchFamily="2" charset="0"/>
              </a:rPr>
              <a:t> ano =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“2021”</a:t>
            </a:r>
            <a:r>
              <a:rPr lang="pt-BR" sz="2500" dirty="0">
                <a:latin typeface="Courier" pitchFamily="2" charset="0"/>
              </a:rPr>
              <a:t>;</a:t>
            </a:r>
            <a:br>
              <a:rPr lang="pt-BR" sz="2500" dirty="0">
                <a:latin typeface="Courier" pitchFamily="2" charset="0"/>
              </a:rPr>
            </a:br>
            <a:endParaRPr lang="pt-BR" sz="2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500" dirty="0">
                <a:latin typeface="Courier" pitchFamily="2" charset="0"/>
              </a:rPr>
              <a:t> mensagem =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“Olá, ” </a:t>
            </a:r>
            <a:r>
              <a:rPr lang="pt-BR" sz="2500" dirty="0">
                <a:latin typeface="Courier" pitchFamily="2" charset="0"/>
              </a:rPr>
              <a:t>+ </a:t>
            </a:r>
            <a:r>
              <a:rPr lang="pt-BR" sz="2500" dirty="0" err="1">
                <a:latin typeface="Courier" pitchFamily="2" charset="0"/>
              </a:rPr>
              <a:t>login</a:t>
            </a:r>
            <a:r>
              <a:rPr lang="pt-BR" sz="2500" dirty="0">
                <a:latin typeface="Courier" pitchFamily="2" charset="0"/>
              </a:rPr>
              <a:t> + </a:t>
            </a:r>
            <a:r>
              <a:rPr lang="pt-BR" sz="2600" dirty="0">
                <a:solidFill>
                  <a:srgbClr val="0070C0"/>
                </a:solidFill>
                <a:latin typeface="Courier" pitchFamily="2" charset="0"/>
              </a:rPr>
              <a:t>“!\</a:t>
            </a:r>
            <a:r>
              <a:rPr lang="pt-BR" sz="2600" dirty="0" err="1">
                <a:solidFill>
                  <a:srgbClr val="0070C0"/>
                </a:solidFill>
                <a:latin typeface="Courier" pitchFamily="2" charset="0"/>
              </a:rPr>
              <a:t>nHoje</a:t>
            </a:r>
            <a:r>
              <a:rPr lang="pt-BR" sz="2600" dirty="0">
                <a:solidFill>
                  <a:srgbClr val="0070C0"/>
                </a:solidFill>
                <a:latin typeface="Courier" pitchFamily="2" charset="0"/>
              </a:rPr>
              <a:t> é: “</a:t>
            </a:r>
            <a:r>
              <a:rPr lang="pt-BR" sz="2500" dirty="0">
                <a:latin typeface="Courier" pitchFamily="2" charset="0"/>
              </a:rPr>
              <a:t> + dia + “ </a:t>
            </a:r>
            <a:r>
              <a:rPr lang="pt-BR" sz="2500" dirty="0">
                <a:solidFill>
                  <a:srgbClr val="0070C0"/>
                </a:solidFill>
                <a:latin typeface="Courier" pitchFamily="2" charset="0"/>
              </a:rPr>
              <a:t>de ” </a:t>
            </a:r>
            <a:r>
              <a:rPr lang="pt-BR" sz="2500" dirty="0">
                <a:latin typeface="Courier" pitchFamily="2" charset="0"/>
              </a:rPr>
              <a:t>+ ano;</a:t>
            </a:r>
            <a:br>
              <a:rPr lang="pt-BR" sz="2500" dirty="0">
                <a:latin typeface="Courier" pitchFamily="2" charset="0"/>
              </a:rPr>
            </a:br>
            <a:endParaRPr lang="pt-BR" sz="25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500" dirty="0" err="1">
                <a:latin typeface="Courier" pitchFamily="2" charset="0"/>
              </a:rPr>
              <a:t>.log</a:t>
            </a:r>
            <a:r>
              <a:rPr lang="pt-BR" sz="2500" dirty="0">
                <a:latin typeface="Courier" pitchFamily="2" charset="0"/>
              </a:rPr>
              <a:t>(mensagem); </a:t>
            </a:r>
          </a:p>
          <a:p>
            <a:pPr marL="0" indent="0">
              <a:buNone/>
            </a:pPr>
            <a:endParaRPr lang="pt-BR" sz="25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saída: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Olá, </a:t>
            </a:r>
            <a:r>
              <a:rPr lang="pt-BR" sz="25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ecmascript</a:t>
            </a: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!</a:t>
            </a:r>
          </a:p>
          <a:p>
            <a:pPr marL="0" indent="0">
              <a:buNone/>
            </a:pPr>
            <a:r>
              <a:rPr lang="pt-BR" sz="25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Hoje é: 7 de abril de 2021</a:t>
            </a:r>
            <a:endParaRPr lang="pt-BR" sz="25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9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283B6-9668-9743-BD67-F92956E1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4FCB-324F-1649-ADFB-D90269E5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Concatenação de expressões enormes – dificulta a legibilidade</a:t>
            </a:r>
          </a:p>
          <a:p>
            <a:r>
              <a:rPr lang="pt-BR" dirty="0"/>
              <a:t>Precisamos lidar com quebras de linhas com caracteres especiais (\</a:t>
            </a:r>
            <a:r>
              <a:rPr lang="pt-BR" dirty="0" err="1"/>
              <a:t>n</a:t>
            </a:r>
            <a:r>
              <a:rPr lang="pt-BR" dirty="0"/>
              <a:t>, \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!</a:t>
            </a:r>
          </a:p>
          <a:p>
            <a:pPr lvl="1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simples</a:t>
            </a:r>
          </a:p>
          <a:p>
            <a:pPr lvl="1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marcados (</a:t>
            </a:r>
            <a:r>
              <a:rPr lang="pt-BR" dirty="0" err="1"/>
              <a:t>tags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81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0AA6D-04A7-BE47-9871-D4091E34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60AB4-768F-B44E-BF33-2AEF11AB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vez de: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nome = 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“Roberto”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“Bem-vindo, ” </a:t>
            </a:r>
            <a:r>
              <a:rPr lang="pt-BR" dirty="0">
                <a:latin typeface="Courier" pitchFamily="2" charset="0"/>
              </a:rPr>
              <a:t>+ nome);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saída: Bem-vindo, Roberto</a:t>
            </a:r>
          </a:p>
          <a:p>
            <a:r>
              <a:rPr lang="pt-BR" dirty="0"/>
              <a:t>Que tal: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nome = 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“Roberto”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`Bem-vindo, ${nome}`</a:t>
            </a:r>
            <a:r>
              <a:rPr lang="pt-BR" dirty="0">
                <a:latin typeface="Courier" pitchFamily="2" charset="0"/>
              </a:rPr>
              <a:t>);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08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E9185-8D2E-8141-8A92-FD7FB3C4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79" y="264111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div</a:t>
            </a:r>
            <a:r>
              <a:rPr lang="pt-BR" sz="1800" dirty="0">
                <a:latin typeface="Courier" pitchFamily="2" charset="0"/>
              </a:rPr>
              <a:t> =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`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 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b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  <a:r>
              <a:rPr lang="pt-BR" sz="1800" dirty="0">
                <a:latin typeface="Courier" pitchFamily="2" charset="0"/>
              </a:rPr>
              <a:t>Nome: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b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 </a:t>
            </a:r>
            <a:r>
              <a:rPr lang="pt-BR" sz="1800" dirty="0">
                <a:latin typeface="Courier" pitchFamily="2" charset="0"/>
              </a:rPr>
              <a:t>${nome}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b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  <a:r>
              <a:rPr lang="pt-BR" sz="1800" dirty="0">
                <a:latin typeface="Courier" pitchFamily="2" charset="0"/>
              </a:rPr>
              <a:t>Idade: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b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 </a:t>
            </a:r>
            <a:r>
              <a:rPr lang="pt-BR" sz="1800" dirty="0">
                <a:latin typeface="Courier" pitchFamily="2" charset="0"/>
              </a:rPr>
              <a:t>${idade}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 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&gt;&lt;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b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  <a:r>
              <a:rPr lang="pt-BR" sz="1800" dirty="0">
                <a:latin typeface="Courier" pitchFamily="2" charset="0"/>
              </a:rPr>
              <a:t>Endereço: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b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1800" dirty="0">
                <a:latin typeface="Courier" pitchFamily="2" charset="0"/>
              </a:rPr>
              <a:t>${</a:t>
            </a:r>
            <a:r>
              <a:rPr lang="pt-BR" sz="1800" dirty="0" err="1">
                <a:latin typeface="Courier" pitchFamily="2" charset="0"/>
              </a:rPr>
              <a:t>endereco</a:t>
            </a:r>
            <a:r>
              <a:rPr lang="pt-BR" sz="1800" dirty="0">
                <a:latin typeface="Courier" pitchFamily="2" charset="0"/>
              </a:rPr>
              <a:t>}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&gt;</a:t>
            </a:r>
            <a:r>
              <a:rPr lang="pt-BR" sz="1800" dirty="0">
                <a:latin typeface="Courier" pitchFamily="2" charset="0"/>
              </a:rPr>
              <a:t>`;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5486A15-7586-904C-95C0-1AA045C4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46" y="2757269"/>
            <a:ext cx="6407775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2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D53F-8A94-4040-8655-3AA8CED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Marcado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E49AB-28D1-3D43-8237-19DDA57C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 sistema com saudações específicas</a:t>
            </a:r>
          </a:p>
          <a:p>
            <a:pPr lvl="1"/>
            <a:r>
              <a:rPr lang="pt-BR" dirty="0"/>
              <a:t>Bom dia, boa tarde ou boa noite, dependendo do horário</a:t>
            </a:r>
          </a:p>
          <a:p>
            <a:pPr marL="0" indent="0">
              <a:buNone/>
            </a:pPr>
            <a:endParaRPr lang="pt-BR" sz="14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horas = </a:t>
            </a:r>
            <a:r>
              <a:rPr lang="pt-BR" sz="2000" dirty="0">
                <a:solidFill>
                  <a:srgbClr val="7C0054"/>
                </a:solidFill>
                <a:latin typeface="Courier" pitchFamily="2" charset="0"/>
              </a:rPr>
              <a:t>new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Date</a:t>
            </a:r>
            <a:r>
              <a:rPr lang="pt-BR" sz="2000" dirty="0">
                <a:latin typeface="Courier" pitchFamily="2" charset="0"/>
              </a:rPr>
              <a:t>().</a:t>
            </a:r>
            <a:r>
              <a:rPr lang="pt-BR" sz="2000" dirty="0" err="1">
                <a:latin typeface="Courier" pitchFamily="2" charset="0"/>
              </a:rPr>
              <a:t>getHours</a:t>
            </a:r>
            <a:r>
              <a:rPr lang="pt-BR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mensagem = `Bom dia, são ${horas} horas`;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2000" dirty="0" err="1">
                <a:latin typeface="Courier" pitchFamily="2" charset="0"/>
              </a:rPr>
              <a:t>.log</a:t>
            </a:r>
            <a:r>
              <a:rPr lang="pt-BR" sz="2000" dirty="0">
                <a:latin typeface="Courier" pitchFamily="2" charset="0"/>
              </a:rPr>
              <a:t>(mensagem);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ex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Bom dia, são 12 horas</a:t>
            </a:r>
            <a:endParaRPr lang="pt-BR" sz="2000" dirty="0">
              <a:latin typeface="Courier" pitchFamily="2" charset="0"/>
            </a:endParaRP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3E57183-5847-E644-8DD8-166F0604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76" y="4369379"/>
            <a:ext cx="8887884" cy="22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E274-CC34-2F43-8E28-AABAC73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 e </a:t>
            </a:r>
            <a:r>
              <a:rPr lang="pt-BR" dirty="0" err="1"/>
              <a:t>Weaksets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3D5D1-7330-B543-AA20-AFCB06AB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necessitarmos ter coleções com itens que não se repetem.</a:t>
            </a:r>
          </a:p>
          <a:p>
            <a:r>
              <a:rPr lang="pt-BR" dirty="0"/>
              <a:t>Os itens podem ser qualquer coisa: números, </a:t>
            </a:r>
            <a:r>
              <a:rPr lang="pt-BR" dirty="0" err="1"/>
              <a:t>strings</a:t>
            </a:r>
            <a:r>
              <a:rPr lang="pt-BR" dirty="0"/>
              <a:t>, objetos ou mesmo funções</a:t>
            </a:r>
          </a:p>
        </p:txBody>
      </p:sp>
    </p:spTree>
    <p:extLst>
      <p:ext uri="{BB962C8B-B14F-4D97-AF65-F5344CB8AC3E}">
        <p14:creationId xmlns:p14="http://schemas.microsoft.com/office/powerpoint/2010/main" val="398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D53F-8A94-4040-8655-3AA8CED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Marcado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E49AB-28D1-3D43-8237-19DDA57C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2000" dirty="0">
                <a:latin typeface="Courier" pitchFamily="2" charset="0"/>
              </a:rPr>
              <a:t> mensagem = </a:t>
            </a:r>
            <a:r>
              <a:rPr lang="pt-BR" sz="2000" dirty="0" err="1">
                <a:latin typeface="Courier" pitchFamily="2" charset="0"/>
              </a:rPr>
              <a:t>defineMensagem`Bom</a:t>
            </a:r>
            <a:r>
              <a:rPr lang="pt-BR" sz="2000" dirty="0">
                <a:latin typeface="Courier" pitchFamily="2" charset="0"/>
              </a:rPr>
              <a:t> dia, são ${horas} horas`;</a:t>
            </a:r>
          </a:p>
          <a:p>
            <a:endParaRPr lang="pt-BR" sz="2400" dirty="0"/>
          </a:p>
          <a:p>
            <a:r>
              <a:rPr lang="pt-BR" sz="2400" dirty="0"/>
              <a:t>Podemos usar a </a:t>
            </a:r>
            <a:r>
              <a:rPr lang="pt-BR" sz="2400" dirty="0" err="1"/>
              <a:t>tag</a:t>
            </a:r>
            <a:r>
              <a:rPr lang="pt-BR" sz="2400" dirty="0"/>
              <a:t> para definir uma função que recebe dois parâmetros:</a:t>
            </a:r>
          </a:p>
          <a:p>
            <a:pPr lvl="1"/>
            <a:r>
              <a:rPr lang="pt-BR" sz="2000" dirty="0"/>
              <a:t>Uma lista de </a:t>
            </a:r>
            <a:r>
              <a:rPr lang="pt-BR" sz="2000" dirty="0" err="1"/>
              <a:t>strings</a:t>
            </a:r>
            <a:endParaRPr lang="pt-BR" sz="2000" dirty="0"/>
          </a:p>
          <a:p>
            <a:pPr lvl="1"/>
            <a:r>
              <a:rPr lang="pt-BR" sz="2000" dirty="0"/>
              <a:t>Cada uma das expressões do </a:t>
            </a:r>
            <a:r>
              <a:rPr lang="pt-BR" sz="2000" dirty="0" err="1"/>
              <a:t>template</a:t>
            </a:r>
            <a:endParaRPr lang="pt-BR" sz="2000" dirty="0"/>
          </a:p>
        </p:txBody>
      </p:sp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3E57183-5847-E644-8DD8-166F0604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76" y="4369379"/>
            <a:ext cx="8887884" cy="22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D53F-8A94-4040-8655-3AA8CED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Marcado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E49AB-28D1-3D43-8237-19DDA57C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1800" dirty="0">
                <a:latin typeface="Courier" pitchFamily="2" charset="0"/>
              </a:rPr>
              <a:t> mensagem = </a:t>
            </a:r>
            <a:r>
              <a:rPr lang="pt-BR" sz="1800" dirty="0" err="1">
                <a:latin typeface="Courier" pitchFamily="2" charset="0"/>
              </a:rPr>
              <a:t>defineMensagem`Bom</a:t>
            </a:r>
            <a:r>
              <a:rPr lang="pt-BR" sz="1800" dirty="0">
                <a:latin typeface="Courier" pitchFamily="2" charset="0"/>
              </a:rPr>
              <a:t> dia, são ${horas} horas`;</a:t>
            </a:r>
          </a:p>
          <a:p>
            <a:pPr marL="0" indent="0">
              <a:buNone/>
            </a:pPr>
            <a:endParaRPr lang="pt-BR" sz="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defineMensagem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strings</a:t>
            </a:r>
            <a:r>
              <a:rPr lang="pt-BR" sz="1800" dirty="0">
                <a:latin typeface="Courier" pitchFamily="2" charset="0"/>
              </a:rPr>
              <a:t>, ... 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strings</a:t>
            </a:r>
            <a:r>
              <a:rPr lang="pt-BR" sz="18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sz="1800" dirty="0" err="1">
                <a:latin typeface="Courier" pitchFamily="2" charset="0"/>
              </a:rPr>
              <a:t>.log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14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E49AB-28D1-3D43-8237-19DDA57C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1800" dirty="0">
                <a:latin typeface="Courier" pitchFamily="2" charset="0"/>
              </a:rPr>
              <a:t> mensagem = </a:t>
            </a:r>
            <a:r>
              <a:rPr lang="pt-BR" sz="1800" dirty="0" err="1">
                <a:latin typeface="Courier" pitchFamily="2" charset="0"/>
              </a:rPr>
              <a:t>defineMensagem</a:t>
            </a:r>
            <a:r>
              <a:rPr lang="pt-BR" sz="1800" dirty="0">
                <a:latin typeface="Courier" pitchFamily="2" charset="0"/>
              </a:rPr>
              <a:t>`${“”} ${horas} horas`;</a:t>
            </a:r>
          </a:p>
          <a:p>
            <a:pPr marL="0" indent="0">
              <a:buNone/>
            </a:pPr>
            <a:endParaRPr lang="pt-BR" sz="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defineMensagem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strings</a:t>
            </a:r>
            <a:r>
              <a:rPr lang="pt-BR" sz="1800" dirty="0">
                <a:latin typeface="Courier" pitchFamily="2" charset="0"/>
              </a:rPr>
              <a:t>, ...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const</a:t>
            </a:r>
            <a:r>
              <a:rPr lang="pt-BR" sz="1800" dirty="0">
                <a:latin typeface="Courier" pitchFamily="2" charset="0"/>
              </a:rPr>
              <a:t> hora = 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[1];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sz="1800" dirty="0">
                <a:latin typeface="Courier" pitchFamily="2" charset="0"/>
              </a:rPr>
              <a:t>(hora &gt;= 6 &amp;&amp; hora &lt;= 12) {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  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[0] =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“Bom dia”</a:t>
            </a:r>
            <a:r>
              <a:rPr lang="pt-BR" sz="18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}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else</a:t>
            </a: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sz="1800" dirty="0">
                <a:latin typeface="Courier" pitchFamily="2" charset="0"/>
              </a:rPr>
              <a:t> (hora &gt; 12 &amp;&amp; hora &lt; 18) {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  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[0] =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“Boa tarde”</a:t>
            </a:r>
            <a:r>
              <a:rPr lang="pt-BR" sz="18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}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else</a:t>
            </a:r>
            <a:r>
              <a:rPr lang="pt-BR" sz="23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18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  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[0] =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“Boa noite”</a:t>
            </a:r>
            <a:r>
              <a:rPr lang="pt-BR" sz="18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[0] = `${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[0]}, são `;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solidFill>
                  <a:srgbClr val="7C0054"/>
                </a:solidFill>
                <a:latin typeface="Courier" pitchFamily="2" charset="0"/>
              </a:rPr>
              <a:t>return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pt-BR" sz="1800" dirty="0">
                <a:latin typeface="Courier" pitchFamily="2" charset="0"/>
              </a:rPr>
              <a:t>`${</a:t>
            </a:r>
            <a:r>
              <a:rPr lang="pt-BR" sz="1800" dirty="0" err="1">
                <a:latin typeface="Courier" pitchFamily="2" charset="0"/>
              </a:rPr>
              <a:t>values</a:t>
            </a:r>
            <a:r>
              <a:rPr lang="pt-BR" sz="1800" dirty="0">
                <a:latin typeface="Courier" pitchFamily="2" charset="0"/>
              </a:rPr>
              <a:t>[0]}${</a:t>
            </a:r>
            <a:r>
              <a:rPr lang="pt-BR" sz="1800" dirty="0" err="1">
                <a:latin typeface="Courier" pitchFamily="2" charset="0"/>
              </a:rPr>
              <a:t>strings</a:t>
            </a:r>
            <a:r>
              <a:rPr lang="pt-BR" sz="1800" dirty="0">
                <a:latin typeface="Courier" pitchFamily="2" charset="0"/>
              </a:rPr>
              <a:t>[0]}${hora}${</a:t>
            </a:r>
            <a:r>
              <a:rPr lang="pt-BR" sz="1800" dirty="0" err="1">
                <a:latin typeface="Courier" pitchFamily="2" charset="0"/>
              </a:rPr>
              <a:t>strings</a:t>
            </a:r>
            <a:r>
              <a:rPr lang="pt-BR" sz="1800" dirty="0">
                <a:latin typeface="Courier" pitchFamily="2" charset="0"/>
              </a:rPr>
              <a:t>[2]}`;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FD53F-8A94-4040-8655-3AA8CED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Marcado</a:t>
            </a:r>
          </a:p>
        </p:txBody>
      </p:sp>
    </p:spTree>
    <p:extLst>
      <p:ext uri="{BB962C8B-B14F-4D97-AF65-F5344CB8AC3E}">
        <p14:creationId xmlns:p14="http://schemas.microsoft.com/office/powerpoint/2010/main" val="32542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94CBC-A82E-154A-9572-79613584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Loteria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D75BA-1F48-9C4E-BD50-785DA712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23483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Os usuários podem fazer o jogo eletronicamente</a:t>
            </a:r>
          </a:p>
          <a:p>
            <a:r>
              <a:rPr lang="pt-BR" dirty="0"/>
              <a:t>Como o jogador não pode repetir números no seu jogo, usaremos um </a:t>
            </a:r>
            <a:r>
              <a:rPr lang="pt-BR" dirty="0">
                <a:latin typeface="Courier" pitchFamily="2" charset="0"/>
              </a:rPr>
              <a:t>Set</a:t>
            </a:r>
            <a:r>
              <a:rPr lang="pt-BR" dirty="0"/>
              <a:t>.</a:t>
            </a:r>
          </a:p>
          <a:p>
            <a:r>
              <a:rPr lang="pt-BR" dirty="0"/>
              <a:t>Programando um Set: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dirty="0">
                <a:latin typeface="Courier" pitchFamily="2" charset="0"/>
              </a:rPr>
              <a:t>Set() {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</a:t>
            </a: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dirty="0" err="1">
                <a:latin typeface="Courier" pitchFamily="2" charset="0"/>
              </a:rPr>
              <a:t>array</a:t>
            </a:r>
            <a:r>
              <a:rPr lang="pt-BR" dirty="0">
                <a:latin typeface="Courier" pitchFamily="2" charset="0"/>
              </a:rPr>
              <a:t> = []; 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</a:t>
            </a: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this</a:t>
            </a:r>
            <a:r>
              <a:rPr lang="pt-BR" dirty="0" err="1">
                <a:latin typeface="Courier" pitchFamily="2" charset="0"/>
              </a:rPr>
              <a:t>.add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latin typeface="Courier" pitchFamily="2" charset="0"/>
              </a:rPr>
              <a:t>(valor) {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</a:t>
            </a: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if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array.indexOf</a:t>
            </a:r>
            <a:r>
              <a:rPr lang="pt-BR" dirty="0">
                <a:latin typeface="Courier" pitchFamily="2" charset="0"/>
              </a:rPr>
              <a:t>(valor) === -1) {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    </a:t>
            </a:r>
            <a:r>
              <a:rPr lang="pt-BR" dirty="0" err="1">
                <a:latin typeface="Courier" pitchFamily="2" charset="0"/>
              </a:rPr>
              <a:t>array.push</a:t>
            </a:r>
            <a:r>
              <a:rPr lang="pt-BR" dirty="0">
                <a:latin typeface="Courier" pitchFamily="2" charset="0"/>
              </a:rPr>
              <a:t>(valor);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pt-BR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  </a:t>
            </a: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this</a:t>
            </a:r>
            <a:r>
              <a:rPr lang="pt-BR" dirty="0" err="1">
                <a:latin typeface="Courier" pitchFamily="2" charset="0"/>
              </a:rPr>
              <a:t>.print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console</a:t>
            </a:r>
            <a:r>
              <a:rPr lang="pt-BR" dirty="0" err="1">
                <a:latin typeface="Courier" pitchFamily="2" charset="0"/>
              </a:rPr>
              <a:t>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array</a:t>
            </a:r>
            <a:r>
              <a:rPr lang="pt-BR" dirty="0">
                <a:latin typeface="Courier" pitchFamily="2" charset="0"/>
              </a:rPr>
              <a:t>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777-7DCA-A34B-BDB2-D54C5A34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E52AA-0F8C-9340-9672-1C954CE9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err="1">
                <a:solidFill>
                  <a:srgbClr val="000000"/>
                </a:solidFill>
              </a:rPr>
              <a:t>add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value</a:t>
            </a:r>
            <a:r>
              <a:rPr lang="pt-BR" sz="2000" dirty="0">
                <a:solidFill>
                  <a:srgbClr val="000000"/>
                </a:solidFill>
              </a:rPr>
              <a:t>) – inserir valor no Set</a:t>
            </a:r>
          </a:p>
          <a:p>
            <a:pPr lvl="0"/>
            <a:r>
              <a:rPr lang="pt-BR" sz="2000" dirty="0">
                <a:solidFill>
                  <a:srgbClr val="000000"/>
                </a:solidFill>
              </a:rPr>
              <a:t>delete(</a:t>
            </a:r>
            <a:r>
              <a:rPr lang="pt-BR" sz="2000" dirty="0" err="1">
                <a:solidFill>
                  <a:srgbClr val="000000"/>
                </a:solidFill>
              </a:rPr>
              <a:t>value</a:t>
            </a:r>
            <a:r>
              <a:rPr lang="pt-BR" sz="2000" dirty="0">
                <a:solidFill>
                  <a:srgbClr val="000000"/>
                </a:solidFill>
              </a:rPr>
              <a:t>) – remover um valor no Set</a:t>
            </a:r>
          </a:p>
          <a:p>
            <a:pPr lvl="0"/>
            <a:r>
              <a:rPr lang="pt-BR" sz="2000" dirty="0" err="1">
                <a:solidFill>
                  <a:srgbClr val="000000"/>
                </a:solidFill>
              </a:rPr>
              <a:t>clear</a:t>
            </a:r>
            <a:r>
              <a:rPr lang="pt-BR" sz="2000" dirty="0">
                <a:solidFill>
                  <a:srgbClr val="000000"/>
                </a:solidFill>
              </a:rPr>
              <a:t>() – remover todos os itens do Set</a:t>
            </a:r>
          </a:p>
          <a:p>
            <a:pPr lvl="0"/>
            <a:r>
              <a:rPr lang="pt-BR" sz="2000" dirty="0" err="1">
                <a:solidFill>
                  <a:srgbClr val="000000"/>
                </a:solidFill>
              </a:rPr>
              <a:t>has</a:t>
            </a:r>
            <a:r>
              <a:rPr lang="pt-BR" sz="2000" dirty="0">
                <a:solidFill>
                  <a:srgbClr val="000000"/>
                </a:solidFill>
              </a:rPr>
              <a:t>(</a:t>
            </a:r>
            <a:r>
              <a:rPr lang="pt-BR" sz="2000" dirty="0" err="1">
                <a:solidFill>
                  <a:srgbClr val="000000"/>
                </a:solidFill>
              </a:rPr>
              <a:t>value</a:t>
            </a:r>
            <a:r>
              <a:rPr lang="pt-BR" sz="2000" dirty="0">
                <a:solidFill>
                  <a:srgbClr val="000000"/>
                </a:solidFill>
              </a:rPr>
              <a:t>) – retorna </a:t>
            </a:r>
            <a:r>
              <a:rPr lang="pt-BR" sz="2000" b="1" dirty="0" err="1">
                <a:solidFill>
                  <a:srgbClr val="000000"/>
                </a:solidFill>
              </a:rPr>
              <a:t>true</a:t>
            </a:r>
            <a:r>
              <a:rPr lang="pt-BR" sz="2000" dirty="0">
                <a:solidFill>
                  <a:srgbClr val="000000"/>
                </a:solidFill>
              </a:rPr>
              <a:t> se o valor estiver presente no Set</a:t>
            </a:r>
          </a:p>
          <a:p>
            <a:pPr marL="0" lvl="0" indent="0">
              <a:buNone/>
            </a:pPr>
            <a:endParaRPr lang="pt-BR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1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0777-7DCA-A34B-BDB2-D54C5A34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Weakset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E52AA-0F8C-9340-9672-1C954CE9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>
                <a:solidFill>
                  <a:srgbClr val="000000"/>
                </a:solidFill>
              </a:rPr>
              <a:t>Muito similar ao Set, só que os valores precisam ser objetos.</a:t>
            </a:r>
          </a:p>
          <a:p>
            <a:pPr lvl="0"/>
            <a:r>
              <a:rPr lang="pt-BR" sz="2000" dirty="0" err="1">
                <a:solidFill>
                  <a:srgbClr val="000000"/>
                </a:solidFill>
              </a:rPr>
              <a:t>WeakSet</a:t>
            </a:r>
            <a:r>
              <a:rPr lang="pt-BR" sz="2000" dirty="0">
                <a:solidFill>
                  <a:srgbClr val="000000"/>
                </a:solidFill>
              </a:rPr>
              <a:t> não é iterável</a:t>
            </a:r>
          </a:p>
          <a:p>
            <a:pPr lvl="0"/>
            <a:r>
              <a:rPr lang="pt-BR" sz="2000" dirty="0">
                <a:solidFill>
                  <a:srgbClr val="000000"/>
                </a:solidFill>
              </a:rPr>
              <a:t>Não possui o método </a:t>
            </a:r>
            <a:r>
              <a:rPr lang="pt-BR" sz="2000" dirty="0" err="1">
                <a:solidFill>
                  <a:srgbClr val="000000"/>
                </a:solidFill>
              </a:rPr>
              <a:t>clear</a:t>
            </a:r>
            <a:endParaRPr lang="pt-BR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pt-BR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6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FAA6A82-2724-2442-9A70-D17EB5AB3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Declaração de Variáveis em </a:t>
            </a:r>
            <a:r>
              <a:rPr lang="pt-BR" dirty="0" err="1">
                <a:solidFill>
                  <a:srgbClr val="FFFFFF"/>
                </a:solidFill>
              </a:rPr>
              <a:t>ECMAScript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9A6E5BF-1007-3042-A0E3-DB5E300FE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FD4C4-5DFD-7242-9173-D915194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fracamente </a:t>
            </a:r>
            <a:r>
              <a:rPr lang="pt-BR" dirty="0" err="1"/>
              <a:t>tipada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CF42F-BBE6-D644-A755-79D2C5C3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213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JavaScript é fracamente </a:t>
            </a:r>
            <a:r>
              <a:rPr lang="pt-BR" dirty="0" err="1"/>
              <a:t>tipada</a:t>
            </a:r>
            <a:r>
              <a:rPr lang="pt-BR" dirty="0"/>
              <a:t>, como Python, PHP, </a:t>
            </a:r>
            <a:r>
              <a:rPr lang="pt-BR" dirty="0" err="1"/>
              <a:t>R</a:t>
            </a:r>
            <a:endParaRPr lang="pt-BR" dirty="0"/>
          </a:p>
          <a:p>
            <a:pPr marL="0" indent="0">
              <a:buNone/>
            </a:pPr>
            <a:endParaRPr lang="pt-BR" sz="1800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Exemplos</a:t>
            </a:r>
            <a:endParaRPr lang="pt-BR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>
                <a:latin typeface="Courier" pitchFamily="2" charset="0"/>
              </a:rPr>
              <a:t>objeto = {};</a:t>
            </a:r>
            <a:endParaRPr lang="pt-BR" sz="18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>
                <a:latin typeface="Courier" pitchFamily="2" charset="0"/>
              </a:rPr>
              <a:t>numero = 1;</a:t>
            </a:r>
            <a:endParaRPr lang="pt-BR" sz="18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>
                <a:latin typeface="Courier" pitchFamily="2" charset="0"/>
              </a:rPr>
              <a:t>nome =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“Alfredo”</a:t>
            </a:r>
            <a:r>
              <a:rPr lang="pt-BR" sz="1800" dirty="0">
                <a:latin typeface="Courier" pitchFamily="2" charset="0"/>
              </a:rPr>
              <a:t>;</a:t>
            </a:r>
            <a:endParaRPr lang="pt-BR" sz="1800" dirty="0">
              <a:solidFill>
                <a:srgbClr val="7C0054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1800" dirty="0">
                <a:latin typeface="Courier" pitchFamily="2" charset="0"/>
              </a:rPr>
              <a:t>lista = [1,2,3];</a:t>
            </a:r>
          </a:p>
          <a:p>
            <a:pPr marL="0" indent="0">
              <a:buNone/>
            </a:pPr>
            <a:endParaRPr lang="pt-BR" sz="1800" dirty="0">
              <a:solidFill>
                <a:srgbClr val="7C0054"/>
              </a:solidFill>
              <a:latin typeface="Courier" pitchFamily="2" charset="0"/>
            </a:endParaRPr>
          </a:p>
          <a:p>
            <a:pPr lvl="0"/>
            <a:r>
              <a:rPr lang="pt-BR" dirty="0">
                <a:solidFill>
                  <a:srgbClr val="000000"/>
                </a:solidFill>
              </a:rPr>
              <a:t>O interpretador JavaScript identifica os tipos pelos valores atribuídos e possibilita operá-los.</a:t>
            </a:r>
          </a:p>
          <a:p>
            <a:pPr marL="0" indent="0">
              <a:buNone/>
            </a:pPr>
            <a:endParaRPr lang="pt-BR" sz="1800" dirty="0">
              <a:solidFill>
                <a:srgbClr val="7C0054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6EB67-CC2A-814C-97CE-7B227279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</a:t>
            </a:r>
            <a:r>
              <a:rPr lang="pt-BR" dirty="0" err="1"/>
              <a:t>tipado</a:t>
            </a:r>
            <a:r>
              <a:rPr lang="pt-BR" dirty="0"/>
              <a:t>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B7E4A-DA60-844F-8C1A-0592A15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TypeScript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www.typescriptlang.org</a:t>
            </a:r>
            <a:r>
              <a:rPr lang="pt-BR" dirty="0"/>
              <a:t>/.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86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682-EBF1-934A-B63D-42C1F136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-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C4980-33A1-9943-8BF8-5DC0BB83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quisermos que uma variável não altere o seu valor após ter sido criada, utilizaremos </a:t>
            </a:r>
            <a:r>
              <a:rPr lang="pt-BR" b="1" dirty="0"/>
              <a:t>constantes</a:t>
            </a:r>
          </a:p>
          <a:p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dirty="0"/>
              <a:t>cria uma </a:t>
            </a:r>
            <a:r>
              <a:rPr lang="pt-BR" i="1" dirty="0"/>
              <a:t>referência constante </a:t>
            </a:r>
            <a:r>
              <a:rPr lang="pt-BR" dirty="0"/>
              <a:t>– o valor não é imutável</a:t>
            </a:r>
          </a:p>
          <a:p>
            <a:pPr lvl="1"/>
            <a:r>
              <a:rPr lang="pt-BR" dirty="0"/>
              <a:t>Se tentarmos atribuir </a:t>
            </a:r>
            <a:r>
              <a:rPr lang="pt-BR" b="1" dirty="0"/>
              <a:t>um novo valor </a:t>
            </a:r>
            <a:r>
              <a:rPr lang="pt-BR" dirty="0"/>
              <a:t>a variável,</a:t>
            </a:r>
            <a:r>
              <a:rPr lang="pt-BR" b="1" dirty="0"/>
              <a:t> dá erro.</a:t>
            </a:r>
          </a:p>
          <a:p>
            <a:pPr marL="0" indent="0">
              <a:buNone/>
            </a:pPr>
            <a:endParaRPr lang="pt-BR" dirty="0">
              <a:solidFill>
                <a:schemeClr val="accent4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const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dataNascimento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‘21/07/1997’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dataNascimento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‘25/08/2017’</a:t>
            </a:r>
            <a:r>
              <a:rPr lang="pt-BR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//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TypeError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Assignment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to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constant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variable</a:t>
            </a:r>
            <a:endParaRPr lang="pt-BR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endParaRPr lang="pt-BR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028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GradientRis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1047</Words>
  <Application>Microsoft Macintosh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Aharoni</vt:lpstr>
      <vt:lpstr>Arial</vt:lpstr>
      <vt:lpstr>Avenir Next LT Pro</vt:lpstr>
      <vt:lpstr>Calibri</vt:lpstr>
      <vt:lpstr>Courier</vt:lpstr>
      <vt:lpstr>ShapesVTI</vt:lpstr>
      <vt:lpstr>ECMAScript 6</vt:lpstr>
      <vt:lpstr>Sets e Weaksets</vt:lpstr>
      <vt:lpstr>Loteria online</vt:lpstr>
      <vt:lpstr>Métodos Set</vt:lpstr>
      <vt:lpstr>Weakset</vt:lpstr>
      <vt:lpstr>Declaração de Variáveis em ECMAScript</vt:lpstr>
      <vt:lpstr>Linguagem fracamente tipada</vt:lpstr>
      <vt:lpstr>JavaScript tipado???</vt:lpstr>
      <vt:lpstr>Constantes - const</vt:lpstr>
      <vt:lpstr>let é o novo var</vt:lpstr>
      <vt:lpstr>var vs let</vt:lpstr>
      <vt:lpstr>Manipulando Textos com Template String</vt:lpstr>
      <vt:lpstr>Estamos sempre às voltas com:</vt:lpstr>
      <vt:lpstr>Facilidades de String</vt:lpstr>
      <vt:lpstr>Exemplo</vt:lpstr>
      <vt:lpstr>Problemas</vt:lpstr>
      <vt:lpstr>Template String Simples</vt:lpstr>
      <vt:lpstr>Apresentação do PowerPoint</vt:lpstr>
      <vt:lpstr>Template Strings Marcado</vt:lpstr>
      <vt:lpstr>Template Strings Marcado</vt:lpstr>
      <vt:lpstr>Template Strings Marcado</vt:lpstr>
      <vt:lpstr>Template Strings Marcado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RAFAEL ELIAS DE LIMA ESCALFONI</dc:creator>
  <cp:lastModifiedBy>RAFAEL ELIAS DE LIMA ESCALFONI</cp:lastModifiedBy>
  <cp:revision>1</cp:revision>
  <dcterms:created xsi:type="dcterms:W3CDTF">2021-04-06T20:46:57Z</dcterms:created>
  <dcterms:modified xsi:type="dcterms:W3CDTF">2021-04-06T21:42:56Z</dcterms:modified>
</cp:coreProperties>
</file>