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61" r:id="rId15"/>
    <p:sldId id="262" r:id="rId16"/>
    <p:sldId id="263" r:id="rId17"/>
    <p:sldId id="265" r:id="rId18"/>
    <p:sldId id="279" r:id="rId19"/>
    <p:sldId id="266" r:id="rId20"/>
    <p:sldId id="280" r:id="rId21"/>
    <p:sldId id="267" r:id="rId22"/>
    <p:sldId id="269" r:id="rId23"/>
    <p:sldId id="268" r:id="rId24"/>
    <p:sldId id="281" r:id="rId25"/>
    <p:sldId id="282" r:id="rId26"/>
    <p:sldId id="270" r:id="rId27"/>
    <p:sldId id="278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ELIAS DE LIMA ESCALFONI" initials="REDLE" lastIdx="1" clrIdx="0">
    <p:extLst>
      <p:ext uri="{19B8F6BF-5375-455C-9EA6-DF929625EA0E}">
        <p15:presenceInfo xmlns:p15="http://schemas.microsoft.com/office/powerpoint/2012/main" userId="S::09794563714@cefet-rj.br::77e1fd9a-a5e0-466f-b856-a830925030c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F72A8B-BB31-1044-B941-844A0E6E94A2}" v="11" dt="2021-09-17T20:07:52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9"/>
  </p:normalViewPr>
  <p:slideViewPr>
    <p:cSldViewPr snapToGrid="0" snapToObjects="1">
      <p:cViewPr varScale="1">
        <p:scale>
          <a:sx n="76" d="100"/>
          <a:sy n="76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7T16:59:22.789" idx="1">
    <p:pos x="7060" y="1175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552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404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99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832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34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081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093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88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595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403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57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7/7/22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5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53FB48-71E8-F742-8929-795AA4A76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Banco de Dados II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34BE19-CB6F-5640-9E27-D9F7C8EC9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Bancos de </a:t>
            </a:r>
            <a:r>
              <a:rPr lang="pt-BR"/>
              <a:t>Dados Orientados </a:t>
            </a:r>
            <a:r>
              <a:rPr lang="pt-BR" dirty="0"/>
              <a:t>a Documentos</a:t>
            </a:r>
          </a:p>
        </p:txBody>
      </p:sp>
      <p:pic>
        <p:nvPicPr>
          <p:cNvPr id="4" name="Picture 3" descr="Tela com gráficos do mercado de ações">
            <a:extLst>
              <a:ext uri="{FF2B5EF4-FFF2-40B4-BE49-F238E27FC236}">
                <a16:creationId xmlns:a16="http://schemas.microsoft.com/office/drawing/2014/main" id="{E4684E17-F6D3-435B-AB6D-D184DF1A50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16" r="424" b="-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22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53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C57EA-E1B9-CC42-BD32-352865C8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Consultas em XML - </a:t>
            </a:r>
            <a:r>
              <a:rPr lang="pt-BR" dirty="0" err="1"/>
              <a:t>XQuery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1431B-0BDB-774B-BE7C-714EA658F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Extração de </a:t>
            </a:r>
            <a:r>
              <a:rPr lang="pt-BR" sz="2400" dirty="0" err="1"/>
              <a:t>subelementos</a:t>
            </a:r>
            <a:r>
              <a:rPr lang="pt-BR" sz="2400" dirty="0"/>
              <a:t>, modificação de </a:t>
            </a:r>
            <a:r>
              <a:rPr lang="pt-BR" sz="2400" dirty="0" err="1"/>
              <a:t>subelementos</a:t>
            </a:r>
            <a:endParaRPr lang="pt-BR" sz="2400" dirty="0"/>
          </a:p>
          <a:p>
            <a:r>
              <a:rPr lang="pt-BR" sz="2400" dirty="0"/>
              <a:t>Permite uso de hiperlinks e expressões de caminho</a:t>
            </a:r>
          </a:p>
          <a:p>
            <a:r>
              <a:rPr lang="pt-BR" sz="2400" dirty="0" err="1"/>
              <a:t>XQuery</a:t>
            </a:r>
            <a:r>
              <a:rPr lang="pt-BR" sz="2400" dirty="0"/>
              <a:t> é uma evolução do </a:t>
            </a:r>
            <a:r>
              <a:rPr lang="pt-BR" sz="2400" dirty="0" err="1"/>
              <a:t>XPath</a:t>
            </a:r>
            <a:r>
              <a:rPr lang="pt-BR" sz="2400" dirty="0"/>
              <a:t>. </a:t>
            </a:r>
          </a:p>
          <a:p>
            <a:pPr lvl="1"/>
            <a:r>
              <a:rPr lang="pt-BR" sz="2000" dirty="0"/>
              <a:t>Possui opções para formar novas estruturas XML</a:t>
            </a:r>
          </a:p>
          <a:p>
            <a:pPr lvl="1"/>
            <a:r>
              <a:rPr lang="pt-BR" sz="2000" dirty="0"/>
              <a:t>Possui cláusula </a:t>
            </a:r>
            <a:r>
              <a:rPr lang="pt-BR" sz="2000" b="1" dirty="0"/>
              <a:t>WHERE </a:t>
            </a:r>
            <a:r>
              <a:rPr lang="pt-BR" sz="2000" dirty="0"/>
              <a:t>para filtrar resultados, como em SQL</a:t>
            </a:r>
            <a:endParaRPr lang="pt-BR" dirty="0"/>
          </a:p>
          <a:p>
            <a:r>
              <a:rPr lang="pt-BR" sz="2400" dirty="0"/>
              <a:t>Exemplo: Documento “Departamento”, pesquisa por nomes de ruas de departamentos: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348CD9E3-C655-764E-902A-305FDC631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650" y="4677375"/>
            <a:ext cx="66167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43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24E82-1358-1E4F-A68A-B7FA9B82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XQuery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5FC31D-EB96-FC4E-B7A6-AAFF19CEE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Variáveis são marcadas com $ seguidas do seu nome</a:t>
            </a:r>
          </a:p>
          <a:p>
            <a:r>
              <a:rPr lang="pt-BR" dirty="0"/>
              <a:t>Dado a importância de bancos XML para a interoperabilidade no início dos anos 2000, muitos </a:t>
            </a:r>
            <a:r>
              <a:rPr lang="pt-BR" dirty="0" err="1"/>
              <a:t>SGBDRs</a:t>
            </a:r>
            <a:r>
              <a:rPr lang="pt-BR" dirty="0"/>
              <a:t> possuem suporte para documentos XML</a:t>
            </a:r>
          </a:p>
          <a:p>
            <a:pPr lvl="1"/>
            <a:r>
              <a:rPr lang="pt-BR" dirty="0"/>
              <a:t>tipo específico para colunas de dados em XML</a:t>
            </a:r>
          </a:p>
          <a:p>
            <a:pPr lvl="1"/>
            <a:r>
              <a:rPr lang="pt-BR" dirty="0"/>
              <a:t>suporte para </a:t>
            </a:r>
            <a:r>
              <a:rPr lang="pt-BR" dirty="0" err="1"/>
              <a:t>XQuery</a:t>
            </a:r>
            <a:r>
              <a:rPr lang="pt-BR" dirty="0"/>
              <a:t> e </a:t>
            </a:r>
            <a:r>
              <a:rPr lang="pt-BR" dirty="0" err="1"/>
              <a:t>XPath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220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562A5-1ADF-3D42-B337-681B7705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Bancos de Dados XML Nativos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3DD0CC-5D8C-C348-9F0D-16D86FBCC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400" dirty="0"/>
              <a:t>Dados são armazenados em documentos</a:t>
            </a:r>
          </a:p>
          <a:p>
            <a:pPr>
              <a:lnSpc>
                <a:spcPct val="100000"/>
              </a:lnSpc>
            </a:pPr>
            <a:r>
              <a:rPr lang="pt-BR" sz="2400" dirty="0"/>
              <a:t>Dados estruturados nos documentos são compatíveis com o padrão XML</a:t>
            </a:r>
          </a:p>
          <a:p>
            <a:pPr>
              <a:lnSpc>
                <a:spcPct val="100000"/>
              </a:lnSpc>
            </a:pPr>
            <a:r>
              <a:rPr lang="pt-BR" sz="2400" dirty="0"/>
              <a:t>Tecnologias XML como </a:t>
            </a:r>
            <a:r>
              <a:rPr lang="pt-BR" sz="2400" dirty="0" err="1"/>
              <a:t>XPath</a:t>
            </a:r>
            <a:r>
              <a:rPr lang="pt-BR" sz="2400" dirty="0"/>
              <a:t>, </a:t>
            </a:r>
            <a:r>
              <a:rPr lang="pt-BR" sz="2400" dirty="0" err="1"/>
              <a:t>XQuery</a:t>
            </a:r>
            <a:r>
              <a:rPr lang="pt-BR" sz="2400" dirty="0"/>
              <a:t> e XSLT para consulta e manipulação de dados</a:t>
            </a:r>
          </a:p>
          <a:p>
            <a:pPr>
              <a:lnSpc>
                <a:spcPct val="100000"/>
              </a:lnSpc>
            </a:pPr>
            <a:r>
              <a:rPr lang="pt-BR" sz="2400" dirty="0"/>
              <a:t>Dados armazenados hierarquicamente em estruturas de árvores</a:t>
            </a:r>
          </a:p>
          <a:p>
            <a:pPr>
              <a:lnSpc>
                <a:spcPct val="100000"/>
              </a:lnSpc>
            </a:pPr>
            <a:r>
              <a:rPr lang="pt-BR" sz="2400" dirty="0"/>
              <a:t>Extremamente úteis em sistemas interoperáveis baseados em SOA (Service-</a:t>
            </a:r>
            <a:r>
              <a:rPr lang="pt-BR" sz="2400" dirty="0" err="1"/>
              <a:t>Oriented</a:t>
            </a:r>
            <a:r>
              <a:rPr lang="pt-BR" sz="2400" dirty="0"/>
              <a:t> </a:t>
            </a:r>
            <a:r>
              <a:rPr lang="pt-BR" sz="2400" dirty="0" err="1"/>
              <a:t>Architectures</a:t>
            </a:r>
            <a:r>
              <a:rPr lang="pt-B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457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138222-D274-4866-96E7-C3B1D6DA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888E255-D20B-4F26-B9DA-3DF036797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2C2458-C597-C640-906C-BEC4AC94D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2" y="1122363"/>
            <a:ext cx="508763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Banco de dados XML </a:t>
            </a:r>
            <a:r>
              <a:rPr lang="en-US" sz="5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Nativo</a:t>
            </a:r>
            <a:r>
              <a:rPr lang="en-US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US" sz="5100" dirty="0" err="1">
                <a:solidFill>
                  <a:srgbClr val="FFFFFF"/>
                </a:solidFill>
              </a:rPr>
              <a:t>E</a:t>
            </a:r>
            <a:r>
              <a:rPr lang="en-US" sz="5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squema</a:t>
            </a:r>
            <a:endParaRPr lang="en-US" sz="5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AD46D6-02D6-45B3-921C-F4033826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2790" y="5367348"/>
            <a:ext cx="616353" cy="5996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98BE6EF4-7446-7D4C-ABE8-A8258CD63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576183"/>
            <a:ext cx="5965371" cy="5577621"/>
          </a:xfrm>
          <a:custGeom>
            <a:avLst/>
            <a:gdLst/>
            <a:ahLst/>
            <a:cxnLst/>
            <a:rect l="l" t="t" r="r" b="b"/>
            <a:pathLst>
              <a:path w="5051479" h="5503900">
                <a:moveTo>
                  <a:pt x="151948" y="0"/>
                </a:moveTo>
                <a:lnTo>
                  <a:pt x="4899531" y="0"/>
                </a:lnTo>
                <a:cubicBezTo>
                  <a:pt x="4983450" y="0"/>
                  <a:pt x="5051479" y="68029"/>
                  <a:pt x="5051479" y="151948"/>
                </a:cubicBezTo>
                <a:lnTo>
                  <a:pt x="5051479" y="5351952"/>
                </a:lnTo>
                <a:cubicBezTo>
                  <a:pt x="5051479" y="5435871"/>
                  <a:pt x="4983450" y="5503900"/>
                  <a:pt x="4899531" y="5503900"/>
                </a:cubicBezTo>
                <a:lnTo>
                  <a:pt x="151948" y="5503900"/>
                </a:lnTo>
                <a:cubicBezTo>
                  <a:pt x="68029" y="5503900"/>
                  <a:pt x="0" y="5435871"/>
                  <a:pt x="0" y="5351952"/>
                </a:cubicBezTo>
                <a:lnTo>
                  <a:pt x="0" y="151948"/>
                </a:lnTo>
                <a:cubicBezTo>
                  <a:pt x="0" y="68029"/>
                  <a:pt x="68029" y="0"/>
                  <a:pt x="15194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91051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370A13-1334-374F-8367-A0CEE5451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O que pesou na transição para JSON DBs?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89957F-3FC6-BD46-854A-E61E576DB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ctr">
            <a:normAutofit/>
          </a:bodyPr>
          <a:lstStyle/>
          <a:p>
            <a:r>
              <a:rPr lang="pt-BR" dirty="0"/>
              <a:t>XML ocupa muito espaço e é caro para processar</a:t>
            </a:r>
          </a:p>
          <a:p>
            <a:pPr>
              <a:lnSpc>
                <a:spcPct val="150000"/>
              </a:lnSpc>
            </a:pPr>
            <a:r>
              <a:rPr lang="pt-BR" dirty="0" err="1"/>
              <a:t>Tags</a:t>
            </a:r>
            <a:r>
              <a:rPr lang="pt-BR" dirty="0"/>
              <a:t> são prolixas e repetitivas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7498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02C93-6DC4-274D-A9E9-48FA387A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Bancos de Dados de Documentos JSON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F35D40-1740-3449-A9D2-4A94E8EF8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538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400" dirty="0"/>
              <a:t>JSON (JavaScript </a:t>
            </a:r>
            <a:r>
              <a:rPr lang="pt-BR" sz="2400" dirty="0" err="1"/>
              <a:t>Object</a:t>
            </a:r>
            <a:r>
              <a:rPr lang="pt-BR" sz="2400" dirty="0"/>
              <a:t> </a:t>
            </a:r>
            <a:r>
              <a:rPr lang="pt-BR" sz="2400" dirty="0" err="1"/>
              <a:t>Notation</a:t>
            </a:r>
            <a:r>
              <a:rPr lang="pt-BR" sz="2400" dirty="0"/>
              <a:t>)</a:t>
            </a:r>
          </a:p>
          <a:p>
            <a:pPr>
              <a:lnSpc>
                <a:spcPct val="100000"/>
              </a:lnSpc>
            </a:pPr>
            <a:r>
              <a:rPr lang="pt-BR" sz="2400" dirty="0"/>
              <a:t>Possui muitas similaridades com documentos XML</a:t>
            </a:r>
          </a:p>
          <a:p>
            <a:pPr>
              <a:lnSpc>
                <a:spcPct val="100000"/>
              </a:lnSpc>
            </a:pPr>
            <a:r>
              <a:rPr lang="pt-BR" sz="2400" dirty="0"/>
              <a:t>BD XML são comumente usados em sistemas gerenciadores de conteúdo, organizando coleções de texto – artigos científicos, documentos de negócios etc.</a:t>
            </a:r>
          </a:p>
          <a:p>
            <a:pPr>
              <a:lnSpc>
                <a:spcPct val="100000"/>
              </a:lnSpc>
            </a:pPr>
            <a:r>
              <a:rPr lang="pt-BR" sz="2400" dirty="0"/>
              <a:t>BD JSON são muito usados em sistemas web, armazenando e modificando conteúdos dinâmicos e dados transacionais no cerne de aplicações web modernas.</a:t>
            </a:r>
          </a:p>
        </p:txBody>
      </p:sp>
    </p:spTree>
    <p:extLst>
      <p:ext uri="{BB962C8B-B14F-4D97-AF65-F5344CB8AC3E}">
        <p14:creationId xmlns:p14="http://schemas.microsoft.com/office/powerpoint/2010/main" val="3728533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FA8151-2767-C345-B8CB-90257E81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JSON e AJAX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142884-34B5-144F-AACD-B83D3388E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832654" cy="3859742"/>
          </a:xfrm>
        </p:spPr>
        <p:txBody>
          <a:bodyPr>
            <a:normAutofit/>
          </a:bodyPr>
          <a:lstStyle/>
          <a:p>
            <a:r>
              <a:rPr lang="pt-BR" sz="2000" dirty="0"/>
              <a:t>JSON foi criado por Douglas </a:t>
            </a:r>
            <a:r>
              <a:rPr lang="pt-BR" sz="2000" dirty="0" err="1"/>
              <a:t>Crockford</a:t>
            </a:r>
            <a:r>
              <a:rPr lang="pt-BR" sz="2000" dirty="0"/>
              <a:t> como um arcabouço dinâmico e interativo para aplicações web</a:t>
            </a:r>
          </a:p>
          <a:p>
            <a:r>
              <a:rPr lang="pt-BR" sz="2000" dirty="0"/>
              <a:t>É mais leve e produziu uma revolução em funcionalidades AJAX</a:t>
            </a:r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B500182D-B613-6844-88D7-D9E248849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822" y="1396315"/>
            <a:ext cx="7505178" cy="546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66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BC76B5-0992-A046-B708-03AA644D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41492" cy="416601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Estrutura de objetos JSON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A34915-49E3-8145-8B34-0C1C4982C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686" y="944450"/>
            <a:ext cx="6436946" cy="4889350"/>
          </a:xfrm>
        </p:spPr>
        <p:txBody>
          <a:bodyPr anchor="ctr">
            <a:normAutofit fontScale="92500"/>
          </a:bodyPr>
          <a:lstStyle/>
          <a:p>
            <a:pPr>
              <a:lnSpc>
                <a:spcPct val="130000"/>
              </a:lnSpc>
            </a:pPr>
            <a:r>
              <a:rPr lang="pt-BR" dirty="0"/>
              <a:t>Dados é organizado em pares chave-valor (parecido com </a:t>
            </a:r>
            <a:r>
              <a:rPr lang="pt-BR" dirty="0" err="1"/>
              <a:t>key-value</a:t>
            </a:r>
            <a:r>
              <a:rPr lang="pt-BR" dirty="0"/>
              <a:t> </a:t>
            </a:r>
            <a:r>
              <a:rPr lang="pt-BR" dirty="0" err="1"/>
              <a:t>db</a:t>
            </a:r>
            <a:r>
              <a:rPr lang="pt-BR" dirty="0"/>
              <a:t>)</a:t>
            </a:r>
          </a:p>
          <a:p>
            <a:pPr>
              <a:lnSpc>
                <a:spcPct val="130000"/>
              </a:lnSpc>
            </a:pPr>
            <a:r>
              <a:rPr lang="pt-BR" dirty="0"/>
              <a:t>Documentos consistem em pares chave-valor separados por vírgulas</a:t>
            </a:r>
          </a:p>
          <a:p>
            <a:pPr>
              <a:lnSpc>
                <a:spcPct val="130000"/>
              </a:lnSpc>
            </a:pPr>
            <a:r>
              <a:rPr lang="pt-BR" dirty="0"/>
              <a:t>Documentos inicial com </a:t>
            </a:r>
            <a:r>
              <a:rPr lang="pt-BR" b="1" dirty="0"/>
              <a:t>{</a:t>
            </a:r>
            <a:r>
              <a:rPr lang="pt-BR" dirty="0"/>
              <a:t> e finalizam com </a:t>
            </a:r>
            <a:r>
              <a:rPr lang="pt-BR" b="1" dirty="0"/>
              <a:t>}</a:t>
            </a:r>
            <a:endParaRPr lang="pt-BR" dirty="0"/>
          </a:p>
          <a:p>
            <a:pPr>
              <a:lnSpc>
                <a:spcPct val="130000"/>
              </a:lnSpc>
            </a:pPr>
            <a:r>
              <a:rPr lang="pt-BR" b="1" dirty="0"/>
              <a:t>Chaves </a:t>
            </a:r>
            <a:r>
              <a:rPr lang="pt-BR" dirty="0"/>
              <a:t>são </a:t>
            </a:r>
            <a:r>
              <a:rPr lang="pt-BR" b="1" dirty="0" err="1"/>
              <a:t>Strings</a:t>
            </a:r>
            <a:r>
              <a:rPr lang="pt-BR" b="1" dirty="0"/>
              <a:t> – sempre </a:t>
            </a:r>
            <a:r>
              <a:rPr lang="pt-BR" dirty="0"/>
              <a:t>entre </a:t>
            </a:r>
            <a:r>
              <a:rPr lang="pt-BR" b="1" dirty="0"/>
              <a:t>aspas duplas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2217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BC76B5-0992-A046-B708-03AA644D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41492" cy="416601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Estrutura de objetos JSON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A34915-49E3-8145-8B34-0C1C4982C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686" y="944450"/>
            <a:ext cx="6436946" cy="4889350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pt-BR" dirty="0"/>
              <a:t>Valores podem ser </a:t>
            </a:r>
            <a:r>
              <a:rPr lang="pt-BR" dirty="0" err="1"/>
              <a:t>Numbers</a:t>
            </a:r>
            <a:r>
              <a:rPr lang="pt-BR" dirty="0"/>
              <a:t>,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Booleans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, </a:t>
            </a:r>
            <a:r>
              <a:rPr lang="pt-BR" dirty="0" err="1"/>
              <a:t>Objects</a:t>
            </a:r>
            <a:r>
              <a:rPr lang="pt-BR" dirty="0"/>
              <a:t> e NULL</a:t>
            </a:r>
          </a:p>
          <a:p>
            <a:pPr>
              <a:lnSpc>
                <a:spcPct val="120000"/>
              </a:lnSpc>
            </a:pPr>
            <a:r>
              <a:rPr lang="pt-BR" dirty="0"/>
              <a:t>Os valores de </a:t>
            </a:r>
            <a:r>
              <a:rPr lang="pt-BR" dirty="0" err="1"/>
              <a:t>arrays</a:t>
            </a:r>
            <a:r>
              <a:rPr lang="pt-BR" dirty="0"/>
              <a:t> são listados entre colchetes </a:t>
            </a:r>
            <a:r>
              <a:rPr lang="pt-BR" b="1" dirty="0"/>
              <a:t>[</a:t>
            </a:r>
            <a:r>
              <a:rPr lang="pt-BR" dirty="0"/>
              <a:t> e </a:t>
            </a:r>
            <a:r>
              <a:rPr lang="pt-BR" b="1" dirty="0"/>
              <a:t>]</a:t>
            </a:r>
            <a:endParaRPr lang="pt-BR" dirty="0"/>
          </a:p>
          <a:p>
            <a:pPr>
              <a:lnSpc>
                <a:spcPct val="120000"/>
              </a:lnSpc>
            </a:pPr>
            <a:r>
              <a:rPr lang="pt-BR" dirty="0"/>
              <a:t>Os valores de objetos são listados como pares chave-valor entre chaves </a:t>
            </a:r>
            <a:r>
              <a:rPr lang="pt-BR" b="1" dirty="0"/>
              <a:t>{</a:t>
            </a:r>
            <a:r>
              <a:rPr lang="pt-BR" dirty="0"/>
              <a:t> e </a:t>
            </a:r>
            <a:r>
              <a:rPr lang="pt-BR" b="1" dirty="0"/>
              <a:t>}</a:t>
            </a:r>
            <a:r>
              <a:rPr lang="pt-BR" dirty="0"/>
              <a:t>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1295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CC4AB6-F5AC-8143-9C3C-855548EB2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Bancos de Dados JSON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C0D44E-93C7-A140-A934-E4C82EA19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644" y="111211"/>
            <a:ext cx="6553552" cy="6264875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Não há uma especificação para bancos de dados JSON. Basta armazenar dados em formato JSON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051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0D73CC-5F63-AE40-B46E-2E6CC564A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Visão Geral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1808CF-E234-294C-9848-FDDAE6355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dirty="0"/>
              <a:t>Banco de dados não relacional</a:t>
            </a:r>
          </a:p>
          <a:p>
            <a:r>
              <a:rPr lang="pt-BR" dirty="0"/>
              <a:t>Dados armazenados como documentos estruturados (XML, JSON)</a:t>
            </a:r>
          </a:p>
          <a:p>
            <a:r>
              <a:rPr lang="pt-BR" dirty="0"/>
              <a:t>Não especifica qualquer modelo de armazenamento de documento</a:t>
            </a:r>
          </a:p>
          <a:p>
            <a:r>
              <a:rPr lang="pt-BR" dirty="0"/>
              <a:t>Cada Sistema de BD implementará suas próprias regras para transações ACID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41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CC4AB6-F5AC-8143-9C3C-855548EB2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Bancos de Dados JSON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C0D44E-93C7-A140-A934-E4C82EA19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644" y="111211"/>
            <a:ext cx="6553552" cy="626487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dirty="0"/>
              <a:t>A hierarquia de armazenamento: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Documento é a unidade de armazenamento </a:t>
            </a:r>
          </a:p>
          <a:p>
            <a:pPr lvl="2">
              <a:lnSpc>
                <a:spcPct val="100000"/>
              </a:lnSpc>
            </a:pPr>
            <a:r>
              <a:rPr lang="pt-BR" dirty="0"/>
              <a:t>Equivalente a uma linha em uma tabela em SGBDR, um registro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Documentos compreendem um ou vários pares chave-valores. </a:t>
            </a:r>
          </a:p>
          <a:p>
            <a:pPr lvl="2">
              <a:lnSpc>
                <a:spcPct val="100000"/>
              </a:lnSpc>
            </a:pPr>
            <a:r>
              <a:rPr lang="pt-BR" dirty="0"/>
              <a:t>Também pode conter documentos aninhados e </a:t>
            </a:r>
            <a:r>
              <a:rPr lang="pt-BR" dirty="0" err="1"/>
              <a:t>arrays</a:t>
            </a:r>
            <a:r>
              <a:rPr lang="pt-BR" dirty="0"/>
              <a:t>. </a:t>
            </a:r>
          </a:p>
          <a:p>
            <a:pPr lvl="1">
              <a:lnSpc>
                <a:spcPct val="100000"/>
              </a:lnSpc>
            </a:pPr>
            <a:r>
              <a:rPr lang="pt-BR" dirty="0" err="1"/>
              <a:t>Arrays</a:t>
            </a:r>
            <a:r>
              <a:rPr lang="pt-BR" dirty="0"/>
              <a:t> também podem conter documentos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Uma coleção ou </a:t>
            </a:r>
            <a:r>
              <a:rPr lang="pt-BR" i="1" dirty="0"/>
              <a:t>data </a:t>
            </a:r>
            <a:r>
              <a:rPr lang="pt-BR" i="1" dirty="0" err="1"/>
              <a:t>bucket</a:t>
            </a:r>
            <a:r>
              <a:rPr lang="pt-BR" i="1" dirty="0"/>
              <a:t> </a:t>
            </a:r>
            <a:r>
              <a:rPr lang="pt-BR" dirty="0"/>
              <a:t>é um conjunto de documentos que compartilham algum propósito comum. </a:t>
            </a:r>
          </a:p>
          <a:p>
            <a:pPr lvl="2">
              <a:lnSpc>
                <a:spcPct val="100000"/>
              </a:lnSpc>
            </a:pPr>
            <a:r>
              <a:rPr lang="pt-BR" dirty="0"/>
              <a:t>Equivale a tabela em </a:t>
            </a:r>
            <a:r>
              <a:rPr lang="pt-BR" dirty="0" err="1"/>
              <a:t>SGBDRs</a:t>
            </a:r>
            <a:r>
              <a:rPr lang="pt-BR" dirty="0"/>
              <a:t>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5046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101C3-FFBA-194F-983F-0EF1A51D7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86" y="71615"/>
            <a:ext cx="10515600" cy="1325563"/>
          </a:xfrm>
        </p:spPr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61E74376-2F10-084C-AC5F-68BD5BBDB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799" y="-2040"/>
            <a:ext cx="5240564" cy="1283204"/>
          </a:xfrm>
          <a:prstGeom prst="rect">
            <a:avLst/>
          </a:prstGeom>
        </p:spPr>
      </p:pic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DA6E30C9-FA0D-EA41-8100-F7E0BDDC3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3812"/>
            <a:ext cx="83058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31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A5F4D9-99FF-CD49-B6AC-0C161F37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574276"/>
            <a:ext cx="3981854" cy="3640256"/>
          </a:xfrm>
        </p:spPr>
        <p:txBody>
          <a:bodyPr>
            <a:normAutofit/>
          </a:bodyPr>
          <a:lstStyle/>
          <a:p>
            <a:r>
              <a:rPr lang="pt-BR" dirty="0"/>
              <a:t>Modelo de Dados em </a:t>
            </a:r>
            <a:r>
              <a:rPr lang="pt-BR" dirty="0" err="1"/>
              <a:t>Document</a:t>
            </a:r>
            <a:r>
              <a:rPr lang="pt-BR" dirty="0"/>
              <a:t> DB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 descr="Uma imagem contendo Diagrama&#10;&#10;Descrição gerada automaticamente">
            <a:extLst>
              <a:ext uri="{FF2B5EF4-FFF2-40B4-BE49-F238E27FC236}">
                <a16:creationId xmlns:a16="http://schemas.microsoft.com/office/drawing/2014/main" id="{3A28E8B9-627D-0547-9F64-1083C036A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333" y="204647"/>
            <a:ext cx="7193890" cy="2032275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29D42C-A1DA-7B46-AB70-CAD9F7EC7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2574274"/>
            <a:ext cx="6382966" cy="3640257"/>
          </a:xfrm>
        </p:spPr>
        <p:txBody>
          <a:bodyPr>
            <a:normAutofit/>
          </a:bodyPr>
          <a:lstStyle/>
          <a:p>
            <a:r>
              <a:rPr lang="pt-BR" sz="2400" dirty="0"/>
              <a:t>“</a:t>
            </a:r>
            <a:r>
              <a:rPr lang="pt-BR" sz="2400" dirty="0" err="1"/>
              <a:t>actors</a:t>
            </a:r>
            <a:r>
              <a:rPr lang="pt-BR" sz="2400" dirty="0"/>
              <a:t>” estão embutidos como um </a:t>
            </a:r>
            <a:r>
              <a:rPr lang="pt-BR" sz="2400" dirty="0" err="1"/>
              <a:t>array</a:t>
            </a:r>
            <a:r>
              <a:rPr lang="pt-BR" sz="2400" dirty="0"/>
              <a:t> de “</a:t>
            </a:r>
            <a:r>
              <a:rPr lang="pt-BR" sz="2400" dirty="0" err="1"/>
              <a:t>films</a:t>
            </a:r>
            <a:r>
              <a:rPr lang="pt-BR" sz="2400" dirty="0"/>
              <a:t>” – </a:t>
            </a:r>
            <a:r>
              <a:rPr lang="pt-BR" sz="2400" i="1" dirty="0" err="1"/>
              <a:t>document</a:t>
            </a:r>
            <a:r>
              <a:rPr lang="pt-BR" sz="2400" i="1" dirty="0"/>
              <a:t> </a:t>
            </a:r>
            <a:r>
              <a:rPr lang="pt-BR" sz="2400" i="1" dirty="0" err="1"/>
              <a:t>embedding</a:t>
            </a:r>
            <a:endParaRPr lang="pt-BR" sz="2400" i="1" dirty="0"/>
          </a:p>
          <a:p>
            <a:pPr lvl="1"/>
            <a:r>
              <a:rPr lang="pt-BR" sz="2000" dirty="0"/>
              <a:t>Este padrão possibilita recuperar filme e atores em uma única operação</a:t>
            </a:r>
          </a:p>
          <a:p>
            <a:pPr lvl="1"/>
            <a:r>
              <a:rPr lang="pt-BR" sz="2000" dirty="0"/>
              <a:t>Porém... duplica dados em vários documentos (chances de inconsistências)</a:t>
            </a:r>
          </a:p>
          <a:p>
            <a:r>
              <a:rPr lang="pt-BR" sz="2400" dirty="0"/>
              <a:t>Padrão </a:t>
            </a:r>
            <a:r>
              <a:rPr lang="pt-BR" sz="2400" i="1" dirty="0" err="1"/>
              <a:t>Linking</a:t>
            </a:r>
            <a:r>
              <a:rPr lang="pt-BR" sz="2400" i="1" dirty="0"/>
              <a:t> </a:t>
            </a:r>
            <a:r>
              <a:rPr lang="pt-BR" sz="2400" i="1" dirty="0" err="1"/>
              <a:t>documents</a:t>
            </a:r>
            <a:r>
              <a:rPr lang="pt-BR" sz="2400" i="1" dirty="0"/>
              <a:t> </a:t>
            </a:r>
            <a:r>
              <a:rPr lang="pt-BR" sz="2400" dirty="0"/>
              <a:t>(simulando chaves estrangeiras):</a:t>
            </a:r>
          </a:p>
        </p:txBody>
      </p:sp>
    </p:spTree>
    <p:extLst>
      <p:ext uri="{BB962C8B-B14F-4D97-AF65-F5344CB8AC3E}">
        <p14:creationId xmlns:p14="http://schemas.microsoft.com/office/powerpoint/2010/main" val="3599794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7C6D3-488E-3142-A0B5-EE2DB492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Key-</a:t>
            </a:r>
            <a:r>
              <a:rPr lang="pt-BR" dirty="0" err="1"/>
              <a:t>Value</a:t>
            </a:r>
            <a:r>
              <a:rPr lang="pt-BR" dirty="0"/>
              <a:t> DB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Document</a:t>
            </a:r>
            <a:r>
              <a:rPr lang="pt-BR" dirty="0"/>
              <a:t> DB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144C60-A6C7-A441-9B12-60ABDBEFA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5046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pt-BR" dirty="0"/>
              <a:t>Em </a:t>
            </a:r>
            <a:r>
              <a:rPr lang="pt-BR" dirty="0" err="1"/>
              <a:t>Document</a:t>
            </a:r>
            <a:r>
              <a:rPr lang="pt-BR" dirty="0"/>
              <a:t> </a:t>
            </a:r>
            <a:r>
              <a:rPr lang="pt-BR" dirty="0" err="1"/>
              <a:t>DBs</a:t>
            </a:r>
            <a:r>
              <a:rPr lang="pt-BR" dirty="0"/>
              <a:t>, os atributos relacionados são gerenciados em um único objeto.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É possível emular alguns aspectos das tabelas relacionais </a:t>
            </a:r>
          </a:p>
          <a:p>
            <a:pPr lvl="2">
              <a:lnSpc>
                <a:spcPct val="120000"/>
              </a:lnSpc>
            </a:pPr>
            <a:r>
              <a:rPr lang="pt-BR" dirty="0"/>
              <a:t>Convenção de nomenclatura baseada no nome da entidade modelada, </a:t>
            </a:r>
          </a:p>
          <a:p>
            <a:pPr lvl="2">
              <a:lnSpc>
                <a:spcPct val="120000"/>
              </a:lnSpc>
            </a:pPr>
            <a:r>
              <a:rPr lang="pt-BR" dirty="0"/>
              <a:t>Identificador exclusivo para uma instância dessa entidade e </a:t>
            </a:r>
          </a:p>
          <a:p>
            <a:pPr lvl="2">
              <a:lnSpc>
                <a:spcPct val="120000"/>
              </a:lnSpc>
            </a:pPr>
            <a:r>
              <a:rPr lang="pt-BR" dirty="0"/>
              <a:t>O nome do atributo.</a:t>
            </a:r>
          </a:p>
        </p:txBody>
      </p:sp>
    </p:spTree>
    <p:extLst>
      <p:ext uri="{BB962C8B-B14F-4D97-AF65-F5344CB8AC3E}">
        <p14:creationId xmlns:p14="http://schemas.microsoft.com/office/powerpoint/2010/main" val="1324800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7C6D3-488E-3142-A0B5-EE2DB492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Key-</a:t>
            </a:r>
            <a:r>
              <a:rPr lang="pt-BR" dirty="0" err="1"/>
              <a:t>Value</a:t>
            </a:r>
            <a:r>
              <a:rPr lang="pt-BR" dirty="0"/>
              <a:t> DB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Document</a:t>
            </a:r>
            <a:r>
              <a:rPr lang="pt-BR" dirty="0"/>
              <a:t> DB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144C60-A6C7-A441-9B12-60ABDBEFA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5046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pt-BR" dirty="0"/>
              <a:t>Documentos, como tabelas relacionais, organizam vários atributos em um único objeto. 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Possibilita implementar requisitos comuns mais facilmente: </a:t>
            </a:r>
          </a:p>
          <a:p>
            <a:pPr lvl="2">
              <a:lnSpc>
                <a:spcPct val="120000"/>
              </a:lnSpc>
            </a:pPr>
            <a:r>
              <a:rPr lang="pt-BR" dirty="0"/>
              <a:t>Retornar todos os atributos de uma entidade com base em um filtro aplicado a um dos atributos. </a:t>
            </a:r>
          </a:p>
        </p:txBody>
      </p:sp>
    </p:spTree>
    <p:extLst>
      <p:ext uri="{BB962C8B-B14F-4D97-AF65-F5344CB8AC3E}">
        <p14:creationId xmlns:p14="http://schemas.microsoft.com/office/powerpoint/2010/main" val="1871330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7C6D3-488E-3142-A0B5-EE2DB492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Key-</a:t>
            </a:r>
            <a:r>
              <a:rPr lang="pt-BR" dirty="0" err="1"/>
              <a:t>Value</a:t>
            </a:r>
            <a:r>
              <a:rPr lang="pt-BR" dirty="0"/>
              <a:t> DB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Document</a:t>
            </a:r>
            <a:r>
              <a:rPr lang="pt-BR" dirty="0"/>
              <a:t> DB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144C60-A6C7-A441-9B12-60ABDBEFA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5046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pt-BR" dirty="0"/>
              <a:t>Por exemplo: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Filtrar uma lista de documentos de clientes para identificar aqueles cuja última compra foi há pelo menos seis meses e retornar seus </a:t>
            </a:r>
            <a:r>
              <a:rPr lang="pt-BR" dirty="0" err="1"/>
              <a:t>IDs</a:t>
            </a:r>
            <a:r>
              <a:rPr lang="pt-BR" dirty="0"/>
              <a:t>, nomes e endereços. 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Em um BD valor-chave:</a:t>
            </a:r>
          </a:p>
          <a:p>
            <a:pPr lvl="2">
              <a:lnSpc>
                <a:spcPct val="120000"/>
              </a:lnSpc>
            </a:pPr>
            <a:r>
              <a:rPr lang="pt-BR" dirty="0"/>
              <a:t>Consultar todas as últimas datas de compra</a:t>
            </a:r>
          </a:p>
          <a:p>
            <a:pPr lvl="2">
              <a:lnSpc>
                <a:spcPct val="120000"/>
              </a:lnSpc>
            </a:pPr>
            <a:r>
              <a:rPr lang="pt-BR" dirty="0"/>
              <a:t>Gerar uma lista de identificadores exclusivos associados a esses clientes com dados de compra superiores a seis meses e</a:t>
            </a:r>
          </a:p>
          <a:p>
            <a:pPr lvl="2">
              <a:lnSpc>
                <a:spcPct val="120000"/>
              </a:lnSpc>
            </a:pPr>
            <a:r>
              <a:rPr lang="pt-BR" dirty="0"/>
              <a:t>Consultar nomes e endereços associados a cada identificador na lista</a:t>
            </a:r>
          </a:p>
        </p:txBody>
      </p:sp>
    </p:spTree>
    <p:extLst>
      <p:ext uri="{BB962C8B-B14F-4D97-AF65-F5344CB8AC3E}">
        <p14:creationId xmlns:p14="http://schemas.microsoft.com/office/powerpoint/2010/main" val="3558019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66EAA-4E8E-1B40-8C79-B0777531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Bancos de Dados JSON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F2B768-124D-6F40-A277-B0387968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MemBase</a:t>
            </a:r>
            <a:r>
              <a:rPr lang="pt-BR" dirty="0"/>
              <a:t> e </a:t>
            </a:r>
            <a:r>
              <a:rPr lang="pt-BR" dirty="0" err="1"/>
              <a:t>CouchBase</a:t>
            </a:r>
            <a:endParaRPr lang="pt-BR" dirty="0"/>
          </a:p>
          <a:p>
            <a:r>
              <a:rPr lang="pt-BR" dirty="0" err="1"/>
              <a:t>MongoDB</a:t>
            </a:r>
            <a:endParaRPr lang="pt-BR" dirty="0"/>
          </a:p>
          <a:p>
            <a:r>
              <a:rPr lang="pt-BR" dirty="0" err="1"/>
              <a:t>BigCouch</a:t>
            </a:r>
            <a:r>
              <a:rPr lang="pt-BR" dirty="0"/>
              <a:t>, </a:t>
            </a:r>
            <a:r>
              <a:rPr lang="pt-BR" dirty="0" err="1"/>
              <a:t>RavenDB</a:t>
            </a:r>
            <a:r>
              <a:rPr lang="pt-BR" dirty="0"/>
              <a:t>, </a:t>
            </a:r>
            <a:r>
              <a:rPr lang="pt-BR" dirty="0" err="1"/>
              <a:t>Clusterpoint</a:t>
            </a:r>
            <a:r>
              <a:rPr lang="pt-BR" dirty="0"/>
              <a:t> Server, </a:t>
            </a:r>
            <a:r>
              <a:rPr lang="pt-BR" dirty="0" err="1"/>
              <a:t>ThruDB</a:t>
            </a:r>
            <a:r>
              <a:rPr lang="pt-BR" dirty="0"/>
              <a:t>, </a:t>
            </a:r>
            <a:r>
              <a:rPr lang="pt-BR" dirty="0" err="1"/>
              <a:t>TerraStore</a:t>
            </a:r>
            <a:r>
              <a:rPr lang="pt-BR" dirty="0"/>
              <a:t>, </a:t>
            </a:r>
            <a:r>
              <a:rPr lang="pt-BR" dirty="0" err="1"/>
              <a:t>RaptorDB</a:t>
            </a:r>
            <a:r>
              <a:rPr lang="pt-BR" dirty="0"/>
              <a:t>, </a:t>
            </a:r>
            <a:r>
              <a:rPr lang="pt-BR" dirty="0" err="1"/>
              <a:t>JasDB</a:t>
            </a:r>
            <a:r>
              <a:rPr lang="pt-BR" dirty="0"/>
              <a:t>, </a:t>
            </a:r>
            <a:r>
              <a:rPr lang="pt-BR" dirty="0" err="1"/>
              <a:t>SisoDB</a:t>
            </a:r>
            <a:r>
              <a:rPr lang="pt-BR" dirty="0"/>
              <a:t>, SDB, </a:t>
            </a:r>
            <a:r>
              <a:rPr lang="pt-BR" dirty="0" err="1"/>
              <a:t>SchemaFreeDB</a:t>
            </a:r>
            <a:r>
              <a:rPr lang="pt-BR" dirty="0"/>
              <a:t>, </a:t>
            </a:r>
            <a:r>
              <a:rPr lang="pt-BR" dirty="0" err="1"/>
              <a:t>djondb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60964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135A26D-9D47-467E-91F1-31149BF0D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748080-7C55-5847-9D65-44D0ACD42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Bibliografia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19333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D9E7EDF0-A47D-46F8-8008-BA68B0945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0791" y="1327365"/>
            <a:ext cx="610857" cy="61085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9AF2CDF-64A1-AD47-9DA7-3846F95B4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5" y="1476942"/>
            <a:ext cx="3528741" cy="5041062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1F2344-B004-8343-877B-67091A35D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910" y="46264"/>
            <a:ext cx="3045934" cy="4351338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14ECE18-7182-474C-A8D1-D17EB1ABF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181" y="2073159"/>
            <a:ext cx="3588630" cy="4784841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  <p:sp>
        <p:nvSpPr>
          <p:cNvPr id="49" name="Arc 48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76147" y="5530635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6066084"/>
            <a:ext cx="1913062" cy="791916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72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687D6032-0AD7-5B4E-8217-47CCCB545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156" y="479492"/>
            <a:ext cx="5840373" cy="480370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979B2A-A314-9745-874E-0090D75B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pt-BR" dirty="0"/>
              <a:t>Aplicações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80C954-3BB5-5146-8A3B-39DCC5AE3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400" dirty="0"/>
              <a:t>Flexibilidade dos Bancos de Dados NoSQL</a:t>
            </a:r>
          </a:p>
          <a:p>
            <a:pPr>
              <a:lnSpc>
                <a:spcPct val="100000"/>
              </a:lnSpc>
            </a:pPr>
            <a:r>
              <a:rPr lang="pt-BR" sz="2400" dirty="0"/>
              <a:t>Gestão de estruturas de dados mais complexas do que as geridas por bancos </a:t>
            </a:r>
            <a:r>
              <a:rPr lang="pt-BR" sz="2400" dirty="0" err="1"/>
              <a:t>key-values</a:t>
            </a:r>
            <a:endParaRPr lang="pt-BR" sz="2400" dirty="0"/>
          </a:p>
          <a:p>
            <a:pPr>
              <a:lnSpc>
                <a:spcPct val="100000"/>
              </a:lnSpc>
            </a:pPr>
            <a:r>
              <a:rPr lang="pt-BR" sz="2400" dirty="0" err="1"/>
              <a:t>Document</a:t>
            </a:r>
            <a:r>
              <a:rPr lang="pt-BR" sz="2400" dirty="0"/>
              <a:t> </a:t>
            </a:r>
            <a:r>
              <a:rPr lang="pt-BR" sz="2400" dirty="0" err="1"/>
              <a:t>DBs</a:t>
            </a:r>
            <a:r>
              <a:rPr lang="pt-BR" sz="2400" dirty="0"/>
              <a:t> não estabelecem estrutura comum a todos os registros</a:t>
            </a:r>
          </a:p>
        </p:txBody>
      </p:sp>
    </p:spTree>
    <p:extLst>
      <p:ext uri="{BB962C8B-B14F-4D97-AF65-F5344CB8AC3E}">
        <p14:creationId xmlns:p14="http://schemas.microsoft.com/office/powerpoint/2010/main" val="123397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9F3A5B-0286-704E-8D4E-C3136837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Dos BDs XML para os BDs JSON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1BCA3C-682E-A144-A141-79BCC771D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pt-BR" dirty="0"/>
              <a:t>Os primeiros sistemas utilizavam padrão de documentos em XML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Tecnologia alinhada com a Web 1.0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Seguiu sendo muito usado na Web 2.0, perdendo forças em 2008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Padrão definido em diversos protocolos de intercâmbio de dados (SOAP – </a:t>
            </a:r>
            <a:r>
              <a:rPr lang="pt-BR" i="1" dirty="0" err="1"/>
              <a:t>Simple</a:t>
            </a:r>
            <a:r>
              <a:rPr lang="pt-BR" i="1" dirty="0"/>
              <a:t> </a:t>
            </a:r>
            <a:r>
              <a:rPr lang="pt-BR" i="1" dirty="0" err="1"/>
              <a:t>Object</a:t>
            </a:r>
            <a:r>
              <a:rPr lang="pt-BR" i="1" dirty="0"/>
              <a:t> Access </a:t>
            </a:r>
            <a:r>
              <a:rPr lang="pt-BR" i="1" dirty="0" err="1"/>
              <a:t>Protocol</a:t>
            </a:r>
            <a:r>
              <a:rPr lang="pt-BR" dirty="0"/>
              <a:t>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757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8D17DA-5134-FD42-AD4A-831379A99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Ferramentas e Padrões XML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20A167-37ED-6249-AA29-231E0B5A6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186527" cy="5585619"/>
          </a:xfrm>
        </p:spPr>
        <p:txBody>
          <a:bodyPr anchor="ctr">
            <a:normAutofit/>
          </a:bodyPr>
          <a:lstStyle/>
          <a:p>
            <a:r>
              <a:rPr lang="pt-BR" sz="2400" b="1" dirty="0" err="1"/>
              <a:t>XPath</a:t>
            </a:r>
            <a:r>
              <a:rPr lang="pt-BR" sz="2400" dirty="0"/>
              <a:t>: define uma sintaxe para filtrar documentos usando </a:t>
            </a:r>
            <a:r>
              <a:rPr lang="pt-BR" sz="2400" dirty="0" err="1"/>
              <a:t>wildcards</a:t>
            </a:r>
            <a:r>
              <a:rPr lang="pt-BR" sz="2400" dirty="0"/>
              <a:t> e </a:t>
            </a:r>
            <a:r>
              <a:rPr lang="pt-BR" sz="2400" dirty="0" err="1"/>
              <a:t>tags</a:t>
            </a:r>
            <a:endParaRPr lang="pt-BR" sz="2400" dirty="0"/>
          </a:p>
          <a:p>
            <a:r>
              <a:rPr lang="pt-BR" sz="2400" b="1" dirty="0" err="1"/>
              <a:t>XQuery</a:t>
            </a:r>
            <a:r>
              <a:rPr lang="pt-BR" sz="2400" dirty="0"/>
              <a:t>: linguagem de consulta com mecanismos para modificar documentos</a:t>
            </a:r>
          </a:p>
          <a:p>
            <a:r>
              <a:rPr lang="pt-BR" sz="2400" b="1" dirty="0"/>
              <a:t>XML </a:t>
            </a:r>
            <a:r>
              <a:rPr lang="pt-BR" sz="2400" b="1" dirty="0" err="1"/>
              <a:t>Schema</a:t>
            </a:r>
            <a:r>
              <a:rPr lang="pt-BR" sz="2400" dirty="0"/>
              <a:t>: descreve o formato de documentos XML. Usado para validar um documento</a:t>
            </a:r>
          </a:p>
          <a:p>
            <a:r>
              <a:rPr lang="pt-BR" sz="2400" b="1" dirty="0"/>
              <a:t>XSLT </a:t>
            </a:r>
            <a:r>
              <a:rPr lang="pt-BR" sz="2400" dirty="0"/>
              <a:t>(</a:t>
            </a:r>
            <a:r>
              <a:rPr lang="pt-BR" sz="2400" dirty="0" err="1"/>
              <a:t>eXtensible</a:t>
            </a:r>
            <a:r>
              <a:rPr lang="pt-BR" sz="2400" dirty="0"/>
              <a:t> </a:t>
            </a:r>
            <a:r>
              <a:rPr lang="pt-BR" sz="2400" dirty="0" err="1"/>
              <a:t>Stylesheet</a:t>
            </a:r>
            <a:r>
              <a:rPr lang="pt-BR" sz="2400" dirty="0"/>
              <a:t> </a:t>
            </a:r>
            <a:r>
              <a:rPr lang="pt-BR" sz="2400" dirty="0" err="1"/>
              <a:t>Language</a:t>
            </a:r>
            <a:r>
              <a:rPr lang="pt-BR" sz="2400" dirty="0"/>
              <a:t> </a:t>
            </a:r>
            <a:r>
              <a:rPr lang="pt-BR" sz="2400" dirty="0" err="1"/>
              <a:t>Transformations</a:t>
            </a:r>
            <a:r>
              <a:rPr lang="pt-BR" sz="2400" dirty="0"/>
              <a:t>): permite converter documentos XML em formatos alternativos, como HTML.</a:t>
            </a:r>
          </a:p>
          <a:p>
            <a:r>
              <a:rPr lang="pt-BR" sz="2400" b="1" dirty="0"/>
              <a:t>DOM</a:t>
            </a:r>
            <a:r>
              <a:rPr lang="pt-BR" sz="2400" dirty="0"/>
              <a:t> (</a:t>
            </a:r>
            <a:r>
              <a:rPr lang="pt-BR" sz="2400" dirty="0" err="1"/>
              <a:t>Document</a:t>
            </a:r>
            <a:r>
              <a:rPr lang="pt-BR" sz="2400" dirty="0"/>
              <a:t> </a:t>
            </a:r>
            <a:r>
              <a:rPr lang="pt-BR" sz="2400" dirty="0" err="1"/>
              <a:t>Object</a:t>
            </a:r>
            <a:r>
              <a:rPr lang="pt-BR" sz="2400" dirty="0"/>
              <a:t> </a:t>
            </a:r>
            <a:r>
              <a:rPr lang="pt-BR" sz="2400" dirty="0" err="1"/>
              <a:t>Model</a:t>
            </a:r>
            <a:r>
              <a:rPr lang="pt-BR" sz="2400" dirty="0"/>
              <a:t>): API orientada a objetos que pode interagir com outras estruturas de documentos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889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C7E9F348-7119-0D44-B0A8-F983B8F84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360" y="143377"/>
            <a:ext cx="4077640" cy="564379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929D54-FEDB-E845-A341-F1866C0D1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pt-BR" dirty="0"/>
              <a:t>Bancos de Dados XML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4C3EF3-EA3D-A442-9A40-5C1AF4305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4443"/>
            <a:ext cx="6564085" cy="43940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pt-BR" sz="2400" dirty="0"/>
              <a:t>O aumento do volume de documentos XML motivou a criação de sistemas de gestão de documentos, ou bancos de dados XML nativos</a:t>
            </a:r>
          </a:p>
          <a:p>
            <a:pPr>
              <a:lnSpc>
                <a:spcPct val="120000"/>
              </a:lnSpc>
            </a:pPr>
            <a:r>
              <a:rPr lang="pt-BR" sz="2400" dirty="0"/>
              <a:t>Plataformas com padrões XML, como </a:t>
            </a:r>
            <a:r>
              <a:rPr lang="pt-BR" sz="2400" dirty="0" err="1"/>
              <a:t>XQuery</a:t>
            </a:r>
            <a:r>
              <a:rPr lang="pt-BR" sz="2400" dirty="0"/>
              <a:t> e XSLT, provendo </a:t>
            </a:r>
            <a:r>
              <a:rPr lang="pt-BR" sz="2400" b="1" dirty="0"/>
              <a:t>armazenamento</a:t>
            </a:r>
            <a:r>
              <a:rPr lang="pt-BR" sz="2400" dirty="0"/>
              <a:t>, </a:t>
            </a:r>
            <a:r>
              <a:rPr lang="pt-BR" sz="2400" b="1" dirty="0"/>
              <a:t>indexação</a:t>
            </a:r>
            <a:r>
              <a:rPr lang="pt-BR" sz="2400" dirty="0"/>
              <a:t>, </a:t>
            </a:r>
            <a:r>
              <a:rPr lang="pt-BR" sz="2400" b="1" dirty="0"/>
              <a:t>segurança</a:t>
            </a:r>
            <a:r>
              <a:rPr lang="pt-BR" sz="2400" dirty="0"/>
              <a:t> e </a:t>
            </a:r>
            <a:r>
              <a:rPr lang="pt-BR" sz="2400" b="1" dirty="0"/>
              <a:t>acesso concorrente</a:t>
            </a:r>
            <a:r>
              <a:rPr lang="pt-BR" sz="2400" dirty="0"/>
              <a:t> a arquivos.</a:t>
            </a:r>
          </a:p>
        </p:txBody>
      </p:sp>
    </p:spTree>
    <p:extLst>
      <p:ext uri="{BB962C8B-B14F-4D97-AF65-F5344CB8AC3E}">
        <p14:creationId xmlns:p14="http://schemas.microsoft.com/office/powerpoint/2010/main" val="416332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02874-9D94-A147-8F75-28C2756F2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Bancos de Dados XML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4380A9-3B92-804E-AA3A-2F486B0CC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pt-BR" dirty="0"/>
              <a:t>O conteúdo de documentos de hipertextos é marcado com </a:t>
            </a:r>
            <a:r>
              <a:rPr lang="pt-BR" dirty="0" err="1"/>
              <a:t>tags</a:t>
            </a:r>
            <a:r>
              <a:rPr lang="pt-BR" dirty="0"/>
              <a:t>, como em HTML (ambos seguem o padrão SGML)</a:t>
            </a:r>
          </a:p>
          <a:p>
            <a:pPr>
              <a:lnSpc>
                <a:spcPct val="120000"/>
              </a:lnSpc>
            </a:pPr>
            <a:r>
              <a:rPr lang="pt-BR" dirty="0"/>
              <a:t>Um documento XML é </a:t>
            </a:r>
            <a:r>
              <a:rPr lang="pt-BR" dirty="0" err="1"/>
              <a:t>autodescritivo</a:t>
            </a:r>
            <a:r>
              <a:rPr lang="pt-BR" dirty="0"/>
              <a:t>, pois contém além dos dados a sua estrutura.</a:t>
            </a:r>
          </a:p>
        </p:txBody>
      </p:sp>
      <p:pic>
        <p:nvPicPr>
          <p:cNvPr id="5" name="Imagem 4" descr="Texto, Carta&#10;&#10;Descrição gerada automaticamente">
            <a:extLst>
              <a:ext uri="{FF2B5EF4-FFF2-40B4-BE49-F238E27FC236}">
                <a16:creationId xmlns:a16="http://schemas.microsoft.com/office/drawing/2014/main" id="{9EA3CC42-2E23-E345-AE51-9753EE065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943" y="4156075"/>
            <a:ext cx="55499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2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E5D2E7-CD93-724D-9ED9-62E852D57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pt-BR" dirty="0"/>
              <a:t>Bancos de Dados XML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38683273-92D0-1B4B-B7B2-2F3AF6B78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248052"/>
            <a:ext cx="4777381" cy="419215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24DBBD-32FE-894C-BD9D-7EEFCCE28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1" y="1570892"/>
            <a:ext cx="5873237" cy="504092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pt-BR" sz="2400" dirty="0"/>
              <a:t>Os elementos básicos de documentos XML são chamados </a:t>
            </a:r>
            <a:r>
              <a:rPr lang="pt-BR" sz="2400" b="1" dirty="0"/>
              <a:t>elementos</a:t>
            </a:r>
          </a:p>
          <a:p>
            <a:pPr>
              <a:lnSpc>
                <a:spcPct val="120000"/>
              </a:lnSpc>
            </a:pPr>
            <a:r>
              <a:rPr lang="pt-BR" sz="2400" dirty="0"/>
              <a:t>Elementos consistem em uma </a:t>
            </a:r>
            <a:r>
              <a:rPr lang="pt-BR" sz="2400" dirty="0" err="1"/>
              <a:t>tag</a:t>
            </a:r>
            <a:r>
              <a:rPr lang="pt-BR" sz="2400" dirty="0"/>
              <a:t> de abertura </a:t>
            </a:r>
            <a:r>
              <a:rPr lang="pt-BR" sz="2400" dirty="0">
                <a:latin typeface="Courier" pitchFamily="2" charset="0"/>
              </a:rPr>
              <a:t>&lt;</a:t>
            </a:r>
            <a:r>
              <a:rPr lang="pt-BR" sz="2400" dirty="0" err="1">
                <a:latin typeface="Courier" pitchFamily="2" charset="0"/>
              </a:rPr>
              <a:t>nomeTag</a:t>
            </a:r>
            <a:r>
              <a:rPr lang="pt-BR" sz="2400" dirty="0">
                <a:latin typeface="Courier" pitchFamily="2" charset="0"/>
              </a:rPr>
              <a:t>&gt;</a:t>
            </a:r>
            <a:r>
              <a:rPr lang="pt-BR" sz="2400" dirty="0"/>
              <a:t> e uma </a:t>
            </a:r>
            <a:r>
              <a:rPr lang="pt-BR" sz="2400" dirty="0" err="1"/>
              <a:t>tag</a:t>
            </a:r>
            <a:r>
              <a:rPr lang="pt-BR" sz="2400" dirty="0"/>
              <a:t> de fechamento </a:t>
            </a:r>
            <a:r>
              <a:rPr lang="pt-BR" sz="2400" dirty="0">
                <a:latin typeface="Courier" pitchFamily="2" charset="0"/>
              </a:rPr>
              <a:t>&lt;/</a:t>
            </a:r>
            <a:r>
              <a:rPr lang="pt-BR" sz="2400" dirty="0" err="1">
                <a:latin typeface="Courier" pitchFamily="2" charset="0"/>
              </a:rPr>
              <a:t>nomeTag</a:t>
            </a:r>
            <a:r>
              <a:rPr lang="pt-BR" sz="2400" dirty="0">
                <a:latin typeface="Courier" pitchFamily="2" charset="0"/>
              </a:rPr>
              <a:t>&gt;</a:t>
            </a:r>
            <a:r>
              <a:rPr lang="pt-BR" sz="2400" dirty="0"/>
              <a:t> com um conteúdo entre as marcações</a:t>
            </a:r>
          </a:p>
          <a:p>
            <a:pPr>
              <a:lnSpc>
                <a:spcPct val="120000"/>
              </a:lnSpc>
            </a:pPr>
            <a:r>
              <a:rPr lang="pt-BR" sz="2400" dirty="0"/>
              <a:t>Elementos XML podem ser aninhados arbitrariamente</a:t>
            </a:r>
          </a:p>
        </p:txBody>
      </p:sp>
    </p:spTree>
    <p:extLst>
      <p:ext uri="{BB962C8B-B14F-4D97-AF65-F5344CB8AC3E}">
        <p14:creationId xmlns:p14="http://schemas.microsoft.com/office/powerpoint/2010/main" val="3050006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E4BC7-D08F-C74D-8DFD-757D4822A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dados em XML – XML </a:t>
            </a:r>
            <a:r>
              <a:rPr lang="pt-BR" dirty="0" err="1"/>
              <a:t>Schema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CE0BB6-573E-3846-9394-46EA18910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pt-BR" dirty="0"/>
              <a:t>XML </a:t>
            </a:r>
            <a:r>
              <a:rPr lang="pt-BR" dirty="0" err="1"/>
              <a:t>Schema</a:t>
            </a:r>
            <a:r>
              <a:rPr lang="pt-BR" dirty="0"/>
              <a:t> estabelece as regras de estruturação de dados em arquivos XML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tipos de dados</a:t>
            </a:r>
          </a:p>
          <a:p>
            <a:pPr lvl="1">
              <a:lnSpc>
                <a:spcPct val="120000"/>
              </a:lnSpc>
            </a:pPr>
            <a:r>
              <a:rPr lang="pt-BR" dirty="0" err="1"/>
              <a:t>tags</a:t>
            </a:r>
            <a:r>
              <a:rPr lang="pt-BR" dirty="0"/>
              <a:t> válidas</a:t>
            </a:r>
          </a:p>
          <a:p>
            <a:pPr lvl="1">
              <a:lnSpc>
                <a:spcPct val="120000"/>
              </a:lnSpc>
            </a:pPr>
            <a:r>
              <a:rPr lang="pt-BR" dirty="0" err="1"/>
              <a:t>aninhamentos</a:t>
            </a:r>
            <a:r>
              <a:rPr lang="pt-BR" dirty="0"/>
              <a:t> de </a:t>
            </a:r>
            <a:r>
              <a:rPr lang="pt-BR" dirty="0" err="1"/>
              <a:t>tags</a:t>
            </a:r>
            <a:r>
              <a:rPr lang="pt-BR" dirty="0"/>
              <a:t> possíveis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regras de integridade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801A8696-8365-F54F-B901-0FB460701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4871103"/>
            <a:ext cx="4760686" cy="1621772"/>
          </a:xfrm>
          <a:prstGeom prst="rect">
            <a:avLst/>
          </a:prstGeom>
        </p:spPr>
      </p:pic>
      <p:pic>
        <p:nvPicPr>
          <p:cNvPr id="7" name="Imagem 6" descr="Nome da empresa&#10;&#10;Descrição gerada automaticamente com confiança baixa">
            <a:extLst>
              <a:ext uri="{FF2B5EF4-FFF2-40B4-BE49-F238E27FC236}">
                <a16:creationId xmlns:a16="http://schemas.microsoft.com/office/drawing/2014/main" id="{AEB2B006-0EC5-3345-81AE-AC2B1079A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0" y="4983489"/>
            <a:ext cx="22987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5488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1079</Words>
  <Application>Microsoft Macintosh PowerPoint</Application>
  <PresentationFormat>Widescreen</PresentationFormat>
  <Paragraphs>116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Arial</vt:lpstr>
      <vt:lpstr>Avenir Next LT Pro</vt:lpstr>
      <vt:lpstr>Calibri</vt:lpstr>
      <vt:lpstr>Courier</vt:lpstr>
      <vt:lpstr>Tw Cen MT</vt:lpstr>
      <vt:lpstr>ShapesVTI</vt:lpstr>
      <vt:lpstr>Banco de Dados II</vt:lpstr>
      <vt:lpstr>Visão Geral</vt:lpstr>
      <vt:lpstr>Aplicações</vt:lpstr>
      <vt:lpstr>Dos BDs XML para os BDs JSON </vt:lpstr>
      <vt:lpstr>Ferramentas e Padrões XML</vt:lpstr>
      <vt:lpstr>Bancos de Dados XML</vt:lpstr>
      <vt:lpstr>Bancos de Dados XML</vt:lpstr>
      <vt:lpstr>Bancos de Dados XML</vt:lpstr>
      <vt:lpstr>Modelo de dados em XML – XML Schema</vt:lpstr>
      <vt:lpstr>Consultas em XML - XQuery</vt:lpstr>
      <vt:lpstr>XQuery</vt:lpstr>
      <vt:lpstr>Bancos de Dados XML Nativos</vt:lpstr>
      <vt:lpstr>Banco de dados XML Nativo - Esquema</vt:lpstr>
      <vt:lpstr>O que pesou na transição para JSON DBs?</vt:lpstr>
      <vt:lpstr>Bancos de Dados de Documentos JSON </vt:lpstr>
      <vt:lpstr>JSON e AJAX</vt:lpstr>
      <vt:lpstr>Estrutura de objetos JSON</vt:lpstr>
      <vt:lpstr>Estrutura de objetos JSON</vt:lpstr>
      <vt:lpstr>Bancos de Dados JSON</vt:lpstr>
      <vt:lpstr>Bancos de Dados JSON</vt:lpstr>
      <vt:lpstr>Exemplo</vt:lpstr>
      <vt:lpstr>Modelo de Dados em Document DB</vt:lpstr>
      <vt:lpstr>Key-Value DB vs Document DB</vt:lpstr>
      <vt:lpstr>Key-Value DB vs Document DB</vt:lpstr>
      <vt:lpstr>Key-Value DB vs Document DB</vt:lpstr>
      <vt:lpstr>Bancos de Dados JSON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II</dc:title>
  <dc:creator>RAFAEL ELIAS DE LIMA ESCALFONI</dc:creator>
  <cp:lastModifiedBy>RAFAEL ELIAS DE LIMA ESCALFONI</cp:lastModifiedBy>
  <cp:revision>3</cp:revision>
  <dcterms:created xsi:type="dcterms:W3CDTF">2021-09-17T17:31:26Z</dcterms:created>
  <dcterms:modified xsi:type="dcterms:W3CDTF">2022-07-08T17:54:10Z</dcterms:modified>
</cp:coreProperties>
</file>