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4" r:id="rId4"/>
    <p:sldId id="258" r:id="rId5"/>
    <p:sldId id="286" r:id="rId6"/>
    <p:sldId id="287" r:id="rId7"/>
    <p:sldId id="288" r:id="rId8"/>
    <p:sldId id="259" r:id="rId9"/>
    <p:sldId id="285" r:id="rId10"/>
    <p:sldId id="279" r:id="rId11"/>
    <p:sldId id="289" r:id="rId12"/>
    <p:sldId id="260" r:id="rId13"/>
    <p:sldId id="280" r:id="rId14"/>
    <p:sldId id="277" r:id="rId15"/>
    <p:sldId id="273" r:id="rId16"/>
    <p:sldId id="290" r:id="rId17"/>
    <p:sldId id="261" r:id="rId18"/>
    <p:sldId id="281" r:id="rId19"/>
    <p:sldId id="282" r:id="rId20"/>
    <p:sldId id="283" r:id="rId21"/>
    <p:sldId id="272" r:id="rId22"/>
    <p:sldId id="284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CBAD5-E822-AF40-8898-9AB1DB82FBC2}" v="60" dt="2021-10-01T19:26:1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29"/>
  </p:normalViewPr>
  <p:slideViewPr>
    <p:cSldViewPr snapToGrid="0" snapToObjects="1">
      <p:cViewPr varScale="1">
        <p:scale>
          <a:sx n="88" d="100"/>
          <a:sy n="8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5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0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32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4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8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8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03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5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3FB48-71E8-F742-8929-795AA4A7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Banco de Dados II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4BE19-CB6F-5640-9E27-D9F7C8EC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Bancos de Dados Orientados a Grafos</a:t>
            </a:r>
          </a:p>
        </p:txBody>
      </p:sp>
      <p:pic>
        <p:nvPicPr>
          <p:cNvPr id="4" name="Picture 3" descr="Tela com gráficos do mercado de ações">
            <a:extLst>
              <a:ext uri="{FF2B5EF4-FFF2-40B4-BE49-F238E27FC236}">
                <a16:creationId xmlns:a16="http://schemas.microsoft.com/office/drawing/2014/main" id="{E4684E17-F6D3-435B-AB6D-D184DF1A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6" r="424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2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3A479-70A3-F94E-8A20-9470FEAD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Grafos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323942-CA53-414A-B055-766866BCB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5774" y="365125"/>
            <a:ext cx="4462910" cy="4351338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1471DA0-CF12-D947-9B22-363F1EA9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976490" cy="4351338"/>
          </a:xfrm>
        </p:spPr>
        <p:txBody>
          <a:bodyPr/>
          <a:lstStyle/>
          <a:p>
            <a:r>
              <a:rPr lang="pt-BR" dirty="0"/>
              <a:t>A teoria de grafos provê métricas que possibilitam gerar inferências sobre os dados armazenados</a:t>
            </a:r>
          </a:p>
          <a:p>
            <a:r>
              <a:rPr lang="pt-BR" dirty="0"/>
              <a:t>Operações primitivas podem ser utilizadas para explorar a rede</a:t>
            </a:r>
          </a:p>
          <a:p>
            <a:pPr lvl="1"/>
            <a:r>
              <a:rPr lang="pt-BR" dirty="0"/>
              <a:t>Facebook costuma executar uma varredura na rede para descobrir amigos de amigos e pessoas que possam ter algum grau de similaridade </a:t>
            </a:r>
          </a:p>
        </p:txBody>
      </p:sp>
    </p:spTree>
    <p:extLst>
      <p:ext uri="{BB962C8B-B14F-4D97-AF65-F5344CB8AC3E}">
        <p14:creationId xmlns:p14="http://schemas.microsoft.com/office/powerpoint/2010/main" val="42870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414DA8-DD94-5A42-8357-AAA6E55B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479"/>
            <a:ext cx="4640943" cy="34783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434C5-A5E0-0F4C-9640-9082557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Atravessando um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A08A8-D082-DE42-91B7-64DBEEAD3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B457D6-37E1-6544-95FB-06DADC187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B00149-E7FF-F04F-A883-3949A4FF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86" y="2464479"/>
            <a:ext cx="5041900" cy="38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3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29D54-FEDB-E845-A341-F1866C0D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Padrões de </a:t>
            </a:r>
            <a:r>
              <a:rPr lang="pt-BR" dirty="0" err="1"/>
              <a:t>SGBDRs</a:t>
            </a:r>
            <a:r>
              <a:rPr lang="pt-BR" dirty="0"/>
              <a:t> para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C3EF3-EA3D-A442-9A40-5C1AF430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443"/>
            <a:ext cx="6564085" cy="4192520"/>
          </a:xfrm>
        </p:spPr>
        <p:txBody>
          <a:bodyPr>
            <a:normAutofit/>
          </a:bodyPr>
          <a:lstStyle/>
          <a:p>
            <a:r>
              <a:rPr lang="pt-BR" sz="2400" dirty="0"/>
              <a:t>É relativamente fácil representar estruturas de grafos em modelo relacional</a:t>
            </a:r>
          </a:p>
          <a:p>
            <a:r>
              <a:rPr lang="pt-BR" sz="2400" dirty="0"/>
              <a:t>Porém, as operações de varredura em rede não são tão triviais neste tipo de modelo</a:t>
            </a:r>
          </a:p>
          <a:p>
            <a:r>
              <a:rPr lang="pt-BR" sz="2400" dirty="0"/>
              <a:t>Como representar em SQL os atores que já trabalharam com Keanu Reeves no grafo exibido???</a:t>
            </a:r>
          </a:p>
          <a:p>
            <a:r>
              <a:rPr lang="pt-BR" sz="2400" dirty="0"/>
              <a:t>Tente montar uma query em um grafo de amigos para indicar amigos dos amigos ou determinar os graus de separação entre amigos...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AC0705-1A43-054E-943E-2D2D7DCE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9" y="0"/>
            <a:ext cx="4543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65C40-624A-7048-BF26-49001E61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6257" cy="2861907"/>
          </a:xfrm>
        </p:spPr>
        <p:txBody>
          <a:bodyPr>
            <a:normAutofit fontScale="90000"/>
          </a:bodyPr>
          <a:lstStyle/>
          <a:p>
            <a:r>
              <a:rPr lang="pt-BR" dirty="0"/>
              <a:t>Como representar em SQL os atores que já trabalharam com Keanu Reeves no grafo exibido???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5308B55-9BDB-0641-8ED0-71C798731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70" y="2595628"/>
            <a:ext cx="7341750" cy="2194086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758E9F-2B7B-B441-A3BF-6AF1E33D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39" y="0"/>
            <a:ext cx="4543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C2458-C597-C640-906C-BEC4AC94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um Graph DB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AEAACF4-F76A-4245-99B3-05021AE4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859" y="288699"/>
            <a:ext cx="5801208" cy="4859563"/>
          </a:xfrm>
        </p:spPr>
      </p:pic>
    </p:spTree>
    <p:extLst>
      <p:ext uri="{BB962C8B-B14F-4D97-AF65-F5344CB8AC3E}">
        <p14:creationId xmlns:p14="http://schemas.microsoft.com/office/powerpoint/2010/main" val="336312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E4BC7-D08F-C74D-8DFD-757D4822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E0BB6-573E-3846-9394-46EA1891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de grafos pode ser executado em </a:t>
            </a:r>
            <a:r>
              <a:rPr lang="pt-BR" dirty="0" err="1"/>
              <a:t>BDs</a:t>
            </a:r>
            <a:r>
              <a:rPr lang="pt-BR" dirty="0"/>
              <a:t> independente de seus formatos de armazenamento</a:t>
            </a:r>
          </a:p>
          <a:p>
            <a:r>
              <a:rPr lang="pt-BR" dirty="0"/>
              <a:t>Embora possa ser implementado em bancos de dados relacionais, o desempenho cai drasticamente para operações complexas de análise de redes</a:t>
            </a:r>
          </a:p>
        </p:txBody>
      </p:sp>
    </p:spTree>
    <p:extLst>
      <p:ext uri="{BB962C8B-B14F-4D97-AF65-F5344CB8AC3E}">
        <p14:creationId xmlns:p14="http://schemas.microsoft.com/office/powerpoint/2010/main" val="80494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D18F-7D87-744A-A88D-12713062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um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D2F6-D34E-7C43-B14F-EB465259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e esquema são exibidos através de grafos ou em estruturas baseadas em grafos</a:t>
            </a:r>
          </a:p>
          <a:p>
            <a:r>
              <a:rPr lang="pt-BR" dirty="0"/>
              <a:t>Manipulações de dados são expressas como transformações de grafos ou operações diretamente relacionadas a propriedades de grafos</a:t>
            </a:r>
          </a:p>
          <a:p>
            <a:r>
              <a:rPr lang="pt-BR" dirty="0"/>
              <a:t>Efetua verificações de restrições de integridade para assegurar consistência através de regras estruturais </a:t>
            </a:r>
          </a:p>
          <a:p>
            <a:pPr lvl="1"/>
            <a:r>
              <a:rPr lang="pt-BR" dirty="0"/>
              <a:t>tipos de vértices ou arestas, domínio de atributos, integridade de arestas</a:t>
            </a:r>
          </a:p>
        </p:txBody>
      </p:sp>
    </p:spTree>
    <p:extLst>
      <p:ext uri="{BB962C8B-B14F-4D97-AF65-F5344CB8AC3E}">
        <p14:creationId xmlns:p14="http://schemas.microsoft.com/office/powerpoint/2010/main" val="78972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A13-1334-374F-8367-A0CEE545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Vantagens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9957F-3FC6-BD46-854A-E61E576D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602514" cy="4889350"/>
          </a:xfrm>
        </p:spPr>
        <p:txBody>
          <a:bodyPr anchor="ctr">
            <a:normAutofit/>
          </a:bodyPr>
          <a:lstStyle/>
          <a:p>
            <a:r>
              <a:rPr lang="pt-BR" dirty="0"/>
              <a:t>Devido a estrutura, é possível encontrar vizinhos diretos sem ter que considerar todas as arestas</a:t>
            </a:r>
          </a:p>
          <a:p>
            <a:r>
              <a:rPr lang="pt-BR" dirty="0"/>
              <a:t>O custo para consultar relacionamentos em um vértice é constante, independente do volume de dados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Aplicações mais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7829"/>
            <a:ext cx="6906491" cy="4319134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RDF (</a:t>
            </a:r>
            <a:r>
              <a:rPr lang="pt-BR" sz="2400" b="1" dirty="0" err="1"/>
              <a:t>Resource</a:t>
            </a:r>
            <a:r>
              <a:rPr lang="pt-BR" sz="2400" b="1" dirty="0"/>
              <a:t> </a:t>
            </a:r>
            <a:r>
              <a:rPr lang="pt-BR" sz="2400" b="1" dirty="0" err="1"/>
              <a:t>Description</a:t>
            </a:r>
            <a:r>
              <a:rPr lang="pt-BR" sz="2400" b="1" dirty="0"/>
              <a:t> Framework)</a:t>
            </a:r>
            <a:endParaRPr lang="pt-BR" sz="2400" dirty="0"/>
          </a:p>
          <a:p>
            <a:pPr lvl="1"/>
            <a:r>
              <a:rPr lang="pt-BR" sz="2000" dirty="0"/>
              <a:t>Padrão Web desenvolvido fim de 1990’s para modelar recursos e relações entre eles</a:t>
            </a:r>
          </a:p>
          <a:p>
            <a:pPr lvl="1"/>
            <a:r>
              <a:rPr lang="pt-BR" sz="2000" dirty="0"/>
              <a:t>Representa um dos primeiros padrões para representação e processamento de dados em grafo</a:t>
            </a:r>
          </a:p>
          <a:p>
            <a:pPr lvl="1"/>
            <a:r>
              <a:rPr lang="pt-BR" sz="2000" dirty="0"/>
              <a:t>É expresso através de </a:t>
            </a:r>
            <a:r>
              <a:rPr lang="pt-BR" sz="2000" i="1" dirty="0"/>
              <a:t>triplas</a:t>
            </a:r>
            <a:r>
              <a:rPr lang="pt-BR" sz="2000" dirty="0"/>
              <a:t> – </a:t>
            </a:r>
            <a:r>
              <a:rPr lang="pt-BR" sz="2000" b="1" dirty="0"/>
              <a:t>entidade</a:t>
            </a:r>
            <a:r>
              <a:rPr lang="pt-BR" sz="2000" dirty="0"/>
              <a:t>, </a:t>
            </a:r>
            <a:r>
              <a:rPr lang="pt-BR" sz="2000" b="1" dirty="0"/>
              <a:t>atributo </a:t>
            </a:r>
            <a:r>
              <a:rPr lang="pt-BR" sz="2000" dirty="0"/>
              <a:t>e </a:t>
            </a:r>
            <a:r>
              <a:rPr lang="pt-BR" sz="2000" b="1" dirty="0"/>
              <a:t>valor</a:t>
            </a:r>
          </a:p>
          <a:p>
            <a:pPr marL="914400" lvl="2" indent="0">
              <a:buNone/>
            </a:pPr>
            <a:r>
              <a:rPr lang="pt-BR" sz="1600" b="1" dirty="0" err="1"/>
              <a:t>TheMatrix</a:t>
            </a:r>
            <a:r>
              <a:rPr lang="pt-BR" sz="1600" b="1" dirty="0"/>
              <a:t>: </a:t>
            </a:r>
            <a:r>
              <a:rPr lang="pt-BR" sz="1600" b="1" dirty="0" err="1"/>
              <a:t>is</a:t>
            </a:r>
            <a:r>
              <a:rPr lang="pt-BR" sz="1600" b="1" dirty="0"/>
              <a:t> :</a:t>
            </a:r>
            <a:r>
              <a:rPr lang="pt-BR" sz="1600" b="1" dirty="0" err="1"/>
              <a:t>Movie</a:t>
            </a:r>
            <a:endParaRPr lang="pt-BR" sz="1600" b="1" dirty="0"/>
          </a:p>
          <a:p>
            <a:pPr marL="914400" lvl="2" indent="0">
              <a:buNone/>
            </a:pPr>
            <a:r>
              <a:rPr lang="pt-BR" sz="1600" b="1" dirty="0" err="1"/>
              <a:t>Kenau</a:t>
            </a:r>
            <a:r>
              <a:rPr lang="pt-BR" sz="1600" b="1" dirty="0"/>
              <a:t>: </a:t>
            </a:r>
            <a:r>
              <a:rPr lang="pt-BR" sz="1600" b="1" dirty="0" err="1"/>
              <a:t>is</a:t>
            </a:r>
            <a:r>
              <a:rPr lang="pt-BR" sz="1600" b="1" dirty="0"/>
              <a:t> :Person</a:t>
            </a:r>
          </a:p>
          <a:p>
            <a:pPr marL="914400" lvl="2" indent="0">
              <a:buNone/>
            </a:pPr>
            <a:r>
              <a:rPr lang="pt-BR" sz="1600" b="1" dirty="0" err="1"/>
              <a:t>Kenau</a:t>
            </a:r>
            <a:r>
              <a:rPr lang="pt-BR" sz="1600" b="1" dirty="0"/>
              <a:t>: </a:t>
            </a:r>
            <a:r>
              <a:rPr lang="pt-BR" sz="1600" b="1" dirty="0" err="1"/>
              <a:t>starred</a:t>
            </a:r>
            <a:r>
              <a:rPr lang="pt-BR" sz="1600" b="1" dirty="0"/>
              <a:t> in: </a:t>
            </a:r>
            <a:r>
              <a:rPr lang="pt-BR" sz="1600" b="1" dirty="0" err="1"/>
              <a:t>TheMatrix</a:t>
            </a:r>
            <a:endParaRPr lang="pt-BR" sz="1600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6424946-F291-5542-AD2C-BCDD14F86CE9}"/>
              </a:ext>
            </a:extLst>
          </p:cNvPr>
          <p:cNvSpPr txBox="1">
            <a:spLocks/>
          </p:cNvSpPr>
          <p:nvPr/>
        </p:nvSpPr>
        <p:spPr>
          <a:xfrm>
            <a:off x="4571020" y="319088"/>
            <a:ext cx="6906491" cy="11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RDF e SPARQL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74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RDF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7186527" cy="5857875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RDF (</a:t>
            </a:r>
            <a:r>
              <a:rPr lang="pt-BR" sz="2400" b="1" dirty="0" err="1"/>
              <a:t>Resource</a:t>
            </a:r>
            <a:r>
              <a:rPr lang="pt-BR" sz="2400" b="1" dirty="0"/>
              <a:t> </a:t>
            </a:r>
            <a:r>
              <a:rPr lang="pt-BR" sz="2400" b="1" dirty="0" err="1"/>
              <a:t>Description</a:t>
            </a:r>
            <a:r>
              <a:rPr lang="pt-BR" sz="2400" b="1" dirty="0"/>
              <a:t> Framework)</a:t>
            </a:r>
            <a:endParaRPr lang="pt-BR" sz="2400" dirty="0"/>
          </a:p>
          <a:p>
            <a:pPr lvl="1">
              <a:lnSpc>
                <a:spcPct val="100000"/>
              </a:lnSpc>
            </a:pPr>
            <a:r>
              <a:rPr lang="pt-BR" sz="2000" dirty="0"/>
              <a:t>Foi planejado como uma forma de dar significado para bancos de dados de recursos (sobretudo web 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Explicitar dependências entre recursos 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Grafos RDF podem ser armazenados em diferentes formatos, como XML ou mesmo em tabelas relacionais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Bancos de dados RDF nativos são conhecidos como </a:t>
            </a:r>
            <a:r>
              <a:rPr lang="pt-BR" sz="2000" b="1" i="1" dirty="0" err="1"/>
              <a:t>triplestores</a:t>
            </a:r>
            <a:endParaRPr lang="pt-BR" sz="2000" dirty="0"/>
          </a:p>
          <a:p>
            <a:pPr lvl="2">
              <a:lnSpc>
                <a:spcPct val="100000"/>
              </a:lnSpc>
            </a:pPr>
            <a:r>
              <a:rPr lang="pt-BR" sz="1600" b="1" dirty="0" err="1"/>
              <a:t>AllegroGraph</a:t>
            </a:r>
            <a:r>
              <a:rPr lang="pt-BR" sz="1600" b="1" dirty="0"/>
              <a:t>, </a:t>
            </a:r>
            <a:r>
              <a:rPr lang="pt-BR" sz="1600" b="1" dirty="0" err="1"/>
              <a:t>Ontotext</a:t>
            </a:r>
            <a:r>
              <a:rPr lang="pt-BR" sz="1600" b="1" dirty="0"/>
              <a:t> </a:t>
            </a:r>
            <a:r>
              <a:rPr lang="pt-BR" sz="1600" b="1" dirty="0" err="1"/>
              <a:t>GraphDB</a:t>
            </a:r>
            <a:r>
              <a:rPr lang="pt-BR" sz="1600" b="1" dirty="0"/>
              <a:t>, </a:t>
            </a:r>
            <a:r>
              <a:rPr lang="pt-BR" sz="1600" b="1" dirty="0" err="1"/>
              <a:t>StarDog</a:t>
            </a:r>
            <a:r>
              <a:rPr lang="pt-BR" sz="1600" b="1" dirty="0"/>
              <a:t>, Oracle </a:t>
            </a:r>
            <a:r>
              <a:rPr lang="pt-BR" sz="1600" b="1" dirty="0" err="1"/>
              <a:t>Spatial</a:t>
            </a:r>
            <a:endParaRPr lang="pt-BR" sz="1600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8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D73CC-5F63-AE40-B46E-2E6CC564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808CF-E234-294C-9848-FDDAE635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 não relacional</a:t>
            </a:r>
          </a:p>
          <a:p>
            <a:r>
              <a:rPr lang="pt-BR" dirty="0"/>
              <a:t>Dados armazenados como grafos</a:t>
            </a:r>
          </a:p>
          <a:p>
            <a:r>
              <a:rPr lang="pt-BR" dirty="0"/>
              <a:t>Muito útil para identificar relações entre entidades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4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SPARQL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7186527" cy="5857875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SPARQL </a:t>
            </a:r>
            <a:r>
              <a:rPr lang="pt-BR" sz="2400" b="1" dirty="0" err="1"/>
              <a:t>Protocol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RDF Query </a:t>
            </a:r>
            <a:r>
              <a:rPr lang="pt-BR" sz="2400" b="1" dirty="0" err="1"/>
              <a:t>Language</a:t>
            </a:r>
            <a:endParaRPr lang="pt-BR" sz="2400" dirty="0"/>
          </a:p>
          <a:p>
            <a:pPr lvl="1">
              <a:lnSpc>
                <a:spcPct val="100000"/>
              </a:lnSpc>
            </a:pPr>
            <a:r>
              <a:rPr lang="pt-BR" sz="2000" dirty="0"/>
              <a:t>Similar ao SQL e criado para explorar dados RDF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Query SPARQL pesquisando o </a:t>
            </a:r>
            <a:r>
              <a:rPr lang="pt-BR" sz="2000" dirty="0" err="1"/>
              <a:t>Dbpedia</a:t>
            </a:r>
            <a:r>
              <a:rPr lang="pt-BR" sz="2000" dirty="0"/>
              <a:t> usando o Virtuoso. </a:t>
            </a:r>
            <a:r>
              <a:rPr lang="pt-BR" sz="2000" dirty="0" err="1"/>
              <a:t>Infos</a:t>
            </a:r>
            <a:r>
              <a:rPr lang="pt-BR" sz="2000" dirty="0"/>
              <a:t> sobre Edgar </a:t>
            </a:r>
            <a:r>
              <a:rPr lang="pt-BR" sz="2000" dirty="0" err="1"/>
              <a:t>Codd</a:t>
            </a:r>
            <a:r>
              <a:rPr lang="pt-BR" sz="2000" dirty="0"/>
              <a:t>:</a:t>
            </a:r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2000" dirty="0"/>
          </a:p>
          <a:p>
            <a:pPr lvl="1">
              <a:lnSpc>
                <a:spcPct val="100000"/>
              </a:lnSpc>
            </a:pPr>
            <a:endParaRPr lang="pt-BR" sz="16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3BD10B-07E2-9E4F-8BFD-F1DCA4FB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2197591"/>
            <a:ext cx="5996072" cy="46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5D2E7-CD93-724D-9ED9-62E852D5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13" y="479493"/>
            <a:ext cx="7069887" cy="1325563"/>
          </a:xfrm>
        </p:spPr>
        <p:txBody>
          <a:bodyPr>
            <a:normAutofit/>
          </a:bodyPr>
          <a:lstStyle/>
          <a:p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e o Neo4j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4DBBD-32FE-894C-BD9D-7EEFCCE2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3" y="1984443"/>
            <a:ext cx="8680937" cy="41925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/>
              <a:t>O modelo </a:t>
            </a:r>
            <a:r>
              <a:rPr lang="pt-BR" sz="2400" dirty="0" err="1"/>
              <a:t>Property</a:t>
            </a:r>
            <a:r>
              <a:rPr lang="pt-BR" sz="2400" dirty="0"/>
              <a:t> </a:t>
            </a:r>
            <a:r>
              <a:rPr lang="pt-BR" sz="2400" dirty="0" err="1"/>
              <a:t>Graph</a:t>
            </a:r>
            <a:r>
              <a:rPr lang="pt-BR" sz="2400" dirty="0"/>
              <a:t> representa dados complexos associando </a:t>
            </a:r>
            <a:r>
              <a:rPr lang="pt-BR" sz="2400" b="1" dirty="0"/>
              <a:t>vértices</a:t>
            </a:r>
            <a:r>
              <a:rPr lang="pt-BR" sz="2400" dirty="0"/>
              <a:t> e </a:t>
            </a:r>
            <a:r>
              <a:rPr lang="pt-BR" sz="2400" b="1" dirty="0"/>
              <a:t>relacionamentos </a:t>
            </a:r>
            <a:r>
              <a:rPr lang="pt-BR" sz="2400" dirty="0"/>
              <a:t>com atributos</a:t>
            </a:r>
            <a:endParaRPr lang="pt-BR" sz="2400" b="1" dirty="0"/>
          </a:p>
          <a:p>
            <a:pPr>
              <a:lnSpc>
                <a:spcPct val="110000"/>
              </a:lnSpc>
            </a:pPr>
            <a:r>
              <a:rPr lang="pt-BR" sz="2400" dirty="0"/>
              <a:t>Usado no Neo4j, um banco de dados orientado a grafos amplamente adotado</a:t>
            </a:r>
          </a:p>
          <a:p>
            <a:pPr>
              <a:lnSpc>
                <a:spcPct val="110000"/>
              </a:lnSpc>
            </a:pPr>
            <a:r>
              <a:rPr lang="pt-BR" sz="2400" dirty="0"/>
              <a:t>Neo4j: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Implementado em Java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Suporta bilhões de vértices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Oferece suporte a transações ACID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Utiliza uma linguagem de consulta chamada </a:t>
            </a:r>
            <a:r>
              <a:rPr lang="pt-BR" sz="2000" b="1" i="1" dirty="0" err="1"/>
              <a:t>Cypher</a:t>
            </a:r>
            <a:endParaRPr lang="pt-BR" sz="2000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72856-A489-5E4F-A20D-1676A99A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162062"/>
            <a:ext cx="4113804" cy="16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96D86-3B56-8F4D-90A3-9CC8575C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Neo4j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E84AB4-9551-964C-B0CF-0A6E0175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821" y="493486"/>
            <a:ext cx="9145179" cy="5442857"/>
          </a:xfrm>
        </p:spPr>
      </p:pic>
    </p:spTree>
    <p:extLst>
      <p:ext uri="{BB962C8B-B14F-4D97-AF65-F5344CB8AC3E}">
        <p14:creationId xmlns:p14="http://schemas.microsoft.com/office/powerpoint/2010/main" val="152578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48080-7C55-5847-9D65-44D0ACD4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9E7EDF0-A47D-46F8-8008-BA68B094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AF2CDF-64A1-AD47-9DA7-3846F95B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5" y="1476942"/>
            <a:ext cx="3528741" cy="504106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2344-B004-8343-877B-67091A35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10" y="46264"/>
            <a:ext cx="3045934" cy="435133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4ECE18-7182-474C-A8D1-D17EB1AB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81" y="2073159"/>
            <a:ext cx="3588630" cy="478484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7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5B1C08-DEA3-8243-BA53-E81448D1D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2"/>
          <a:stretch/>
        </p:blipFill>
        <p:spPr>
          <a:xfrm>
            <a:off x="4896759" y="2054807"/>
            <a:ext cx="7295241" cy="46482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79B2A-A314-9745-874E-0090D75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0C954-3BB5-5146-8A3B-39DCC5AE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Quando o “</a:t>
            </a:r>
            <a:r>
              <a:rPr lang="pt-BR" sz="2400" b="1" dirty="0"/>
              <a:t>relacionamento</a:t>
            </a:r>
            <a:r>
              <a:rPr lang="pt-BR" sz="2400" dirty="0"/>
              <a:t>” é mais importante do que as “</a:t>
            </a:r>
            <a:r>
              <a:rPr lang="pt-BR" sz="2400" b="1" dirty="0"/>
              <a:t>coisas</a:t>
            </a:r>
            <a:r>
              <a:rPr lang="pt-BR" sz="2400" dirty="0"/>
              <a:t>”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Armazenamento de relacionamento entre coisas</a:t>
            </a:r>
          </a:p>
        </p:txBody>
      </p:sp>
    </p:spTree>
    <p:extLst>
      <p:ext uri="{BB962C8B-B14F-4D97-AF65-F5344CB8AC3E}">
        <p14:creationId xmlns:p14="http://schemas.microsoft.com/office/powerpoint/2010/main" val="123397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3A5B-0286-704E-8D4E-C313683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são grafos???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BCA3C-682E-A144-A141-79BCC771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Os SGBDs orientados a grafos possuem um forte fundamentação teórica</a:t>
            </a:r>
          </a:p>
          <a:p>
            <a:pPr lvl="1"/>
            <a:r>
              <a:rPr lang="pt-BR" dirty="0"/>
              <a:t>Matemática</a:t>
            </a:r>
          </a:p>
          <a:p>
            <a:pPr lvl="1"/>
            <a:r>
              <a:rPr lang="pt-BR" dirty="0"/>
              <a:t>Física</a:t>
            </a:r>
          </a:p>
          <a:p>
            <a:pPr lvl="1"/>
            <a:r>
              <a:rPr lang="pt-BR" dirty="0"/>
              <a:t>Sociologia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Computação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3A5B-0286-704E-8D4E-C313683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Aplicações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BCA3C-682E-A144-A141-79BCC771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Grafos podem auxiliar no mapeamento de problemas relacionados a:</a:t>
            </a:r>
          </a:p>
          <a:p>
            <a:pPr lvl="1"/>
            <a:r>
              <a:rPr lang="pt-BR" dirty="0"/>
              <a:t>Cidades</a:t>
            </a:r>
          </a:p>
          <a:p>
            <a:pPr lvl="1"/>
            <a:r>
              <a:rPr lang="pt-BR" dirty="0"/>
              <a:t>Empregados em uma empresa</a:t>
            </a:r>
          </a:p>
          <a:p>
            <a:pPr lvl="1"/>
            <a:r>
              <a:rPr lang="pt-BR" dirty="0"/>
              <a:t>Proteínas</a:t>
            </a:r>
          </a:p>
          <a:p>
            <a:pPr lvl="1"/>
            <a:r>
              <a:rPr lang="pt-BR" dirty="0"/>
              <a:t>Circuitos elétricos</a:t>
            </a:r>
          </a:p>
          <a:p>
            <a:pPr lvl="1"/>
            <a:r>
              <a:rPr lang="pt-BR" dirty="0"/>
              <a:t>Sistemas de distribuição de água</a:t>
            </a:r>
          </a:p>
          <a:p>
            <a:pPr lvl="1"/>
            <a:r>
              <a:rPr lang="pt-BR" dirty="0"/>
              <a:t>Organismos em ecossistemas</a:t>
            </a:r>
          </a:p>
          <a:p>
            <a:pPr lvl="1"/>
            <a:r>
              <a:rPr lang="pt-BR" dirty="0"/>
              <a:t>Grid de modais de transporte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5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3A5B-0286-704E-8D4E-C313683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Grafo de Contaminação por Gripe e outras doenças infecciosas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8D55F4-2A6C-E04E-B88F-A650EED43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"/>
          <a:stretch/>
        </p:blipFill>
        <p:spPr>
          <a:xfrm>
            <a:off x="5739366" y="899886"/>
            <a:ext cx="5765800" cy="51389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F4164C1-DF89-EE41-9022-52F7584C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21" y="677322"/>
            <a:ext cx="546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0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3A5B-0286-704E-8D4E-C313683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Grafo “</a:t>
            </a:r>
            <a:r>
              <a:rPr lang="pt-BR" sz="4000" dirty="0" err="1">
                <a:solidFill>
                  <a:srgbClr val="FFFFFF"/>
                </a:solidFill>
              </a:rPr>
              <a:t>Partes-de</a:t>
            </a:r>
            <a:r>
              <a:rPr lang="pt-BR" sz="4000" dirty="0">
                <a:solidFill>
                  <a:srgbClr val="FFFFFF"/>
                </a:solidFill>
              </a:rPr>
              <a:t>” de um Carro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DDAC2B-C0D4-B14A-9D99-1CB7DB5E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93" y="0"/>
            <a:ext cx="6718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Vértices (ou nós)</a:t>
            </a:r>
            <a:r>
              <a:rPr lang="pt-BR" sz="2400" dirty="0"/>
              <a:t>: </a:t>
            </a:r>
          </a:p>
          <a:p>
            <a:pPr lvl="1"/>
            <a:r>
              <a:rPr lang="pt-BR" sz="2000" dirty="0"/>
              <a:t>Representam objetos distintos</a:t>
            </a:r>
          </a:p>
          <a:p>
            <a:r>
              <a:rPr lang="pt-BR" sz="2400" b="1" dirty="0"/>
              <a:t>Arestas (ou arcos)</a:t>
            </a:r>
          </a:p>
          <a:p>
            <a:pPr lvl="1"/>
            <a:r>
              <a:rPr lang="pt-BR" sz="2000" dirty="0"/>
              <a:t>São laços que conectam estes objetos por alguma aspecto</a:t>
            </a:r>
          </a:p>
          <a:p>
            <a:r>
              <a:rPr lang="pt-BR" sz="2400" b="1" dirty="0"/>
              <a:t>Propriedades</a:t>
            </a:r>
          </a:p>
          <a:p>
            <a:pPr lvl="1"/>
            <a:r>
              <a:rPr lang="pt-BR" sz="2000" dirty="0"/>
              <a:t>Vértices e arestas podem possuir propriedades associadas</a:t>
            </a:r>
            <a:endParaRPr lang="pt-BR" sz="2400" b="1" dirty="0"/>
          </a:p>
          <a:p>
            <a:r>
              <a:rPr lang="pt-BR" sz="2400" b="1" dirty="0"/>
              <a:t>Caminho</a:t>
            </a:r>
          </a:p>
          <a:p>
            <a:pPr lvl="1"/>
            <a:r>
              <a:rPr lang="pt-BR" sz="2000" dirty="0"/>
              <a:t>É um conjunto de vértices visitados a partir de uma origem e um destino</a:t>
            </a:r>
            <a:endParaRPr lang="pt-BR" sz="2400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88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D17DA-5134-FD42-AD4A-831379A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Propriedades de Grafos e Vértices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A167-37ED-6249-AA29-231E0B5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Isomorfismo</a:t>
            </a:r>
          </a:p>
          <a:p>
            <a:pPr lvl="1"/>
            <a:r>
              <a:rPr lang="pt-BR" sz="2000" dirty="0"/>
              <a:t>Para cada vértice do primeiro houver um vértice correspondente no outro. Para cada aresta entre os pares de vértices do primeiro grafo há uma aresta correspondente no outro</a:t>
            </a:r>
          </a:p>
          <a:p>
            <a:r>
              <a:rPr lang="pt-BR" sz="2400" b="1" dirty="0"/>
              <a:t>Ordem e tamanho</a:t>
            </a:r>
          </a:p>
          <a:p>
            <a:pPr lvl="1"/>
            <a:r>
              <a:rPr lang="pt-BR" sz="2000" dirty="0"/>
              <a:t>Número de vértices e arestas</a:t>
            </a:r>
          </a:p>
          <a:p>
            <a:r>
              <a:rPr lang="pt-BR" sz="2400" b="1" dirty="0"/>
              <a:t>Grau</a:t>
            </a:r>
            <a:r>
              <a:rPr lang="pt-BR" sz="2400" dirty="0"/>
              <a:t>: </a:t>
            </a:r>
          </a:p>
          <a:p>
            <a:pPr lvl="1"/>
            <a:r>
              <a:rPr lang="pt-BR" sz="2000" dirty="0"/>
              <a:t>Número de arestas ligadas a cada vértice</a:t>
            </a:r>
          </a:p>
          <a:p>
            <a:r>
              <a:rPr lang="pt-BR" sz="2400" b="1" dirty="0"/>
              <a:t>Proximidade</a:t>
            </a:r>
          </a:p>
          <a:p>
            <a:pPr lvl="1"/>
            <a:r>
              <a:rPr lang="pt-BR" sz="2000" dirty="0"/>
              <a:t>Indica o quão distante um vértice está dos demais</a:t>
            </a:r>
          </a:p>
          <a:p>
            <a:r>
              <a:rPr lang="pt-BR" sz="2400" b="1" dirty="0"/>
              <a:t>Intermediação</a:t>
            </a:r>
          </a:p>
          <a:p>
            <a:pPr lvl="1"/>
            <a:r>
              <a:rPr lang="pt-BR" sz="2000" dirty="0"/>
              <a:t>Indica o gargalo provocado por um dado nó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966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729</Words>
  <Application>Microsoft Macintosh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Tw Cen MT</vt:lpstr>
      <vt:lpstr>ShapesVTI</vt:lpstr>
      <vt:lpstr>Banco de Dados II</vt:lpstr>
      <vt:lpstr>Visão Geral</vt:lpstr>
      <vt:lpstr>Aplicações</vt:lpstr>
      <vt:lpstr>O que são grafos???</vt:lpstr>
      <vt:lpstr>Aplicações de grafos</vt:lpstr>
      <vt:lpstr>Grafo de Contaminação por Gripe e outras doenças infecciosas</vt:lpstr>
      <vt:lpstr>Grafo “Partes-de” de um Carro</vt:lpstr>
      <vt:lpstr>Conceitos fundamentais</vt:lpstr>
      <vt:lpstr>Propriedades de Grafos e Vértices</vt:lpstr>
      <vt:lpstr>Exemplo de Grafos</vt:lpstr>
      <vt:lpstr>Atravessando um grafo</vt:lpstr>
      <vt:lpstr>Padrões de SGBDRs para Grafos</vt:lpstr>
      <vt:lpstr>Como representar em SQL os atores que já trabalharam com Keanu Reeves no grafo exibido??? </vt:lpstr>
      <vt:lpstr>Exemplo de um Graph DB</vt:lpstr>
      <vt:lpstr>Graph Database</vt:lpstr>
      <vt:lpstr>Propriedades de um Graph Database</vt:lpstr>
      <vt:lpstr>Vantagens</vt:lpstr>
      <vt:lpstr>Aplicações mais comuns</vt:lpstr>
      <vt:lpstr>RDF</vt:lpstr>
      <vt:lpstr>SPARQL</vt:lpstr>
      <vt:lpstr>Property Graph e o Neo4j</vt:lpstr>
      <vt:lpstr>Neo4j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RAFAEL ELIAS DE LIMA ESCALFONI</dc:creator>
  <cp:lastModifiedBy>RAFAEL ELIAS DE LIMA ESCALFONI</cp:lastModifiedBy>
  <cp:revision>1</cp:revision>
  <dcterms:created xsi:type="dcterms:W3CDTF">2021-09-17T17:31:26Z</dcterms:created>
  <dcterms:modified xsi:type="dcterms:W3CDTF">2021-10-01T19:26:25Z</dcterms:modified>
</cp:coreProperties>
</file>