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258" r:id="rId4"/>
    <p:sldId id="257" r:id="rId5"/>
    <p:sldId id="259" r:id="rId6"/>
    <p:sldId id="261" r:id="rId7"/>
    <p:sldId id="262" r:id="rId8"/>
    <p:sldId id="263" r:id="rId9"/>
    <p:sldId id="267" r:id="rId10"/>
    <p:sldId id="266" r:id="rId11"/>
    <p:sldId id="268" r:id="rId12"/>
    <p:sldId id="317" r:id="rId13"/>
    <p:sldId id="318" r:id="rId14"/>
    <p:sldId id="319" r:id="rId15"/>
    <p:sldId id="320" r:id="rId16"/>
    <p:sldId id="269" r:id="rId17"/>
    <p:sldId id="270" r:id="rId18"/>
    <p:sldId id="271" r:id="rId19"/>
    <p:sldId id="272" r:id="rId20"/>
    <p:sldId id="273" r:id="rId21"/>
    <p:sldId id="314" r:id="rId22"/>
    <p:sldId id="315" r:id="rId23"/>
    <p:sldId id="274" r:id="rId24"/>
    <p:sldId id="275" r:id="rId25"/>
    <p:sldId id="276" r:id="rId26"/>
    <p:sldId id="277" r:id="rId27"/>
    <p:sldId id="278" r:id="rId28"/>
    <p:sldId id="31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8"/>
    <p:restoredTop sz="94684"/>
  </p:normalViewPr>
  <p:slideViewPr>
    <p:cSldViewPr snapToGrid="0" snapToObjects="1">
      <p:cViewPr varScale="1">
        <p:scale>
          <a:sx n="88" d="100"/>
          <a:sy n="88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8513D-09AE-4E97-BC45-CE68D9B53F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6C262E-DCBC-49BB-81F0-3D8065532F5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de Programação padrão para páginas WEB</a:t>
          </a:r>
          <a:endParaRPr lang="en-US" dirty="0"/>
        </a:p>
      </dgm:t>
    </dgm:pt>
    <dgm:pt modelId="{04AD5F1A-7668-4922-ACF5-830474C08CE9}" type="parTrans" cxnId="{EF7E09C4-46A6-4CE1-B904-BD830B39BEE2}">
      <dgm:prSet/>
      <dgm:spPr/>
      <dgm:t>
        <a:bodyPr/>
        <a:lstStyle/>
        <a:p>
          <a:endParaRPr lang="en-US"/>
        </a:p>
      </dgm:t>
    </dgm:pt>
    <dgm:pt modelId="{DB625938-3A8B-44A1-A45F-17EC51F08762}" type="sibTrans" cxnId="{EF7E09C4-46A6-4CE1-B904-BD830B39BEE2}">
      <dgm:prSet/>
      <dgm:spPr/>
      <dgm:t>
        <a:bodyPr/>
        <a:lstStyle/>
        <a:p>
          <a:endParaRPr lang="en-US"/>
        </a:p>
      </dgm:t>
    </dgm:pt>
    <dgm:pt modelId="{93B836E4-EEDC-4EBA-9A2B-E6230D5A2A1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JavaScript define o comportamento da página</a:t>
          </a:r>
          <a:endParaRPr lang="en-US" dirty="0"/>
        </a:p>
      </dgm:t>
    </dgm:pt>
    <dgm:pt modelId="{185544AA-4D46-454B-8C01-9C5E2770B303}" type="parTrans" cxnId="{B8C7EBC1-3026-46C9-869B-80AE90B12CEE}">
      <dgm:prSet/>
      <dgm:spPr/>
      <dgm:t>
        <a:bodyPr/>
        <a:lstStyle/>
        <a:p>
          <a:endParaRPr lang="en-US"/>
        </a:p>
      </dgm:t>
    </dgm:pt>
    <dgm:pt modelId="{818F1D37-600F-4BEA-8FAE-318F27A517F8}" type="sibTrans" cxnId="{B8C7EBC1-3026-46C9-869B-80AE90B12CEE}">
      <dgm:prSet/>
      <dgm:spPr/>
      <dgm:t>
        <a:bodyPr/>
        <a:lstStyle/>
        <a:p>
          <a:endParaRPr lang="en-US"/>
        </a:p>
      </dgm:t>
    </dgm:pt>
    <dgm:pt modelId="{801D4FEC-9FB5-4A6A-8DC5-976C32CC457A}">
      <dgm:prSet/>
      <dgm:spPr/>
      <dgm:t>
        <a:bodyPr/>
        <a:lstStyle/>
        <a:p>
          <a:r>
            <a:rPr lang="pt-BR" dirty="0"/>
            <a:t>JavaScript tem várias utilidades:</a:t>
          </a:r>
          <a:endParaRPr lang="en-US" dirty="0"/>
        </a:p>
      </dgm:t>
    </dgm:pt>
    <dgm:pt modelId="{ED6EB900-88CD-424E-B3EB-2D47D7452573}" type="parTrans" cxnId="{C90F4602-ABD0-4D3A-AED7-8F2483C3921F}">
      <dgm:prSet/>
      <dgm:spPr/>
      <dgm:t>
        <a:bodyPr/>
        <a:lstStyle/>
        <a:p>
          <a:endParaRPr lang="en-US"/>
        </a:p>
      </dgm:t>
    </dgm:pt>
    <dgm:pt modelId="{3C6324BF-7AE0-4F58-B8C7-4F52969B6486}" type="sibTrans" cxnId="{C90F4602-ABD0-4D3A-AED7-8F2483C3921F}">
      <dgm:prSet/>
      <dgm:spPr/>
      <dgm:t>
        <a:bodyPr/>
        <a:lstStyle/>
        <a:p>
          <a:endParaRPr lang="en-US"/>
        </a:p>
      </dgm:t>
    </dgm:pt>
    <dgm:pt modelId="{AC37749C-D849-4286-8275-F9B5E84AAAAA}">
      <dgm:prSet/>
      <dgm:spPr/>
      <dgm:t>
        <a:bodyPr/>
        <a:lstStyle/>
        <a:p>
          <a:r>
            <a:rPr lang="pt-BR"/>
            <a:t>Mudar conteúdo de um elemento</a:t>
          </a:r>
          <a:endParaRPr lang="en-US"/>
        </a:p>
      </dgm:t>
    </dgm:pt>
    <dgm:pt modelId="{69C9CE77-864C-47A9-B934-3B800CBEA392}" type="parTrans" cxnId="{D29E045C-4F8F-42A1-BF7A-564A78A770D8}">
      <dgm:prSet/>
      <dgm:spPr/>
      <dgm:t>
        <a:bodyPr/>
        <a:lstStyle/>
        <a:p>
          <a:endParaRPr lang="en-US"/>
        </a:p>
      </dgm:t>
    </dgm:pt>
    <dgm:pt modelId="{C86C4B86-9832-4E6D-A96C-1886478AAF0F}" type="sibTrans" cxnId="{D29E045C-4F8F-42A1-BF7A-564A78A770D8}">
      <dgm:prSet/>
      <dgm:spPr/>
      <dgm:t>
        <a:bodyPr/>
        <a:lstStyle/>
        <a:p>
          <a:endParaRPr lang="en-US"/>
        </a:p>
      </dgm:t>
    </dgm:pt>
    <dgm:pt modelId="{67DD1549-6945-49CC-8EED-85D277B5B6A6}">
      <dgm:prSet/>
      <dgm:spPr/>
      <dgm:t>
        <a:bodyPr/>
        <a:lstStyle/>
        <a:p>
          <a:r>
            <a:rPr lang="pt-BR" dirty="0"/>
            <a:t>Mudar atributos HTML</a:t>
          </a:r>
          <a:endParaRPr lang="en-US" dirty="0"/>
        </a:p>
      </dgm:t>
    </dgm:pt>
    <dgm:pt modelId="{1FA5ED1C-1DCA-467C-8224-92D0F3AF1C16}" type="parTrans" cxnId="{1838329D-2009-4A55-809F-F5CEB5775CBD}">
      <dgm:prSet/>
      <dgm:spPr/>
      <dgm:t>
        <a:bodyPr/>
        <a:lstStyle/>
        <a:p>
          <a:endParaRPr lang="en-US"/>
        </a:p>
      </dgm:t>
    </dgm:pt>
    <dgm:pt modelId="{DAFBE284-0D86-4746-A96C-7C36765DCD81}" type="sibTrans" cxnId="{1838329D-2009-4A55-809F-F5CEB5775CBD}">
      <dgm:prSet/>
      <dgm:spPr/>
      <dgm:t>
        <a:bodyPr/>
        <a:lstStyle/>
        <a:p>
          <a:endParaRPr lang="en-US"/>
        </a:p>
      </dgm:t>
    </dgm:pt>
    <dgm:pt modelId="{42E0CE45-F086-4E27-BF40-AB853A3CF7DF}">
      <dgm:prSet/>
      <dgm:spPr/>
      <dgm:t>
        <a:bodyPr/>
        <a:lstStyle/>
        <a:p>
          <a:r>
            <a:rPr lang="pt-BR"/>
            <a:t>Mudar estilos CSS</a:t>
          </a:r>
          <a:endParaRPr lang="en-US"/>
        </a:p>
      </dgm:t>
    </dgm:pt>
    <dgm:pt modelId="{B0C0D618-C6DF-4754-B0CE-B79D2755E760}" type="parTrans" cxnId="{7FFF8ADE-57CB-4299-8026-2E57325BFD64}">
      <dgm:prSet/>
      <dgm:spPr/>
      <dgm:t>
        <a:bodyPr/>
        <a:lstStyle/>
        <a:p>
          <a:endParaRPr lang="en-US"/>
        </a:p>
      </dgm:t>
    </dgm:pt>
    <dgm:pt modelId="{CF132062-489A-48C7-B7EC-620BAB8DA2D9}" type="sibTrans" cxnId="{7FFF8ADE-57CB-4299-8026-2E57325BFD64}">
      <dgm:prSet/>
      <dgm:spPr/>
      <dgm:t>
        <a:bodyPr/>
        <a:lstStyle/>
        <a:p>
          <a:endParaRPr lang="en-US"/>
        </a:p>
      </dgm:t>
    </dgm:pt>
    <dgm:pt modelId="{04925FD0-5D3A-4145-90B9-51920905F0B8}">
      <dgm:prSet/>
      <dgm:spPr/>
      <dgm:t>
        <a:bodyPr/>
        <a:lstStyle/>
        <a:p>
          <a:r>
            <a:rPr lang="pt-BR"/>
            <a:t>Esconder elementos</a:t>
          </a:r>
          <a:endParaRPr lang="en-US"/>
        </a:p>
      </dgm:t>
    </dgm:pt>
    <dgm:pt modelId="{FCE60856-BD0B-4572-846F-E26B02C33BDD}" type="parTrans" cxnId="{2091D818-278F-4D58-84E7-9E4CD767AECC}">
      <dgm:prSet/>
      <dgm:spPr/>
      <dgm:t>
        <a:bodyPr/>
        <a:lstStyle/>
        <a:p>
          <a:endParaRPr lang="en-US"/>
        </a:p>
      </dgm:t>
    </dgm:pt>
    <dgm:pt modelId="{C62FA959-5FDE-430B-953F-4452249837E5}" type="sibTrans" cxnId="{2091D818-278F-4D58-84E7-9E4CD767AECC}">
      <dgm:prSet/>
      <dgm:spPr/>
      <dgm:t>
        <a:bodyPr/>
        <a:lstStyle/>
        <a:p>
          <a:endParaRPr lang="en-US"/>
        </a:p>
      </dgm:t>
    </dgm:pt>
    <dgm:pt modelId="{006C20AB-86A1-4985-BC9F-57479DD35E44}">
      <dgm:prSet/>
      <dgm:spPr/>
      <dgm:t>
        <a:bodyPr/>
        <a:lstStyle/>
        <a:p>
          <a:r>
            <a:rPr lang="pt-BR"/>
            <a:t>Mostrar elementos</a:t>
          </a:r>
          <a:endParaRPr lang="en-US"/>
        </a:p>
      </dgm:t>
    </dgm:pt>
    <dgm:pt modelId="{A5E91A62-FF3E-47B5-8099-38905F236EDD}" type="parTrans" cxnId="{00D18E03-1A60-4958-B0C0-EE54BFDB773B}">
      <dgm:prSet/>
      <dgm:spPr/>
      <dgm:t>
        <a:bodyPr/>
        <a:lstStyle/>
        <a:p>
          <a:endParaRPr lang="en-US"/>
        </a:p>
      </dgm:t>
    </dgm:pt>
    <dgm:pt modelId="{74772F80-0D3D-4970-B5EA-9B61B7921936}" type="sibTrans" cxnId="{00D18E03-1A60-4958-B0C0-EE54BFDB773B}">
      <dgm:prSet/>
      <dgm:spPr/>
      <dgm:t>
        <a:bodyPr/>
        <a:lstStyle/>
        <a:p>
          <a:endParaRPr lang="en-US"/>
        </a:p>
      </dgm:t>
    </dgm:pt>
    <dgm:pt modelId="{8753E269-A706-4948-A4FB-E86F76DE316A}">
      <dgm:prSet/>
      <dgm:spPr/>
      <dgm:t>
        <a:bodyPr/>
        <a:lstStyle/>
        <a:p>
          <a:r>
            <a:rPr lang="pt-BR"/>
            <a:t>Adicionar elementos</a:t>
          </a:r>
          <a:endParaRPr lang="en-US"/>
        </a:p>
      </dgm:t>
    </dgm:pt>
    <dgm:pt modelId="{4341388F-B85E-448D-96B2-2273173C60D0}" type="parTrans" cxnId="{52E2D1FE-414B-4660-B190-95D692F36CBD}">
      <dgm:prSet/>
      <dgm:spPr/>
      <dgm:t>
        <a:bodyPr/>
        <a:lstStyle/>
        <a:p>
          <a:endParaRPr lang="en-US"/>
        </a:p>
      </dgm:t>
    </dgm:pt>
    <dgm:pt modelId="{05877D2C-A9BC-4A20-ABA8-EC4CA232B52A}" type="sibTrans" cxnId="{52E2D1FE-414B-4660-B190-95D692F36CBD}">
      <dgm:prSet/>
      <dgm:spPr/>
      <dgm:t>
        <a:bodyPr/>
        <a:lstStyle/>
        <a:p>
          <a:endParaRPr lang="en-US"/>
        </a:p>
      </dgm:t>
    </dgm:pt>
    <dgm:pt modelId="{CC526A30-7C33-B44F-9042-CCF45B1941EB}" type="pres">
      <dgm:prSet presAssocID="{6FC8513D-09AE-4E97-BC45-CE68D9B53F1C}" presName="diagram" presStyleCnt="0">
        <dgm:presLayoutVars>
          <dgm:dir/>
          <dgm:resizeHandles val="exact"/>
        </dgm:presLayoutVars>
      </dgm:prSet>
      <dgm:spPr/>
    </dgm:pt>
    <dgm:pt modelId="{7ED49DA4-6B9E-8E4A-9B68-FD3B33A2552E}" type="pres">
      <dgm:prSet presAssocID="{1E6C262E-DCBC-49BB-81F0-3D8065532F5D}" presName="node" presStyleLbl="node1" presStyleIdx="0" presStyleCnt="3" custScaleX="79397" custScaleY="127637">
        <dgm:presLayoutVars>
          <dgm:bulletEnabled val="1"/>
        </dgm:presLayoutVars>
      </dgm:prSet>
      <dgm:spPr/>
    </dgm:pt>
    <dgm:pt modelId="{A9E3731B-38D6-8242-80AE-1DD6998857DD}" type="pres">
      <dgm:prSet presAssocID="{DB625938-3A8B-44A1-A45F-17EC51F08762}" presName="sibTrans" presStyleCnt="0"/>
      <dgm:spPr/>
    </dgm:pt>
    <dgm:pt modelId="{754DD110-24DC-0F48-8971-AA527C5C6FF8}" type="pres">
      <dgm:prSet presAssocID="{93B836E4-EEDC-4EBA-9A2B-E6230D5A2A1E}" presName="node" presStyleLbl="node1" presStyleIdx="1" presStyleCnt="3" custScaleX="77350" custScaleY="131118">
        <dgm:presLayoutVars>
          <dgm:bulletEnabled val="1"/>
        </dgm:presLayoutVars>
      </dgm:prSet>
      <dgm:spPr/>
    </dgm:pt>
    <dgm:pt modelId="{FBCB5364-2FC4-2941-AD32-5C69AF52138C}" type="pres">
      <dgm:prSet presAssocID="{818F1D37-600F-4BEA-8FAE-318F27A517F8}" presName="sibTrans" presStyleCnt="0"/>
      <dgm:spPr/>
    </dgm:pt>
    <dgm:pt modelId="{E3A496AF-AF0D-4649-85FD-4218F26F0425}" type="pres">
      <dgm:prSet presAssocID="{801D4FEC-9FB5-4A6A-8DC5-976C32CC457A}" presName="node" presStyleLbl="node1" presStyleIdx="2" presStyleCnt="3" custScaleX="82330" custScaleY="129377">
        <dgm:presLayoutVars>
          <dgm:bulletEnabled val="1"/>
        </dgm:presLayoutVars>
      </dgm:prSet>
      <dgm:spPr/>
    </dgm:pt>
  </dgm:ptLst>
  <dgm:cxnLst>
    <dgm:cxn modelId="{C90F4602-ABD0-4D3A-AED7-8F2483C3921F}" srcId="{6FC8513D-09AE-4E97-BC45-CE68D9B53F1C}" destId="{801D4FEC-9FB5-4A6A-8DC5-976C32CC457A}" srcOrd="2" destOrd="0" parTransId="{ED6EB900-88CD-424E-B3EB-2D47D7452573}" sibTransId="{3C6324BF-7AE0-4F58-B8C7-4F52969B6486}"/>
    <dgm:cxn modelId="{00D18E03-1A60-4958-B0C0-EE54BFDB773B}" srcId="{801D4FEC-9FB5-4A6A-8DC5-976C32CC457A}" destId="{006C20AB-86A1-4985-BC9F-57479DD35E44}" srcOrd="4" destOrd="0" parTransId="{A5E91A62-FF3E-47B5-8099-38905F236EDD}" sibTransId="{74772F80-0D3D-4970-B5EA-9B61B7921936}"/>
    <dgm:cxn modelId="{DE30A806-DFF5-6F48-BBE9-B62F9ECBE689}" type="presOf" srcId="{006C20AB-86A1-4985-BC9F-57479DD35E44}" destId="{E3A496AF-AF0D-4649-85FD-4218F26F0425}" srcOrd="0" destOrd="5" presId="urn:microsoft.com/office/officeart/2005/8/layout/default"/>
    <dgm:cxn modelId="{2091D818-278F-4D58-84E7-9E4CD767AECC}" srcId="{801D4FEC-9FB5-4A6A-8DC5-976C32CC457A}" destId="{04925FD0-5D3A-4145-90B9-51920905F0B8}" srcOrd="3" destOrd="0" parTransId="{FCE60856-BD0B-4572-846F-E26B02C33BDD}" sibTransId="{C62FA959-5FDE-430B-953F-4452249837E5}"/>
    <dgm:cxn modelId="{CA38D72F-F50D-9B40-81A2-B0D2D20D5673}" type="presOf" srcId="{AC37749C-D849-4286-8275-F9B5E84AAAAA}" destId="{E3A496AF-AF0D-4649-85FD-4218F26F0425}" srcOrd="0" destOrd="1" presId="urn:microsoft.com/office/officeart/2005/8/layout/default"/>
    <dgm:cxn modelId="{50876246-A690-4D4E-B4B1-CC6AA38E64E9}" type="presOf" srcId="{801D4FEC-9FB5-4A6A-8DC5-976C32CC457A}" destId="{E3A496AF-AF0D-4649-85FD-4218F26F0425}" srcOrd="0" destOrd="0" presId="urn:microsoft.com/office/officeart/2005/8/layout/default"/>
    <dgm:cxn modelId="{D29E045C-4F8F-42A1-BF7A-564A78A770D8}" srcId="{801D4FEC-9FB5-4A6A-8DC5-976C32CC457A}" destId="{AC37749C-D849-4286-8275-F9B5E84AAAAA}" srcOrd="0" destOrd="0" parTransId="{69C9CE77-864C-47A9-B934-3B800CBEA392}" sibTransId="{C86C4B86-9832-4E6D-A96C-1886478AAF0F}"/>
    <dgm:cxn modelId="{2BC1055C-0412-1F49-B6EC-F097EA25C38D}" type="presOf" srcId="{6FC8513D-09AE-4E97-BC45-CE68D9B53F1C}" destId="{CC526A30-7C33-B44F-9042-CCF45B1941EB}" srcOrd="0" destOrd="0" presId="urn:microsoft.com/office/officeart/2005/8/layout/default"/>
    <dgm:cxn modelId="{61476A61-3A71-3049-916B-608EBE22D1A5}" type="presOf" srcId="{8753E269-A706-4948-A4FB-E86F76DE316A}" destId="{E3A496AF-AF0D-4649-85FD-4218F26F0425}" srcOrd="0" destOrd="6" presId="urn:microsoft.com/office/officeart/2005/8/layout/default"/>
    <dgm:cxn modelId="{1838329D-2009-4A55-809F-F5CEB5775CBD}" srcId="{801D4FEC-9FB5-4A6A-8DC5-976C32CC457A}" destId="{67DD1549-6945-49CC-8EED-85D277B5B6A6}" srcOrd="1" destOrd="0" parTransId="{1FA5ED1C-1DCA-467C-8224-92D0F3AF1C16}" sibTransId="{DAFBE284-0D86-4746-A96C-7C36765DCD81}"/>
    <dgm:cxn modelId="{718282B4-6287-DE4C-A4F6-0092527EC38E}" type="presOf" srcId="{42E0CE45-F086-4E27-BF40-AB853A3CF7DF}" destId="{E3A496AF-AF0D-4649-85FD-4218F26F0425}" srcOrd="0" destOrd="3" presId="urn:microsoft.com/office/officeart/2005/8/layout/default"/>
    <dgm:cxn modelId="{B8C7EBC1-3026-46C9-869B-80AE90B12CEE}" srcId="{6FC8513D-09AE-4E97-BC45-CE68D9B53F1C}" destId="{93B836E4-EEDC-4EBA-9A2B-E6230D5A2A1E}" srcOrd="1" destOrd="0" parTransId="{185544AA-4D46-454B-8C01-9C5E2770B303}" sibTransId="{818F1D37-600F-4BEA-8FAE-318F27A517F8}"/>
    <dgm:cxn modelId="{EF7E09C4-46A6-4CE1-B904-BD830B39BEE2}" srcId="{6FC8513D-09AE-4E97-BC45-CE68D9B53F1C}" destId="{1E6C262E-DCBC-49BB-81F0-3D8065532F5D}" srcOrd="0" destOrd="0" parTransId="{04AD5F1A-7668-4922-ACF5-830474C08CE9}" sibTransId="{DB625938-3A8B-44A1-A45F-17EC51F08762}"/>
    <dgm:cxn modelId="{0B01ABD2-D807-4A40-9B78-5D9A4FA44E98}" type="presOf" srcId="{93B836E4-EEDC-4EBA-9A2B-E6230D5A2A1E}" destId="{754DD110-24DC-0F48-8971-AA527C5C6FF8}" srcOrd="0" destOrd="0" presId="urn:microsoft.com/office/officeart/2005/8/layout/default"/>
    <dgm:cxn modelId="{7FFF8ADE-57CB-4299-8026-2E57325BFD64}" srcId="{801D4FEC-9FB5-4A6A-8DC5-976C32CC457A}" destId="{42E0CE45-F086-4E27-BF40-AB853A3CF7DF}" srcOrd="2" destOrd="0" parTransId="{B0C0D618-C6DF-4754-B0CE-B79D2755E760}" sibTransId="{CF132062-489A-48C7-B7EC-620BAB8DA2D9}"/>
    <dgm:cxn modelId="{78215CDF-5895-934A-B224-E24CB28C6686}" type="presOf" srcId="{1E6C262E-DCBC-49BB-81F0-3D8065532F5D}" destId="{7ED49DA4-6B9E-8E4A-9B68-FD3B33A2552E}" srcOrd="0" destOrd="0" presId="urn:microsoft.com/office/officeart/2005/8/layout/default"/>
    <dgm:cxn modelId="{3DBCC5F3-B035-1246-B425-5E190BCFE6FF}" type="presOf" srcId="{04925FD0-5D3A-4145-90B9-51920905F0B8}" destId="{E3A496AF-AF0D-4649-85FD-4218F26F0425}" srcOrd="0" destOrd="4" presId="urn:microsoft.com/office/officeart/2005/8/layout/default"/>
    <dgm:cxn modelId="{1F53CAFA-736F-0C4C-B1C6-2F9FA3F6F4B6}" type="presOf" srcId="{67DD1549-6945-49CC-8EED-85D277B5B6A6}" destId="{E3A496AF-AF0D-4649-85FD-4218F26F0425}" srcOrd="0" destOrd="2" presId="urn:microsoft.com/office/officeart/2005/8/layout/default"/>
    <dgm:cxn modelId="{52E2D1FE-414B-4660-B190-95D692F36CBD}" srcId="{801D4FEC-9FB5-4A6A-8DC5-976C32CC457A}" destId="{8753E269-A706-4948-A4FB-E86F76DE316A}" srcOrd="5" destOrd="0" parTransId="{4341388F-B85E-448D-96B2-2273173C60D0}" sibTransId="{05877D2C-A9BC-4A20-ABA8-EC4CA232B52A}"/>
    <dgm:cxn modelId="{67899259-1C06-BF48-9344-C5C3EED36BCF}" type="presParOf" srcId="{CC526A30-7C33-B44F-9042-CCF45B1941EB}" destId="{7ED49DA4-6B9E-8E4A-9B68-FD3B33A2552E}" srcOrd="0" destOrd="0" presId="urn:microsoft.com/office/officeart/2005/8/layout/default"/>
    <dgm:cxn modelId="{DCDD6863-96D2-B947-BC6D-BB6FFC52C96E}" type="presParOf" srcId="{CC526A30-7C33-B44F-9042-CCF45B1941EB}" destId="{A9E3731B-38D6-8242-80AE-1DD6998857DD}" srcOrd="1" destOrd="0" presId="urn:microsoft.com/office/officeart/2005/8/layout/default"/>
    <dgm:cxn modelId="{5ED9B24C-00BB-D34C-9DBD-9763FBA84E2A}" type="presParOf" srcId="{CC526A30-7C33-B44F-9042-CCF45B1941EB}" destId="{754DD110-24DC-0F48-8971-AA527C5C6FF8}" srcOrd="2" destOrd="0" presId="urn:microsoft.com/office/officeart/2005/8/layout/default"/>
    <dgm:cxn modelId="{74189E23-3A35-CA4E-A697-2FD23C3E0E04}" type="presParOf" srcId="{CC526A30-7C33-B44F-9042-CCF45B1941EB}" destId="{FBCB5364-2FC4-2941-AD32-5C69AF52138C}" srcOrd="3" destOrd="0" presId="urn:microsoft.com/office/officeart/2005/8/layout/default"/>
    <dgm:cxn modelId="{7DD27F1B-D6DC-534D-B5D9-0A12E5D77B34}" type="presParOf" srcId="{CC526A30-7C33-B44F-9042-CCF45B1941EB}" destId="{E3A496AF-AF0D-4649-85FD-4218F26F04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49DA4-6B9E-8E4A-9B68-FD3B33A2552E}">
      <dsp:nvSpPr>
        <dsp:cNvPr id="0" name=""/>
        <dsp:cNvSpPr/>
      </dsp:nvSpPr>
      <dsp:spPr>
        <a:xfrm>
          <a:off x="3625" y="885740"/>
          <a:ext cx="3520643" cy="3395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Linguagem de Programação padrão para páginas WEB</a:t>
          </a:r>
          <a:endParaRPr lang="en-US" sz="2700" kern="1200" dirty="0"/>
        </a:p>
      </dsp:txBody>
      <dsp:txXfrm>
        <a:off x="3625" y="885740"/>
        <a:ext cx="3520643" cy="3395829"/>
      </dsp:txXfrm>
    </dsp:sp>
    <dsp:sp modelId="{754DD110-24DC-0F48-8971-AA527C5C6FF8}">
      <dsp:nvSpPr>
        <dsp:cNvPr id="0" name=""/>
        <dsp:cNvSpPr/>
      </dsp:nvSpPr>
      <dsp:spPr>
        <a:xfrm>
          <a:off x="3967691" y="839434"/>
          <a:ext cx="3429875" cy="3488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JavaScript define o comportamento da página</a:t>
          </a:r>
          <a:endParaRPr lang="en-US" sz="2700" kern="1200" dirty="0"/>
        </a:p>
      </dsp:txBody>
      <dsp:txXfrm>
        <a:off x="3967691" y="839434"/>
        <a:ext cx="3429875" cy="3488442"/>
      </dsp:txXfrm>
    </dsp:sp>
    <dsp:sp modelId="{E3A496AF-AF0D-4649-85FD-4218F26F0425}">
      <dsp:nvSpPr>
        <dsp:cNvPr id="0" name=""/>
        <dsp:cNvSpPr/>
      </dsp:nvSpPr>
      <dsp:spPr>
        <a:xfrm>
          <a:off x="7840989" y="862594"/>
          <a:ext cx="3650699" cy="3442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JavaScript tem várias utilidades: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Mudar conteúdo de um elemento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Mudar atributos HTML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Mudar estilos CSS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Esconder elementos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Mostrar elementos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Adicionar elementos</a:t>
          </a:r>
          <a:endParaRPr lang="en-US" sz="2100" kern="1200"/>
        </a:p>
      </dsp:txBody>
      <dsp:txXfrm>
        <a:off x="7840989" y="862594"/>
        <a:ext cx="3650699" cy="3442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8EDB2-1A10-2A47-9CEA-B8FCFB12047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01702-D4ED-1543-875A-BE9441215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6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e433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e433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cc43a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9cc43a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cc43a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9cc43a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35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f173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f173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f1731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f1731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7f1731e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7f1731e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f1731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7f1731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f1731e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f1731e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f1731e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f1731e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e433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e433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7102e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7102ee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7102ee1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7102ee1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102ee1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102ee1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b038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b038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9b038b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9b038b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cc43a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cc43a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9cc43a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9cc43a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817C5-544E-7A46-9687-EF2E72E94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9D462-A172-9E43-A163-8E6512E9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E0252-BA6F-8C43-9A99-C986A1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AED0B-49BD-3C40-8777-DC7FE188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13E84-8C5E-B64B-B4FC-95827B7A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7331-D632-8048-8E43-2098A7D2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B127D0-574A-674F-8151-506D7996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D371D-0700-E547-94CF-666F6FB5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82BD1-FE93-F842-BD03-B14BE299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88459-6506-ED42-A8B5-9426E190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71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CA052A-6B3C-F74F-B938-14880C808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B31726-218E-1F4D-91EC-C7835E8B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D8D75-578F-F443-91B7-AE55D0A2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D2483-F7A8-7E4F-87B1-0DD40E2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8F4A3-8EEE-E04F-A07D-2671980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9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5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0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1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45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E9ED-C3CA-F746-B660-64DB9F25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6E28F-67D3-4D41-AF63-BC2FB5C6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8AC1D-E551-1A45-BC69-5D91F073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C6495-E261-0A46-8FE0-5163B715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638E3-5B80-304E-9CDC-8978E50E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160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1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4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8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143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07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533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261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33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997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4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6830C-735B-8A46-9F47-C6BD731B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1DE748-25D4-9D4E-98F7-54E29B76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5CC16-2C0A-9D4E-B6EB-ABB8D3B2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ED9BF-2779-3C4F-B21C-C577F833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330F4-9A9E-554F-9FB2-0022A67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82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667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830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548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293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1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E8D6A-FDD2-1E4A-816C-CFC78411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20400-F9DF-6546-9C94-B4A365E08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4DEDF9-1385-E04F-B759-C9C75D1E6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1D4BE-FADE-304C-A2B8-F2F8B21A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63A637-A9BE-794E-8034-8D27B196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53F8A-EC1C-3347-AEF5-C14C357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73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7980F-2A30-F64B-A74C-8F8FD18F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71939-CD5B-424D-A0C0-9782F1E4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87A6D-6733-8641-B804-F59CD573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09A51F-E11E-AE4A-9EB3-2DC965B4E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A58D4D-7ABA-1644-9E61-9A07DED5A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230C1-34AA-2E46-ACF4-9EA24E31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F08B8D-8D1B-674B-90BC-53109B24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135B56-9EC1-0248-A9F7-8658154D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0517B-6A08-8643-AB23-D41BA71F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A7E92-CD60-BF47-98D0-49501A14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2B9F95-8102-AB43-BF88-DE3B83B6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45E1DC-409E-F54B-8104-1F3CB49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7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2FAAFB-FC19-5847-8234-9A45430A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E0D199-DC26-7E46-94AF-CFDAFF56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91C9AD-A027-5E49-ACF9-E8EAE13F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13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D0943-AD76-494B-B12B-F0DF6813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55E9F-9DEB-7E49-8E59-8338C3C4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EC9E4-C72D-B04B-A878-FF4915DC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E128A-5D4C-1E4B-AA41-3D9001EA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A18659-667E-F44E-B956-67A54239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93B06-B169-D44F-95A1-97E45D7B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F06C7-376B-7C46-B42C-D441331D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006911-CFB6-7D49-920F-77E3045DB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2F55C-1E71-8041-87C4-AAC12FAA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E3634D-1CE7-B342-AB2E-1B141F9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289249-E3DD-6F44-A36B-A4AA83B5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EA9B94-A127-A44D-BE13-926FEB5C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6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0F7C7A-4F7B-A84F-B18D-0FE753F4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0F3C5C-8492-F54F-B3C7-E033AC03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440F0-F46B-4C43-AD5F-F8EF4850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D112-D282-C045-9EB5-67D59BBC39E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52026-180F-924A-8A84-DAB75764C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BD8B4-0B0A-D44C-A79B-FA4AA297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DE88-6236-0F44-8C3D-70CE90AF4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11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1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AED5B86A-2AFD-B021-8031-06B092C0E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6" b="98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04832-1983-D149-AACE-69D3DF29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Introdução ao DOM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3A5D1-E36B-1F46-9498-640B7196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Prof. Rafael Escalfoni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59197B-E79E-B44B-AC86-F9F3C349B69D}"/>
              </a:ext>
            </a:extLst>
          </p:cNvPr>
          <p:cNvSpPr txBox="1"/>
          <p:nvPr/>
        </p:nvSpPr>
        <p:spPr>
          <a:xfrm>
            <a:off x="1" y="5484895"/>
            <a:ext cx="8142514" cy="1369606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https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://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developer.mozilla.org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pt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-BR/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docs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/Web/API/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Document_Object_Model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https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://www.w3schools.com/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js_htmldom.asp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https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://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www.devmedia.com.br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/trabalhando-com-dom-em-</a:t>
            </a:r>
            <a:r>
              <a:rPr lang="pt-B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/29039</a:t>
            </a:r>
          </a:p>
        </p:txBody>
      </p:sp>
    </p:spTree>
    <p:extLst>
      <p:ext uri="{BB962C8B-B14F-4D97-AF65-F5344CB8AC3E}">
        <p14:creationId xmlns:p14="http://schemas.microsoft.com/office/powerpoint/2010/main" val="11657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B262-DF96-5046-B923-1E5B38EE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encontrar elementos HTML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BC7123-529D-2A46-B6B3-8A486A4F8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D448DBC3-8BF6-7A4C-8431-F83B8F7F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7" y="2809622"/>
            <a:ext cx="10274085" cy="20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93292-CC22-4A46-920D-99993A7F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Alterando elementos HTML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4170241E-86A7-0244-810D-D5E25B5A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8" y="704504"/>
            <a:ext cx="1002532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BE81C-AEA6-5840-993A-0237F6C9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12AA9-6164-554F-92D5-2DDBA0A8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e Removendo Elementos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87F63-3147-E94C-862F-4E6C5CBF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CC5B7B5F-063A-1E49-9E4F-A6802C17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50" y="2599618"/>
            <a:ext cx="10530699" cy="31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D8A9C-AE5B-2E49-9030-67219009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Manipuladores de Evento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3473B-7EF4-F641-B113-4E2AA1C63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6493ED28-1589-854F-BF97-3533AC37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1562132"/>
            <a:ext cx="11309099" cy="14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Manipulando HTML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4167272" y="0"/>
            <a:ext cx="7901192" cy="6857998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document.write</a:t>
            </a:r>
            <a:r>
              <a:rPr lang="en-US" b="1" dirty="0"/>
              <a:t>()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Sobrescreve</a:t>
            </a:r>
            <a:r>
              <a:rPr lang="en-US" dirty="0"/>
              <a:t> html da </a:t>
            </a:r>
            <a:r>
              <a:rPr lang="en-US" dirty="0" err="1"/>
              <a:t>página</a:t>
            </a:r>
            <a:endParaRPr lang="en-US" dirty="0"/>
          </a:p>
          <a:p>
            <a:pPr marL="228600" indent="0">
              <a:spcBef>
                <a:spcPts val="1600"/>
              </a:spcBef>
              <a:buNone/>
            </a:pP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document.write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(Date());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28600">
              <a:lnSpc>
                <a:spcPct val="14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Propriedade</a:t>
            </a:r>
            <a:r>
              <a:rPr lang="en-US" b="1" dirty="0"/>
              <a:t> </a:t>
            </a:r>
            <a:r>
              <a:rPr lang="en-US" b="1" dirty="0" err="1"/>
              <a:t>innerHTML</a:t>
            </a:r>
            <a:endParaRPr lang="en-US" b="1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sym typeface="Consolas"/>
              </a:rPr>
              <a:t>Muda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conteúdo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HTML de um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elemento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HTML</a:t>
            </a:r>
          </a:p>
          <a:p>
            <a:pPr marL="228600" indent="0">
              <a:spcBef>
                <a:spcPts val="1600"/>
              </a:spcBef>
              <a:buNone/>
            </a:pP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document.getElementById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"p1"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).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innerHTML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= "New text!";</a:t>
            </a:r>
          </a:p>
          <a:p>
            <a:pPr indent="-228600">
              <a:lnSpc>
                <a:spcPct val="14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Manipulando</a:t>
            </a:r>
            <a:r>
              <a:rPr lang="en-US" b="1" dirty="0"/>
              <a:t> </a:t>
            </a:r>
            <a:r>
              <a:rPr lang="en-US" b="1" dirty="0" err="1"/>
              <a:t>atributos</a:t>
            </a:r>
            <a:endParaRPr lang="en-US" b="1" dirty="0"/>
          </a:p>
          <a:p>
            <a:pPr marL="279400" lvl="1" indent="0">
              <a:lnSpc>
                <a:spcPct val="140000"/>
              </a:lnSpc>
              <a:spcBef>
                <a:spcPts val="0"/>
              </a:spcBef>
              <a:buSzPts val="2000"/>
              <a:buNone/>
            </a:pP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document.getElementById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</a:t>
            </a:r>
            <a:r>
              <a:rPr lang="en-US" i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).</a:t>
            </a:r>
            <a:r>
              <a:rPr lang="en-US" i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attribute=new value</a:t>
            </a:r>
          </a:p>
          <a:p>
            <a:pPr marL="228600" indent="0">
              <a:lnSpc>
                <a:spcPct val="140000"/>
              </a:lnSpc>
              <a:spcBef>
                <a:spcPts val="1500"/>
              </a:spcBef>
              <a:buNone/>
            </a:pP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document.getElementById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 err="1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myImage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).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src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= 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 err="1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landscape.jpg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Manipulando CSS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179629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Mudando</a:t>
            </a:r>
            <a:r>
              <a:rPr lang="en-US" dirty="0"/>
              <a:t> CSS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FF"/>
                </a:highlight>
                <a:sym typeface="Consolas"/>
              </a:rPr>
              <a:t>document.getElementById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(</a:t>
            </a:r>
            <a:r>
              <a:rPr lang="en-US" i="1" dirty="0">
                <a:highlight>
                  <a:srgbClr val="FFFFFF"/>
                </a:highlight>
                <a:sym typeface="Consolas"/>
              </a:rPr>
              <a:t>id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).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style.</a:t>
            </a:r>
            <a:r>
              <a:rPr lang="en-US" i="1" dirty="0" err="1">
                <a:highlight>
                  <a:srgbClr val="FFFFFF"/>
                </a:highlight>
                <a:sym typeface="Consolas"/>
              </a:rPr>
              <a:t>property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=</a:t>
            </a:r>
            <a:r>
              <a:rPr lang="en-US" i="1" dirty="0">
                <a:highlight>
                  <a:srgbClr val="FFFFFF"/>
                </a:highlight>
                <a:sym typeface="Consolas"/>
              </a:rPr>
              <a:t>new style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"p2"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style.color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/>
          </a:p>
          <a:p>
            <a:pPr indent="-228600">
              <a:lnSpc>
                <a:spcPct val="14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Nomes</a:t>
            </a:r>
            <a:r>
              <a:rPr lang="en-US" dirty="0"/>
              <a:t> da </a:t>
            </a:r>
            <a:r>
              <a:rPr lang="en-US" dirty="0" err="1"/>
              <a:t>propriedades</a:t>
            </a:r>
            <a:r>
              <a:rPr lang="en-US" dirty="0"/>
              <a:t> CSS </a:t>
            </a:r>
            <a:r>
              <a:rPr lang="en-US" dirty="0" err="1"/>
              <a:t>compostos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por </a:t>
            </a:r>
            <a:r>
              <a:rPr lang="en-US" dirty="0" err="1"/>
              <a:t>hífen</a:t>
            </a:r>
            <a:r>
              <a:rPr lang="en-US" dirty="0"/>
              <a:t> </a:t>
            </a:r>
            <a:r>
              <a:rPr lang="en-US" dirty="0" err="1"/>
              <a:t>viram</a:t>
            </a:r>
            <a:r>
              <a:rPr lang="en-US" dirty="0"/>
              <a:t> CamelCase no JS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propriedade</a:t>
            </a:r>
            <a:r>
              <a:rPr lang="en-US" dirty="0"/>
              <a:t> background-color </a:t>
            </a:r>
          </a:p>
          <a:p>
            <a:pPr marL="1143000" lvl="2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err="1"/>
              <a:t>object.style.backgroundColor</a:t>
            </a:r>
            <a:r>
              <a:rPr lang="en-US" dirty="0"/>
              <a:t>="#00FF00"</a:t>
            </a:r>
          </a:p>
          <a:p>
            <a:pPr marL="0"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Manipulando Classes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4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API classList</a:t>
            </a:r>
            <a:endParaRPr lang="en-US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Adicionando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el.classList.add('classOne', 'classTwo');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Removendo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el.classList.remove('classOne');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Verificar existência de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if(el.classList.contains('classFour') == true){...}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Alternar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el.classList.toggle('classThree')</a:t>
            </a: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Eventos HTML</a:t>
            </a: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838200" y="1461360"/>
            <a:ext cx="5758543" cy="514663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indent="-2286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Código JS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disparado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clica</a:t>
            </a:r>
            <a:r>
              <a:rPr lang="en-US" sz="2000" dirty="0"/>
              <a:t> o mouse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a </a:t>
            </a:r>
            <a:r>
              <a:rPr lang="en-US" sz="2000" dirty="0" err="1"/>
              <a:t>página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carregada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carregada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mouse </a:t>
            </a:r>
            <a:r>
              <a:rPr lang="en-US" sz="2000" dirty="0" err="1"/>
              <a:t>passa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um </a:t>
            </a:r>
            <a:r>
              <a:rPr lang="en-US" sz="2000" dirty="0" err="1"/>
              <a:t>elemento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campo de entrada </a:t>
            </a:r>
            <a:r>
              <a:rPr lang="en-US" sz="2000" dirty="0" err="1"/>
              <a:t>muda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</a:t>
            </a:r>
            <a:r>
              <a:rPr lang="en-US" sz="2000" dirty="0" err="1"/>
              <a:t>formulário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submetido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aperta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teclas</a:t>
            </a:r>
            <a:endParaRPr lang="en-US" sz="20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 HTML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6432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onclick - no clique</a:t>
            </a:r>
          </a:p>
          <a:p>
            <a:pPr marL="731838" lvl="1" indent="-238125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HTML - 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0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20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displayDate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()"&gt;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0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20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1838" lvl="1" indent="-238125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JS -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myBtn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displayDate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pt-BR" sz="2000" dirty="0">
              <a:highlight>
                <a:srgbClr val="FFFFFF"/>
              </a:highlight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onload - no </a:t>
            </a:r>
            <a:r>
              <a:rPr lang="en-US" dirty="0" err="1"/>
              <a:t>carregamento</a:t>
            </a:r>
            <a:endParaRPr lang="en-US" dirty="0"/>
          </a:p>
          <a:p>
            <a:pPr lvl="1" indent="-22860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checkCookies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()"&gt;</a:t>
            </a:r>
          </a:p>
          <a:p>
            <a:pPr indent="-22860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onchange</a:t>
            </a:r>
            <a:r>
              <a:rPr lang="en-US" dirty="0"/>
              <a:t> - </a:t>
            </a:r>
            <a:r>
              <a:rPr lang="en-US" dirty="0" err="1"/>
              <a:t>mudança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(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fomulários</a:t>
            </a:r>
            <a:r>
              <a:rPr lang="en-US" dirty="0"/>
              <a:t>)</a:t>
            </a:r>
          </a:p>
          <a:p>
            <a:pPr lvl="1" indent="-2286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()"&gt;</a:t>
            </a:r>
            <a:endParaRPr lang="pt-BR" sz="18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 HTML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6432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onmouseover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mouse se </a:t>
            </a:r>
            <a:r>
              <a:rPr lang="en-US" dirty="0" err="1"/>
              <a:t>desloca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elemento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onmouseout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mouse se </a:t>
            </a:r>
            <a:r>
              <a:rPr lang="en-US" dirty="0" err="1"/>
              <a:t>desloca</a:t>
            </a:r>
            <a:r>
              <a:rPr lang="en-US" dirty="0"/>
              <a:t> para fora do </a:t>
            </a:r>
            <a:r>
              <a:rPr lang="en-US" dirty="0" err="1"/>
              <a:t>elemento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onmousedown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do mouse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pressionado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onmouseup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do mouse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onclick -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ação</a:t>
            </a:r>
            <a:r>
              <a:rPr lang="en-US" dirty="0"/>
              <a:t> de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concluída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346AA-AB6E-3148-B83F-61C7B963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BR" dirty="0"/>
              <a:t>O que é o DOM?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9EC4182-A5F6-F545-95B1-16BCAD41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69" y="553454"/>
            <a:ext cx="8845430" cy="246927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171C6-5513-9640-992B-CAD9099A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92500"/>
          </a:bodyPr>
          <a:lstStyle/>
          <a:p>
            <a:r>
              <a:rPr lang="pt-BR" sz="2000" dirty="0" err="1"/>
              <a:t>Document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Model</a:t>
            </a:r>
            <a:r>
              <a:rPr lang="pt-BR" sz="2000" dirty="0"/>
              <a:t> (DOM) é uma interface de programação para documentos HTML e XML</a:t>
            </a:r>
          </a:p>
          <a:p>
            <a:pPr lvl="1"/>
            <a:r>
              <a:rPr lang="pt-BR" sz="2000" dirty="0"/>
              <a:t>Representa a página para que programas possam alterar a estrutura</a:t>
            </a:r>
          </a:p>
          <a:p>
            <a:pPr lvl="1"/>
            <a:r>
              <a:rPr lang="pt-BR" sz="2000" dirty="0"/>
              <a:t>Elementos: Nós e objetos</a:t>
            </a:r>
          </a:p>
          <a:p>
            <a:r>
              <a:rPr lang="pt-BR" sz="2000" dirty="0"/>
              <a:t>Uma página Web é um documento</a:t>
            </a:r>
          </a:p>
          <a:p>
            <a:r>
              <a:rPr lang="pt-BR" sz="2000" b="1" i="1" dirty="0">
                <a:solidFill>
                  <a:srgbClr val="C00000"/>
                </a:solidFill>
              </a:rPr>
              <a:t>DOM NÃO É UMA 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549916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DOM EventListener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i="1" dirty="0"/>
              <a:t>listeners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  <a:p>
            <a:pPr marL="731838" lvl="1" indent="-238125">
              <a:buFont typeface="Arial" panose="020B0604020202020204" pitchFamily="34" charset="0"/>
              <a:buChar char="•"/>
            </a:pP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pt-BR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useCapture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731838" lvl="1" indent="-238125">
              <a:buFont typeface="Arial" panose="020B0604020202020204" pitchFamily="34" charset="0"/>
              <a:buChar char="•"/>
            </a:pP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 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World!"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});</a:t>
            </a:r>
          </a:p>
          <a:p>
            <a:pPr marL="731838" lvl="1" indent="-238125">
              <a:lnSpc>
                <a:spcPct val="14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sym typeface="Consolas"/>
              </a:rPr>
              <a:t>Nota: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Não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usar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prefixo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“on”, use “click” no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lugar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de “onclick”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remover </a:t>
            </a:r>
            <a:r>
              <a:rPr lang="en-US" i="1" dirty="0"/>
              <a:t>listeners</a:t>
            </a:r>
          </a:p>
          <a:p>
            <a:pPr marL="731838" lvl="1" indent="-238125">
              <a:buFont typeface="Arial" panose="020B0604020202020204" pitchFamily="34" charset="0"/>
              <a:buChar char="•"/>
            </a:pP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.removeEventListener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mousemove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pt-BR" dirty="0"/>
          </a:p>
          <a:p>
            <a:pPr lvl="1" indent="-228600">
              <a:spcBef>
                <a:spcPts val="0"/>
              </a:spcBef>
              <a:spcAft>
                <a:spcPts val="1600"/>
              </a:spcAft>
              <a:buSzPts val="2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Navegação DOM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sz="half" idx="1"/>
          </p:nvPr>
        </p:nvSpPr>
        <p:spPr>
          <a:xfrm>
            <a:off x="478972" y="1621880"/>
            <a:ext cx="5752590" cy="487099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De </a:t>
            </a:r>
            <a:r>
              <a:rPr lang="en-US" sz="2200" dirty="0" err="1"/>
              <a:t>acordo</a:t>
            </a:r>
            <a:r>
              <a:rPr lang="en-US" sz="2200" dirty="0"/>
              <a:t> com o </a:t>
            </a:r>
            <a:r>
              <a:rPr lang="en-US" sz="2200" dirty="0" err="1"/>
              <a:t>padrão</a:t>
            </a:r>
            <a:r>
              <a:rPr lang="en-US" sz="2200" dirty="0"/>
              <a:t> HTML DOM W3C, </a:t>
            </a:r>
            <a:r>
              <a:rPr lang="en-US" sz="2200" dirty="0" err="1"/>
              <a:t>tudo</a:t>
            </a:r>
            <a:r>
              <a:rPr lang="en-US" sz="2200" dirty="0"/>
              <a:t> no </a:t>
            </a:r>
            <a:r>
              <a:rPr lang="en-US" sz="2200" dirty="0" err="1"/>
              <a:t>documento</a:t>
            </a:r>
            <a:r>
              <a:rPr lang="en-US" sz="2200" dirty="0"/>
              <a:t> HTML </a:t>
            </a:r>
            <a:r>
              <a:rPr lang="en-US" sz="2200" dirty="0" err="1"/>
              <a:t>é</a:t>
            </a:r>
            <a:r>
              <a:rPr lang="en-US" sz="2200" dirty="0"/>
              <a:t> um </a:t>
            </a:r>
            <a:r>
              <a:rPr lang="en-US" sz="2200" dirty="0" err="1"/>
              <a:t>nó</a:t>
            </a:r>
            <a:endParaRPr lang="en-US" sz="22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/>
              <a:t>O </a:t>
            </a:r>
            <a:r>
              <a:rPr lang="en-US" sz="2000" dirty="0" err="1"/>
              <a:t>documento</a:t>
            </a:r>
            <a:r>
              <a:rPr lang="en-US" sz="2000" dirty="0"/>
              <a:t> </a:t>
            </a:r>
            <a:r>
              <a:rPr lang="en-US" sz="2000" dirty="0" err="1"/>
              <a:t>inteiro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documento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elemento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/>
              <a:t>O </a:t>
            </a:r>
            <a:r>
              <a:rPr lang="en-US" sz="2000" dirty="0" err="1"/>
              <a:t>texto</a:t>
            </a:r>
            <a:r>
              <a:rPr lang="en-US" sz="2000" dirty="0"/>
              <a:t> dentro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atributo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atributo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comentários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 de </a:t>
            </a:r>
            <a:r>
              <a:rPr lang="en-US" sz="2000" dirty="0" err="1"/>
              <a:t>comentários</a:t>
            </a:r>
            <a:endParaRPr lang="en-US" sz="20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oogle Shape;169;p31" descr="DOM HTML tree">
            <a:extLst>
              <a:ext uri="{FF2B5EF4-FFF2-40B4-BE49-F238E27FC236}">
                <a16:creationId xmlns:a16="http://schemas.microsoft.com/office/drawing/2014/main" id="{00493713-0745-B54C-9ACB-A5262E65B243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4991" y="1690687"/>
            <a:ext cx="5563754" cy="325190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Relação entre nós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0289" y="651392"/>
            <a:ext cx="10743510" cy="393397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</p:spPr>
      </p:pic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4970835" y="4585371"/>
            <a:ext cx="6382966" cy="16291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dispostos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árvore</a:t>
            </a:r>
            <a:r>
              <a:rPr lang="en-US" dirty="0"/>
              <a:t> de modo </a:t>
            </a:r>
            <a:r>
              <a:rPr lang="en-US" dirty="0" err="1"/>
              <a:t>hierárquico</a:t>
            </a:r>
            <a:endParaRPr lang="en-US" dirty="0"/>
          </a:p>
          <a:p>
            <a:pPr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Navegando entre Nós</a:t>
            </a:r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É possível usar as seguintes propriedades para navegar entre os nós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parentNode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childNodes[nodenumber]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firstChild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lastChild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nextSibling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previousSibling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Nós raiz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document.body - Body do documento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document.documentElement - Documento inteiro</a:t>
            </a:r>
          </a:p>
        </p:txBody>
      </p:sp>
      <p:sp>
        <p:nvSpPr>
          <p:cNvPr id="192" name="Arc 19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pt-BR"/>
              <a:t>Nós HTML DOM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idx="1"/>
          </p:nvPr>
        </p:nvSpPr>
        <p:spPr>
          <a:xfrm>
            <a:off x="838199" y="1088571"/>
            <a:ext cx="10940143" cy="5769429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pt-BR" dirty="0"/>
              <a:t>Criar novos nós HTML.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”) </a:t>
            </a:r>
            <a:r>
              <a:rPr lang="pt-BR" dirty="0"/>
              <a:t>para criar nó de elemento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dirty="0"/>
              <a:t>para criar nó de texto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(node); </a:t>
            </a:r>
            <a:r>
              <a:rPr lang="pt-BR" dirty="0"/>
              <a:t>para adicionar elemento a um elemento já existente</a:t>
            </a:r>
            <a:endParaRPr dirty="0"/>
          </a:p>
          <a:p>
            <a:pPr marL="0" indent="0"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="div1"&gt;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="p1"&gt;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="p2"&gt;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another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para =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node =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para.appendChild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"div1"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element.appendChild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(para);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000" dirty="0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782" y="3707606"/>
            <a:ext cx="1828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pt-BR"/>
              <a:t>Lista de Nós HTML DOM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idx="1"/>
          </p:nvPr>
        </p:nvSpPr>
        <p:spPr>
          <a:xfrm>
            <a:off x="838200" y="1328057"/>
            <a:ext cx="10515600" cy="43573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dirty="0" err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getElementsByTagName</a:t>
            </a:r>
            <a:r>
              <a:rPr lang="pt-BR" sz="20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pt-BR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dirty="0"/>
              <a:t>retorna um node </a:t>
            </a:r>
            <a:r>
              <a:rPr lang="pt-BR" dirty="0" err="1"/>
              <a:t>list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Node </a:t>
            </a:r>
            <a:r>
              <a:rPr lang="pt-BR" dirty="0" err="1"/>
              <a:t>list</a:t>
            </a:r>
            <a:r>
              <a:rPr lang="pt-BR" dirty="0"/>
              <a:t> é uma estrutura que parece uma lista mas não é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É possível acessar elementos usando índice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sz="2000" b="1" dirty="0"/>
              <a:t>Percorrendo lista:</a:t>
            </a:r>
            <a:endParaRPr sz="20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document.getElementsByTagName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	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myNodelist.length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style.backgroundColor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4CF51-7FAA-A049-BE62-E82D821C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83771"/>
            <a:ext cx="11092543" cy="46808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document.body.onload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adcElemento</a:t>
            </a:r>
            <a:r>
              <a:rPr lang="pt-BR" sz="1800" dirty="0">
                <a:latin typeface="Courier" pitchFamily="2" charset="0"/>
              </a:rPr>
              <a:t>;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70C0"/>
                </a:solidFill>
                <a:latin typeface="Courier" pitchFamily="2" charset="0"/>
              </a:rPr>
              <a:t>function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adcElemento</a:t>
            </a:r>
            <a:r>
              <a:rPr lang="pt-BR" sz="1800" dirty="0">
                <a:latin typeface="Courier" pitchFamily="2" charset="0"/>
              </a:rPr>
              <a:t> () {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cria um novo elemento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// e dá à ele conteúdo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divNova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document.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createElement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conteudoNovo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document.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createTextNode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"Olá, cumprimentos!"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divNova.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appendChild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conteudoNovo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//adiciona o nó de texto à nova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criada </a:t>
            </a:r>
          </a:p>
          <a:p>
            <a:pPr marL="0" indent="0">
              <a:buNone/>
            </a:pPr>
            <a:endParaRPr lang="pt-BR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adiciona o novo elemento criado e seu conteúdo ao DOM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divAtual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document.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getElementById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"div1"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document.body.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insertBefore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divNova</a:t>
            </a:r>
            <a:r>
              <a:rPr lang="pt-BR" sz="1800" dirty="0">
                <a:latin typeface="Courier" pitchFamily="2" charset="0"/>
              </a:rPr>
              <a:t>, </a:t>
            </a:r>
            <a:r>
              <a:rPr lang="pt-BR" sz="1800" dirty="0" err="1">
                <a:latin typeface="Courier" pitchFamily="2" charset="0"/>
              </a:rPr>
              <a:t>divAtual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Vista em alto ângulo de uma mesa de trabalho com um laptop">
            <a:extLst>
              <a:ext uri="{FF2B5EF4-FFF2-40B4-BE49-F238E27FC236}">
                <a16:creationId xmlns:a16="http://schemas.microsoft.com/office/drawing/2014/main" id="{56487829-165F-FBE9-5167-B0371D1F1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4619" r="6047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8FA395-5475-5D49-8A2B-4550362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O dom é uma representação orientada a objetos (oo)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E17AA-4119-9A43-A8AB-F3C49ED6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29" y="762000"/>
            <a:ext cx="4963885" cy="533400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Os elementos do DOM possuem propriedades, métodos e eventos para manipular páginas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pt-BR" sz="1800" b="0" dirty="0"/>
              <a:t>O objeto</a:t>
            </a:r>
            <a:r>
              <a:rPr lang="pt-BR" sz="1800" dirty="0"/>
              <a:t> </a:t>
            </a:r>
            <a:r>
              <a:rPr lang="pt-BR" sz="1800" dirty="0" err="1"/>
              <a:t>table</a:t>
            </a:r>
            <a:r>
              <a:rPr lang="pt-BR" sz="1800" dirty="0"/>
              <a:t> </a:t>
            </a:r>
            <a:r>
              <a:rPr lang="pt-BR" sz="1800" b="0" dirty="0"/>
              <a:t>implementa a interface DOM </a:t>
            </a:r>
            <a:r>
              <a:rPr lang="pt-BR" sz="1800" dirty="0" err="1">
                <a:solidFill>
                  <a:srgbClr val="00B0F0"/>
                </a:solidFill>
              </a:rPr>
              <a:t>HTMLTableElement</a:t>
            </a:r>
            <a:r>
              <a:rPr lang="pt-BR" sz="1800" dirty="0"/>
              <a:t> </a:t>
            </a:r>
            <a:r>
              <a:rPr lang="pt-BR" sz="1800" b="0" dirty="0"/>
              <a:t>para acessar tabelas HTML</a:t>
            </a:r>
          </a:p>
        </p:txBody>
      </p:sp>
    </p:spTree>
    <p:extLst>
      <p:ext uri="{BB962C8B-B14F-4D97-AF65-F5344CB8AC3E}">
        <p14:creationId xmlns:p14="http://schemas.microsoft.com/office/powerpoint/2010/main" val="282275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25" tIns="91425" rIns="91425" bIns="91425" rtlCol="0" anchorCtr="0">
            <a:normAutofit/>
          </a:bodyPr>
          <a:lstStyle/>
          <a:p>
            <a:pPr algn="ctr"/>
            <a:r>
              <a:rPr lang="pt-BR"/>
              <a:t>JavaScript	</a:t>
            </a:r>
          </a:p>
        </p:txBody>
      </p:sp>
      <p:graphicFrame>
        <p:nvGraphicFramePr>
          <p:cNvPr id="83" name="Google Shape;81;p16">
            <a:extLst>
              <a:ext uri="{FF2B5EF4-FFF2-40B4-BE49-F238E27FC236}">
                <a16:creationId xmlns:a16="http://schemas.microsoft.com/office/drawing/2014/main" id="{67017813-4AF2-4A4F-BC33-174F94E008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343" y="1383395"/>
          <a:ext cx="11495314" cy="51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&lt;script&gt;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11005457" cy="4667251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Código JavaScript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colocado</a:t>
            </a:r>
            <a:r>
              <a:rPr lang="en-US" dirty="0"/>
              <a:t> dentro de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b="1" dirty="0"/>
              <a:t>script</a:t>
            </a:r>
          </a:p>
          <a:p>
            <a:pPr indent="-2286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colocado</a:t>
            </a:r>
            <a:r>
              <a:rPr lang="en-US" dirty="0"/>
              <a:t> no &lt;head&gt; </a:t>
            </a:r>
            <a:r>
              <a:rPr lang="en-US" dirty="0" err="1"/>
              <a:t>ou</a:t>
            </a:r>
            <a:r>
              <a:rPr lang="en-US" dirty="0"/>
              <a:t> no &lt;body&gt;</a:t>
            </a:r>
          </a:p>
          <a:p>
            <a:pPr indent="-2286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preferível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scripts no final da </a:t>
            </a:r>
            <a:r>
              <a:rPr lang="en-US" dirty="0" err="1"/>
              <a:t>página</a:t>
            </a:r>
            <a:r>
              <a:rPr lang="en-US" dirty="0"/>
              <a:t>, pois </a:t>
            </a:r>
            <a:r>
              <a:rPr lang="en-US" dirty="0" err="1"/>
              <a:t>carregamento</a:t>
            </a:r>
            <a:r>
              <a:rPr lang="en-US" dirty="0"/>
              <a:t> e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atrasar</a:t>
            </a:r>
            <a:r>
              <a:rPr lang="en-US" dirty="0"/>
              <a:t> a </a:t>
            </a:r>
            <a:r>
              <a:rPr lang="en-US" dirty="0" err="1"/>
              <a:t>renderização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Courier" pitchFamily="2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Courier" pitchFamily="2" charset="0"/>
                <a:sym typeface="Consolas"/>
              </a:rPr>
              <a:t>&lt;script&gt;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Courier" pitchFamily="2" charset="0"/>
                <a:sym typeface="Consolas"/>
              </a:rPr>
              <a:t>  </a:t>
            </a:r>
            <a:r>
              <a:rPr lang="en-US" sz="2000" dirty="0" err="1">
                <a:latin typeface="Courier" pitchFamily="2" charset="0"/>
                <a:sym typeface="Consolas"/>
              </a:rPr>
              <a:t>document.getElementById</a:t>
            </a:r>
            <a:r>
              <a:rPr lang="en-US" sz="2000" dirty="0">
                <a:latin typeface="Courier" pitchFamily="2" charset="0"/>
                <a:sym typeface="Consolas"/>
              </a:rPr>
              <a:t>("demo").</a:t>
            </a:r>
            <a:r>
              <a:rPr lang="en-US" sz="2000" dirty="0" err="1">
                <a:latin typeface="Courier" pitchFamily="2" charset="0"/>
                <a:sym typeface="Consolas"/>
              </a:rPr>
              <a:t>innerHTML</a:t>
            </a:r>
            <a:r>
              <a:rPr lang="en-US" sz="2000" dirty="0">
                <a:latin typeface="Courier" pitchFamily="2" charset="0"/>
                <a:sym typeface="Consolas"/>
              </a:rPr>
              <a:t> = "My First JavaScript";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Courier" pitchFamily="2" charset="0"/>
                <a:sym typeface="Consolas"/>
              </a:rPr>
              <a:t>&lt;/script&gt;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67362" y="365125"/>
            <a:ext cx="592932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&lt;script&gt;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67362" y="1825625"/>
            <a:ext cx="5929328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79400" indent="-2365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Também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possível</a:t>
            </a:r>
            <a:r>
              <a:rPr lang="en-US" sz="2800" dirty="0"/>
              <a:t> </a:t>
            </a:r>
            <a:r>
              <a:rPr lang="en-US" sz="2800" dirty="0" err="1"/>
              <a:t>importar</a:t>
            </a:r>
            <a:r>
              <a:rPr lang="en-US" sz="2800" dirty="0"/>
              <a:t> um .</a:t>
            </a:r>
            <a:r>
              <a:rPr lang="en-US" sz="2800" dirty="0" err="1"/>
              <a:t>js</a:t>
            </a:r>
            <a:r>
              <a:rPr lang="en-US" sz="2800" dirty="0"/>
              <a:t> </a:t>
            </a:r>
            <a:r>
              <a:rPr lang="en-US" sz="2800" dirty="0" err="1"/>
              <a:t>externo</a:t>
            </a:r>
            <a:endParaRPr lang="en-US" sz="2800" dirty="0"/>
          </a:p>
          <a:p>
            <a:pPr marL="63500" indent="0">
              <a:spcBef>
                <a:spcPts val="1600"/>
              </a:spcBef>
              <a:buNone/>
            </a:pP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&lt;</a:t>
            </a:r>
            <a:r>
              <a:rPr lang="pt-BR" sz="2000" dirty="0">
                <a:solidFill>
                  <a:srgbClr val="A52A2A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script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src</a:t>
            </a: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="</a:t>
            </a:r>
            <a:r>
              <a:rPr lang="pt-BR" sz="2000" dirty="0" err="1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myScript.js</a:t>
            </a: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"&gt;&lt;</a:t>
            </a:r>
            <a:r>
              <a:rPr lang="pt-BR" sz="2000" dirty="0">
                <a:solidFill>
                  <a:srgbClr val="A52A2A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/script</a:t>
            </a: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&gt;</a:t>
            </a:r>
          </a:p>
          <a:p>
            <a:pPr marL="228600" indent="0">
              <a:spcBef>
                <a:spcPts val="1600"/>
              </a:spcBef>
              <a:buNone/>
            </a:pPr>
            <a:endParaRPr lang="en-US" dirty="0"/>
          </a:p>
          <a:p>
            <a:pPr marL="279400" indent="-2365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Vantagens</a:t>
            </a:r>
            <a:r>
              <a:rPr lang="en-US" sz="2800" dirty="0"/>
              <a:t>:</a:t>
            </a:r>
          </a:p>
          <a:p>
            <a:pPr marL="493713" lvl="2" indent="-236538">
              <a:lnSpc>
                <a:spcPct val="12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Separa</a:t>
            </a:r>
            <a:r>
              <a:rPr lang="en-US" sz="2200" dirty="0"/>
              <a:t> </a:t>
            </a:r>
            <a:r>
              <a:rPr lang="en-US" sz="2200" dirty="0" err="1"/>
              <a:t>código</a:t>
            </a:r>
            <a:r>
              <a:rPr lang="en-US" sz="2200" dirty="0"/>
              <a:t> JS e HTML</a:t>
            </a:r>
          </a:p>
          <a:p>
            <a:pPr marL="493713" lvl="2" indent="-236538">
              <a:lnSpc>
                <a:spcPct val="12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Facilita</a:t>
            </a:r>
            <a:r>
              <a:rPr lang="en-US" sz="2200" dirty="0"/>
              <a:t> </a:t>
            </a:r>
            <a:r>
              <a:rPr lang="en-US" sz="2200" dirty="0" err="1"/>
              <a:t>manutenção</a:t>
            </a:r>
            <a:endParaRPr lang="en-US" sz="2200" dirty="0"/>
          </a:p>
          <a:p>
            <a:pPr marL="493713" lvl="2" indent="-236538">
              <a:lnSpc>
                <a:spcPct val="12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Navegador</a:t>
            </a:r>
            <a:r>
              <a:rPr lang="en-US" sz="2200" dirty="0"/>
              <a:t>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deixar</a:t>
            </a:r>
            <a:r>
              <a:rPr lang="en-US" sz="2200" dirty="0"/>
              <a:t> .</a:t>
            </a:r>
            <a:r>
              <a:rPr lang="en-US" sz="2200" dirty="0" err="1"/>
              <a:t>js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cache</a:t>
            </a:r>
          </a:p>
          <a:p>
            <a:pPr marL="493713" indent="-23653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Block Arc 10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E274-CC34-2F43-8E28-AABAC73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 em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3D5D1-7330-B543-AA20-AFCB06AB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/>
              <a:t>Funções podem ser declaradas de 3 formas:</a:t>
            </a:r>
          </a:p>
          <a:p>
            <a:r>
              <a:rPr lang="pt-BR" dirty="0"/>
              <a:t>Declaração de função: 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4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4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nomeFunc</a:t>
            </a:r>
            <a:r>
              <a:rPr lang="pt-BR" sz="2400" dirty="0">
                <a:latin typeface="Courier" pitchFamily="2" charset="0"/>
              </a:rPr>
              <a:t>() { </a:t>
            </a:r>
            <a:r>
              <a:rPr lang="pt-BR" sz="1800" dirty="0">
                <a:latin typeface="Courier" pitchFamily="2" charset="0"/>
              </a:rPr>
              <a:t>/*instruções*/ </a:t>
            </a:r>
            <a:r>
              <a:rPr lang="pt-BR" sz="2400" dirty="0">
                <a:latin typeface="Courier" pitchFamily="2" charset="0"/>
              </a:rPr>
              <a:t>}</a:t>
            </a:r>
            <a:r>
              <a:rPr lang="pt-BR" sz="2400" dirty="0"/>
              <a:t> </a:t>
            </a:r>
            <a:endParaRPr lang="pt-BR" dirty="0"/>
          </a:p>
          <a:p>
            <a:r>
              <a:rPr lang="pt-BR" dirty="0"/>
              <a:t>Expressão de função: 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4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400" dirty="0" err="1">
                <a:latin typeface="Courier" pitchFamily="2" charset="0"/>
              </a:rPr>
              <a:t>nomeFunc</a:t>
            </a:r>
            <a:r>
              <a:rPr lang="pt-BR" sz="2400" dirty="0">
                <a:latin typeface="Courier" pitchFamily="2" charset="0"/>
              </a:rPr>
              <a:t> = </a:t>
            </a:r>
            <a:r>
              <a:rPr lang="pt-BR" sz="24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400" dirty="0">
                <a:latin typeface="Courier" pitchFamily="2" charset="0"/>
              </a:rPr>
              <a:t>() { </a:t>
            </a:r>
            <a:r>
              <a:rPr lang="pt-BR" sz="1800" dirty="0">
                <a:latin typeface="Courier" pitchFamily="2" charset="0"/>
              </a:rPr>
              <a:t>/*instruções*/ </a:t>
            </a:r>
            <a:r>
              <a:rPr lang="pt-BR" sz="2400" dirty="0">
                <a:latin typeface="Courier" pitchFamily="2" charset="0"/>
              </a:rPr>
              <a:t>}</a:t>
            </a:r>
            <a:r>
              <a:rPr lang="pt-BR" sz="2400" dirty="0"/>
              <a:t> </a:t>
            </a:r>
          </a:p>
          <a:p>
            <a:r>
              <a:rPr lang="pt-BR" dirty="0"/>
              <a:t>Invocando o construtor: 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4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400" dirty="0" err="1">
                <a:latin typeface="Courier" pitchFamily="2" charset="0"/>
              </a:rPr>
              <a:t>nomeFunc</a:t>
            </a:r>
            <a:r>
              <a:rPr lang="pt-BR" sz="2400" dirty="0">
                <a:latin typeface="Courier" pitchFamily="2" charset="0"/>
              </a:rPr>
              <a:t> = new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pt-BR" sz="2400" dirty="0">
                <a:latin typeface="Courier" pitchFamily="2" charset="0"/>
              </a:rPr>
              <a:t>(</a:t>
            </a:r>
            <a:r>
              <a:rPr lang="pt-BR" sz="2000" dirty="0">
                <a:latin typeface="Courier" pitchFamily="2" charset="0"/>
              </a:rPr>
              <a:t>/*corpo da função */</a:t>
            </a:r>
            <a:r>
              <a:rPr lang="pt-BR" sz="2400" dirty="0">
                <a:latin typeface="Courier" pitchFamily="2" charset="0"/>
              </a:rPr>
              <a:t>)</a:t>
            </a:r>
          </a:p>
          <a:p>
            <a:pPr lvl="0"/>
            <a:r>
              <a:rPr lang="pt-BR" dirty="0">
                <a:solidFill>
                  <a:srgbClr val="000000"/>
                </a:solidFill>
              </a:rPr>
              <a:t>Arrow </a:t>
            </a:r>
            <a:r>
              <a:rPr lang="pt-BR" dirty="0" err="1">
                <a:solidFill>
                  <a:srgbClr val="000000"/>
                </a:solidFill>
              </a:rPr>
              <a:t>function</a:t>
            </a:r>
            <a:r>
              <a:rPr lang="pt-BR" dirty="0">
                <a:solidFill>
                  <a:srgbClr val="0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 err="1">
                <a:latin typeface="Courier" pitchFamily="2" charset="0"/>
              </a:rPr>
              <a:t>nomeFunc</a:t>
            </a:r>
            <a:r>
              <a:rPr lang="pt-BR" dirty="0">
                <a:latin typeface="Courier" pitchFamily="2" charset="0"/>
              </a:rPr>
              <a:t> = (</a:t>
            </a:r>
            <a:r>
              <a:rPr lang="pt-BR" dirty="0" err="1">
                <a:latin typeface="Courier" pitchFamily="2" charset="0"/>
              </a:rPr>
              <a:t>params</a:t>
            </a:r>
            <a:r>
              <a:rPr lang="pt-BR" dirty="0">
                <a:latin typeface="Courier" pitchFamily="2" charset="0"/>
              </a:rPr>
              <a:t>) =&gt; {/* corpo da função */}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25" tIns="91425" rIns="91425" bIns="91425" rtlCol="0" anchorCtr="0">
            <a:normAutofit/>
          </a:bodyPr>
          <a:lstStyle/>
          <a:p>
            <a:r>
              <a:rPr lang="pt-BR"/>
              <a:t>Elementos DOM</a:t>
            </a:r>
            <a:endParaRPr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idx="1"/>
          </p:nvPr>
        </p:nvSpPr>
        <p:spPr>
          <a:xfrm>
            <a:off x="838200" y="1502228"/>
            <a:ext cx="10515600" cy="5077732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25" tIns="91425" rIns="91425" bIns="91425" rtlCol="0" anchorCtr="0"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pt-BR" sz="2400" dirty="0"/>
              <a:t>Recuperar elemento por id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pt-BR" dirty="0"/>
              <a:t>Método </a:t>
            </a:r>
            <a:r>
              <a:rPr lang="pt-BR" b="1" dirty="0" err="1"/>
              <a:t>getElementById</a:t>
            </a:r>
            <a:r>
              <a:rPr lang="pt-BR" b="1" dirty="0"/>
              <a:t>()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pt-BR" dirty="0"/>
              <a:t>Se elemento não existir, </a:t>
            </a:r>
            <a:r>
              <a:rPr lang="pt-BR" dirty="0" err="1"/>
              <a:t>myElement</a:t>
            </a:r>
            <a:r>
              <a:rPr lang="pt-BR" dirty="0"/>
              <a:t> será nulo</a:t>
            </a:r>
          </a:p>
          <a:p>
            <a:pPr marL="0" indent="457200">
              <a:spcBef>
                <a:spcPts val="1600"/>
              </a:spcBef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var</a:t>
            </a:r>
            <a:r>
              <a:rPr lang="pt-BR" sz="2400" dirty="0">
                <a:solidFill>
                  <a:srgbClr val="C0000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myElement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intro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pt-BR" sz="2400" dirty="0"/>
              <a:t>Recuperar elemento por nome da </a:t>
            </a:r>
            <a:r>
              <a:rPr lang="pt-BR" sz="2400" dirty="0" err="1"/>
              <a:t>tag</a:t>
            </a:r>
            <a:endParaRPr lang="pt-BR" sz="24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Método </a:t>
            </a:r>
            <a:r>
              <a:rPr lang="pt-BR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getElementsByTagName</a:t>
            </a:r>
            <a:r>
              <a:rPr lang="pt-BR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endParaRPr lang="pt-BR" sz="1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var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x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main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var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y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x.getElementsByTagName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p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// Recupera elemento com id=”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main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” e, depois,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//recupera todos elementos &lt;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p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&gt; dentro dele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 DOM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36538" indent="-2159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Recuperar</a:t>
            </a:r>
            <a:r>
              <a:rPr lang="en-US" sz="3200" dirty="0"/>
              <a:t> </a:t>
            </a:r>
            <a:r>
              <a:rPr lang="en-US" sz="3200" dirty="0" err="1"/>
              <a:t>elementos</a:t>
            </a:r>
            <a:r>
              <a:rPr lang="en-US" sz="3200" dirty="0"/>
              <a:t> por </a:t>
            </a:r>
            <a:r>
              <a:rPr lang="en-US" sz="3200" dirty="0" err="1"/>
              <a:t>classe</a:t>
            </a:r>
            <a:endParaRPr lang="en-US" sz="3200" dirty="0"/>
          </a:p>
          <a:p>
            <a:pPr marL="493713" lvl="1" indent="-236538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>
                <a:highlight>
                  <a:srgbClr val="FFFFFF"/>
                </a:highlight>
                <a:sym typeface="Consolas"/>
              </a:rPr>
              <a:t>getElementsByClassName</a:t>
            </a:r>
            <a:r>
              <a:rPr lang="en-US" sz="2400" b="1" dirty="0">
                <a:highlight>
                  <a:srgbClr val="FFFFFF"/>
                </a:highlight>
                <a:sym typeface="Consolas"/>
              </a:rPr>
              <a:t>()</a:t>
            </a:r>
          </a:p>
          <a:p>
            <a:pPr marL="228600" indent="0">
              <a:spcBef>
                <a:spcPts val="1600"/>
              </a:spcBef>
              <a:buNone/>
            </a:pPr>
            <a:r>
              <a:rPr lang="pt-BR" sz="2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document.getElementsByClassName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8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lang="pt-BR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800" dirty="0"/>
          </a:p>
          <a:p>
            <a:pPr marL="236538" indent="-215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Recuperar</a:t>
            </a:r>
            <a:r>
              <a:rPr lang="en-US" sz="3200" dirty="0"/>
              <a:t> </a:t>
            </a:r>
            <a:r>
              <a:rPr lang="en-US" sz="3200" dirty="0" err="1"/>
              <a:t>elemento</a:t>
            </a:r>
            <a:r>
              <a:rPr lang="en-US" sz="3200" dirty="0"/>
              <a:t> por </a:t>
            </a:r>
            <a:r>
              <a:rPr lang="en-US" sz="3200" dirty="0" err="1"/>
              <a:t>seletor</a:t>
            </a:r>
            <a:r>
              <a:rPr lang="en-US" sz="3200" dirty="0"/>
              <a:t> CSS</a:t>
            </a:r>
          </a:p>
          <a:p>
            <a:pPr marL="493713" lvl="1" indent="-236538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querySelectorAll</a:t>
            </a:r>
            <a:r>
              <a:rPr lang="en-US" sz="2400" b="1" dirty="0"/>
              <a:t>()</a:t>
            </a:r>
          </a:p>
          <a:p>
            <a:pPr marL="22860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var</a:t>
            </a:r>
            <a:r>
              <a:rPr lang="en-US" sz="2800" dirty="0">
                <a:highlight>
                  <a:srgbClr val="FFFFFF"/>
                </a:highlight>
                <a:sym typeface="Consolas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x = </a:t>
            </a:r>
            <a:r>
              <a:rPr lang="en-US" sz="2800" dirty="0" err="1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document.querySelectorAll</a:t>
            </a:r>
            <a:r>
              <a:rPr lang="en-US" sz="2800" dirty="0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(</a:t>
            </a:r>
            <a:r>
              <a:rPr lang="en-US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"</a:t>
            </a:r>
            <a:r>
              <a:rPr lang="en-US" sz="28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p.intro</a:t>
            </a:r>
            <a:r>
              <a:rPr lang="en-US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"</a:t>
            </a:r>
            <a:r>
              <a:rPr lang="en-US" sz="2800" dirty="0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);</a:t>
            </a:r>
            <a:endParaRPr lang="en-US" sz="2800" dirty="0">
              <a:highlight>
                <a:srgbClr val="FFFFFF"/>
              </a:highlight>
              <a:latin typeface="Consolas"/>
              <a:cs typeface="Consolas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3.xml><?xml version="1.0" encoding="utf-8"?>
<a:theme xmlns:a="http://schemas.openxmlformats.org/drawingml/2006/main" name="ShapesVTI">
  <a:themeElements>
    <a:clrScheme name="GradientRis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1298</Words>
  <Application>Microsoft Macintosh PowerPoint</Application>
  <PresentationFormat>Widescreen</PresentationFormat>
  <Paragraphs>191</Paragraphs>
  <Slides>26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40" baseType="lpstr">
      <vt:lpstr>Aharoni</vt:lpstr>
      <vt:lpstr>Arial</vt:lpstr>
      <vt:lpstr>Avenir Next LT Pro</vt:lpstr>
      <vt:lpstr>Calibri</vt:lpstr>
      <vt:lpstr>Calibri Light</vt:lpstr>
      <vt:lpstr>Consolas</vt:lpstr>
      <vt:lpstr>Courier</vt:lpstr>
      <vt:lpstr>Trade Gothic Next Cond</vt:lpstr>
      <vt:lpstr>Trade Gothic Next Light</vt:lpstr>
      <vt:lpstr>Verdana</vt:lpstr>
      <vt:lpstr>Wingdings</vt:lpstr>
      <vt:lpstr>Tema do Office</vt:lpstr>
      <vt:lpstr>PortalVTI</vt:lpstr>
      <vt:lpstr>ShapesVTI</vt:lpstr>
      <vt:lpstr>Introdução ao DOM</vt:lpstr>
      <vt:lpstr>O que é o DOM?</vt:lpstr>
      <vt:lpstr>O dom é uma representação orientada a objetos (oo)</vt:lpstr>
      <vt:lpstr>JavaScript </vt:lpstr>
      <vt:lpstr>Tag &lt;script&gt;</vt:lpstr>
      <vt:lpstr>Tag &lt;script&gt;</vt:lpstr>
      <vt:lpstr>Criando Funções em JavaScript</vt:lpstr>
      <vt:lpstr>Elementos DOM</vt:lpstr>
      <vt:lpstr>Elementos DOM</vt:lpstr>
      <vt:lpstr>Métodos para encontrar elementos HTML</vt:lpstr>
      <vt:lpstr>Alterando elementos HTML</vt:lpstr>
      <vt:lpstr>Adicionando e Removendo Elementos</vt:lpstr>
      <vt:lpstr>Manipuladores de Evento</vt:lpstr>
      <vt:lpstr>Manipulando HTML</vt:lpstr>
      <vt:lpstr>Manipulando CSS</vt:lpstr>
      <vt:lpstr>Manipulando Classes</vt:lpstr>
      <vt:lpstr>Eventos HTML</vt:lpstr>
      <vt:lpstr>Eventos HTML</vt:lpstr>
      <vt:lpstr>Eventos HTML</vt:lpstr>
      <vt:lpstr>HTML DOM EventListener</vt:lpstr>
      <vt:lpstr>Navegação DOM</vt:lpstr>
      <vt:lpstr>Relação entre nós</vt:lpstr>
      <vt:lpstr>Navegando entre Nós</vt:lpstr>
      <vt:lpstr>Nós HTML DOM</vt:lpstr>
      <vt:lpstr>Lista de Nós HTML DOM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DOM</dc:title>
  <dc:creator>RAFAEL ELIAS DE LIMA ESCALFONI</dc:creator>
  <cp:lastModifiedBy>RAFAEL ELIAS DE LIMA ESCALFONI</cp:lastModifiedBy>
  <cp:revision>1</cp:revision>
  <dcterms:created xsi:type="dcterms:W3CDTF">2022-05-03T18:39:22Z</dcterms:created>
  <dcterms:modified xsi:type="dcterms:W3CDTF">2022-05-04T14:15:45Z</dcterms:modified>
</cp:coreProperties>
</file>