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59" r:id="rId4"/>
    <p:sldId id="261" r:id="rId5"/>
    <p:sldId id="355" r:id="rId6"/>
    <p:sldId id="356" r:id="rId7"/>
    <p:sldId id="357" r:id="rId8"/>
    <p:sldId id="358" r:id="rId9"/>
    <p:sldId id="363" r:id="rId10"/>
    <p:sldId id="354" r:id="rId11"/>
    <p:sldId id="360" r:id="rId12"/>
    <p:sldId id="359" r:id="rId13"/>
    <p:sldId id="361" r:id="rId14"/>
    <p:sldId id="362" r:id="rId15"/>
    <p:sldId id="364" r:id="rId16"/>
    <p:sldId id="294" r:id="rId17"/>
    <p:sldId id="365" r:id="rId18"/>
    <p:sldId id="366" r:id="rId19"/>
    <p:sldId id="367" r:id="rId20"/>
    <p:sldId id="372" r:id="rId21"/>
    <p:sldId id="368" r:id="rId22"/>
    <p:sldId id="369" r:id="rId23"/>
    <p:sldId id="371" r:id="rId24"/>
    <p:sldId id="370" r:id="rId25"/>
    <p:sldId id="373" r:id="rId26"/>
    <p:sldId id="374" r:id="rId27"/>
  </p:sldIdLst>
  <p:sldSz cx="9144000" cy="5143500" type="screen16x9"/>
  <p:notesSz cx="6858000" cy="9144000"/>
  <p:embeddedFontLst>
    <p:embeddedFont>
      <p:font typeface="Nixie One" panose="02000503080000020004" pitchFamily="2" charset="0"/>
      <p:regular r:id="rId29"/>
    </p:embeddedFont>
    <p:embeddedFont>
      <p:font typeface="Roboto Slab" pitchFamily="2" charset="0"/>
      <p:regular r:id="rId30"/>
      <p:bold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E8E5-13C4-4F20-BEA6-21C34AFA7481}">
  <a:tblStyle styleId="{2F50E8E5-13C4-4F20-BEA6-21C34AFA7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9"/>
    <p:restoredTop sz="94773"/>
  </p:normalViewPr>
  <p:slideViewPr>
    <p:cSldViewPr snapToGrid="0" snapToObjects="1">
      <p:cViewPr>
        <p:scale>
          <a:sx n="140" d="100"/>
          <a:sy n="140" d="100"/>
        </p:scale>
        <p:origin x="33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0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47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38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021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6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 dirty="0"/>
          </a:p>
        </p:txBody>
      </p:sp>
      <p:sp>
        <p:nvSpPr>
          <p:cNvPr id="8" name="Shape 17">
            <a:extLst>
              <a:ext uri="{FF2B5EF4-FFF2-40B4-BE49-F238E27FC236}">
                <a16:creationId xmlns:a16="http://schemas.microsoft.com/office/drawing/2014/main" id="{01F09E5D-341B-6D45-9515-B99F999CD5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793574"/>
            <a:ext cx="4505700" cy="46257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6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55600" lvl="0" indent="-355600">
              <a:spcBef>
                <a:spcPts val="0"/>
              </a:spcBef>
              <a:buSzPct val="100000"/>
              <a:tabLst/>
              <a:defRPr sz="24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698109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err="1"/>
              <a:t>Arquitetura</a:t>
            </a:r>
            <a:r>
              <a:rPr lang="en" sz="4400" dirty="0"/>
              <a:t> da Internet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Professor Rafael Escalfoni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http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://penta2.ufrgs.br/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Esmilda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arquitet.html</a:t>
            </a:r>
            <a:endParaRPr lang="pt-BR" sz="11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pt.wikipedia.org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wiki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Modelo_OSI</a:t>
            </a:r>
            <a:endParaRPr lang="pt-BR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A. S. 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Tanenbaum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– Redes de Computadores. Ed Campus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efagundes.com</a:t>
            </a:r>
            <a:endParaRPr lang="pt-BR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wiki.foz.ifpr.edu.br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wiki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index.php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Arquitetura_Internet</a:t>
            </a:r>
            <a:endParaRPr lang="pt-BR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AA347-36BE-4247-8C81-4B4375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de Protocolos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507358-9283-4F41-8927-6C2B4303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92" y="1767275"/>
            <a:ext cx="8293633" cy="3158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/>
              <a:t>Camada de Enlace/Física: </a:t>
            </a:r>
            <a:r>
              <a:rPr lang="pt-BR" sz="2000" b="1" dirty="0"/>
              <a:t>comunicação entre hardwares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Camada de Rede (IP): </a:t>
            </a:r>
            <a:r>
              <a:rPr lang="pt-BR" sz="2000" b="1" dirty="0"/>
              <a:t>conectividade ponto a ponto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Camada de Transporte: </a:t>
            </a:r>
            <a:r>
              <a:rPr lang="pt-BR" sz="2000" b="1" dirty="0"/>
              <a:t>canais processo a processo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Camada de Aplicação: </a:t>
            </a:r>
            <a:r>
              <a:rPr lang="pt-BR" sz="2000" b="1" dirty="0"/>
              <a:t>programas de aplicação</a:t>
            </a:r>
          </a:p>
        </p:txBody>
      </p:sp>
    </p:spTree>
    <p:extLst>
      <p:ext uri="{BB962C8B-B14F-4D97-AF65-F5344CB8AC3E}">
        <p14:creationId xmlns:p14="http://schemas.microsoft.com/office/powerpoint/2010/main" val="6839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58D39-D43D-5843-A281-12B5B8EA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Enlace/física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32908A-92E9-3C4B-8BCF-D17F1703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" y="1767275"/>
            <a:ext cx="8385073" cy="31587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/>
              <a:t>Trata da </a:t>
            </a:r>
            <a:r>
              <a:rPr lang="pt-BR" sz="2000" b="1" dirty="0"/>
              <a:t>comunicação entre nós vizinhos</a:t>
            </a:r>
            <a:r>
              <a:rPr lang="pt-BR" sz="2000" dirty="0"/>
              <a:t> diretamente conectados por </a:t>
            </a:r>
            <a:r>
              <a:rPr lang="pt-BR" sz="2000" b="1" dirty="0"/>
              <a:t>enlaces de comunicação</a:t>
            </a:r>
            <a:r>
              <a:rPr lang="pt-BR" sz="2000" dirty="0"/>
              <a:t>. </a:t>
            </a:r>
          </a:p>
          <a:p>
            <a:r>
              <a:rPr lang="pt-BR" sz="2000" dirty="0"/>
              <a:t>Responsável por transferir pacotes de dados entre computadores ou roteadores conectados em uma </a:t>
            </a:r>
            <a:r>
              <a:rPr lang="pt-BR" sz="2000" b="1" dirty="0"/>
              <a:t>rede local</a:t>
            </a:r>
            <a:r>
              <a:rPr lang="pt-BR" sz="2000" dirty="0"/>
              <a:t>, como uma rede local </a:t>
            </a:r>
            <a:r>
              <a:rPr lang="pt-BR" sz="2000" b="1" dirty="0"/>
              <a:t>Ethernet</a:t>
            </a:r>
            <a:r>
              <a:rPr lang="pt-BR" sz="2000" dirty="0"/>
              <a:t> (IEEE802.3) ou uma </a:t>
            </a:r>
            <a:r>
              <a:rPr lang="pt-BR" sz="2000" b="1" dirty="0"/>
              <a:t>rede local sem fio</a:t>
            </a:r>
            <a:r>
              <a:rPr lang="pt-BR" sz="2000" dirty="0"/>
              <a:t> (IEEE802.11)</a:t>
            </a:r>
          </a:p>
        </p:txBody>
      </p:sp>
    </p:spTree>
    <p:extLst>
      <p:ext uri="{BB962C8B-B14F-4D97-AF65-F5344CB8AC3E}">
        <p14:creationId xmlns:p14="http://schemas.microsoft.com/office/powerpoint/2010/main" val="313429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AA347-36BE-4247-8C81-4B4375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Rede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507358-9283-4F41-8927-6C2B4303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" y="1767275"/>
            <a:ext cx="8385073" cy="3158700"/>
          </a:xfrm>
        </p:spPr>
        <p:txBody>
          <a:bodyPr/>
          <a:lstStyle/>
          <a:p>
            <a:r>
              <a:rPr lang="pt-BR" sz="2000" dirty="0"/>
              <a:t>Protocolo de Internet (IP) </a:t>
            </a:r>
          </a:p>
          <a:p>
            <a:r>
              <a:rPr lang="pt-BR" sz="2000" dirty="0"/>
              <a:t>A camada rede é responsável pela </a:t>
            </a:r>
            <a:r>
              <a:rPr lang="pt-BR" sz="2000" b="1" dirty="0"/>
              <a:t>comunicação </a:t>
            </a:r>
            <a:r>
              <a:rPr lang="pt-BR" sz="2000" b="1" i="1" dirty="0"/>
              <a:t>host</a:t>
            </a:r>
            <a:r>
              <a:rPr lang="pt-BR" sz="2000" b="1" dirty="0"/>
              <a:t> a </a:t>
            </a:r>
            <a:r>
              <a:rPr lang="pt-BR" sz="2000" b="1" i="1" dirty="0"/>
              <a:t>host</a:t>
            </a:r>
            <a:r>
              <a:rPr lang="pt-BR" sz="2000" dirty="0"/>
              <a:t> na Internet. </a:t>
            </a:r>
          </a:p>
          <a:p>
            <a:r>
              <a:rPr lang="pt-BR" sz="2000" b="1" dirty="0"/>
              <a:t>Comutação de pacotes</a:t>
            </a:r>
            <a:r>
              <a:rPr lang="pt-BR" sz="2000" dirty="0"/>
              <a:t>, usando um esquema de </a:t>
            </a:r>
            <a:r>
              <a:rPr lang="pt-BR" sz="2000" b="1" dirty="0"/>
              <a:t>endereçamento</a:t>
            </a:r>
            <a:r>
              <a:rPr lang="pt-BR" sz="2000" dirty="0"/>
              <a:t> global e implementando o </a:t>
            </a:r>
            <a:r>
              <a:rPr lang="pt-BR" sz="2000" b="1" dirty="0"/>
              <a:t>roteamento</a:t>
            </a:r>
            <a:r>
              <a:rPr lang="pt-BR" sz="2000" dirty="0"/>
              <a:t> dos pacotes pela malha de roteadores da Internet.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Define </a:t>
            </a:r>
            <a:r>
              <a:rPr lang="pt-BR" sz="1600" dirty="0" err="1"/>
              <a:t>datagramas</a:t>
            </a:r>
            <a:r>
              <a:rPr lang="pt-BR" sz="1600" dirty="0"/>
              <a:t> (pacotes de dados)</a:t>
            </a:r>
          </a:p>
          <a:p>
            <a:pPr marL="806450" lvl="4" indent="-271463">
              <a:lnSpc>
                <a:spcPct val="114000"/>
              </a:lnSpc>
              <a:buFont typeface="Wingdings" pitchFamily="2" charset="2"/>
              <a:buChar char="§"/>
            </a:pPr>
            <a:r>
              <a:rPr lang="pt-BR" sz="1600" b="1" dirty="0"/>
              <a:t>Não confiável e desordenado</a:t>
            </a:r>
          </a:p>
          <a:p>
            <a:pPr marL="355600" lvl="1" indent="-355600">
              <a:buFont typeface="Nixie One"/>
              <a:buChar char="▪"/>
            </a:pPr>
            <a:r>
              <a:rPr lang="pt-BR" sz="2000" dirty="0"/>
              <a:t>IPv4 &gt;&gt; IPv6 (4x10</a:t>
            </a:r>
            <a:r>
              <a:rPr lang="pt-BR" sz="2000" baseline="30000" dirty="0"/>
              <a:t>9</a:t>
            </a:r>
            <a:r>
              <a:rPr lang="pt-BR" sz="2000" dirty="0"/>
              <a:t> endereços &gt;&gt; 3,4x10</a:t>
            </a:r>
            <a:r>
              <a:rPr lang="pt-BR" sz="2000" baseline="30000" dirty="0"/>
              <a:t>38</a:t>
            </a:r>
            <a:r>
              <a:rPr lang="pt-BR" sz="2000" dirty="0"/>
              <a:t> endereços)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4404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9A959-E223-0841-BB9B-3C997B43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Transporte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2979F7-1D2F-FD46-BEDB-89C6273F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767275"/>
            <a:ext cx="8613648" cy="3158700"/>
          </a:xfrm>
        </p:spPr>
        <p:txBody>
          <a:bodyPr/>
          <a:lstStyle/>
          <a:p>
            <a:r>
              <a:rPr lang="pt-BR" dirty="0"/>
              <a:t>Transmissão de dados</a:t>
            </a:r>
          </a:p>
          <a:p>
            <a:r>
              <a:rPr lang="pt-BR" dirty="0"/>
              <a:t>TCP (</a:t>
            </a:r>
            <a:r>
              <a:rPr lang="pt-BR" i="1" dirty="0" err="1"/>
              <a:t>transmission</a:t>
            </a:r>
            <a:r>
              <a:rPr lang="pt-BR" i="1" dirty="0"/>
              <a:t> </a:t>
            </a:r>
            <a:r>
              <a:rPr lang="pt-BR" i="1" dirty="0" err="1"/>
              <a:t>control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r>
              <a:rPr lang="pt-BR" dirty="0"/>
              <a:t>)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Conexão virtual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Verifica se os dados estão sendo enviados na sequência correta e sem erros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3 fases durante uma conexão: Estabelecimento da ligação, transferência e término da ligação</a:t>
            </a:r>
          </a:p>
          <a:p>
            <a:r>
              <a:rPr lang="pt-BR" dirty="0"/>
              <a:t>UDP (</a:t>
            </a:r>
            <a:r>
              <a:rPr lang="pt-BR" i="1" dirty="0" err="1"/>
              <a:t>user</a:t>
            </a:r>
            <a:r>
              <a:rPr lang="pt-BR" i="1" dirty="0"/>
              <a:t> </a:t>
            </a:r>
            <a:r>
              <a:rPr lang="pt-BR" i="1" dirty="0" err="1"/>
              <a:t>datagram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r>
              <a:rPr lang="pt-BR" dirty="0"/>
              <a:t>)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Protocolo não orientado a conexão, não verifica se os pacotes chegaram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Útil para a criação de sockets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Permite broadcast e </a:t>
            </a:r>
            <a:r>
              <a:rPr lang="pt-BR" sz="1600" dirty="0" err="1"/>
              <a:t>multicast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0162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7B703-0024-214D-AEA5-AA80C09C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D08D1C-419F-6C4E-B053-47A3A035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767275"/>
            <a:ext cx="8321065" cy="3158700"/>
          </a:xfrm>
        </p:spPr>
        <p:txBody>
          <a:bodyPr/>
          <a:lstStyle/>
          <a:p>
            <a:r>
              <a:rPr lang="pt-BR" dirty="0"/>
              <a:t>Dedicado a funções especialistas</a:t>
            </a:r>
          </a:p>
          <a:p>
            <a:r>
              <a:rPr lang="pt-BR" dirty="0"/>
              <a:t>HTTP, SMTP, FTP, POP3, IMAP, </a:t>
            </a:r>
            <a:r>
              <a:rPr lang="pt-BR" dirty="0" err="1"/>
              <a:t>BitTorrent</a:t>
            </a:r>
            <a:endParaRPr lang="pt-BR" dirty="0"/>
          </a:p>
          <a:p>
            <a:r>
              <a:rPr lang="pt-BR" dirty="0"/>
              <a:t>HTTP (Hypertext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):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Utilizado para sistemas de hipermídia, distribuídos e colaborativos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Base para a Web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HTTP é o protocolo para a troca ou transferência de hipertextos</a:t>
            </a:r>
          </a:p>
        </p:txBody>
      </p:sp>
      <p:pic>
        <p:nvPicPr>
          <p:cNvPr id="4" name="Imagem 3" descr="Mão segurando celular&#10;&#10;Descrição gerada automaticamente">
            <a:extLst>
              <a:ext uri="{FF2B5EF4-FFF2-40B4-BE49-F238E27FC236}">
                <a16:creationId xmlns:a16="http://schemas.microsoft.com/office/drawing/2014/main" id="{E5501107-7BC4-284F-9BAA-E314AD92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776" y="-8673"/>
            <a:ext cx="1787651" cy="19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1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Lado </a:t>
            </a:r>
            <a:r>
              <a:rPr lang="en" sz="3200" dirty="0" err="1"/>
              <a:t>Cliente</a:t>
            </a:r>
            <a:r>
              <a:rPr lang="en" sz="3200" dirty="0"/>
              <a:t> e </a:t>
            </a:r>
            <a:br>
              <a:rPr lang="en" sz="3200" dirty="0"/>
            </a:br>
            <a:r>
              <a:rPr lang="en" sz="3200" dirty="0"/>
              <a:t>Lado </a:t>
            </a:r>
            <a:r>
              <a:rPr lang="en" sz="3200" dirty="0" err="1"/>
              <a:t>Servidor</a:t>
            </a:r>
            <a:endParaRPr lang="en" sz="3200"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938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51A2B3F-71B0-B94F-96AB-1348A0F3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34" y="1167130"/>
            <a:ext cx="6514131" cy="313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9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13218-A128-6242-865D-FB4CCBF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25851F-3041-A449-A8F6-A2C25BF0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767275"/>
            <a:ext cx="8311921" cy="3158700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Protocolo de aplicação para sistemas de informação distribuídos, colaborativos e hipermídia.</a:t>
            </a:r>
          </a:p>
          <a:p>
            <a:pPr marL="628650" lvl="2" indent="-400050" eaLnBrk="1" hangingPunct="1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É um protocolo sem estado (sem sessão)</a:t>
            </a:r>
          </a:p>
          <a:p>
            <a:pPr marL="628650" lvl="2" indent="-400050" eaLnBrk="1" hangingPunct="1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HTTP/1.1 foi definido na RFC 2616 pelo W3C – World </a:t>
            </a:r>
            <a:r>
              <a:rPr lang="pt-BR" altLang="pt-BR" sz="1600" dirty="0" err="1"/>
              <a:t>Wide</a:t>
            </a:r>
            <a:r>
              <a:rPr lang="pt-BR" altLang="pt-BR" sz="1600" dirty="0"/>
              <a:t> Web Consortium</a:t>
            </a:r>
          </a:p>
          <a:p>
            <a:pPr marL="628650" lvl="2" indent="-400050" eaLnBrk="1" hangingPunct="1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b="1" dirty="0"/>
              <a:t>HTTP/2.0 – 2015</a:t>
            </a:r>
          </a:p>
          <a:p>
            <a:pPr marL="628650" lvl="2" indent="-400050" eaLnBrk="1" hangingPunct="1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HTTP/3.0 – 2018 (Internet-Draft)</a:t>
            </a:r>
            <a:endParaRPr lang="pt-BR" altLang="pt-BR" sz="2000" dirty="0"/>
          </a:p>
          <a:p>
            <a:pPr eaLnBrk="1" hangingPunct="1">
              <a:spcBef>
                <a:spcPts val="600"/>
              </a:spcBef>
            </a:pPr>
            <a:r>
              <a:rPr lang="pt-BR" altLang="pt-BR" sz="2000" dirty="0"/>
              <a:t>Objetivos originais:</a:t>
            </a:r>
          </a:p>
          <a:p>
            <a:pPr marL="628650" lvl="2" indent="-400050" eaLnBrk="1" hangingPunct="1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possibilitar a recuperação em um servidor de documentos texto;</a:t>
            </a:r>
          </a:p>
          <a:p>
            <a:pPr marL="628650" lvl="2" indent="-400050" eaLnBrk="1" hangingPunct="1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ser leve e rápido;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1000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106DE-8E48-8043-9CC2-793D85C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Protocolo HTTP</a:t>
            </a:r>
            <a:r>
              <a:rPr lang="en-US" altLang="pt-BR" dirty="0">
                <a:ea typeface="ＭＳ Ｐゴシック" panose="020B0600070205080204" pitchFamily="34" charset="-128"/>
              </a:rPr>
              <a:t> - </a:t>
            </a:r>
            <a:r>
              <a:rPr lang="en-US" altLang="pt-BR" dirty="0" err="1">
                <a:ea typeface="ＭＳ Ｐゴシック" panose="020B0600070205080204" pitchFamily="34" charset="-128"/>
              </a:rPr>
              <a:t>versões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E18A03-2EE0-D743-8ACD-9C1456B5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328" y="1767275"/>
            <a:ext cx="8348497" cy="3158700"/>
          </a:xfrm>
        </p:spPr>
        <p:txBody>
          <a:bodyPr/>
          <a:lstStyle/>
          <a:p>
            <a:pPr eaLnBrk="1" hangingPunct="1"/>
            <a:r>
              <a:rPr lang="pt-BR" altLang="pt-BR" sz="2000" b="1" dirty="0"/>
              <a:t>HTTP/0.9: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só trafegava texto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não permitia o envio de dados do cliente para o servidor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uma requisição resposta por conexão TCP/IP</a:t>
            </a:r>
            <a:endParaRPr lang="pt-BR" altLang="pt-BR" dirty="0"/>
          </a:p>
          <a:p>
            <a:pPr eaLnBrk="1" hangingPunct="1"/>
            <a:r>
              <a:rPr lang="pt-BR" altLang="pt-BR" sz="2000" b="1" dirty="0"/>
              <a:t>HTTP/1.0 (RFC 1945):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permitiu a utilização de tipos de mídia (tipos MIME – </a:t>
            </a:r>
            <a:r>
              <a:rPr lang="pt-BR" altLang="pt-BR" sz="1600" dirty="0" err="1"/>
              <a:t>Multipurpose</a:t>
            </a:r>
            <a:r>
              <a:rPr lang="pt-BR" altLang="pt-BR" sz="1600" dirty="0"/>
              <a:t> Internet Mail </a:t>
            </a:r>
            <a:r>
              <a:rPr lang="pt-BR" altLang="pt-BR" sz="1600" dirty="0" err="1"/>
              <a:t>Extensions</a:t>
            </a:r>
            <a:r>
              <a:rPr lang="pt-BR" altLang="pt-BR" sz="1600" dirty="0"/>
              <a:t>)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servidor pode responder códigos de erro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envio de dados do cliente ao servidor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manteve o paradigma de uma requisição resposta por conexão TCP/IP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4258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106DE-8E48-8043-9CC2-793D85C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Protocolo HTTP</a:t>
            </a:r>
            <a:r>
              <a:rPr lang="en-US" altLang="pt-BR" dirty="0">
                <a:ea typeface="ＭＳ Ｐゴシック" panose="020B0600070205080204" pitchFamily="34" charset="-128"/>
              </a:rPr>
              <a:t> - </a:t>
            </a:r>
            <a:r>
              <a:rPr lang="en-US" altLang="pt-BR" dirty="0" err="1">
                <a:ea typeface="ＭＳ Ｐゴシック" panose="020B0600070205080204" pitchFamily="34" charset="-128"/>
              </a:rPr>
              <a:t>versões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E18A03-2EE0-D743-8ACD-9C1456B5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328" y="1767275"/>
            <a:ext cx="8348497" cy="3158700"/>
          </a:xfrm>
        </p:spPr>
        <p:txBody>
          <a:bodyPr/>
          <a:lstStyle/>
          <a:p>
            <a:pPr eaLnBrk="1" hangingPunct="1"/>
            <a:r>
              <a:rPr lang="pt-BR" altLang="pt-BR" sz="2000" b="1" dirty="0"/>
              <a:t>HTTP/1.1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Definido nas </a:t>
            </a:r>
            <a:r>
              <a:rPr lang="pt-BR" altLang="pt-BR" sz="1600" dirty="0" err="1"/>
              <a:t>RFCs</a:t>
            </a:r>
            <a:r>
              <a:rPr lang="pt-BR" altLang="pt-BR" sz="1600" dirty="0"/>
              <a:t> 2068 e 2616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Mantém uma conexão TCP/IP aberta entre requisições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Autenticação mais segura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Semântica de alto nível do HTTP</a:t>
            </a:r>
          </a:p>
          <a:p>
            <a:pPr marL="715963" lvl="3" indent="-263525">
              <a:lnSpc>
                <a:spcPct val="114000"/>
              </a:lnSpc>
              <a:buFont typeface="Wingdings" pitchFamily="2" charset="2"/>
              <a:buChar char="§"/>
            </a:pPr>
            <a:r>
              <a:rPr lang="pt-BR" altLang="pt-BR" sz="1400" b="1" dirty="0"/>
              <a:t>Métodos, códigos de status, campos de cabeçalho e </a:t>
            </a:r>
            <a:r>
              <a:rPr lang="pt-BR" altLang="pt-BR" sz="1400" b="1" dirty="0" err="1"/>
              <a:t>URIs</a:t>
            </a:r>
            <a:endParaRPr lang="pt-BR" altLang="pt-BR" sz="1400" b="1" dirty="0"/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Identifica o host no cabeçalho (não apenas o IP)</a:t>
            </a:r>
          </a:p>
          <a:p>
            <a:pPr marL="355600" lvl="2" indent="-355600">
              <a:buFont typeface="Nixie One"/>
              <a:buChar char="▪"/>
            </a:pPr>
            <a:r>
              <a:rPr lang="pt-BR" altLang="pt-BR" sz="2000" b="1" dirty="0"/>
              <a:t>HTTP/2.0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Estruturação e transporte de dados entre cliente e servidor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Multiplexação de solicitações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altLang="pt-BR" sz="1600" dirty="0"/>
              <a:t>Ajustes para problemas do HTTP 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42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err="1"/>
              <a:t>Arquitetura</a:t>
            </a:r>
            <a:r>
              <a:rPr lang="en" sz="2000" dirty="0"/>
              <a:t> da Internet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>
                <a:solidFill>
                  <a:srgbClr val="FFFFFF"/>
                </a:solidFill>
              </a:rPr>
              <a:t>A Internet</a:t>
            </a: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Protocolos</a:t>
            </a:r>
            <a:r>
              <a:rPr lang="en" sz="2000" b="1" dirty="0">
                <a:solidFill>
                  <a:srgbClr val="FFFFFF"/>
                </a:solidFill>
              </a:rPr>
              <a:t> e </a:t>
            </a:r>
            <a:r>
              <a:rPr lang="en" sz="2000" b="1" dirty="0" err="1">
                <a:solidFill>
                  <a:srgbClr val="FFFFFF"/>
                </a:solidFill>
              </a:rPr>
              <a:t>Serviços</a:t>
            </a:r>
            <a:endParaRPr lang="en" sz="2000" b="1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Camadas</a:t>
            </a:r>
            <a:r>
              <a:rPr lang="en" sz="2000" b="1" dirty="0">
                <a:solidFill>
                  <a:srgbClr val="FFFFFF"/>
                </a:solidFill>
              </a:rPr>
              <a:t> de </a:t>
            </a:r>
            <a:r>
              <a:rPr lang="en" sz="2000" b="1" dirty="0" err="1">
                <a:solidFill>
                  <a:srgbClr val="FFFFFF"/>
                </a:solidFill>
              </a:rPr>
              <a:t>Protocolos</a:t>
            </a:r>
            <a:endParaRPr lang="en" sz="2000" b="1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>
                <a:solidFill>
                  <a:srgbClr val="FFFFFF"/>
                </a:solidFill>
              </a:rPr>
              <a:t>Lado </a:t>
            </a:r>
            <a:r>
              <a:rPr lang="en" sz="2000" b="1" dirty="0" err="1">
                <a:solidFill>
                  <a:srgbClr val="FFFFFF"/>
                </a:solidFill>
              </a:rPr>
              <a:t>Cliente</a:t>
            </a:r>
            <a:r>
              <a:rPr lang="en" sz="2000" b="1" dirty="0">
                <a:solidFill>
                  <a:srgbClr val="FFFFFF"/>
                </a:solidFill>
              </a:rPr>
              <a:t>, </a:t>
            </a:r>
            <a:r>
              <a:rPr lang="en" sz="2000" b="1" dirty="0" err="1">
                <a:solidFill>
                  <a:srgbClr val="FFFFFF"/>
                </a:solidFill>
              </a:rPr>
              <a:t>lado</a:t>
            </a:r>
            <a:r>
              <a:rPr lang="en" sz="2000" b="1" dirty="0">
                <a:solidFill>
                  <a:srgbClr val="FFFFFF"/>
                </a:solidFill>
              </a:rPr>
              <a:t> </a:t>
            </a:r>
            <a:r>
              <a:rPr lang="en" sz="2000" b="1" dirty="0" err="1">
                <a:solidFill>
                  <a:srgbClr val="FFFFFF"/>
                </a:solidFill>
              </a:rPr>
              <a:t>Servidor</a:t>
            </a:r>
            <a:endParaRPr lang="en" sz="2000" b="1" dirty="0">
              <a:solidFill>
                <a:srgbClr val="FFFFFF"/>
              </a:solidFill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C82BF7-70A7-324B-BC65-69BAF92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2" y="1259024"/>
            <a:ext cx="2669378" cy="2703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D2CAA-F2A5-2D41-B42E-413EAA12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operação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7834D0-31EB-624C-9BFF-F54E5184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767275"/>
            <a:ext cx="8311921" cy="3158700"/>
          </a:xfrm>
        </p:spPr>
        <p:txBody>
          <a:bodyPr/>
          <a:lstStyle/>
          <a:p>
            <a:r>
              <a:rPr lang="pt-BR" sz="2000" dirty="0"/>
              <a:t>1xx Informativa</a:t>
            </a:r>
          </a:p>
          <a:p>
            <a:r>
              <a:rPr lang="pt-BR" sz="2000" dirty="0"/>
              <a:t>2xx Sucesso</a:t>
            </a:r>
          </a:p>
          <a:p>
            <a:pPr marL="488950" lvl="2" indent="-260350">
              <a:lnSpc>
                <a:spcPct val="114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600" dirty="0"/>
              <a:t>200 Sucesso</a:t>
            </a:r>
          </a:p>
          <a:p>
            <a:r>
              <a:rPr lang="pt-BR" sz="2000" dirty="0"/>
              <a:t>3xx Redirecionamento</a:t>
            </a:r>
          </a:p>
          <a:p>
            <a:r>
              <a:rPr lang="pt-BR" sz="2000" dirty="0"/>
              <a:t>4xx Erro de Cliente</a:t>
            </a:r>
          </a:p>
          <a:p>
            <a:pPr marL="488950" lvl="2" indent="-2603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404 – Page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found</a:t>
            </a:r>
            <a:endParaRPr lang="pt-BR" sz="1600" dirty="0"/>
          </a:p>
          <a:p>
            <a:pPr marL="488950" lvl="2" indent="-260350">
              <a:lnSpc>
                <a:spcPct val="114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600" dirty="0"/>
              <a:t>418 – </a:t>
            </a:r>
            <a:r>
              <a:rPr lang="pt-BR" sz="1600" dirty="0" err="1"/>
              <a:t>I’m</a:t>
            </a:r>
            <a:r>
              <a:rPr lang="pt-BR" sz="1600" dirty="0"/>
              <a:t> a </a:t>
            </a:r>
            <a:r>
              <a:rPr lang="pt-BR" sz="1600" dirty="0" err="1"/>
              <a:t>teapot</a:t>
            </a:r>
            <a:endParaRPr lang="pt-BR" sz="1600" dirty="0"/>
          </a:p>
          <a:p>
            <a:r>
              <a:rPr lang="pt-BR" sz="2000" dirty="0"/>
              <a:t>5xx Outros erros</a:t>
            </a:r>
          </a:p>
          <a:p>
            <a:pPr marL="488950" lvl="2" indent="-260350">
              <a:lnSpc>
                <a:spcPct val="114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600" dirty="0"/>
              <a:t>500 – </a:t>
            </a:r>
            <a:r>
              <a:rPr lang="pt-BR" sz="1600" dirty="0" err="1"/>
              <a:t>Internal</a:t>
            </a:r>
            <a:r>
              <a:rPr lang="pt-BR" sz="1600" dirty="0"/>
              <a:t> Server </a:t>
            </a:r>
            <a:r>
              <a:rPr lang="pt-BR" sz="1600" dirty="0" err="1"/>
              <a:t>Error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96927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85134-0E14-F740-B49E-86FA004E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Solicitação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1BE3D8-2B89-4449-A5C6-413E27AA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92" y="1767275"/>
            <a:ext cx="8293633" cy="3158700"/>
          </a:xfrm>
        </p:spPr>
        <p:txBody>
          <a:bodyPr/>
          <a:lstStyle/>
          <a:p>
            <a:r>
              <a:rPr lang="pt-BR" sz="2000" dirty="0"/>
              <a:t>Determina o que o servidor deve fazer com o URL fornecido no momento da requisição</a:t>
            </a:r>
          </a:p>
          <a:p>
            <a:r>
              <a:rPr lang="pt-BR" sz="2000" b="1" dirty="0"/>
              <a:t>GET</a:t>
            </a:r>
            <a:r>
              <a:rPr lang="pt-BR" sz="2000" dirty="0"/>
              <a:t>, HEAD, </a:t>
            </a:r>
            <a:r>
              <a:rPr lang="pt-BR" sz="2000" b="1" dirty="0"/>
              <a:t>POST</a:t>
            </a:r>
            <a:r>
              <a:rPr lang="pt-BR" sz="2000" dirty="0"/>
              <a:t>, PUT, DELETE, TRACE, OPTIONS e CONNECT</a:t>
            </a:r>
          </a:p>
          <a:p>
            <a:r>
              <a:rPr lang="pt-BR" sz="2000" dirty="0"/>
              <a:t>GET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O método GET requisita uma representação do recurso especificado.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dirty="0"/>
              <a:t>Utilizado apenas para </a:t>
            </a:r>
            <a:r>
              <a:rPr lang="pt-BR" sz="1600" b="1" dirty="0"/>
              <a:t>recuperar dados</a:t>
            </a:r>
            <a:endParaRPr lang="pt-BR" sz="1600" dirty="0"/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b="1" dirty="0"/>
              <a:t>Não altera dados no servidor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pt-BR" sz="1600" b="1" dirty="0"/>
              <a:t>Parâmetros são enviados via URL (</a:t>
            </a:r>
            <a:r>
              <a:rPr lang="pt-BR" sz="1600" b="1" dirty="0" err="1"/>
              <a:t>google</a:t>
            </a:r>
            <a:r>
              <a:rPr lang="pt-BR" sz="1600" b="1" dirty="0"/>
              <a:t> </a:t>
            </a:r>
            <a:r>
              <a:rPr lang="pt-BR" sz="1600" b="1" dirty="0" err="1"/>
              <a:t>translator</a:t>
            </a:r>
            <a:r>
              <a:rPr lang="pt-BR" sz="1600" b="1" dirty="0"/>
              <a:t>)</a:t>
            </a:r>
          </a:p>
          <a:p>
            <a:pPr marL="228600" lvl="2">
              <a:lnSpc>
                <a:spcPct val="114000"/>
              </a:lnSpc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1419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acy\AppData\Local\Microsoft\Windows\Temporary Internet Files\Content.IE5\VOVF734Q\MC900424770[1].wmf">
            <a:extLst>
              <a:ext uri="{FF2B5EF4-FFF2-40B4-BE49-F238E27FC236}">
                <a16:creationId xmlns:a16="http://schemas.microsoft.com/office/drawing/2014/main" id="{D435ECE6-550F-4E42-886D-3161F7301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1259523"/>
            <a:ext cx="1825625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Dacy\AppData\Local\Microsoft\Windows\Temporary Internet Files\Content.IE5\TDKOG7AE\MC900295757[1].wmf">
            <a:extLst>
              <a:ext uri="{FF2B5EF4-FFF2-40B4-BE49-F238E27FC236}">
                <a16:creationId xmlns:a16="http://schemas.microsoft.com/office/drawing/2014/main" id="{B64E6798-35ED-8949-BAEB-56CEDAF9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1023"/>
            <a:ext cx="1071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BB13A23-900F-8845-BB5C-F109B5CD2D57}"/>
              </a:ext>
            </a:extLst>
          </p:cNvPr>
          <p:cNvCxnSpPr/>
          <p:nvPr/>
        </p:nvCxnSpPr>
        <p:spPr>
          <a:xfrm flipV="1">
            <a:off x="1990725" y="1402398"/>
            <a:ext cx="4500563" cy="3571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D36E5DD-D496-3E47-A7E0-B2CEE55F4AFE}"/>
              </a:ext>
            </a:extLst>
          </p:cNvPr>
          <p:cNvCxnSpPr/>
          <p:nvPr/>
        </p:nvCxnSpPr>
        <p:spPr>
          <a:xfrm rot="10800000">
            <a:off x="2133600" y="2974023"/>
            <a:ext cx="5000625" cy="92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E3E3F79-5B38-9643-AB14-38B930B5A59A}"/>
              </a:ext>
            </a:extLst>
          </p:cNvPr>
          <p:cNvSpPr>
            <a:spLocks noChangeArrowheads="1"/>
          </p:cNvSpPr>
          <p:nvPr/>
        </p:nvSpPr>
        <p:spPr bwMode="auto">
          <a:xfrm rot="21344174">
            <a:off x="1549400" y="630873"/>
            <a:ext cx="50006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200" b="1" dirty="0">
                <a:latin typeface="Arial" panose="020B0604020202020204" pitchFamily="34" charset="0"/>
              </a:rPr>
              <a:t>Requisição:</a:t>
            </a:r>
          </a:p>
          <a:p>
            <a:r>
              <a:rPr lang="pt-BR" altLang="pt-BR" sz="1200" dirty="0">
                <a:latin typeface="Arial" panose="020B0604020202020204" pitchFamily="34" charset="0"/>
              </a:rPr>
              <a:t>GET </a:t>
            </a:r>
            <a:r>
              <a:rPr lang="pt-BR" altLang="pt-BR" sz="1200" dirty="0" err="1">
                <a:latin typeface="Arial" panose="020B0604020202020204" pitchFamily="34" charset="0"/>
              </a:rPr>
              <a:t>http</a:t>
            </a:r>
            <a:r>
              <a:rPr lang="pt-BR" altLang="pt-BR" sz="1200" dirty="0">
                <a:latin typeface="Arial" panose="020B0604020202020204" pitchFamily="34" charset="0"/>
              </a:rPr>
              <a:t>://</a:t>
            </a:r>
            <a:r>
              <a:rPr lang="pt-BR" altLang="pt-BR" sz="1200" dirty="0" err="1">
                <a:latin typeface="Arial" panose="020B0604020202020204" pitchFamily="34" charset="0"/>
              </a:rPr>
              <a:t>www.exemplo.com</a:t>
            </a:r>
            <a:r>
              <a:rPr lang="pt-BR" altLang="pt-BR" sz="1200" dirty="0">
                <a:latin typeface="Arial" panose="020B0604020202020204" pitchFamily="34" charset="0"/>
              </a:rPr>
              <a:t> HTTP/2.0</a:t>
            </a:r>
          </a:p>
          <a:p>
            <a:r>
              <a:rPr lang="en-US" altLang="pt-BR" sz="1200" dirty="0">
                <a:latin typeface="Arial" panose="020B0604020202020204" pitchFamily="34" charset="0"/>
              </a:rPr>
              <a:t>Accept : text/html </a:t>
            </a:r>
            <a:endParaRPr lang="pt-BR" altLang="pt-BR" sz="1200" dirty="0">
              <a:latin typeface="Arial" panose="020B0604020202020204" pitchFamily="34" charset="0"/>
            </a:endParaRPr>
          </a:p>
          <a:p>
            <a:r>
              <a:rPr lang="en-US" altLang="pt-BR" sz="1200" dirty="0">
                <a:latin typeface="Arial" panose="020B0604020202020204" pitchFamily="34" charset="0"/>
              </a:rPr>
              <a:t>If-Modified-Since : Saturday, 15-January-2019 14:37:11 GMT </a:t>
            </a:r>
            <a:endParaRPr lang="pt-BR" altLang="pt-BR" sz="1200" dirty="0">
              <a:latin typeface="Arial" panose="020B0604020202020204" pitchFamily="34" charset="0"/>
            </a:endParaRPr>
          </a:p>
          <a:p>
            <a:r>
              <a:rPr lang="en-US" altLang="pt-BR" sz="1200" dirty="0">
                <a:latin typeface="Arial" panose="020B0604020202020204" pitchFamily="34" charset="0"/>
              </a:rPr>
              <a:t>User-Agent : Mozilla/4.0 (compatible; MSIE 11.0; Windows 10) </a:t>
            </a:r>
            <a:endParaRPr lang="pt-BR" altLang="pt-BR" sz="12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959733-4B03-204C-A50F-B7063AFCEEB2}"/>
              </a:ext>
            </a:extLst>
          </p:cNvPr>
          <p:cNvSpPr>
            <a:spLocks noChangeArrowheads="1"/>
          </p:cNvSpPr>
          <p:nvPr/>
        </p:nvSpPr>
        <p:spPr bwMode="auto">
          <a:xfrm rot="618556">
            <a:off x="1911350" y="3224848"/>
            <a:ext cx="3500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b="1" dirty="0" err="1">
                <a:latin typeface="Arial" panose="020B0604020202020204" pitchFamily="34" charset="0"/>
              </a:rPr>
              <a:t>Resposta</a:t>
            </a:r>
            <a:r>
              <a:rPr lang="en-US" altLang="pt-BR" sz="1200" b="1" dirty="0"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pt-BR" sz="1200" dirty="0">
                <a:latin typeface="Arial" panose="020B0604020202020204" pitchFamily="34" charset="0"/>
              </a:rPr>
              <a:t>HTTP/2.0 200 OK</a:t>
            </a:r>
            <a:endParaRPr lang="pt-BR" altLang="pt-BR" sz="700" dirty="0">
              <a:latin typeface="Arial" panose="020B0604020202020204" pitchFamily="34" charset="0"/>
            </a:endParaRPr>
          </a:p>
          <a:p>
            <a:r>
              <a:rPr lang="en-US" altLang="pt-BR" sz="1200" dirty="0">
                <a:latin typeface="Arial" panose="020B0604020202020204" pitchFamily="34" charset="0"/>
              </a:rPr>
              <a:t>Date : Sat, 15 Jan 2019 14:37:12 GMT</a:t>
            </a:r>
            <a:endParaRPr lang="pt-BR" altLang="pt-BR" sz="700" dirty="0">
              <a:latin typeface="Arial" panose="020B0604020202020204" pitchFamily="34" charset="0"/>
            </a:endParaRPr>
          </a:p>
          <a:p>
            <a:r>
              <a:rPr lang="en-US" altLang="pt-BR" sz="1200" dirty="0">
                <a:latin typeface="Arial" panose="020B0604020202020204" pitchFamily="34" charset="0"/>
              </a:rPr>
              <a:t>Server : Microsoft-IIS/2.0</a:t>
            </a:r>
            <a:endParaRPr lang="pt-BR" altLang="pt-BR" sz="700" dirty="0">
              <a:latin typeface="Arial" panose="020B0604020202020204" pitchFamily="34" charset="0"/>
            </a:endParaRPr>
          </a:p>
          <a:p>
            <a:r>
              <a:rPr lang="en-US" altLang="pt-BR" sz="1200" dirty="0">
                <a:latin typeface="Arial" panose="020B0604020202020204" pitchFamily="34" charset="0"/>
              </a:rPr>
              <a:t>Content-Type : text/HTML</a:t>
            </a:r>
            <a:endParaRPr lang="en-US" altLang="pt-BR" sz="1800" dirty="0">
              <a:latin typeface="Arial" panose="020B06040202020202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CFB598-8190-5444-8A51-6E9F4AABC6D5}"/>
              </a:ext>
            </a:extLst>
          </p:cNvPr>
          <p:cNvCxnSpPr/>
          <p:nvPr/>
        </p:nvCxnSpPr>
        <p:spPr>
          <a:xfrm>
            <a:off x="2133600" y="2331085"/>
            <a:ext cx="1285875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:\Users\Dacy\AppData\Local\Microsoft\Windows\Temporary Internet Files\Content.IE5\KE4YKMTV\MC900311116[1].wmf">
            <a:extLst>
              <a:ext uri="{FF2B5EF4-FFF2-40B4-BE49-F238E27FC236}">
                <a16:creationId xmlns:a16="http://schemas.microsoft.com/office/drawing/2014/main" id="{440C39BD-77AE-CC44-996C-7DD1831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688148"/>
            <a:ext cx="2268538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A722514-1AB6-1242-B8D0-0E9B1B4DB320}"/>
              </a:ext>
            </a:extLst>
          </p:cNvPr>
          <p:cNvCxnSpPr/>
          <p:nvPr/>
        </p:nvCxnSpPr>
        <p:spPr>
          <a:xfrm>
            <a:off x="5133975" y="2473960"/>
            <a:ext cx="1428750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9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21E4BCB-B1F7-1D45-974A-43F88B5F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006856"/>
            <a:ext cx="8150178" cy="36017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4C0838-9C72-4F41-8795-B4E664794CF9}"/>
              </a:ext>
            </a:extLst>
          </p:cNvPr>
          <p:cNvSpPr txBox="1"/>
          <p:nvPr/>
        </p:nvSpPr>
        <p:spPr>
          <a:xfrm>
            <a:off x="3496278" y="53492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URL do recurso</a:t>
            </a: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A5BEB16C-717F-5D4D-B6FD-E011E0F89FBE}"/>
              </a:ext>
            </a:extLst>
          </p:cNvPr>
          <p:cNvSpPr/>
          <p:nvPr/>
        </p:nvSpPr>
        <p:spPr>
          <a:xfrm rot="5400000">
            <a:off x="4128318" y="-67763"/>
            <a:ext cx="174134" cy="2011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BB1348-9DB5-454A-B268-938836C77508}"/>
              </a:ext>
            </a:extLst>
          </p:cNvPr>
          <p:cNvSpPr txBox="1"/>
          <p:nvPr/>
        </p:nvSpPr>
        <p:spPr>
          <a:xfrm>
            <a:off x="6062694" y="54708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Parâmetros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43758288-F523-7F4B-A288-3565DC200BF4}"/>
              </a:ext>
            </a:extLst>
          </p:cNvPr>
          <p:cNvSpPr/>
          <p:nvPr/>
        </p:nvSpPr>
        <p:spPr>
          <a:xfrm rot="5400000">
            <a:off x="6610914" y="-512410"/>
            <a:ext cx="174133" cy="2862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04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AC85F-4F2A-2147-BF17-1E9E7141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9A4267-F9D0-D343-82F5-A658E58AE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184" y="1767275"/>
            <a:ext cx="8357641" cy="3158700"/>
          </a:xfrm>
        </p:spPr>
        <p:txBody>
          <a:bodyPr/>
          <a:lstStyle/>
          <a:p>
            <a:r>
              <a:rPr lang="pt-BR" sz="1800" dirty="0"/>
              <a:t>O método POST envia dados para serem processados em um recurso especificado</a:t>
            </a:r>
          </a:p>
          <a:p>
            <a:r>
              <a:rPr lang="pt-BR" sz="1800" dirty="0"/>
              <a:t>Os dados são incluídos no corpo do comando e </a:t>
            </a:r>
            <a:r>
              <a:rPr lang="pt-BR" sz="1800" b="1" dirty="0">
                <a:solidFill>
                  <a:srgbClr val="FF0000"/>
                </a:solidFill>
              </a:rPr>
              <a:t>não ficam visíveis na URL como no GET</a:t>
            </a:r>
            <a:endParaRPr lang="pt-BR" sz="1800" dirty="0"/>
          </a:p>
          <a:p>
            <a:r>
              <a:rPr lang="pt-BR" sz="1800" dirty="0"/>
              <a:t>Considerado mais seguro por conter informações adicionais de cabeçalho para validar os dados submetidos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4BB8EB6-D184-A64C-B2DB-43D385D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1" y="3601211"/>
            <a:ext cx="3243385" cy="13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6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EE574-3D66-3E41-9F6D-1F94E1DE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Cliente/Servidor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EB17BB-ED1E-B742-9B5E-FA46B813AAAE}"/>
              </a:ext>
            </a:extLst>
          </p:cNvPr>
          <p:cNvSpPr/>
          <p:nvPr/>
        </p:nvSpPr>
        <p:spPr>
          <a:xfrm>
            <a:off x="1146025" y="1962336"/>
            <a:ext cx="2045231" cy="621791"/>
          </a:xfrm>
          <a:prstGeom prst="rect">
            <a:avLst/>
          </a:prstGeom>
          <a:noFill/>
          <a:ln w="635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4B22C1-F315-9B4A-8C8D-D5F2DE6E6C58}"/>
              </a:ext>
            </a:extLst>
          </p:cNvPr>
          <p:cNvSpPr/>
          <p:nvPr/>
        </p:nvSpPr>
        <p:spPr>
          <a:xfrm>
            <a:off x="1146025" y="3947160"/>
            <a:ext cx="2045231" cy="752632"/>
          </a:xfrm>
          <a:prstGeom prst="rect">
            <a:avLst/>
          </a:prstGeom>
          <a:noFill/>
          <a:ln w="635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Nuvem 5">
            <a:extLst>
              <a:ext uri="{FF2B5EF4-FFF2-40B4-BE49-F238E27FC236}">
                <a16:creationId xmlns:a16="http://schemas.microsoft.com/office/drawing/2014/main" id="{DCC04C85-9F31-A94F-B5D4-67E32B183E3E}"/>
              </a:ext>
            </a:extLst>
          </p:cNvPr>
          <p:cNvSpPr/>
          <p:nvPr/>
        </p:nvSpPr>
        <p:spPr>
          <a:xfrm>
            <a:off x="3890772" y="1930332"/>
            <a:ext cx="1362456" cy="621792"/>
          </a:xfrm>
          <a:prstGeom prst="cloud">
            <a:avLst/>
          </a:prstGeom>
          <a:solidFill>
            <a:srgbClr val="FFC00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sp>
        <p:nvSpPr>
          <p:cNvPr id="7" name="Nuvem 6">
            <a:extLst>
              <a:ext uri="{FF2B5EF4-FFF2-40B4-BE49-F238E27FC236}">
                <a16:creationId xmlns:a16="http://schemas.microsoft.com/office/drawing/2014/main" id="{4832DF1B-9D87-BD49-BF8C-11704B0BC400}"/>
              </a:ext>
            </a:extLst>
          </p:cNvPr>
          <p:cNvSpPr/>
          <p:nvPr/>
        </p:nvSpPr>
        <p:spPr>
          <a:xfrm>
            <a:off x="3890772" y="3988308"/>
            <a:ext cx="1362456" cy="621792"/>
          </a:xfrm>
          <a:prstGeom prst="cloud">
            <a:avLst/>
          </a:prstGeom>
          <a:solidFill>
            <a:srgbClr val="FFC00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94A3FF-967E-B34E-B39A-BE5648342186}"/>
              </a:ext>
            </a:extLst>
          </p:cNvPr>
          <p:cNvSpPr/>
          <p:nvPr/>
        </p:nvSpPr>
        <p:spPr>
          <a:xfrm>
            <a:off x="5952744" y="1658484"/>
            <a:ext cx="2045231" cy="1124712"/>
          </a:xfrm>
          <a:prstGeom prst="rect">
            <a:avLst/>
          </a:prstGeom>
          <a:noFill/>
          <a:ln w="635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87A8CD-202F-424D-BC96-648B047FF42E}"/>
              </a:ext>
            </a:extLst>
          </p:cNvPr>
          <p:cNvSpPr txBox="1"/>
          <p:nvPr/>
        </p:nvSpPr>
        <p:spPr>
          <a:xfrm>
            <a:off x="1184114" y="1999019"/>
            <a:ext cx="179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Envio de Requisição através de URL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D88BF5-16E3-D349-AB6F-68138C2A6F1A}"/>
              </a:ext>
            </a:extLst>
          </p:cNvPr>
          <p:cNvSpPr txBox="1"/>
          <p:nvPr/>
        </p:nvSpPr>
        <p:spPr>
          <a:xfrm>
            <a:off x="1032752" y="1626427"/>
            <a:ext cx="227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Programa Cliente (Navegador)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4B94D84-483F-EE44-B5EA-B645EC99B5CC}"/>
              </a:ext>
            </a:extLst>
          </p:cNvPr>
          <p:cNvSpPr txBox="1"/>
          <p:nvPr/>
        </p:nvSpPr>
        <p:spPr>
          <a:xfrm>
            <a:off x="1032752" y="3647909"/>
            <a:ext cx="227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Programa Cliente (Navegador)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7D22222-DD51-934E-838D-6EEBCBA44B28}"/>
              </a:ext>
            </a:extLst>
          </p:cNvPr>
          <p:cNvCxnSpPr>
            <a:cxnSpLocks/>
          </p:cNvCxnSpPr>
          <p:nvPr/>
        </p:nvCxnSpPr>
        <p:spPr>
          <a:xfrm>
            <a:off x="3267952" y="2241228"/>
            <a:ext cx="5862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8361371-E1C4-7645-B845-83DF363BEF2E}"/>
              </a:ext>
            </a:extLst>
          </p:cNvPr>
          <p:cNvCxnSpPr>
            <a:cxnSpLocks/>
          </p:cNvCxnSpPr>
          <p:nvPr/>
        </p:nvCxnSpPr>
        <p:spPr>
          <a:xfrm>
            <a:off x="5293348" y="2220840"/>
            <a:ext cx="5862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1F2F0CC-F9DD-B84F-A594-670406662D3C}"/>
              </a:ext>
            </a:extLst>
          </p:cNvPr>
          <p:cNvCxnSpPr>
            <a:cxnSpLocks/>
          </p:cNvCxnSpPr>
          <p:nvPr/>
        </p:nvCxnSpPr>
        <p:spPr>
          <a:xfrm>
            <a:off x="3267952" y="4299204"/>
            <a:ext cx="58624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1134D4E-2E37-EF41-B2E9-F9718F42FF47}"/>
              </a:ext>
            </a:extLst>
          </p:cNvPr>
          <p:cNvSpPr txBox="1"/>
          <p:nvPr/>
        </p:nvSpPr>
        <p:spPr>
          <a:xfrm>
            <a:off x="6374874" y="134296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Servidor HTTP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1BB1485-9D63-EF47-AE1B-2BE8D9A83678}"/>
              </a:ext>
            </a:extLst>
          </p:cNvPr>
          <p:cNvCxnSpPr>
            <a:cxnSpLocks/>
          </p:cNvCxnSpPr>
          <p:nvPr/>
        </p:nvCxnSpPr>
        <p:spPr>
          <a:xfrm>
            <a:off x="6975362" y="2907792"/>
            <a:ext cx="0" cy="139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843CF68-2271-0C49-92C1-B557714D8582}"/>
              </a:ext>
            </a:extLst>
          </p:cNvPr>
          <p:cNvCxnSpPr>
            <a:cxnSpLocks/>
          </p:cNvCxnSpPr>
          <p:nvPr/>
        </p:nvCxnSpPr>
        <p:spPr>
          <a:xfrm>
            <a:off x="5293348" y="4288536"/>
            <a:ext cx="1682011" cy="1066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51C9BD-16DB-1E4F-A8FF-C948EB07DD02}"/>
              </a:ext>
            </a:extLst>
          </p:cNvPr>
          <p:cNvSpPr txBox="1"/>
          <p:nvPr/>
        </p:nvSpPr>
        <p:spPr>
          <a:xfrm>
            <a:off x="5952743" y="1715112"/>
            <a:ext cx="20071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Processa a requisição HTTP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Gera uma resposta em um formato adequado ao cliente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Envia uma resposta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794AA9-2B54-CB41-BE75-B63321915E56}"/>
              </a:ext>
            </a:extLst>
          </p:cNvPr>
          <p:cNvSpPr txBox="1"/>
          <p:nvPr/>
        </p:nvSpPr>
        <p:spPr>
          <a:xfrm>
            <a:off x="1202435" y="3997719"/>
            <a:ext cx="179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Processa a resposta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Interpreta e gera visualização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E4CA204-E72C-7A47-B665-F41B3AF68535}"/>
              </a:ext>
            </a:extLst>
          </p:cNvPr>
          <p:cNvSpPr txBox="1"/>
          <p:nvPr/>
        </p:nvSpPr>
        <p:spPr>
          <a:xfrm>
            <a:off x="6993647" y="2922733"/>
            <a:ext cx="197661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Linguagens de programação</a:t>
            </a:r>
          </a:p>
          <a:p>
            <a:r>
              <a:rPr lang="pt-BR" sz="800" dirty="0"/>
              <a:t>- PHP, Python, Perl, Java, </a:t>
            </a:r>
            <a:r>
              <a:rPr lang="pt-BR" sz="800" dirty="0" err="1"/>
              <a:t>Javascript</a:t>
            </a:r>
            <a:r>
              <a:rPr lang="pt-BR" sz="800" dirty="0"/>
              <a:t> (</a:t>
            </a:r>
            <a:r>
              <a:rPr lang="pt-BR" sz="800" dirty="0" err="1"/>
              <a:t>NodeJS</a:t>
            </a:r>
            <a:r>
              <a:rPr lang="pt-BR" sz="800" dirty="0"/>
              <a:t>), ASP.NET</a:t>
            </a:r>
          </a:p>
          <a:p>
            <a:endParaRPr lang="pt-BR" sz="900" dirty="0"/>
          </a:p>
          <a:p>
            <a:r>
              <a:rPr lang="pt-BR" sz="900" dirty="0"/>
              <a:t>Bases de dados</a:t>
            </a:r>
          </a:p>
          <a:p>
            <a:r>
              <a:rPr lang="pt-BR" sz="800" dirty="0"/>
              <a:t>- SGBDR, NoSQL, Sistemas de arquivos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DC7E6A1-4738-4E47-9C20-78264C9B5B40}"/>
              </a:ext>
            </a:extLst>
          </p:cNvPr>
          <p:cNvSpPr txBox="1"/>
          <p:nvPr/>
        </p:nvSpPr>
        <p:spPr>
          <a:xfrm>
            <a:off x="1327912" y="2679779"/>
            <a:ext cx="19766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Linguagens de marcação</a:t>
            </a:r>
          </a:p>
          <a:p>
            <a:r>
              <a:rPr lang="pt-BR" sz="800" dirty="0"/>
              <a:t>- HTML, XML, </a:t>
            </a:r>
            <a:r>
              <a:rPr lang="pt-BR" sz="800" dirty="0" err="1"/>
              <a:t>Json</a:t>
            </a:r>
            <a:endParaRPr lang="pt-BR" sz="800" dirty="0"/>
          </a:p>
          <a:p>
            <a:endParaRPr lang="pt-BR" sz="400" dirty="0"/>
          </a:p>
          <a:p>
            <a:r>
              <a:rPr lang="pt-BR" sz="900" dirty="0"/>
              <a:t>Folhas de estilo</a:t>
            </a:r>
          </a:p>
          <a:p>
            <a:endParaRPr lang="pt-BR" sz="400" dirty="0"/>
          </a:p>
          <a:p>
            <a:r>
              <a:rPr lang="pt-BR" sz="900" dirty="0"/>
              <a:t>Scripts</a:t>
            </a:r>
          </a:p>
          <a:p>
            <a:r>
              <a:rPr lang="pt-BR" sz="800" dirty="0"/>
              <a:t>- </a:t>
            </a:r>
            <a:r>
              <a:rPr lang="pt-BR" sz="800" dirty="0" err="1"/>
              <a:t>Javascript</a:t>
            </a:r>
            <a:r>
              <a:rPr lang="pt-BR" sz="800" dirty="0"/>
              <a:t>, </a:t>
            </a:r>
            <a:r>
              <a:rPr lang="pt-BR" sz="800" dirty="0" err="1"/>
              <a:t>Typescript</a:t>
            </a:r>
            <a:r>
              <a:rPr lang="pt-BR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108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698109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err="1"/>
              <a:t>Arquitetura</a:t>
            </a:r>
            <a:r>
              <a:rPr lang="en" sz="4400" dirty="0"/>
              <a:t> da Internet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Professor Rafael Escalfoni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http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://penta2.ufrgs.br/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Esmilda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arquitet.html</a:t>
            </a:r>
            <a:endParaRPr lang="pt-BR" sz="11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pt.wikipedia.org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wiki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Modelo_OSI</a:t>
            </a:r>
            <a:endParaRPr lang="pt-BR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A. S. 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Tanenbaum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– Redes de Computadores. Ed Campus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efagundes.com</a:t>
            </a:r>
            <a:endParaRPr lang="pt-BR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wiki.foz.ifpr.edu.br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wiki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index.php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Arquitetura_Internet</a:t>
            </a:r>
            <a:endParaRPr lang="pt-BR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6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A Internet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err="1"/>
              <a:t>Conceitos</a:t>
            </a:r>
            <a:r>
              <a:rPr lang="en" dirty="0"/>
              <a:t> e </a:t>
            </a:r>
            <a:r>
              <a:rPr lang="en" dirty="0" err="1"/>
              <a:t>fundamentos</a:t>
            </a: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Internet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33623" y="1767275"/>
            <a:ext cx="8353202" cy="31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>
              <a:lnSpc>
                <a:spcPct val="114000"/>
              </a:lnSpc>
            </a:pPr>
            <a:r>
              <a:rPr lang="en" sz="2000" dirty="0"/>
              <a:t>Conjunto Global de Redes de </a:t>
            </a:r>
            <a:r>
              <a:rPr lang="en" sz="2000" dirty="0" err="1"/>
              <a:t>Computadores</a:t>
            </a:r>
            <a:endParaRPr lang="en" sz="2000" dirty="0"/>
          </a:p>
          <a:p>
            <a:pPr marL="457200" lvl="0" indent="-406400" rtl="0">
              <a:lnSpc>
                <a:spcPct val="114000"/>
              </a:lnSpc>
              <a:spcBef>
                <a:spcPts val="0"/>
              </a:spcBef>
            </a:pPr>
            <a:r>
              <a:rPr lang="en" sz="2000" dirty="0" err="1"/>
              <a:t>Protocolo</a:t>
            </a:r>
            <a:r>
              <a:rPr lang="en" sz="2000" dirty="0"/>
              <a:t> </a:t>
            </a:r>
            <a:r>
              <a:rPr lang="en" sz="2000" dirty="0" err="1"/>
              <a:t>próprio</a:t>
            </a:r>
            <a:r>
              <a:rPr lang="en" sz="2000" dirty="0"/>
              <a:t> (TCP/IP)</a:t>
            </a:r>
          </a:p>
          <a:p>
            <a:pPr marL="457200" lvl="0" indent="-406400" rtl="0">
              <a:lnSpc>
                <a:spcPct val="114000"/>
              </a:lnSpc>
              <a:spcBef>
                <a:spcPts val="0"/>
              </a:spcBef>
            </a:pPr>
            <a:r>
              <a:rPr lang="en" sz="2000" dirty="0" err="1"/>
              <a:t>Formato</a:t>
            </a:r>
            <a:r>
              <a:rPr lang="en" sz="2000" dirty="0"/>
              <a:t> </a:t>
            </a:r>
            <a:r>
              <a:rPr lang="en" sz="2000" dirty="0" err="1"/>
              <a:t>atual</a:t>
            </a:r>
            <a:r>
              <a:rPr lang="en" sz="2000" dirty="0"/>
              <a:t>: 1980’s</a:t>
            </a:r>
          </a:p>
          <a:p>
            <a:pPr marL="457200" lvl="0" indent="-406400" rtl="0">
              <a:lnSpc>
                <a:spcPct val="114000"/>
              </a:lnSpc>
              <a:spcBef>
                <a:spcPts val="0"/>
              </a:spcBef>
            </a:pPr>
            <a:r>
              <a:rPr lang="en" sz="2000" dirty="0" err="1"/>
              <a:t>Não</a:t>
            </a:r>
            <a:r>
              <a:rPr lang="en" sz="2000" dirty="0"/>
              <a:t> </a:t>
            </a:r>
            <a:r>
              <a:rPr lang="en" sz="2000" dirty="0" err="1"/>
              <a:t>é</a:t>
            </a:r>
            <a:r>
              <a:rPr lang="en" sz="2000" dirty="0"/>
              <a:t> </a:t>
            </a:r>
            <a:r>
              <a:rPr lang="en" sz="2000" dirty="0" err="1"/>
              <a:t>controlada</a:t>
            </a:r>
            <a:r>
              <a:rPr lang="en" sz="2000" dirty="0"/>
              <a:t> por </a:t>
            </a:r>
            <a:r>
              <a:rPr lang="en" sz="2000" dirty="0" err="1"/>
              <a:t>ninguém</a:t>
            </a:r>
            <a:endParaRPr lang="en" sz="2000" dirty="0"/>
          </a:p>
          <a:p>
            <a:pPr marL="457200" lvl="0" indent="-406400" rtl="0">
              <a:lnSpc>
                <a:spcPct val="114000"/>
              </a:lnSpc>
              <a:spcBef>
                <a:spcPts val="0"/>
              </a:spcBef>
            </a:pPr>
            <a:r>
              <a:rPr lang="en" sz="2000" dirty="0" err="1"/>
              <a:t>Diferentes</a:t>
            </a:r>
            <a:r>
              <a:rPr lang="en" sz="2000" dirty="0"/>
              <a:t> </a:t>
            </a:r>
            <a:r>
              <a:rPr lang="en" sz="2000" dirty="0" err="1"/>
              <a:t>serviços</a:t>
            </a:r>
            <a:r>
              <a:rPr lang="en" sz="2000" dirty="0"/>
              <a:t>: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en" sz="1600" dirty="0"/>
              <a:t>World Wide Web (</a:t>
            </a:r>
            <a:r>
              <a:rPr lang="en" sz="1600" dirty="0" err="1"/>
              <a:t>documentos</a:t>
            </a:r>
            <a:r>
              <a:rPr lang="en" sz="1600" dirty="0"/>
              <a:t> </a:t>
            </a:r>
            <a:r>
              <a:rPr lang="en" sz="1600" dirty="0" err="1"/>
              <a:t>interligados</a:t>
            </a:r>
            <a:r>
              <a:rPr lang="en" sz="1600" dirty="0"/>
              <a:t>)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en" sz="1600" dirty="0"/>
              <a:t>Rede Ponto-a-Ponto (peer-to-peer)</a:t>
            </a:r>
          </a:p>
          <a:p>
            <a:pPr marL="628650" lvl="2" indent="-400050">
              <a:lnSpc>
                <a:spcPct val="114000"/>
              </a:lnSpc>
              <a:buFont typeface="Wingdings" pitchFamily="2" charset="2"/>
              <a:buChar char="Ø"/>
            </a:pPr>
            <a:r>
              <a:rPr lang="en" sz="1600" dirty="0"/>
              <a:t>E-mails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48" name="Shape 1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7DF10C-BFC0-E54B-ABBA-A4FBE5242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47" y="0"/>
            <a:ext cx="2984053" cy="298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ide11">
            <a:extLst>
              <a:ext uri="{FF2B5EF4-FFF2-40B4-BE49-F238E27FC236}">
                <a16:creationId xmlns:a16="http://schemas.microsoft.com/office/drawing/2014/main" id="{2D772DF8-A9BE-FB47-95E8-6DB76C28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" y="-45720"/>
            <a:ext cx="7004304" cy="52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0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err="1"/>
              <a:t>Protocolos</a:t>
            </a:r>
            <a:r>
              <a:rPr lang="en" sz="3200" dirty="0"/>
              <a:t> e </a:t>
            </a:r>
            <a:r>
              <a:rPr lang="en" sz="3200" dirty="0" err="1"/>
              <a:t>Serviços</a:t>
            </a:r>
            <a:endParaRPr lang="en" sz="3200"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Bases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643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F27EB6-71D4-8944-8F57-19B804FE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Camadas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D445EB-77C5-7545-BB0A-4AE302BB0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D01523-55B1-A549-8AB2-83337992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25" y="1981375"/>
            <a:ext cx="70485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550CE-D840-9C49-93EE-39ED3E30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e Serviços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CBD126-AECB-5C43-8DC8-AAC84A01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767275"/>
            <a:ext cx="8321065" cy="31587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/>
              <a:t>Serviços é um conjunto de operações que uma camada oferece à camada situada acima dela</a:t>
            </a:r>
          </a:p>
          <a:p>
            <a:pPr marL="628650" lvl="2" indent="-400050">
              <a:lnSpc>
                <a:spcPct val="114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600" dirty="0"/>
              <a:t>Define as operações que a camada pode executar sem mencionar como</a:t>
            </a:r>
          </a:p>
          <a:p>
            <a:r>
              <a:rPr lang="pt-BR" sz="2000" dirty="0"/>
              <a:t>Protocolo é um conjunto de regras que controla o formato e o significado dos pacotes ou mensagens que são trocadas pelas entidades em uma camada</a:t>
            </a:r>
          </a:p>
        </p:txBody>
      </p:sp>
    </p:spTree>
    <p:extLst>
      <p:ext uri="{BB962C8B-B14F-4D97-AF65-F5344CB8AC3E}">
        <p14:creationId xmlns:p14="http://schemas.microsoft.com/office/powerpoint/2010/main" val="1753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err="1"/>
              <a:t>Camadas</a:t>
            </a:r>
            <a:r>
              <a:rPr lang="en" sz="3200" dirty="0"/>
              <a:t> de </a:t>
            </a:r>
            <a:r>
              <a:rPr lang="en" sz="3200" dirty="0" err="1"/>
              <a:t>Protocolos</a:t>
            </a:r>
            <a:endParaRPr lang="en" sz="3200"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8380790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1071</Words>
  <Application>Microsoft Macintosh PowerPoint</Application>
  <PresentationFormat>Apresentação na tela (16:9)</PresentationFormat>
  <Paragraphs>166</Paragraphs>
  <Slides>26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Nixie One</vt:lpstr>
      <vt:lpstr>Wingdings</vt:lpstr>
      <vt:lpstr>Arial</vt:lpstr>
      <vt:lpstr>Roboto Slab</vt:lpstr>
      <vt:lpstr>Verdana</vt:lpstr>
      <vt:lpstr>Warwick template</vt:lpstr>
      <vt:lpstr>Arquitetura da Internet</vt:lpstr>
      <vt:lpstr>Arquitetura da Internet</vt:lpstr>
      <vt:lpstr>A Internet</vt:lpstr>
      <vt:lpstr>Internet</vt:lpstr>
      <vt:lpstr>Apresentação do PowerPoint</vt:lpstr>
      <vt:lpstr>Protocolos e Serviços</vt:lpstr>
      <vt:lpstr>Arquitetura de Camadas</vt:lpstr>
      <vt:lpstr>Protocolos e Serviços</vt:lpstr>
      <vt:lpstr>Camadas de Protocolos</vt:lpstr>
      <vt:lpstr>Camadas de Protocolos</vt:lpstr>
      <vt:lpstr>Enlace/física</vt:lpstr>
      <vt:lpstr>Camada de Rede</vt:lpstr>
      <vt:lpstr>Camada de Transporte</vt:lpstr>
      <vt:lpstr>Camada de Aplicação</vt:lpstr>
      <vt:lpstr>Lado Cliente e  Lado Servidor</vt:lpstr>
      <vt:lpstr>Apresentação do PowerPoint</vt:lpstr>
      <vt:lpstr>Protocolo HTTP</vt:lpstr>
      <vt:lpstr>Protocolo HTTP - versões</vt:lpstr>
      <vt:lpstr>Protocolo HTTP - versões</vt:lpstr>
      <vt:lpstr>Status de operação</vt:lpstr>
      <vt:lpstr>Métodos de Solicitação</vt:lpstr>
      <vt:lpstr>Apresentação do PowerPoint</vt:lpstr>
      <vt:lpstr>Apresentação do PowerPoint</vt:lpstr>
      <vt:lpstr>POST</vt:lpstr>
      <vt:lpstr>Tecnologias Cliente/Servidor</vt:lpstr>
      <vt:lpstr>Arquitetura da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RAFAEL ELIAS DE LIMA ESCALFONI</dc:creator>
  <cp:lastModifiedBy>RAFAEL ELIAS DE LIMA ESCALFONI</cp:lastModifiedBy>
  <cp:revision>41</cp:revision>
  <dcterms:created xsi:type="dcterms:W3CDTF">2020-10-26T17:27:55Z</dcterms:created>
  <dcterms:modified xsi:type="dcterms:W3CDTF">2021-01-04T16:46:18Z</dcterms:modified>
</cp:coreProperties>
</file>