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375" r:id="rId4"/>
    <p:sldId id="347" r:id="rId5"/>
    <p:sldId id="376" r:id="rId6"/>
    <p:sldId id="377" r:id="rId7"/>
    <p:sldId id="378" r:id="rId8"/>
    <p:sldId id="379" r:id="rId9"/>
    <p:sldId id="380" r:id="rId10"/>
    <p:sldId id="382" r:id="rId11"/>
    <p:sldId id="383" r:id="rId12"/>
    <p:sldId id="384" r:id="rId13"/>
    <p:sldId id="385" r:id="rId14"/>
    <p:sldId id="386" r:id="rId15"/>
    <p:sldId id="387" r:id="rId16"/>
    <p:sldId id="381" r:id="rId17"/>
    <p:sldId id="388" r:id="rId18"/>
  </p:sldIdLst>
  <p:sldSz cx="9144000" cy="5143500" type="screen16x9"/>
  <p:notesSz cx="6858000" cy="9144000"/>
  <p:embeddedFontLst>
    <p:embeddedFont>
      <p:font typeface="Nixie One" panose="02000503080000020004" pitchFamily="2" charset="0"/>
      <p:regular r:id="rId20"/>
    </p:embeddedFont>
    <p:embeddedFont>
      <p:font typeface="Roboto Slab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E8E5-13C4-4F20-BEA6-21C34AFA7481}">
  <a:tblStyle styleId="{2F50E8E5-13C4-4F20-BEA6-21C34AFA7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/>
    <p:restoredTop sz="94757"/>
  </p:normalViewPr>
  <p:slideViewPr>
    <p:cSldViewPr snapToGrid="0" snapToObjects="1">
      <p:cViewPr varScale="1">
        <p:scale>
          <a:sx n="138" d="100"/>
          <a:sy n="138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 dirty="0"/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01F09E5D-341B-6D45-9515-B99F999CD5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793574"/>
            <a:ext cx="4505700" cy="4625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6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55600" lvl="0" indent="-355600">
              <a:spcBef>
                <a:spcPts val="0"/>
              </a:spcBef>
              <a:buSzPct val="100000"/>
              <a:tabLst/>
              <a:defRPr sz="24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7478281-9A36-884A-8E80-462694975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C75B2-1A7F-FD46-A523-EF1F4233DAC9}" type="datetimeFigureOut">
              <a:rPr lang="pt-BR" altLang="pt-BR"/>
              <a:pPr>
                <a:defRPr/>
              </a:pPr>
              <a:t>12/01/2021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7072FDC-460A-A143-BA95-9B0C94BA0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1FEDFB3-3382-EF4F-8077-7444ED3F05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FE6F4-AE1F-374C-B394-5221A1A8FC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26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0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698109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err="1"/>
              <a:t>Formulários</a:t>
            </a:r>
            <a:endParaRPr lang="en" sz="4400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05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0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://www.w3schools.com/</a:t>
            </a:r>
            <a:r>
              <a:rPr lang="pt-BR" sz="105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html</a:t>
            </a:r>
            <a:r>
              <a:rPr lang="pt-BR" sz="10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05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default.asp</a:t>
            </a:r>
            <a:endParaRPr lang="pt-BR" sz="105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pt-BR" sz="1100" dirty="0"/>
              <a:t>Jon </a:t>
            </a:r>
            <a:r>
              <a:rPr lang="pt-BR" sz="1100" dirty="0" err="1"/>
              <a:t>Duckett</a:t>
            </a:r>
            <a:r>
              <a:rPr lang="pt-BR" sz="1100" dirty="0"/>
              <a:t> - HTML &amp; CSS </a:t>
            </a:r>
            <a:r>
              <a:rPr lang="pt-BR" sz="900" dirty="0"/>
              <a:t> </a:t>
            </a:r>
            <a:r>
              <a:rPr lang="pt-BR" sz="1100" dirty="0"/>
              <a:t>Design </a:t>
            </a:r>
            <a:r>
              <a:rPr lang="pt-BR" sz="1100" dirty="0" err="1"/>
              <a:t>and</a:t>
            </a:r>
            <a:r>
              <a:rPr lang="pt-BR" sz="1100" dirty="0"/>
              <a:t> Build Websites</a:t>
            </a:r>
          </a:p>
          <a:p>
            <a:r>
              <a:rPr lang="pt-BR" sz="1100" dirty="0" err="1"/>
              <a:t>Caelum</a:t>
            </a:r>
            <a:r>
              <a:rPr lang="pt-BR" sz="1100" dirty="0"/>
              <a:t> - WD43 Desenvolvimento web – HTML, CSS e JavaScript</a:t>
            </a:r>
            <a:endParaRPr lang="pt-BR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99508-BBB0-D04A-BE0D-D8327631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3EC7D-FB48-FE4A-926B-7357CB259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Uma das mais utilizadas dentro de um formulário HTML</a:t>
            </a:r>
          </a:p>
          <a:p>
            <a:r>
              <a:rPr lang="pt-BR" sz="2000" dirty="0"/>
              <a:t>Atributos mais importantes:</a:t>
            </a:r>
          </a:p>
          <a:p>
            <a:pPr marL="450850" lvl="1" indent="-406400">
              <a:spcAft>
                <a:spcPts val="300"/>
              </a:spcAft>
            </a:pPr>
            <a:r>
              <a:rPr lang="pt-BR" sz="1800" dirty="0" err="1"/>
              <a:t>type</a:t>
            </a:r>
            <a:r>
              <a:rPr lang="pt-BR" sz="1800" dirty="0"/>
              <a:t>: define o tipo de entrada</a:t>
            </a:r>
          </a:p>
          <a:p>
            <a:pPr marL="496888" lvl="3" indent="-314325">
              <a:spcAft>
                <a:spcPts val="600"/>
              </a:spcAft>
            </a:pPr>
            <a:r>
              <a:rPr lang="pt-BR" sz="1400" dirty="0" err="1"/>
              <a:t>text</a:t>
            </a:r>
            <a:r>
              <a:rPr lang="pt-BR" sz="1400" dirty="0"/>
              <a:t>, radio, </a:t>
            </a:r>
            <a:r>
              <a:rPr lang="pt-BR" sz="1400" dirty="0" err="1"/>
              <a:t>checkbox</a:t>
            </a:r>
            <a:r>
              <a:rPr lang="pt-BR" sz="1400" dirty="0"/>
              <a:t>, </a:t>
            </a:r>
            <a:r>
              <a:rPr lang="pt-BR" sz="1400" dirty="0" err="1"/>
              <a:t>password</a:t>
            </a:r>
            <a:r>
              <a:rPr lang="pt-BR" sz="1400" dirty="0"/>
              <a:t>, </a:t>
            </a:r>
            <a:r>
              <a:rPr lang="pt-BR" sz="1400" dirty="0" err="1"/>
              <a:t>hidden</a:t>
            </a:r>
            <a:endParaRPr lang="pt-BR" sz="1400" dirty="0"/>
          </a:p>
          <a:p>
            <a:pPr marL="496888" lvl="3" indent="-314325">
              <a:spcAft>
                <a:spcPts val="600"/>
              </a:spcAft>
            </a:pPr>
            <a:r>
              <a:rPr lang="pt-BR" sz="1400" dirty="0" err="1"/>
              <a:t>button</a:t>
            </a:r>
            <a:r>
              <a:rPr lang="pt-BR" sz="1400" dirty="0"/>
              <a:t>, </a:t>
            </a:r>
            <a:r>
              <a:rPr lang="pt-BR" sz="1400" dirty="0" err="1"/>
              <a:t>submit</a:t>
            </a:r>
            <a:r>
              <a:rPr lang="pt-BR" sz="1400" dirty="0"/>
              <a:t>, reset</a:t>
            </a:r>
          </a:p>
          <a:p>
            <a:pPr marL="496888" lvl="3" indent="-314325">
              <a:spcAft>
                <a:spcPts val="600"/>
              </a:spcAft>
            </a:pPr>
            <a:r>
              <a:rPr lang="pt-BR" sz="1400" dirty="0" err="1"/>
              <a:t>number</a:t>
            </a:r>
            <a:r>
              <a:rPr lang="pt-BR" sz="1400" dirty="0"/>
              <a:t>, </a:t>
            </a:r>
            <a:r>
              <a:rPr lang="pt-BR" sz="1400" dirty="0" err="1"/>
              <a:t>tel</a:t>
            </a:r>
            <a:r>
              <a:rPr lang="pt-BR" sz="1400" dirty="0"/>
              <a:t>, file,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url</a:t>
            </a:r>
            <a:r>
              <a:rPr lang="pt-BR" sz="1400" dirty="0"/>
              <a:t>  </a:t>
            </a:r>
            <a:r>
              <a:rPr lang="pt-BR" sz="1400" b="1" dirty="0"/>
              <a:t>(html5)</a:t>
            </a:r>
          </a:p>
          <a:p>
            <a:pPr marL="496888" lvl="3" indent="-314325">
              <a:spcAft>
                <a:spcPts val="600"/>
              </a:spcAft>
            </a:pPr>
            <a:r>
              <a:rPr lang="pt-BR" sz="1400" dirty="0"/>
              <a:t>time, date, </a:t>
            </a:r>
            <a:r>
              <a:rPr lang="pt-BR" sz="1400" dirty="0" err="1"/>
              <a:t>datetime</a:t>
            </a:r>
            <a:r>
              <a:rPr lang="pt-BR" sz="1400" dirty="0"/>
              <a:t>-local, </a:t>
            </a:r>
            <a:r>
              <a:rPr lang="pt-BR" sz="1400" dirty="0" err="1"/>
              <a:t>month</a:t>
            </a:r>
            <a:r>
              <a:rPr lang="pt-BR" sz="1400" dirty="0"/>
              <a:t>, </a:t>
            </a:r>
            <a:r>
              <a:rPr lang="pt-BR" sz="1400" dirty="0" err="1"/>
              <a:t>week</a:t>
            </a:r>
            <a:r>
              <a:rPr lang="pt-BR" sz="1400" dirty="0"/>
              <a:t> </a:t>
            </a:r>
            <a:r>
              <a:rPr lang="pt-BR" sz="1400" b="1" dirty="0"/>
              <a:t>(html5)</a:t>
            </a:r>
          </a:p>
          <a:p>
            <a:pPr marL="496888" lvl="3" indent="-314325">
              <a:spcAft>
                <a:spcPts val="600"/>
              </a:spcAft>
            </a:pPr>
            <a:r>
              <a:rPr lang="pt-BR" sz="1400" dirty="0"/>
              <a:t>color, </a:t>
            </a:r>
            <a:r>
              <a:rPr lang="pt-BR" sz="1400" dirty="0" err="1"/>
              <a:t>image</a:t>
            </a:r>
            <a:r>
              <a:rPr lang="pt-BR" sz="1400" dirty="0"/>
              <a:t>, range, </a:t>
            </a:r>
            <a:r>
              <a:rPr lang="pt-BR" sz="1400" dirty="0" err="1"/>
              <a:t>search</a:t>
            </a:r>
            <a:r>
              <a:rPr lang="pt-BR" sz="1400" dirty="0"/>
              <a:t> </a:t>
            </a:r>
            <a:r>
              <a:rPr lang="pt-BR" sz="1400" b="1" dirty="0"/>
              <a:t>(html5)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07770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4B841-62C0-F940-B27F-5B730A8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2BBA6-EC5B-2140-92B7-541415B97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Outros atributos importantes:</a:t>
            </a:r>
          </a:p>
          <a:p>
            <a:pPr marL="450850" lvl="1" indent="-360363">
              <a:spcAft>
                <a:spcPts val="600"/>
              </a:spcAft>
              <a:buSzPct val="80000"/>
            </a:pPr>
            <a:r>
              <a:rPr lang="pt-BR" sz="1800" dirty="0" err="1"/>
              <a:t>name</a:t>
            </a:r>
            <a:r>
              <a:rPr lang="pt-BR" sz="1800" dirty="0"/>
              <a:t> - define o </a:t>
            </a:r>
            <a:r>
              <a:rPr lang="pt-BR" sz="1800" dirty="0" err="1"/>
              <a:t>name</a:t>
            </a:r>
            <a:r>
              <a:rPr lang="pt-BR" sz="1800" dirty="0"/>
              <a:t> para o campo de entrada</a:t>
            </a:r>
          </a:p>
          <a:p>
            <a:pPr marL="450850" lvl="1" indent="-360363">
              <a:spcAft>
                <a:spcPts val="600"/>
              </a:spcAft>
              <a:buSzPct val="80000"/>
            </a:pPr>
            <a:r>
              <a:rPr lang="pt-BR" sz="1800" dirty="0" err="1"/>
              <a:t>value</a:t>
            </a:r>
            <a:r>
              <a:rPr lang="pt-BR" sz="1800" dirty="0"/>
              <a:t> – define um valor inicial</a:t>
            </a:r>
          </a:p>
          <a:p>
            <a:pPr marL="450850" lvl="1" indent="-360363">
              <a:spcAft>
                <a:spcPts val="600"/>
              </a:spcAft>
              <a:buSzPct val="80000"/>
            </a:pPr>
            <a:r>
              <a:rPr lang="pt-BR" sz="1800" dirty="0" err="1"/>
              <a:t>required</a:t>
            </a:r>
            <a:r>
              <a:rPr lang="pt-BR" sz="1800" dirty="0"/>
              <a:t> – torna o campo de preenchimento obrigatório</a:t>
            </a:r>
          </a:p>
          <a:p>
            <a:pPr marL="450850" lvl="1" indent="-360363">
              <a:spcAft>
                <a:spcPts val="600"/>
              </a:spcAft>
              <a:buSzPct val="80000"/>
            </a:pPr>
            <a:r>
              <a:rPr lang="pt-BR" sz="1800" dirty="0" err="1"/>
              <a:t>placeholder</a:t>
            </a:r>
            <a:r>
              <a:rPr lang="pt-BR" sz="1800" dirty="0"/>
              <a:t> – descrição do campo</a:t>
            </a:r>
          </a:p>
          <a:p>
            <a:pPr marL="450850" lvl="1" indent="-360363">
              <a:spcAft>
                <a:spcPts val="600"/>
              </a:spcAft>
              <a:buSzPct val="80000"/>
            </a:pPr>
            <a:r>
              <a:rPr lang="pt-BR" sz="1800" dirty="0" err="1"/>
              <a:t>size</a:t>
            </a:r>
            <a:r>
              <a:rPr lang="pt-BR" sz="1800" dirty="0"/>
              <a:t> – define o número máximo de caracteres</a:t>
            </a:r>
          </a:p>
          <a:p>
            <a:pPr marL="450850" lvl="1" indent="-360363">
              <a:spcAft>
                <a:spcPts val="600"/>
              </a:spcAft>
              <a:buSzPct val="80000"/>
            </a:pPr>
            <a:r>
              <a:rPr lang="pt-BR" sz="1800" dirty="0"/>
              <a:t>min/</a:t>
            </a:r>
            <a:r>
              <a:rPr lang="pt-BR" sz="1800" dirty="0" err="1"/>
              <a:t>max</a:t>
            </a:r>
            <a:r>
              <a:rPr lang="pt-BR" sz="1800" dirty="0"/>
              <a:t> – entrada mínima e máxima</a:t>
            </a:r>
          </a:p>
        </p:txBody>
      </p:sp>
    </p:spTree>
    <p:extLst>
      <p:ext uri="{BB962C8B-B14F-4D97-AF65-F5344CB8AC3E}">
        <p14:creationId xmlns:p14="http://schemas.microsoft.com/office/powerpoint/2010/main" val="61543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6DA79-07F3-3B4C-8339-F6772993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B4F0B9-DCA0-4F45-A89E-85F95B3B8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Entradas selecionada a partir de múltipla escolha</a:t>
            </a:r>
          </a:p>
          <a:p>
            <a:pPr marL="450850" lvl="1" indent="-314325"/>
            <a:r>
              <a:rPr lang="pt-BR" sz="1800" dirty="0"/>
              <a:t>Usar o mesmo </a:t>
            </a:r>
            <a:r>
              <a:rPr lang="pt-BR" sz="1800" dirty="0" err="1"/>
              <a:t>name</a:t>
            </a:r>
            <a:r>
              <a:rPr lang="pt-BR" sz="1800" dirty="0"/>
              <a:t> para os </a:t>
            </a:r>
            <a:r>
              <a:rPr lang="pt-BR" sz="1800" dirty="0" err="1"/>
              <a:t>radios</a:t>
            </a:r>
            <a:r>
              <a:rPr lang="pt-BR" sz="1800" dirty="0"/>
              <a:t> de múltipla escolha</a:t>
            </a:r>
          </a:p>
          <a:p>
            <a:pPr marL="450850" lvl="1" indent="-314325"/>
            <a:endParaRPr lang="pt-BR" sz="1800" dirty="0"/>
          </a:p>
          <a:p>
            <a:pPr marL="136525" lvl="1">
              <a:buNone/>
            </a:pP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&lt;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form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&gt;</a:t>
            </a:r>
            <a:br>
              <a:rPr lang="pt-BR" sz="1400" dirty="0">
                <a:solidFill>
                  <a:schemeClr val="accent6"/>
                </a:solidFill>
                <a:latin typeface="Courier" pitchFamily="2" charset="0"/>
              </a:rPr>
            </a:b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  &lt;input</a:t>
            </a:r>
            <a:r>
              <a:rPr lang="pt-BR" sz="1400" dirty="0"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type</a:t>
            </a:r>
            <a:r>
              <a:rPr lang="pt-BR" sz="1400" dirty="0">
                <a:latin typeface="Courier" pitchFamily="2" charset="0"/>
              </a:rPr>
              <a:t>="radio" id=”1ano" </a:t>
            </a:r>
            <a:r>
              <a:rPr lang="pt-BR" sz="1400" dirty="0" err="1">
                <a:latin typeface="Courier" pitchFamily="2" charset="0"/>
              </a:rPr>
              <a:t>name</a:t>
            </a:r>
            <a:r>
              <a:rPr lang="pt-BR" sz="1400" dirty="0">
                <a:latin typeface="Courier" pitchFamily="2" charset="0"/>
              </a:rPr>
              <a:t>=”turma" </a:t>
            </a:r>
            <a:r>
              <a:rPr lang="pt-BR" sz="1400" dirty="0" err="1">
                <a:latin typeface="Courier" pitchFamily="2" charset="0"/>
              </a:rPr>
              <a:t>value</a:t>
            </a:r>
            <a:r>
              <a:rPr lang="pt-BR" sz="1400" dirty="0">
                <a:latin typeface="Courier" pitchFamily="2" charset="0"/>
              </a:rPr>
              <a:t>=”1ano"&gt;</a:t>
            </a:r>
            <a:br>
              <a:rPr lang="pt-BR" sz="1400" dirty="0">
                <a:latin typeface="Courier" pitchFamily="2" charset="0"/>
              </a:rPr>
            </a:br>
            <a:r>
              <a:rPr lang="pt-BR" sz="1400" dirty="0">
                <a:latin typeface="Courier" pitchFamily="2" charset="0"/>
              </a:rPr>
              <a:t>  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&lt;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label</a:t>
            </a:r>
            <a:r>
              <a:rPr lang="pt-BR" sz="1400" dirty="0">
                <a:latin typeface="Courier" pitchFamily="2" charset="0"/>
              </a:rPr>
              <a:t> for=”1ano"&gt;Primeiro Ano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label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&gt;&lt;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br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&gt;</a:t>
            </a:r>
            <a:br>
              <a:rPr lang="pt-BR" sz="1400" dirty="0">
                <a:solidFill>
                  <a:schemeClr val="accent6"/>
                </a:solidFill>
                <a:latin typeface="Courier" pitchFamily="2" charset="0"/>
              </a:rPr>
            </a:b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  &lt;input</a:t>
            </a:r>
            <a:r>
              <a:rPr lang="pt-BR" sz="1400" dirty="0"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type</a:t>
            </a:r>
            <a:r>
              <a:rPr lang="pt-BR" sz="1400" dirty="0">
                <a:latin typeface="Courier" pitchFamily="2" charset="0"/>
              </a:rPr>
              <a:t>="radio" id=”2ano" </a:t>
            </a:r>
            <a:r>
              <a:rPr lang="pt-BR" sz="1400" dirty="0" err="1">
                <a:latin typeface="Courier" pitchFamily="2" charset="0"/>
              </a:rPr>
              <a:t>name</a:t>
            </a:r>
            <a:r>
              <a:rPr lang="pt-BR" sz="1400" dirty="0">
                <a:latin typeface="Courier" pitchFamily="2" charset="0"/>
              </a:rPr>
              <a:t>=”turma" </a:t>
            </a:r>
            <a:r>
              <a:rPr lang="pt-BR" sz="1400" dirty="0" err="1">
                <a:latin typeface="Courier" pitchFamily="2" charset="0"/>
              </a:rPr>
              <a:t>value</a:t>
            </a:r>
            <a:r>
              <a:rPr lang="pt-BR" sz="1400" dirty="0">
                <a:latin typeface="Courier" pitchFamily="2" charset="0"/>
              </a:rPr>
              <a:t>=”2ano"&gt;</a:t>
            </a:r>
            <a:br>
              <a:rPr lang="pt-BR" sz="1400" dirty="0">
                <a:latin typeface="Courier" pitchFamily="2" charset="0"/>
              </a:rPr>
            </a:b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  &lt;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label</a:t>
            </a:r>
            <a:r>
              <a:rPr lang="pt-BR" sz="1400" dirty="0">
                <a:latin typeface="Courier" pitchFamily="2" charset="0"/>
              </a:rPr>
              <a:t> for=”2ano"&gt;Segundo Ano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label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&gt;&lt;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br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&gt;</a:t>
            </a:r>
            <a:br>
              <a:rPr lang="pt-BR" sz="1400" dirty="0">
                <a:solidFill>
                  <a:schemeClr val="accent6"/>
                </a:solidFill>
                <a:latin typeface="Courier" pitchFamily="2" charset="0"/>
              </a:rPr>
            </a:b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  &lt;input</a:t>
            </a:r>
            <a:r>
              <a:rPr lang="pt-BR" sz="1400" dirty="0"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type</a:t>
            </a:r>
            <a:r>
              <a:rPr lang="pt-BR" sz="1400" dirty="0">
                <a:latin typeface="Courier" pitchFamily="2" charset="0"/>
              </a:rPr>
              <a:t>="radio" id=”3ano" </a:t>
            </a:r>
            <a:r>
              <a:rPr lang="pt-BR" sz="1400" dirty="0" err="1">
                <a:latin typeface="Courier" pitchFamily="2" charset="0"/>
              </a:rPr>
              <a:t>name</a:t>
            </a:r>
            <a:r>
              <a:rPr lang="pt-BR" sz="1400" dirty="0">
                <a:latin typeface="Courier" pitchFamily="2" charset="0"/>
              </a:rPr>
              <a:t>=”turma" </a:t>
            </a:r>
            <a:r>
              <a:rPr lang="pt-BR" sz="1400" dirty="0" err="1">
                <a:latin typeface="Courier" pitchFamily="2" charset="0"/>
              </a:rPr>
              <a:t>value</a:t>
            </a:r>
            <a:r>
              <a:rPr lang="pt-BR" sz="1400" dirty="0">
                <a:latin typeface="Courier" pitchFamily="2" charset="0"/>
              </a:rPr>
              <a:t>=”3ano"&gt;</a:t>
            </a:r>
            <a:br>
              <a:rPr lang="pt-BR" sz="1400" dirty="0">
                <a:latin typeface="Courier" pitchFamily="2" charset="0"/>
              </a:rPr>
            </a:b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  &lt;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label</a:t>
            </a:r>
            <a:r>
              <a:rPr lang="pt-BR" sz="1400" dirty="0">
                <a:latin typeface="Courier" pitchFamily="2" charset="0"/>
              </a:rPr>
              <a:t> for="</a:t>
            </a:r>
            <a:r>
              <a:rPr lang="pt-BR" sz="1400" dirty="0" err="1">
                <a:latin typeface="Courier" pitchFamily="2" charset="0"/>
              </a:rPr>
              <a:t>other</a:t>
            </a:r>
            <a:r>
              <a:rPr lang="pt-BR" sz="1400" dirty="0">
                <a:latin typeface="Courier" pitchFamily="2" charset="0"/>
              </a:rPr>
              <a:t>"&gt;Terceiro Ano&lt;/</a:t>
            </a:r>
            <a:r>
              <a:rPr lang="pt-BR" sz="1400" dirty="0" err="1">
                <a:latin typeface="Courier" pitchFamily="2" charset="0"/>
              </a:rPr>
              <a:t>label</a:t>
            </a:r>
            <a:r>
              <a:rPr lang="pt-BR" sz="1400" dirty="0">
                <a:latin typeface="Courier" pitchFamily="2" charset="0"/>
              </a:rPr>
              <a:t>&gt;</a:t>
            </a:r>
            <a:br>
              <a:rPr lang="pt-BR" sz="1400" dirty="0">
                <a:latin typeface="Courier" pitchFamily="2" charset="0"/>
              </a:rPr>
            </a:b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sz="1400" dirty="0" err="1">
                <a:solidFill>
                  <a:schemeClr val="accent6"/>
                </a:solidFill>
                <a:latin typeface="Courier" pitchFamily="2" charset="0"/>
              </a:rPr>
              <a:t>form</a:t>
            </a:r>
            <a:r>
              <a:rPr lang="pt-BR" sz="1400" dirty="0">
                <a:solidFill>
                  <a:schemeClr val="accent6"/>
                </a:solidFill>
                <a:latin typeface="Courier" pitchFamily="2" charset="0"/>
              </a:rPr>
              <a:t>&gt;</a:t>
            </a:r>
            <a:r>
              <a:rPr lang="pt-BR" sz="1400" dirty="0">
                <a:latin typeface="Courier" pitchFamily="2" charset="0"/>
              </a:rPr>
              <a:t> </a:t>
            </a:r>
          </a:p>
          <a:p>
            <a:pPr marL="136525" lvl="1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146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C0875-50A1-754C-B494-F79D2424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Checkbox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AA10BA-BDC3-3949-918D-8D251D6E1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Escolha de zero ou mais opções explícitas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form</a:t>
            </a:r>
            <a:r>
              <a:rPr lang="pt-BR" sz="1200" dirty="0">
                <a:latin typeface="Courier" pitchFamily="2" charset="0"/>
              </a:rPr>
              <a:t>&gt;</a:t>
            </a:r>
            <a:br>
              <a:rPr lang="pt-BR" sz="1200" dirty="0">
                <a:latin typeface="Courier" pitchFamily="2" charset="0"/>
              </a:rPr>
            </a:br>
            <a:r>
              <a:rPr lang="pt-BR" sz="1200" dirty="0">
                <a:latin typeface="Courier" pitchFamily="2" charset="0"/>
              </a:rPr>
              <a:t>  &lt;input </a:t>
            </a:r>
            <a:r>
              <a:rPr lang="pt-BR" sz="1200" dirty="0" err="1">
                <a:latin typeface="Courier" pitchFamily="2" charset="0"/>
              </a:rPr>
              <a:t>type</a:t>
            </a:r>
            <a:r>
              <a:rPr lang="pt-BR" sz="1200" dirty="0">
                <a:latin typeface="Courier" pitchFamily="2" charset="0"/>
              </a:rPr>
              <a:t>="</a:t>
            </a:r>
            <a:r>
              <a:rPr lang="pt-BR" sz="1200" dirty="0" err="1">
                <a:latin typeface="Courier" pitchFamily="2" charset="0"/>
              </a:rPr>
              <a:t>checkbox</a:t>
            </a:r>
            <a:r>
              <a:rPr lang="pt-BR" sz="1200" dirty="0">
                <a:latin typeface="Courier" pitchFamily="2" charset="0"/>
              </a:rPr>
              <a:t>" id="vehicle1" </a:t>
            </a:r>
            <a:r>
              <a:rPr lang="pt-BR" sz="1200" dirty="0" err="1">
                <a:latin typeface="Courier" pitchFamily="2" charset="0"/>
              </a:rPr>
              <a:t>name</a:t>
            </a:r>
            <a:r>
              <a:rPr lang="pt-BR" sz="1200" dirty="0">
                <a:latin typeface="Courier" pitchFamily="2" charset="0"/>
              </a:rPr>
              <a:t>=”transporte1" </a:t>
            </a:r>
            <a:r>
              <a:rPr lang="pt-BR" sz="1200" dirty="0" err="1">
                <a:latin typeface="Courier" pitchFamily="2" charset="0"/>
              </a:rPr>
              <a:t>value</a:t>
            </a:r>
            <a:r>
              <a:rPr lang="pt-BR" sz="1200" dirty="0">
                <a:latin typeface="Courier" pitchFamily="2" charset="0"/>
              </a:rPr>
              <a:t>="</a:t>
            </a:r>
            <a:r>
              <a:rPr lang="pt-BR" sz="1200" dirty="0" err="1">
                <a:latin typeface="Courier" pitchFamily="2" charset="0"/>
              </a:rPr>
              <a:t>Bike</a:t>
            </a:r>
            <a:r>
              <a:rPr lang="pt-BR" sz="1200" dirty="0">
                <a:latin typeface="Courier" pitchFamily="2" charset="0"/>
              </a:rPr>
              <a:t>"&gt;</a:t>
            </a:r>
            <a:br>
              <a:rPr lang="pt-BR" sz="1200" dirty="0">
                <a:latin typeface="Courier" pitchFamily="2" charset="0"/>
              </a:rPr>
            </a:br>
            <a:r>
              <a:rPr lang="pt-BR" sz="1200" dirty="0">
                <a:latin typeface="Courier" pitchFamily="2" charset="0"/>
              </a:rPr>
              <a:t>  &lt;</a:t>
            </a:r>
            <a:r>
              <a:rPr lang="pt-BR" sz="1200" dirty="0" err="1">
                <a:latin typeface="Courier" pitchFamily="2" charset="0"/>
              </a:rPr>
              <a:t>label</a:t>
            </a:r>
            <a:r>
              <a:rPr lang="pt-BR" sz="1200" dirty="0">
                <a:latin typeface="Courier" pitchFamily="2" charset="0"/>
              </a:rPr>
              <a:t> for="vehicle1"&gt; Eu tenho uma </a:t>
            </a:r>
            <a:r>
              <a:rPr lang="pt-BR" sz="1200" dirty="0" err="1">
                <a:latin typeface="Courier" pitchFamily="2" charset="0"/>
              </a:rPr>
              <a:t>bike</a:t>
            </a:r>
            <a:r>
              <a:rPr lang="pt-BR" sz="1200" dirty="0">
                <a:latin typeface="Courier" pitchFamily="2" charset="0"/>
              </a:rPr>
              <a:t>&lt;/</a:t>
            </a:r>
            <a:r>
              <a:rPr lang="pt-BR" sz="1200" dirty="0" err="1">
                <a:latin typeface="Courier" pitchFamily="2" charset="0"/>
              </a:rPr>
              <a:t>label</a:t>
            </a:r>
            <a:r>
              <a:rPr lang="pt-BR" sz="1200" dirty="0">
                <a:latin typeface="Courier" pitchFamily="2" charset="0"/>
              </a:rPr>
              <a:t>&gt;&lt;</a:t>
            </a:r>
            <a:r>
              <a:rPr lang="pt-BR" sz="1200" dirty="0" err="1">
                <a:latin typeface="Courier" pitchFamily="2" charset="0"/>
              </a:rPr>
              <a:t>br</a:t>
            </a:r>
            <a:r>
              <a:rPr lang="pt-BR" sz="1200" dirty="0">
                <a:latin typeface="Courier" pitchFamily="2" charset="0"/>
              </a:rPr>
              <a:t>&gt;</a:t>
            </a:r>
            <a:br>
              <a:rPr lang="pt-BR" sz="1200" dirty="0">
                <a:latin typeface="Courier" pitchFamily="2" charset="0"/>
              </a:rPr>
            </a:br>
            <a:r>
              <a:rPr lang="pt-BR" sz="1200" dirty="0">
                <a:latin typeface="Courier" pitchFamily="2" charset="0"/>
              </a:rPr>
              <a:t>  &lt;input </a:t>
            </a:r>
            <a:r>
              <a:rPr lang="pt-BR" sz="1200" dirty="0" err="1">
                <a:latin typeface="Courier" pitchFamily="2" charset="0"/>
              </a:rPr>
              <a:t>type</a:t>
            </a:r>
            <a:r>
              <a:rPr lang="pt-BR" sz="1200" dirty="0">
                <a:latin typeface="Courier" pitchFamily="2" charset="0"/>
              </a:rPr>
              <a:t>="</a:t>
            </a:r>
            <a:r>
              <a:rPr lang="pt-BR" sz="1200" dirty="0" err="1">
                <a:latin typeface="Courier" pitchFamily="2" charset="0"/>
              </a:rPr>
              <a:t>checkbox</a:t>
            </a:r>
            <a:r>
              <a:rPr lang="pt-BR" sz="1200" dirty="0">
                <a:latin typeface="Courier" pitchFamily="2" charset="0"/>
              </a:rPr>
              <a:t>" id="vehicle2" </a:t>
            </a:r>
            <a:r>
              <a:rPr lang="pt-BR" sz="1200" dirty="0" err="1">
                <a:latin typeface="Courier" pitchFamily="2" charset="0"/>
              </a:rPr>
              <a:t>name</a:t>
            </a:r>
            <a:r>
              <a:rPr lang="pt-BR" sz="1200" dirty="0">
                <a:latin typeface="Courier" pitchFamily="2" charset="0"/>
              </a:rPr>
              <a:t>=" transporte2" </a:t>
            </a:r>
            <a:r>
              <a:rPr lang="pt-BR" sz="1200" dirty="0" err="1">
                <a:latin typeface="Courier" pitchFamily="2" charset="0"/>
              </a:rPr>
              <a:t>value</a:t>
            </a:r>
            <a:r>
              <a:rPr lang="pt-BR" sz="1200" dirty="0">
                <a:latin typeface="Courier" pitchFamily="2" charset="0"/>
              </a:rPr>
              <a:t>="Carro"&gt;</a:t>
            </a:r>
            <a:br>
              <a:rPr lang="pt-BR" sz="1200" dirty="0">
                <a:latin typeface="Courier" pitchFamily="2" charset="0"/>
              </a:rPr>
            </a:br>
            <a:r>
              <a:rPr lang="pt-BR" sz="1200" dirty="0">
                <a:latin typeface="Courier" pitchFamily="2" charset="0"/>
              </a:rPr>
              <a:t>  &lt;</a:t>
            </a:r>
            <a:r>
              <a:rPr lang="pt-BR" sz="1200" dirty="0" err="1">
                <a:latin typeface="Courier" pitchFamily="2" charset="0"/>
              </a:rPr>
              <a:t>label</a:t>
            </a:r>
            <a:r>
              <a:rPr lang="pt-BR" sz="1200" dirty="0">
                <a:latin typeface="Courier" pitchFamily="2" charset="0"/>
              </a:rPr>
              <a:t> for="vehicle2"&gt; Eu tenho um carro&lt;/</a:t>
            </a:r>
            <a:r>
              <a:rPr lang="pt-BR" sz="1200" dirty="0" err="1">
                <a:latin typeface="Courier" pitchFamily="2" charset="0"/>
              </a:rPr>
              <a:t>label</a:t>
            </a:r>
            <a:r>
              <a:rPr lang="pt-BR" sz="1200" dirty="0">
                <a:latin typeface="Courier" pitchFamily="2" charset="0"/>
              </a:rPr>
              <a:t>&gt;&lt;</a:t>
            </a:r>
            <a:r>
              <a:rPr lang="pt-BR" sz="1200" dirty="0" err="1">
                <a:latin typeface="Courier" pitchFamily="2" charset="0"/>
              </a:rPr>
              <a:t>br</a:t>
            </a:r>
            <a:r>
              <a:rPr lang="pt-BR" sz="1200" dirty="0">
                <a:latin typeface="Courier" pitchFamily="2" charset="0"/>
              </a:rPr>
              <a:t>&gt;</a:t>
            </a:r>
            <a:br>
              <a:rPr lang="pt-BR" sz="1200" dirty="0">
                <a:latin typeface="Courier" pitchFamily="2" charset="0"/>
              </a:rPr>
            </a:br>
            <a:r>
              <a:rPr lang="pt-BR" sz="1200" dirty="0">
                <a:latin typeface="Courier" pitchFamily="2" charset="0"/>
              </a:rPr>
              <a:t>  &lt;input </a:t>
            </a:r>
            <a:r>
              <a:rPr lang="pt-BR" sz="1200" dirty="0" err="1">
                <a:latin typeface="Courier" pitchFamily="2" charset="0"/>
              </a:rPr>
              <a:t>type</a:t>
            </a:r>
            <a:r>
              <a:rPr lang="pt-BR" sz="1200" dirty="0">
                <a:latin typeface="Courier" pitchFamily="2" charset="0"/>
              </a:rPr>
              <a:t>="</a:t>
            </a:r>
            <a:r>
              <a:rPr lang="pt-BR" sz="1200" dirty="0" err="1">
                <a:latin typeface="Courier" pitchFamily="2" charset="0"/>
              </a:rPr>
              <a:t>checkbox</a:t>
            </a:r>
            <a:r>
              <a:rPr lang="pt-BR" sz="1200" dirty="0">
                <a:latin typeface="Courier" pitchFamily="2" charset="0"/>
              </a:rPr>
              <a:t>" id="vehicle3" </a:t>
            </a:r>
            <a:r>
              <a:rPr lang="pt-BR" sz="1200" dirty="0" err="1">
                <a:latin typeface="Courier" pitchFamily="2" charset="0"/>
              </a:rPr>
              <a:t>name</a:t>
            </a:r>
            <a:r>
              <a:rPr lang="pt-BR" sz="1200" dirty="0">
                <a:latin typeface="Courier" pitchFamily="2" charset="0"/>
              </a:rPr>
              <a:t>=" transporte3" </a:t>
            </a:r>
            <a:r>
              <a:rPr lang="pt-BR" sz="1200" dirty="0" err="1">
                <a:latin typeface="Courier" pitchFamily="2" charset="0"/>
              </a:rPr>
              <a:t>value</a:t>
            </a:r>
            <a:r>
              <a:rPr lang="pt-BR" sz="1200" dirty="0">
                <a:latin typeface="Courier" pitchFamily="2" charset="0"/>
              </a:rPr>
              <a:t>="Barco"&gt;</a:t>
            </a:r>
            <a:br>
              <a:rPr lang="pt-BR" sz="1200" dirty="0">
                <a:latin typeface="Courier" pitchFamily="2" charset="0"/>
              </a:rPr>
            </a:br>
            <a:r>
              <a:rPr lang="pt-BR" sz="1200" dirty="0">
                <a:latin typeface="Courier" pitchFamily="2" charset="0"/>
              </a:rPr>
              <a:t>  &lt;</a:t>
            </a:r>
            <a:r>
              <a:rPr lang="pt-BR" sz="1200" dirty="0" err="1">
                <a:latin typeface="Courier" pitchFamily="2" charset="0"/>
              </a:rPr>
              <a:t>label</a:t>
            </a:r>
            <a:r>
              <a:rPr lang="pt-BR" sz="1200" dirty="0">
                <a:latin typeface="Courier" pitchFamily="2" charset="0"/>
              </a:rPr>
              <a:t> for="vehicle3"&gt; Eu tenho um barco&lt;/</a:t>
            </a:r>
            <a:r>
              <a:rPr lang="pt-BR" sz="1200" dirty="0" err="1">
                <a:latin typeface="Courier" pitchFamily="2" charset="0"/>
              </a:rPr>
              <a:t>label</a:t>
            </a:r>
            <a:r>
              <a:rPr lang="pt-BR" sz="1200" dirty="0">
                <a:latin typeface="Courier" pitchFamily="2" charset="0"/>
              </a:rPr>
              <a:t>&gt;</a:t>
            </a:r>
            <a:br>
              <a:rPr lang="pt-BR" sz="1200" dirty="0">
                <a:latin typeface="Courier" pitchFamily="2" charset="0"/>
              </a:rPr>
            </a:br>
            <a:r>
              <a:rPr lang="pt-BR" sz="1200" dirty="0">
                <a:latin typeface="Courier" pitchFamily="2" charset="0"/>
              </a:rPr>
              <a:t>&lt;/</a:t>
            </a:r>
            <a:r>
              <a:rPr lang="pt-BR" sz="1200" dirty="0" err="1">
                <a:latin typeface="Courier" pitchFamily="2" charset="0"/>
              </a:rPr>
              <a:t>form</a:t>
            </a:r>
            <a:r>
              <a:rPr lang="pt-BR" sz="1200" dirty="0">
                <a:latin typeface="Courier" pitchFamily="2" charset="0"/>
              </a:rPr>
              <a:t>&gt; </a:t>
            </a:r>
            <a:endParaRPr lang="pt-BR" dirty="0">
              <a:latin typeface="Courier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0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074E0-1CA3-4840-9DDA-22CE1D24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E245B-C75E-E04A-9DB2-4F6FE3D45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Escolha de um único item a partir de uma lista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&lt;</a:t>
            </a:r>
            <a:r>
              <a:rPr lang="pt-BR" sz="1600" dirty="0" err="1">
                <a:solidFill>
                  <a:schemeClr val="accent6"/>
                </a:solidFill>
                <a:latin typeface="Courier" pitchFamily="2" charset="0"/>
              </a:rPr>
              <a:t>select</a:t>
            </a:r>
            <a:r>
              <a:rPr lang="pt-BR" sz="1600" dirty="0">
                <a:latin typeface="Courier" pitchFamily="2" charset="0"/>
              </a:rPr>
              <a:t> </a:t>
            </a:r>
            <a:r>
              <a:rPr lang="pt-BR" sz="1600" dirty="0" err="1">
                <a:latin typeface="Courier" pitchFamily="2" charset="0"/>
              </a:rPr>
              <a:t>name</a:t>
            </a:r>
            <a:r>
              <a:rPr lang="pt-BR" sz="1600" dirty="0">
                <a:latin typeface="Courier" pitchFamily="2" charset="0"/>
              </a:rPr>
              <a:t>=”turma”&gt;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    &lt;</a:t>
            </a:r>
            <a:r>
              <a:rPr lang="pt-BR" sz="1600" dirty="0" err="1">
                <a:solidFill>
                  <a:schemeClr val="accent6"/>
                </a:solidFill>
                <a:latin typeface="Courier" pitchFamily="2" charset="0"/>
              </a:rPr>
              <a:t>option</a:t>
            </a:r>
            <a:r>
              <a:rPr lang="pt-BR" sz="1600" dirty="0">
                <a:latin typeface="Courier" pitchFamily="2" charset="0"/>
              </a:rPr>
              <a:t> </a:t>
            </a:r>
            <a:r>
              <a:rPr lang="pt-BR" sz="1600" dirty="0" err="1">
                <a:latin typeface="Courier" pitchFamily="2" charset="0"/>
              </a:rPr>
              <a:t>value</a:t>
            </a:r>
            <a:r>
              <a:rPr lang="pt-BR" sz="1600" dirty="0">
                <a:latin typeface="Courier" pitchFamily="2" charset="0"/>
              </a:rPr>
              <a:t>=“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Courier" pitchFamily="2" charset="0"/>
              </a:rPr>
              <a:t>1ano</a:t>
            </a:r>
            <a:r>
              <a:rPr lang="pt-BR" sz="1600" dirty="0">
                <a:latin typeface="Courier" pitchFamily="2" charset="0"/>
              </a:rPr>
              <a:t>”&gt;Primeiro ano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sz="1600" dirty="0" err="1">
                <a:solidFill>
                  <a:schemeClr val="accent6"/>
                </a:solidFill>
                <a:latin typeface="Courier" pitchFamily="2" charset="0"/>
              </a:rPr>
              <a:t>option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    &lt;</a:t>
            </a:r>
            <a:r>
              <a:rPr lang="pt-BR" sz="1600" dirty="0" err="1">
                <a:solidFill>
                  <a:schemeClr val="accent6"/>
                </a:solidFill>
                <a:latin typeface="Courier" pitchFamily="2" charset="0"/>
              </a:rPr>
              <a:t>option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pt-BR" sz="1600" dirty="0" err="1">
                <a:latin typeface="Courier" pitchFamily="2" charset="0"/>
              </a:rPr>
              <a:t>value</a:t>
            </a:r>
            <a:r>
              <a:rPr lang="pt-BR" sz="1600" dirty="0">
                <a:latin typeface="Courier" pitchFamily="2" charset="0"/>
              </a:rPr>
              <a:t>=“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Courier" pitchFamily="2" charset="0"/>
              </a:rPr>
              <a:t>2ano</a:t>
            </a:r>
            <a:r>
              <a:rPr lang="pt-BR" sz="1600" dirty="0">
                <a:latin typeface="Courier" pitchFamily="2" charset="0"/>
              </a:rPr>
              <a:t>”&gt;Segundo ano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sz="1600" dirty="0" err="1">
                <a:solidFill>
                  <a:schemeClr val="accent6"/>
                </a:solidFill>
                <a:latin typeface="Courier" pitchFamily="2" charset="0"/>
              </a:rPr>
              <a:t>option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    &lt;</a:t>
            </a:r>
            <a:r>
              <a:rPr lang="pt-BR" sz="1600" dirty="0" err="1">
                <a:solidFill>
                  <a:schemeClr val="accent6"/>
                </a:solidFill>
                <a:latin typeface="Courier" pitchFamily="2" charset="0"/>
              </a:rPr>
              <a:t>option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pt-BR" sz="1600" dirty="0" err="1">
                <a:latin typeface="Courier" pitchFamily="2" charset="0"/>
              </a:rPr>
              <a:t>value</a:t>
            </a:r>
            <a:r>
              <a:rPr lang="pt-BR" sz="1600" dirty="0">
                <a:latin typeface="Courier" pitchFamily="2" charset="0"/>
              </a:rPr>
              <a:t>=“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Courier" pitchFamily="2" charset="0"/>
              </a:rPr>
              <a:t>3ano</a:t>
            </a:r>
            <a:r>
              <a:rPr lang="pt-BR" sz="1600" dirty="0">
                <a:latin typeface="Courier" pitchFamily="2" charset="0"/>
              </a:rPr>
              <a:t>”&gt;Terceiro ano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sz="1600" dirty="0" err="1">
                <a:solidFill>
                  <a:schemeClr val="accent6"/>
                </a:solidFill>
                <a:latin typeface="Courier" pitchFamily="2" charset="0"/>
              </a:rPr>
              <a:t>option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sz="1600" dirty="0" err="1">
                <a:solidFill>
                  <a:schemeClr val="accent6"/>
                </a:solidFill>
                <a:latin typeface="Courier" pitchFamily="2" charset="0"/>
              </a:rPr>
              <a:t>select</a:t>
            </a:r>
            <a:r>
              <a:rPr lang="pt-BR" sz="1600" dirty="0">
                <a:solidFill>
                  <a:schemeClr val="accent6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563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BD776-368F-7A45-AB1F-A8A74AD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Novos campos </a:t>
            </a:r>
            <a:r>
              <a:rPr lang="pt-BR" dirty="0" err="1"/>
              <a:t>html</a:t>
            </a:r>
            <a:r>
              <a:rPr lang="pt-BR" dirty="0"/>
              <a:t> 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5E167-721F-E944-B6C7-B06B725AD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6888" lvl="2" indent="-314325">
              <a:spcAft>
                <a:spcPts val="600"/>
              </a:spcAft>
            </a:pPr>
            <a:r>
              <a:rPr lang="pt-BR" sz="1400" dirty="0" err="1"/>
              <a:t>number</a:t>
            </a:r>
            <a:r>
              <a:rPr lang="pt-BR" sz="1400" dirty="0"/>
              <a:t>, </a:t>
            </a:r>
            <a:r>
              <a:rPr lang="pt-BR" sz="1400" dirty="0" err="1"/>
              <a:t>tel</a:t>
            </a:r>
            <a:r>
              <a:rPr lang="pt-BR" sz="1400" dirty="0"/>
              <a:t>, file,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url</a:t>
            </a:r>
            <a:r>
              <a:rPr lang="pt-BR" sz="1400" dirty="0"/>
              <a:t>  </a:t>
            </a:r>
            <a:r>
              <a:rPr lang="pt-BR" sz="1400" b="1" dirty="0"/>
              <a:t>(html5)</a:t>
            </a:r>
          </a:p>
          <a:p>
            <a:pPr marL="496888" lvl="2" indent="-314325">
              <a:spcAft>
                <a:spcPts val="600"/>
              </a:spcAft>
            </a:pPr>
            <a:r>
              <a:rPr lang="pt-BR" sz="1400" dirty="0"/>
              <a:t>time, date, </a:t>
            </a:r>
            <a:r>
              <a:rPr lang="pt-BR" sz="1400" dirty="0" err="1"/>
              <a:t>datetime</a:t>
            </a:r>
            <a:r>
              <a:rPr lang="pt-BR" sz="1400" dirty="0"/>
              <a:t>-local, </a:t>
            </a:r>
            <a:r>
              <a:rPr lang="pt-BR" sz="1400" dirty="0" err="1"/>
              <a:t>month</a:t>
            </a:r>
            <a:r>
              <a:rPr lang="pt-BR" sz="1400" dirty="0"/>
              <a:t>, </a:t>
            </a:r>
            <a:r>
              <a:rPr lang="pt-BR" sz="1400" dirty="0" err="1"/>
              <a:t>week</a:t>
            </a:r>
            <a:r>
              <a:rPr lang="pt-BR" sz="1400" dirty="0"/>
              <a:t> </a:t>
            </a:r>
            <a:r>
              <a:rPr lang="pt-BR" sz="1400" b="1" dirty="0"/>
              <a:t>(html5)</a:t>
            </a:r>
          </a:p>
          <a:p>
            <a:pPr marL="496888" lvl="2" indent="-314325">
              <a:spcAft>
                <a:spcPts val="600"/>
              </a:spcAft>
            </a:pPr>
            <a:r>
              <a:rPr lang="pt-BR" sz="1400" dirty="0"/>
              <a:t>color, </a:t>
            </a:r>
            <a:r>
              <a:rPr lang="pt-BR" sz="1400" dirty="0" err="1"/>
              <a:t>image</a:t>
            </a:r>
            <a:r>
              <a:rPr lang="pt-BR" sz="1400" dirty="0"/>
              <a:t>, range, </a:t>
            </a:r>
            <a:r>
              <a:rPr lang="pt-BR" sz="1400" dirty="0" err="1"/>
              <a:t>search</a:t>
            </a:r>
            <a:r>
              <a:rPr lang="pt-BR" sz="1400" dirty="0"/>
              <a:t> </a:t>
            </a:r>
            <a:r>
              <a:rPr lang="pt-BR" sz="1400" b="1" dirty="0"/>
              <a:t>(html5)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7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84199-7936-B645-ABF0-E9A966F5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formulário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D52C1D-0568-7D42-A545-54704A009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/>
              <a:t>&lt;</a:t>
            </a:r>
            <a:r>
              <a:rPr lang="pt-BR" sz="2000" dirty="0" err="1"/>
              <a:t>fieldset</a:t>
            </a:r>
            <a:r>
              <a:rPr lang="pt-BR" sz="2000" dirty="0"/>
              <a:t>&gt; - define um agrupamento de campos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&lt;</a:t>
            </a:r>
            <a:r>
              <a:rPr lang="pt-BR" sz="2000" dirty="0" err="1"/>
              <a:t>legend</a:t>
            </a:r>
            <a:r>
              <a:rPr lang="pt-BR" sz="2000" dirty="0"/>
              <a:t>&gt; - define um título para agrupamento de campos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&lt;</a:t>
            </a:r>
            <a:r>
              <a:rPr lang="pt-BR" sz="2000" dirty="0" err="1"/>
              <a:t>label</a:t>
            </a:r>
            <a:r>
              <a:rPr lang="pt-BR" sz="2000" dirty="0"/>
              <a:t>&gt; - define um rótulo para um campo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&lt;output&gt; - define um elemento de saída para o formulário</a:t>
            </a:r>
          </a:p>
        </p:txBody>
      </p:sp>
    </p:spTree>
    <p:extLst>
      <p:ext uri="{BB962C8B-B14F-4D97-AF65-F5344CB8AC3E}">
        <p14:creationId xmlns:p14="http://schemas.microsoft.com/office/powerpoint/2010/main" val="333142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698109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err="1"/>
              <a:t>Formulários</a:t>
            </a:r>
            <a:endParaRPr lang="en" sz="4400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05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0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://www.w3schools.com/</a:t>
            </a:r>
            <a:r>
              <a:rPr lang="pt-BR" sz="105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html</a:t>
            </a:r>
            <a:r>
              <a:rPr lang="pt-BR" sz="105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05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default.asp</a:t>
            </a:r>
            <a:endParaRPr lang="pt-BR" sz="105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pt-BR" sz="1100" dirty="0"/>
              <a:t>Jon </a:t>
            </a:r>
            <a:r>
              <a:rPr lang="pt-BR" sz="1100" dirty="0" err="1"/>
              <a:t>Duckett</a:t>
            </a:r>
            <a:r>
              <a:rPr lang="pt-BR" sz="1100" dirty="0"/>
              <a:t> - HTML &amp; CSS </a:t>
            </a:r>
            <a:r>
              <a:rPr lang="pt-BR" sz="900" dirty="0"/>
              <a:t> </a:t>
            </a:r>
            <a:r>
              <a:rPr lang="pt-BR" sz="1100" dirty="0"/>
              <a:t>Design </a:t>
            </a:r>
            <a:r>
              <a:rPr lang="pt-BR" sz="1100" dirty="0" err="1"/>
              <a:t>and</a:t>
            </a:r>
            <a:r>
              <a:rPr lang="pt-BR" sz="1100" dirty="0"/>
              <a:t> Build Websites</a:t>
            </a:r>
          </a:p>
          <a:p>
            <a:r>
              <a:rPr lang="pt-BR" sz="1100" dirty="0" err="1"/>
              <a:t>Caelum</a:t>
            </a:r>
            <a:r>
              <a:rPr lang="pt-BR" sz="1100" dirty="0"/>
              <a:t> - WD43 Desenvolvimento web – HTML, CSS e JavaScript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17830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err="1"/>
              <a:t>Formulários</a:t>
            </a:r>
            <a:endParaRPr lang="en" sz="2000" dirty="0"/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>
                <a:solidFill>
                  <a:srgbClr val="FFFFFF"/>
                </a:solidFill>
              </a:rPr>
              <a:t>Tags de </a:t>
            </a:r>
            <a:r>
              <a:rPr lang="en" sz="2000" b="1" dirty="0" err="1">
                <a:solidFill>
                  <a:srgbClr val="FFFFFF"/>
                </a:solidFill>
              </a:rPr>
              <a:t>formulário</a:t>
            </a:r>
            <a:endParaRPr lang="en" sz="2000" b="1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Novos</a:t>
            </a:r>
            <a:r>
              <a:rPr lang="en" sz="2000" b="1" dirty="0">
                <a:solidFill>
                  <a:srgbClr val="FFFFFF"/>
                </a:solidFill>
              </a:rPr>
              <a:t> components HTML5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C82BF7-70A7-324B-BC65-69BAF92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2" y="1259024"/>
            <a:ext cx="2669378" cy="270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C71BB3-F863-D24A-84D9-4B889A46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B8A75D-65A7-4346-A994-78472BBA5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Recurso utilizado para capturar dados do usuário e submetê-los a algum serviço da Internet</a:t>
            </a:r>
          </a:p>
          <a:p>
            <a:pPr marL="625475" lvl="1" indent="-350838"/>
            <a:r>
              <a:rPr lang="pt-BR" sz="1800" dirty="0"/>
              <a:t>Campos de texto, caixas de seleção, botões, radio </a:t>
            </a:r>
            <a:r>
              <a:rPr lang="pt-BR" sz="1800" dirty="0" err="1"/>
              <a:t>buttons</a:t>
            </a:r>
            <a:r>
              <a:rPr lang="pt-BR" sz="1800" dirty="0"/>
              <a:t> e </a:t>
            </a:r>
            <a:r>
              <a:rPr lang="pt-BR" sz="1800" dirty="0" err="1"/>
              <a:t>checkboxes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99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>
            <a:extLst>
              <a:ext uri="{FF2B5EF4-FFF2-40B4-BE49-F238E27FC236}">
                <a16:creationId xmlns:a16="http://schemas.microsoft.com/office/drawing/2014/main" id="{87E2BA77-37A3-EE47-966B-28326C74B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ea typeface="ＭＳ Ｐゴシック" panose="020B0600070205080204" pitchFamily="34" charset="-128"/>
              </a:rPr>
              <a:t>Conteúdo</a:t>
            </a:r>
          </a:p>
        </p:txBody>
      </p:sp>
      <p:sp>
        <p:nvSpPr>
          <p:cNvPr id="190466" name="Rectangle 3">
            <a:extLst>
              <a:ext uri="{FF2B5EF4-FFF2-40B4-BE49-F238E27FC236}">
                <a16:creationId xmlns:a16="http://schemas.microsoft.com/office/drawing/2014/main" id="{23F07DE3-57F9-CC4C-A015-737030E09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500" dirty="0">
                <a:ea typeface="ＭＳ Ｐゴシック" panose="020B0600070205080204" pitchFamily="34" charset="-128"/>
              </a:rPr>
              <a:t>Módulo de Formulário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form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&lt;input&gt;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textarea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button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select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option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optgroup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label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fieldset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  <a:p>
            <a:pPr marL="358775" lvl="1" indent="-222250" eaLnBrk="1" hangingPunct="1"/>
            <a:r>
              <a:rPr lang="pt-BR" altLang="pt-BR" sz="1350" dirty="0">
                <a:ea typeface="Arial" panose="020B0604020202020204" pitchFamily="34" charset="0"/>
              </a:rPr>
              <a:t>&lt;</a:t>
            </a:r>
            <a:r>
              <a:rPr lang="pt-BR" altLang="pt-BR" sz="1350" dirty="0" err="1">
                <a:ea typeface="Arial" panose="020B0604020202020204" pitchFamily="34" charset="0"/>
              </a:rPr>
              <a:t>legend</a:t>
            </a:r>
            <a:r>
              <a:rPr lang="pt-BR" altLang="pt-BR" sz="1350" dirty="0">
                <a:ea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5622250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C259-7D72-1C4E-A387-FCA4F2F6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7826B-0EE0-054E-B25A-183617D7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&lt;</a:t>
            </a:r>
            <a:r>
              <a:rPr lang="pt-BR" dirty="0" err="1">
                <a:solidFill>
                  <a:schemeClr val="accent6"/>
                </a:solidFill>
                <a:latin typeface="Courier" pitchFamily="2" charset="0"/>
              </a:rPr>
              <a:t>form</a:t>
            </a: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  &lt;input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type</a:t>
            </a:r>
            <a:r>
              <a:rPr lang="pt-BR" dirty="0">
                <a:latin typeface="Courier" pitchFamily="2" charset="0"/>
              </a:rPr>
              <a:t>=“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Courier" pitchFamily="2" charset="0"/>
              </a:rPr>
              <a:t>text</a:t>
            </a:r>
            <a:r>
              <a:rPr lang="pt-BR" dirty="0">
                <a:latin typeface="Courier" pitchFamily="2" charset="0"/>
              </a:rPr>
              <a:t>”&gt;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</a:t>
            </a: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&lt;</a:t>
            </a:r>
            <a:r>
              <a:rPr lang="pt-BR" dirty="0" err="1">
                <a:solidFill>
                  <a:schemeClr val="accent6"/>
                </a:solidFill>
                <a:latin typeface="Courier" pitchFamily="2" charset="0"/>
              </a:rPr>
              <a:t>button</a:t>
            </a: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&gt;</a:t>
            </a:r>
            <a:r>
              <a:rPr lang="pt-BR" dirty="0">
                <a:latin typeface="Courier" pitchFamily="2" charset="0"/>
              </a:rPr>
              <a:t>Enviar</a:t>
            </a: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dirty="0" err="1">
                <a:solidFill>
                  <a:schemeClr val="accent6"/>
                </a:solidFill>
                <a:latin typeface="Courier" pitchFamily="2" charset="0"/>
              </a:rPr>
              <a:t>button</a:t>
            </a: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&lt;/</a:t>
            </a:r>
            <a:r>
              <a:rPr lang="pt-BR" dirty="0" err="1">
                <a:solidFill>
                  <a:schemeClr val="accent6"/>
                </a:solidFill>
                <a:latin typeface="Courier" pitchFamily="2" charset="0"/>
              </a:rPr>
              <a:t>form</a:t>
            </a:r>
            <a:r>
              <a:rPr lang="pt-BR" dirty="0">
                <a:solidFill>
                  <a:schemeClr val="accent6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73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F150F-119E-314A-A7A0-AF84A1C6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6C1EFB-3D6C-6448-9508-21E8C342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Agrupa os dados para a submissão a um serviço web.</a:t>
            </a:r>
          </a:p>
          <a:p>
            <a:r>
              <a:rPr lang="pt-BR" sz="2000" dirty="0"/>
              <a:t>Atributos comuns: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&lt;</a:t>
            </a:r>
            <a:r>
              <a:rPr lang="pt-BR" sz="2000" dirty="0" err="1"/>
              <a:t>form</a:t>
            </a:r>
            <a:r>
              <a:rPr lang="pt-BR" sz="2000" dirty="0"/>
              <a:t> </a:t>
            </a:r>
            <a:r>
              <a:rPr lang="pt-BR" sz="2000" dirty="0" err="1"/>
              <a:t>action</a:t>
            </a:r>
            <a:r>
              <a:rPr lang="pt-BR" sz="2000" dirty="0"/>
              <a:t>=“&lt;&lt;</a:t>
            </a:r>
            <a:r>
              <a:rPr lang="pt-BR" sz="2000" dirty="0" err="1"/>
              <a:t>url</a:t>
            </a:r>
            <a:r>
              <a:rPr lang="pt-BR" sz="2000" dirty="0"/>
              <a:t>&gt;&gt;” </a:t>
            </a:r>
            <a:r>
              <a:rPr lang="pt-BR" sz="2000" dirty="0" err="1"/>
              <a:t>method</a:t>
            </a:r>
            <a:r>
              <a:rPr lang="pt-BR" sz="2000" dirty="0"/>
              <a:t>=“”&gt;</a:t>
            </a:r>
          </a:p>
          <a:p>
            <a:pPr marL="450850" lvl="1" indent="-314325"/>
            <a:r>
              <a:rPr lang="pt-BR" sz="1800" dirty="0"/>
              <a:t>Atributos comuns:</a:t>
            </a:r>
          </a:p>
          <a:p>
            <a:pPr marL="579438" lvl="3" indent="-312738">
              <a:spcAft>
                <a:spcPts val="600"/>
              </a:spcAft>
            </a:pPr>
            <a:r>
              <a:rPr lang="pt-BR" sz="1600" b="1" dirty="0" err="1"/>
              <a:t>action</a:t>
            </a:r>
            <a:r>
              <a:rPr lang="pt-BR" sz="1600" dirty="0"/>
              <a:t>: determina o local onde serão enviados os dados</a:t>
            </a:r>
          </a:p>
          <a:p>
            <a:pPr marL="579438" lvl="3" indent="-312738">
              <a:spcAft>
                <a:spcPts val="600"/>
              </a:spcAft>
            </a:pPr>
            <a:r>
              <a:rPr lang="pt-BR" sz="1600" b="1" dirty="0" err="1"/>
              <a:t>method</a:t>
            </a:r>
            <a:r>
              <a:rPr lang="pt-BR" sz="1600" dirty="0"/>
              <a:t>: define o método HTTP com que o formulário HTML irá lidar com os dados recebidos: </a:t>
            </a:r>
          </a:p>
          <a:p>
            <a:pPr marL="717550" lvl="4" indent="-312738"/>
            <a:r>
              <a:rPr lang="pt-BR" sz="1400" dirty="0"/>
              <a:t>método </a:t>
            </a:r>
            <a:r>
              <a:rPr lang="pt-BR" sz="1400" b="1" dirty="0"/>
              <a:t>GET</a:t>
            </a:r>
            <a:r>
              <a:rPr lang="pt-BR" sz="1400" dirty="0"/>
              <a:t> </a:t>
            </a:r>
          </a:p>
          <a:p>
            <a:pPr marL="717550" lvl="4" indent="-312738"/>
            <a:r>
              <a:rPr lang="pt-BR" sz="1400" dirty="0"/>
              <a:t>método </a:t>
            </a:r>
            <a:r>
              <a:rPr lang="pt-BR" sz="1400" b="1" dirty="0"/>
              <a:t>POST</a:t>
            </a:r>
            <a:endParaRPr lang="pt-BR" sz="14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4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8CAF1-F6B9-4749-9B06-218344BC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F91BD0-CD57-634C-8A4B-9D4C40202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/>
              <a:t>Utilizado para consultas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Dados enviados através da URL (corpo vazio)</a:t>
            </a:r>
          </a:p>
          <a:p>
            <a:pPr marL="450850" lvl="1" indent="-314325">
              <a:lnSpc>
                <a:spcPct val="150000"/>
              </a:lnSpc>
            </a:pPr>
            <a:r>
              <a:rPr lang="pt-BR" sz="1800" dirty="0"/>
              <a:t>Limitado a cerca de 5000 caracteres</a:t>
            </a:r>
          </a:p>
          <a:p>
            <a:pPr marL="450850" lvl="1" indent="-314325">
              <a:lnSpc>
                <a:spcPct val="150000"/>
              </a:lnSpc>
            </a:pPr>
            <a:r>
              <a:rPr lang="pt-BR" sz="1800" dirty="0"/>
              <a:t>Dados ficam expostos</a:t>
            </a:r>
          </a:p>
        </p:txBody>
      </p:sp>
    </p:spTree>
    <p:extLst>
      <p:ext uri="{BB962C8B-B14F-4D97-AF65-F5344CB8AC3E}">
        <p14:creationId xmlns:p14="http://schemas.microsoft.com/office/powerpoint/2010/main" val="351036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9BC96-E310-5745-B6E3-B29EAB41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E30E23-3BE8-B545-A571-D49572F1C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Dados são enviados através do corpo da solicitação HTTP</a:t>
            </a:r>
          </a:p>
          <a:p>
            <a:r>
              <a:rPr lang="pt-BR" sz="2000" dirty="0"/>
              <a:t>Solicita uma resposta</a:t>
            </a:r>
          </a:p>
          <a:p>
            <a:pPr marL="450850" lvl="1" indent="-268288"/>
            <a:r>
              <a:rPr lang="pt-BR" sz="1800" dirty="0"/>
              <a:t>Não inclui o corpo na URL</a:t>
            </a:r>
          </a:p>
          <a:p>
            <a:pPr marL="450850" lvl="1" indent="-268288"/>
            <a:r>
              <a:rPr lang="pt-BR" sz="1800" dirty="0"/>
              <a:t>Dados não ficam expostos</a:t>
            </a:r>
          </a:p>
          <a:p>
            <a:pPr marL="450850" lvl="1" indent="-268288"/>
            <a:r>
              <a:rPr lang="pt-BR" sz="1800" dirty="0"/>
              <a:t>Não tem limitações de tamanho</a:t>
            </a:r>
          </a:p>
          <a:p>
            <a:pPr marL="450850" lvl="1" indent="-268288"/>
            <a:r>
              <a:rPr lang="pt-BR" sz="1800" dirty="0"/>
              <a:t>Usado para cadastros e </a:t>
            </a:r>
            <a:r>
              <a:rPr lang="pt-BR" sz="1800" i="1" dirty="0"/>
              <a:t>alterações</a:t>
            </a:r>
          </a:p>
        </p:txBody>
      </p:sp>
    </p:spTree>
    <p:extLst>
      <p:ext uri="{BB962C8B-B14F-4D97-AF65-F5344CB8AC3E}">
        <p14:creationId xmlns:p14="http://schemas.microsoft.com/office/powerpoint/2010/main" val="98932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F99-14F5-F84C-AC99-DE25A9DA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formulário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C12E28-3598-E040-A49A-87AF58CBB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/>
              <a:t>&lt;input&gt; - define um campo de entrada de dados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&lt;</a:t>
            </a:r>
            <a:r>
              <a:rPr lang="pt-BR" sz="2000" dirty="0" err="1"/>
              <a:t>textarea</a:t>
            </a:r>
            <a:r>
              <a:rPr lang="pt-BR" sz="2000" dirty="0"/>
              <a:t>&gt; - define uma área de texto, podendo conter diversas linhas de texto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&lt;</a:t>
            </a:r>
            <a:r>
              <a:rPr lang="pt-BR" sz="2000" dirty="0" err="1"/>
              <a:t>button</a:t>
            </a:r>
            <a:r>
              <a:rPr lang="pt-BR" sz="2000" dirty="0"/>
              <a:t>&gt; - define um botão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&lt;</a:t>
            </a:r>
            <a:r>
              <a:rPr lang="pt-BR" sz="2000" dirty="0" err="1"/>
              <a:t>select</a:t>
            </a:r>
            <a:r>
              <a:rPr lang="pt-BR" sz="2000" dirty="0"/>
              <a:t>&gt; - define uma lista selecionável (</a:t>
            </a:r>
            <a:r>
              <a:rPr lang="pt-BR" sz="2000" dirty="0" err="1"/>
              <a:t>drop-down</a:t>
            </a:r>
            <a:r>
              <a:rPr lang="pt-BR" sz="2000" dirty="0"/>
              <a:t>)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&lt;</a:t>
            </a:r>
            <a:r>
              <a:rPr lang="pt-BR" sz="2000" dirty="0" err="1"/>
              <a:t>option</a:t>
            </a:r>
            <a:r>
              <a:rPr lang="pt-BR" sz="2000" dirty="0"/>
              <a:t>&gt; - define uma opção dentro de um </a:t>
            </a:r>
            <a:r>
              <a:rPr lang="pt-BR" sz="2000" dirty="0" err="1"/>
              <a:t>drop-down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/>
              <a:t>&lt;</a:t>
            </a:r>
            <a:r>
              <a:rPr lang="pt-BR" sz="2000" dirty="0" err="1"/>
              <a:t>optgroup</a:t>
            </a:r>
            <a:r>
              <a:rPr lang="pt-BR" sz="2000" dirty="0"/>
              <a:t>&gt; – define um grupo de opções</a:t>
            </a:r>
          </a:p>
        </p:txBody>
      </p:sp>
    </p:spTree>
    <p:extLst>
      <p:ext uri="{BB962C8B-B14F-4D97-AF65-F5344CB8AC3E}">
        <p14:creationId xmlns:p14="http://schemas.microsoft.com/office/powerpoint/2010/main" val="4190508997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879</Words>
  <Application>Microsoft Macintosh PowerPoint</Application>
  <PresentationFormat>Apresentação na tela (16:9)</PresentationFormat>
  <Paragraphs>105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Nixie One</vt:lpstr>
      <vt:lpstr>Courier</vt:lpstr>
      <vt:lpstr>Arial</vt:lpstr>
      <vt:lpstr>Roboto Slab</vt:lpstr>
      <vt:lpstr>Warwick template</vt:lpstr>
      <vt:lpstr>Formulários</vt:lpstr>
      <vt:lpstr>Formulários</vt:lpstr>
      <vt:lpstr>Formulários</vt:lpstr>
      <vt:lpstr>Conteúdo</vt:lpstr>
      <vt:lpstr>Estrutura básica</vt:lpstr>
      <vt:lpstr>&lt;form&gt;</vt:lpstr>
      <vt:lpstr>Método GET</vt:lpstr>
      <vt:lpstr>Método POST</vt:lpstr>
      <vt:lpstr>Elementos de formulário</vt:lpstr>
      <vt:lpstr>input</vt:lpstr>
      <vt:lpstr>input</vt:lpstr>
      <vt:lpstr>Radio</vt:lpstr>
      <vt:lpstr>Checkbox</vt:lpstr>
      <vt:lpstr>Select</vt:lpstr>
      <vt:lpstr>Novos campos html 5</vt:lpstr>
      <vt:lpstr>Elementos de formulário</vt:lpstr>
      <vt:lpstr>Formulários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RAFAEL ELIAS DE LIMA ESCALFONI</dc:creator>
  <cp:lastModifiedBy>RAFAEL ELIAS DE LIMA ESCALFONI</cp:lastModifiedBy>
  <cp:revision>49</cp:revision>
  <dcterms:created xsi:type="dcterms:W3CDTF">2020-10-26T17:27:55Z</dcterms:created>
  <dcterms:modified xsi:type="dcterms:W3CDTF">2021-01-13T01:53:55Z</dcterms:modified>
</cp:coreProperties>
</file>