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383" r:id="rId5"/>
    <p:sldId id="384" r:id="rId6"/>
    <p:sldId id="271" r:id="rId7"/>
    <p:sldId id="385" r:id="rId8"/>
    <p:sldId id="386" r:id="rId9"/>
    <p:sldId id="38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388" r:id="rId20"/>
    <p:sldId id="389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aramond" panose="02020404030301010803" pitchFamily="18" charset="0"/>
      <p:regular r:id="rId27"/>
      <p:bold r:id="rId28"/>
      <p:italic r:id="rId29"/>
      <p:boldItalic r:id="rId30"/>
    </p:embeddedFont>
    <p:embeddedFont>
      <p:font typeface="Nixie One" panose="02000503080000020004" pitchFamily="2" charset="0"/>
      <p:regular r:id="rId31"/>
    </p:embeddedFont>
    <p:embeddedFont>
      <p:font typeface="Old Standard TT" pitchFamily="2" charset="77"/>
      <p:regular r:id="rId32"/>
      <p:bold r:id="rId33"/>
      <p:italic r:id="rId34"/>
      <p:boldItalic r:id="rId35"/>
    </p:embeddedFont>
    <p:embeddedFont>
      <p:font typeface="Roboto Slab" pitchFamily="2" charset="0"/>
      <p:regular r:id="rId36"/>
      <p:bold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7"/>
    <p:restoredTop sz="94848"/>
  </p:normalViewPr>
  <p:slideViewPr>
    <p:cSldViewPr snapToGrid="0" snapToObjects="1">
      <p:cViewPr varScale="1">
        <p:scale>
          <a:sx n="138" d="100"/>
          <a:sy n="138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eb68e9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eb68e9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9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eb68e9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eb68e9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18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eb68e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eb68e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6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eb68e9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eb68e9d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07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eb68e9d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eb68e9d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28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eb68e9d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eb68e9d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08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eb68e9d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eb68e9d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22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eb68e9d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eb68e9d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83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eb68e9d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eb68e9d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85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eb68e9d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eb68e9d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9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47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eb68e9d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eb68e9d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61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4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ecacc1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ecacc1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ecacc1e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ecacc1e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42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aec82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aec82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41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aec82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aec82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12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eaec82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eaec82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2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eaec82f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eaec82f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3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C99CD8-8BCD-2B4C-A07B-0BF24E2B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3A66-09B7-F34A-88FD-F73AFECA296A}" type="datetimeFigureOut">
              <a:rPr lang="pt-BR" altLang="pt-BR"/>
              <a:pPr/>
              <a:t>09/02/2021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7B506E-42E4-4F44-8F8F-B5D896371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E2284A-C481-424E-8B5E-2797C1E64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28A7-4D90-7A40-B157-0928FBAF4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 hasCustomPrompt="1"/>
          </p:nvPr>
        </p:nvSpPr>
        <p:spPr>
          <a:xfrm>
            <a:off x="374904" y="1767275"/>
            <a:ext cx="8311921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buNone/>
              <a:tabLst/>
              <a:defRPr sz="2000">
                <a:latin typeface="Garamond" panose="02020404030301010803" pitchFamily="18" charset="0"/>
              </a:defRPr>
            </a:lvl1pPr>
            <a:lvl2pPr marL="407988" marR="0" lvl="1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 sz="2000">
                <a:latin typeface="Garamond" panose="02020404030301010803" pitchFamily="18" charset="0"/>
              </a:defRPr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marL="669925" lvl="7" indent="-307975">
              <a:spcBef>
                <a:spcPts val="0"/>
              </a:spcBef>
              <a:buSzPct val="100000"/>
              <a:tabLst/>
              <a:defRPr sz="16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tabLst/>
              <a:defRPr/>
            </a:pPr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7"/>
            <a:r>
              <a:rPr lang="pt-BR" dirty="0"/>
              <a:t>Terceiro nível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9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1" r:id="rId4"/>
    <p:sldLayoutId id="2147483663" r:id="rId5"/>
    <p:sldLayoutId id="2147483665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799" y="2648266"/>
            <a:ext cx="825723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CSS – </a:t>
            </a:r>
            <a:r>
              <a:rPr lang="en" sz="4000" dirty="0" err="1"/>
              <a:t>Bordas</a:t>
            </a:r>
            <a:r>
              <a:rPr lang="en" sz="4000" dirty="0"/>
              <a:t> e </a:t>
            </a:r>
            <a:r>
              <a:rPr lang="en" sz="4000" dirty="0" err="1"/>
              <a:t>Dimensões</a:t>
            </a:r>
            <a:endParaRPr lang="en" sz="40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://www.w3schools.com/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css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</a:p>
          <a:p>
            <a:pPr>
              <a:lnSpc>
                <a:spcPct val="114000"/>
              </a:lnSpc>
            </a:pPr>
            <a:endParaRPr lang="pt-BR" sz="1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app.rocketseat.com.br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/node/o-guia-estelar-de-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css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1071975" y="759061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Modelo de Caixa CSS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1143557" y="3483872"/>
            <a:ext cx="6390450" cy="1469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 err="1"/>
              <a:t>Content</a:t>
            </a:r>
            <a:r>
              <a:rPr lang="pt-BR" dirty="0"/>
              <a:t>: O conteúdo da caixa</a:t>
            </a:r>
            <a:endParaRPr dirty="0"/>
          </a:p>
          <a:p>
            <a:pPr marL="0" indent="0"/>
            <a:r>
              <a:rPr lang="pt-BR" dirty="0" err="1"/>
              <a:t>Padding</a:t>
            </a:r>
            <a:r>
              <a:rPr lang="pt-BR" dirty="0"/>
              <a:t>: Espaço ao redor do conteúdo. </a:t>
            </a:r>
            <a:r>
              <a:rPr lang="pt-BR" dirty="0" err="1"/>
              <a:t>Padding</a:t>
            </a:r>
            <a:r>
              <a:rPr lang="pt-BR" dirty="0"/>
              <a:t> transparente</a:t>
            </a:r>
            <a:endParaRPr dirty="0"/>
          </a:p>
          <a:p>
            <a:pPr marL="0" indent="0"/>
            <a:r>
              <a:rPr lang="pt-BR" dirty="0" err="1"/>
              <a:t>Border</a:t>
            </a:r>
            <a:r>
              <a:rPr lang="pt-BR" dirty="0"/>
              <a:t>: É desenhada em torno do </a:t>
            </a:r>
            <a:r>
              <a:rPr lang="pt-BR" dirty="0" err="1"/>
              <a:t>padding</a:t>
            </a:r>
            <a:r>
              <a:rPr lang="pt-BR" dirty="0"/>
              <a:t> e do conteúdo</a:t>
            </a:r>
            <a:endParaRPr dirty="0"/>
          </a:p>
          <a:p>
            <a:pPr marL="0" indent="0"/>
            <a:r>
              <a:rPr lang="pt-BR" dirty="0" err="1"/>
              <a:t>Margin</a:t>
            </a:r>
            <a:r>
              <a:rPr lang="pt-BR" dirty="0"/>
              <a:t>: Margem para elementos ao lado. A margem é transparente.</a:t>
            </a:r>
            <a:endParaRPr dirty="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54" y="1271614"/>
            <a:ext cx="6858000" cy="2212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07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1081212" y="814480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Modelo de Caixa CSS</a:t>
            </a:r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591127" y="1588655"/>
            <a:ext cx="8432800" cy="298022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Ao definir 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Height</a:t>
            </a:r>
            <a:r>
              <a:rPr lang="pt-BR" dirty="0"/>
              <a:t> dos elementos, estamos apenas definindo largura e altura da área do conteúdo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Para calcular a área completa do elemento, devemos considerar também </a:t>
            </a:r>
            <a:r>
              <a:rPr lang="pt-BR" dirty="0" err="1"/>
              <a:t>padding</a:t>
            </a:r>
            <a:r>
              <a:rPr lang="pt-BR" dirty="0"/>
              <a:t>, </a:t>
            </a:r>
            <a:r>
              <a:rPr lang="pt-BR" dirty="0" err="1"/>
              <a:t>border</a:t>
            </a:r>
            <a:r>
              <a:rPr lang="pt-BR" dirty="0"/>
              <a:t> e </a:t>
            </a:r>
            <a:r>
              <a:rPr lang="pt-BR" dirty="0" err="1"/>
              <a:t>margin</a:t>
            </a:r>
            <a:endParaRPr dirty="0"/>
          </a:p>
          <a:p>
            <a:pPr marL="0" indent="0">
              <a:spcBef>
                <a:spcPts val="1200"/>
              </a:spcBef>
            </a:pP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dirty="0"/>
              <a:t>Largura total = </a:t>
            </a:r>
            <a:r>
              <a:rPr lang="pt-BR" dirty="0" err="1"/>
              <a:t>width</a:t>
            </a:r>
            <a:r>
              <a:rPr lang="pt-BR" dirty="0"/>
              <a:t> + (</a:t>
            </a:r>
            <a:r>
              <a:rPr lang="pt-BR" dirty="0" err="1"/>
              <a:t>padding</a:t>
            </a:r>
            <a:r>
              <a:rPr lang="pt-BR" dirty="0"/>
              <a:t> esquerdo e direito) + (</a:t>
            </a:r>
            <a:r>
              <a:rPr lang="pt-BR" dirty="0" err="1"/>
              <a:t>margin</a:t>
            </a:r>
            <a:r>
              <a:rPr lang="pt-BR" dirty="0"/>
              <a:t> esquerdo e direito) + (</a:t>
            </a:r>
            <a:r>
              <a:rPr lang="pt-BR" dirty="0" err="1"/>
              <a:t>border</a:t>
            </a:r>
            <a:r>
              <a:rPr lang="pt-BR" dirty="0"/>
              <a:t> esquerdo e direito) = 320 + 2*10 + 2*5 + 2*15 = 380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47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1071975" y="823716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Bordas</a:t>
            </a:r>
            <a:endParaRPr dirty="0"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600364" y="1542473"/>
            <a:ext cx="8285018" cy="302640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sz="1800" dirty="0"/>
              <a:t>Propriedade </a:t>
            </a:r>
            <a:r>
              <a:rPr lang="pt-BR" sz="1800" b="1" dirty="0" err="1"/>
              <a:t>border-style</a:t>
            </a:r>
            <a:endParaRPr sz="1800" b="1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Especifica qual o tipo de borda</a:t>
            </a:r>
            <a:endParaRPr sz="16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Valores</a:t>
            </a:r>
            <a:endParaRPr sz="1600" dirty="0"/>
          </a:p>
          <a:p>
            <a:pPr marL="1028700" lvl="2" indent="-238125">
              <a:buSzPts val="1400"/>
            </a:pPr>
            <a:r>
              <a:rPr lang="pt-BR" sz="1200" dirty="0" err="1"/>
              <a:t>dotted</a:t>
            </a:r>
            <a:r>
              <a:rPr lang="pt-BR" sz="1200" dirty="0"/>
              <a:t> - linha pontilhada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dashed</a:t>
            </a:r>
            <a:r>
              <a:rPr lang="pt-BR" sz="1200" dirty="0"/>
              <a:t> - linha tracejada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solid</a:t>
            </a:r>
            <a:r>
              <a:rPr lang="pt-BR" sz="1200" dirty="0"/>
              <a:t> - linha sólida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double</a:t>
            </a:r>
            <a:r>
              <a:rPr lang="pt-BR" sz="1200" dirty="0"/>
              <a:t> - linha dupla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groove</a:t>
            </a:r>
            <a:r>
              <a:rPr lang="pt-BR" sz="1200" dirty="0"/>
              <a:t> - 3D </a:t>
            </a:r>
            <a:r>
              <a:rPr lang="pt-BR" sz="1200" dirty="0" err="1"/>
              <a:t>grooved</a:t>
            </a:r>
            <a:r>
              <a:rPr lang="pt-BR" sz="1200" dirty="0"/>
              <a:t> </a:t>
            </a:r>
            <a:r>
              <a:rPr lang="pt-BR" sz="1200" dirty="0" err="1"/>
              <a:t>border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ridge</a:t>
            </a:r>
            <a:r>
              <a:rPr lang="pt-BR" sz="1200" dirty="0"/>
              <a:t> - 3D </a:t>
            </a:r>
            <a:r>
              <a:rPr lang="pt-BR" sz="1200" dirty="0" err="1"/>
              <a:t>ridged</a:t>
            </a:r>
            <a:r>
              <a:rPr lang="pt-BR" sz="1200" dirty="0"/>
              <a:t> </a:t>
            </a:r>
            <a:r>
              <a:rPr lang="pt-BR" sz="1200" dirty="0" err="1"/>
              <a:t>border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inset</a:t>
            </a:r>
            <a:r>
              <a:rPr lang="pt-BR" sz="1200" dirty="0"/>
              <a:t> - 3D </a:t>
            </a:r>
            <a:r>
              <a:rPr lang="pt-BR" sz="1200" dirty="0" err="1"/>
              <a:t>inset</a:t>
            </a:r>
            <a:r>
              <a:rPr lang="pt-BR" sz="1200" dirty="0"/>
              <a:t> </a:t>
            </a:r>
            <a:r>
              <a:rPr lang="pt-BR" sz="1200" dirty="0" err="1"/>
              <a:t>border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outset</a:t>
            </a:r>
            <a:r>
              <a:rPr lang="pt-BR" sz="1200" dirty="0"/>
              <a:t> - 3D </a:t>
            </a:r>
            <a:r>
              <a:rPr lang="pt-BR" sz="1200" dirty="0" err="1"/>
              <a:t>outset</a:t>
            </a:r>
            <a:r>
              <a:rPr lang="pt-BR" sz="1200" dirty="0"/>
              <a:t> </a:t>
            </a:r>
            <a:r>
              <a:rPr lang="pt-BR" sz="1200" dirty="0" err="1"/>
              <a:t>border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none</a:t>
            </a:r>
            <a:r>
              <a:rPr lang="pt-BR" sz="1200" dirty="0"/>
              <a:t> - sem borda</a:t>
            </a:r>
            <a:endParaRPr sz="1200" dirty="0"/>
          </a:p>
          <a:p>
            <a:pPr marL="1028700" lvl="2" indent="-238125">
              <a:buSzPts val="1400"/>
            </a:pPr>
            <a:r>
              <a:rPr lang="pt-BR" sz="1200" dirty="0" err="1"/>
              <a:t>hidden</a:t>
            </a:r>
            <a:r>
              <a:rPr lang="pt-BR" sz="1200" dirty="0"/>
              <a:t> - borda escondida</a:t>
            </a:r>
            <a:endParaRPr sz="1200" dirty="0"/>
          </a:p>
          <a:p>
            <a:pPr marL="685800" lvl="1" indent="-238125">
              <a:buSzPts val="1400"/>
              <a:buChar char="○"/>
            </a:pPr>
            <a:r>
              <a:rPr lang="pt-BR" sz="1600" dirty="0"/>
              <a:t>Pode colocar 1 a 4 valores (top </a:t>
            </a:r>
            <a:r>
              <a:rPr lang="pt-BR" sz="1600" dirty="0" err="1"/>
              <a:t>border</a:t>
            </a:r>
            <a:r>
              <a:rPr lang="pt-BR" sz="1600" dirty="0"/>
              <a:t>, </a:t>
            </a:r>
            <a:r>
              <a:rPr lang="pt-BR" sz="1600" dirty="0" err="1"/>
              <a:t>right</a:t>
            </a:r>
            <a:r>
              <a:rPr lang="pt-BR" sz="1600" dirty="0"/>
              <a:t> </a:t>
            </a:r>
            <a:r>
              <a:rPr lang="pt-BR" sz="1600" dirty="0" err="1"/>
              <a:t>border</a:t>
            </a:r>
            <a:r>
              <a:rPr lang="pt-BR" sz="1600" dirty="0"/>
              <a:t>, </a:t>
            </a:r>
            <a:r>
              <a:rPr lang="pt-BR" sz="1600" dirty="0" err="1"/>
              <a:t>bottom</a:t>
            </a:r>
            <a:r>
              <a:rPr lang="pt-BR" sz="1600" dirty="0"/>
              <a:t> </a:t>
            </a:r>
            <a:r>
              <a:rPr lang="pt-BR" sz="1600" dirty="0" err="1"/>
              <a:t>border</a:t>
            </a:r>
            <a:r>
              <a:rPr lang="pt-BR" sz="1600" dirty="0"/>
              <a:t>,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left</a:t>
            </a:r>
            <a:r>
              <a:rPr lang="pt-BR" sz="1600" dirty="0"/>
              <a:t> </a:t>
            </a:r>
            <a:r>
              <a:rPr lang="pt-BR" sz="1600" dirty="0" err="1"/>
              <a:t>border</a:t>
            </a:r>
            <a:r>
              <a:rPr lang="pt-BR" sz="1600" dirty="0"/>
              <a:t>)</a:t>
            </a:r>
            <a:endParaRPr sz="1600" dirty="0"/>
          </a:p>
          <a:p>
            <a:pPr marL="0" indent="0">
              <a:spcBef>
                <a:spcPts val="1200"/>
              </a:spcBef>
            </a:pPr>
            <a:r>
              <a:rPr lang="pt-BR" sz="105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05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105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105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05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dotted</a:t>
            </a:r>
            <a:r>
              <a:rPr lang="pt-BR" sz="105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05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dotted</a:t>
            </a:r>
            <a:r>
              <a:rPr lang="pt-BR" sz="105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05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105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endParaRPr sz="863" b="1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1479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062739" y="814480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Bordas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415636" y="1597891"/>
            <a:ext cx="8580582" cy="297098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border-width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Largura da borda</a:t>
            </a:r>
            <a:endParaRPr sz="1800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1 a 4 valores em ordem:  top </a:t>
            </a:r>
            <a:r>
              <a:rPr lang="pt-BR" sz="1800" dirty="0" err="1"/>
              <a:t>border</a:t>
            </a:r>
            <a:r>
              <a:rPr lang="pt-BR" sz="1800" dirty="0"/>
              <a:t>, </a:t>
            </a:r>
            <a:r>
              <a:rPr lang="pt-BR" sz="1800" dirty="0" err="1"/>
              <a:t>right</a:t>
            </a:r>
            <a:r>
              <a:rPr lang="pt-BR" sz="1800" dirty="0"/>
              <a:t> </a:t>
            </a:r>
            <a:r>
              <a:rPr lang="pt-BR" sz="1800" dirty="0" err="1"/>
              <a:t>border</a:t>
            </a:r>
            <a:r>
              <a:rPr lang="pt-BR" sz="1800" dirty="0"/>
              <a:t>, </a:t>
            </a:r>
            <a:r>
              <a:rPr lang="pt-BR" sz="1800" dirty="0" err="1"/>
              <a:t>bottom</a:t>
            </a:r>
            <a:r>
              <a:rPr lang="pt-BR" sz="1800" dirty="0"/>
              <a:t> </a:t>
            </a:r>
            <a:r>
              <a:rPr lang="pt-BR" sz="1800" dirty="0" err="1"/>
              <a:t>border</a:t>
            </a:r>
            <a:r>
              <a:rPr lang="pt-BR" sz="1800" dirty="0"/>
              <a:t>,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left</a:t>
            </a:r>
            <a:r>
              <a:rPr lang="pt-BR" sz="1800" dirty="0"/>
              <a:t> </a:t>
            </a:r>
            <a:r>
              <a:rPr lang="pt-BR" sz="1800" dirty="0" err="1"/>
              <a:t>border</a:t>
            </a:r>
            <a:endParaRPr sz="1800" dirty="0"/>
          </a:p>
          <a:p>
            <a:pPr marL="0" indent="0">
              <a:spcBef>
                <a:spcPts val="1200"/>
              </a:spcBef>
            </a:pP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05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border</a:t>
            </a:r>
            <a:r>
              <a:rPr lang="pt-BR" b="1" dirty="0"/>
              <a:t>-color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Cor da borda</a:t>
            </a:r>
            <a:endParaRPr sz="1800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1 a 4 valores em ordem: top </a:t>
            </a:r>
            <a:r>
              <a:rPr lang="pt-BR" sz="1800" dirty="0" err="1"/>
              <a:t>border</a:t>
            </a:r>
            <a:r>
              <a:rPr lang="pt-BR" sz="1800" dirty="0"/>
              <a:t>, </a:t>
            </a:r>
            <a:r>
              <a:rPr lang="pt-BR" sz="1800" dirty="0" err="1"/>
              <a:t>right</a:t>
            </a:r>
            <a:r>
              <a:rPr lang="pt-BR" sz="1800" dirty="0"/>
              <a:t> </a:t>
            </a:r>
            <a:r>
              <a:rPr lang="pt-BR" sz="1800" dirty="0" err="1"/>
              <a:t>border</a:t>
            </a:r>
            <a:r>
              <a:rPr lang="pt-BR" sz="1800" dirty="0"/>
              <a:t>, </a:t>
            </a:r>
            <a:r>
              <a:rPr lang="pt-BR" sz="1800" dirty="0" err="1"/>
              <a:t>bottom</a:t>
            </a:r>
            <a:r>
              <a:rPr lang="pt-BR" sz="1800" dirty="0"/>
              <a:t> </a:t>
            </a:r>
            <a:r>
              <a:rPr lang="pt-BR" sz="1800" dirty="0" err="1"/>
              <a:t>border</a:t>
            </a:r>
            <a:r>
              <a:rPr lang="pt-BR" sz="1800" dirty="0"/>
              <a:t>,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left</a:t>
            </a:r>
            <a:r>
              <a:rPr lang="pt-BR" sz="1800" dirty="0"/>
              <a:t> </a:t>
            </a:r>
            <a:r>
              <a:rPr lang="pt-BR" sz="1800" dirty="0" err="1"/>
              <a:t>border</a:t>
            </a:r>
            <a:endParaRPr sz="1800" dirty="0"/>
          </a:p>
          <a:p>
            <a:pPr marL="0" indent="0">
              <a:spcBef>
                <a:spcPts val="1200"/>
              </a:spcBef>
            </a:pP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05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-color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/>
            <a:endParaRPr sz="105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1071975" y="814480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Bordas</a:t>
            </a:r>
            <a:endParaRPr dirty="0"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97164" y="1597891"/>
            <a:ext cx="7906327" cy="297098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border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Atalho para as propriedades </a:t>
            </a:r>
            <a:r>
              <a:rPr lang="pt-BR" dirty="0" err="1"/>
              <a:t>border-width</a:t>
            </a:r>
            <a:r>
              <a:rPr lang="pt-BR" dirty="0"/>
              <a:t>, </a:t>
            </a:r>
            <a:r>
              <a:rPr lang="pt-BR" dirty="0" err="1"/>
              <a:t>border-style</a:t>
            </a:r>
            <a:r>
              <a:rPr lang="pt-BR" dirty="0"/>
              <a:t> (requerido), </a:t>
            </a:r>
            <a:r>
              <a:rPr lang="pt-BR" dirty="0" err="1"/>
              <a:t>border</a:t>
            </a:r>
            <a:r>
              <a:rPr lang="pt-BR" dirty="0"/>
              <a:t>-color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200"/>
              </a:spcBef>
            </a:pP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050" dirty="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border-left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6px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  <a:buClr>
                <a:schemeClr val="dk1"/>
              </a:buClr>
              <a:buSzPts val="1100"/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background-color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lightgrey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20000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1062738" y="814479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Margens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471054" y="1588655"/>
            <a:ext cx="8460509" cy="298022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Propriedades </a:t>
            </a:r>
            <a:r>
              <a:rPr lang="pt-BR" b="1" dirty="0" err="1"/>
              <a:t>margin</a:t>
            </a:r>
            <a:r>
              <a:rPr lang="pt-BR" b="1" dirty="0"/>
              <a:t>-top</a:t>
            </a:r>
            <a:r>
              <a:rPr lang="pt-BR" dirty="0"/>
              <a:t>, </a:t>
            </a:r>
            <a:r>
              <a:rPr lang="pt-BR" b="1" dirty="0" err="1"/>
              <a:t>margin-right</a:t>
            </a:r>
            <a:r>
              <a:rPr lang="pt-BR" dirty="0"/>
              <a:t>, </a:t>
            </a:r>
            <a:r>
              <a:rPr lang="pt-BR" b="1" dirty="0" err="1"/>
              <a:t>margin-bottom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margin-left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Valores:</a:t>
            </a:r>
            <a:endParaRPr sz="1800" dirty="0"/>
          </a:p>
          <a:p>
            <a:pPr marL="1028700" lvl="2" indent="-238125">
              <a:buSzPts val="1400"/>
            </a:pPr>
            <a:r>
              <a:rPr lang="pt-BR" sz="1400" b="1" dirty="0"/>
              <a:t>auto</a:t>
            </a:r>
            <a:r>
              <a:rPr lang="pt-BR" sz="1400" dirty="0"/>
              <a:t> - o navegador calcula a margem para centralizar o elemento</a:t>
            </a:r>
            <a:endParaRPr sz="1400" dirty="0"/>
          </a:p>
          <a:p>
            <a:pPr marL="1028700" lvl="2" indent="-238125">
              <a:buSzPts val="1400"/>
            </a:pPr>
            <a:r>
              <a:rPr lang="pt-BR" sz="1400" dirty="0"/>
              <a:t>tamanho em </a:t>
            </a:r>
            <a:r>
              <a:rPr lang="pt-BR" sz="1400" dirty="0" err="1"/>
              <a:t>px</a:t>
            </a:r>
            <a:r>
              <a:rPr lang="pt-BR" sz="1400" dirty="0"/>
              <a:t>, </a:t>
            </a:r>
            <a:r>
              <a:rPr lang="pt-BR" sz="1400" dirty="0" err="1"/>
              <a:t>pt</a:t>
            </a:r>
            <a:r>
              <a:rPr lang="pt-BR" sz="1400" dirty="0"/>
              <a:t>, cm, etc.</a:t>
            </a:r>
            <a:endParaRPr sz="1400" dirty="0"/>
          </a:p>
          <a:p>
            <a:pPr marL="1028700" lvl="2" indent="-238125">
              <a:buSzPts val="1400"/>
            </a:pPr>
            <a:r>
              <a:rPr lang="pt-BR" sz="1400" dirty="0"/>
              <a:t>% da largura do elemento que o contém</a:t>
            </a:r>
            <a:endParaRPr sz="1400" dirty="0"/>
          </a:p>
          <a:p>
            <a:pPr marL="1028700" lvl="2" indent="-238125">
              <a:buSzPts val="1400"/>
            </a:pPr>
            <a:r>
              <a:rPr lang="pt-BR" sz="1400" b="1" dirty="0" err="1"/>
              <a:t>inherit</a:t>
            </a:r>
            <a:r>
              <a:rPr lang="pt-BR" sz="1400" b="1" dirty="0"/>
              <a:t> </a:t>
            </a:r>
            <a:r>
              <a:rPr lang="pt-BR" sz="1400" dirty="0"/>
              <a:t>- a margem é herdada do elemento pai</a:t>
            </a:r>
            <a:endParaRPr sz="1400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Dica: valores negativos são permitidos</a:t>
            </a:r>
            <a:endParaRPr sz="1800" dirty="0"/>
          </a:p>
          <a:p>
            <a:pPr marL="0" indent="0">
              <a:lnSpc>
                <a:spcPct val="140000"/>
              </a:lnSpc>
              <a:spcBef>
                <a:spcPts val="1200"/>
              </a:spcBef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-top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margin-right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42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1071975" y="82371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Margens</a:t>
            </a:r>
            <a:endParaRPr dirty="0"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591127" y="1579418"/>
            <a:ext cx="7176098" cy="298945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margin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Atalho para </a:t>
            </a:r>
            <a:r>
              <a:rPr lang="pt-BR" dirty="0" err="1"/>
              <a:t>margin</a:t>
            </a:r>
            <a:r>
              <a:rPr lang="pt-BR" dirty="0"/>
              <a:t>-top, </a:t>
            </a:r>
            <a:r>
              <a:rPr lang="pt-BR" dirty="0" err="1"/>
              <a:t>margin-right</a:t>
            </a:r>
            <a:r>
              <a:rPr lang="pt-BR" dirty="0"/>
              <a:t>, </a:t>
            </a:r>
            <a:r>
              <a:rPr lang="pt-BR" dirty="0" err="1"/>
              <a:t>margin-bottom</a:t>
            </a:r>
            <a:r>
              <a:rPr lang="pt-BR" dirty="0"/>
              <a:t> e </a:t>
            </a:r>
            <a:r>
              <a:rPr lang="pt-BR" dirty="0" err="1"/>
              <a:t>margin-left</a:t>
            </a:r>
            <a:r>
              <a:rPr lang="pt-BR" dirty="0"/>
              <a:t> (nessa ordem)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200"/>
              </a:spcBef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 150px 100px 80px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/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</a:pP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255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1053502" y="814480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 err="1"/>
              <a:t>Padding</a:t>
            </a:r>
            <a:endParaRPr dirty="0"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69455" y="1634836"/>
            <a:ext cx="8386618" cy="293403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 err="1"/>
              <a:t>Padding</a:t>
            </a:r>
            <a:r>
              <a:rPr lang="pt-BR" dirty="0"/>
              <a:t> gera espaço ao redor do conteúdo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padding</a:t>
            </a:r>
            <a:r>
              <a:rPr lang="pt-BR" b="1" dirty="0"/>
              <a:t>-top</a:t>
            </a:r>
            <a:r>
              <a:rPr lang="pt-BR" dirty="0"/>
              <a:t>, </a:t>
            </a:r>
            <a:r>
              <a:rPr lang="pt-BR" b="1" dirty="0" err="1"/>
              <a:t>padding-right</a:t>
            </a:r>
            <a:r>
              <a:rPr lang="pt-BR" dirty="0"/>
              <a:t>, </a:t>
            </a:r>
            <a:r>
              <a:rPr lang="pt-BR" b="1" dirty="0" err="1"/>
              <a:t>padding-bottom</a:t>
            </a:r>
            <a:r>
              <a:rPr lang="pt-BR" dirty="0"/>
              <a:t> e </a:t>
            </a:r>
            <a:r>
              <a:rPr lang="pt-BR" b="1" dirty="0" err="1"/>
              <a:t>padding-left</a:t>
            </a:r>
            <a:endParaRPr b="1" dirty="0"/>
          </a:p>
          <a:p>
            <a:pPr marL="342900" indent="-257175">
              <a:buSzPts val="1800"/>
              <a:buChar char="●"/>
            </a:pPr>
            <a:r>
              <a:rPr lang="pt-BR" dirty="0"/>
              <a:t>Valores: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tamanho em 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pt</a:t>
            </a:r>
            <a:r>
              <a:rPr lang="pt-BR" dirty="0"/>
              <a:t>, cm, etc.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% da largura do elemento que o contém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b="1" dirty="0" err="1"/>
              <a:t>inherit</a:t>
            </a:r>
            <a:r>
              <a:rPr lang="pt-BR" b="1" dirty="0"/>
              <a:t> </a:t>
            </a:r>
            <a:r>
              <a:rPr lang="pt-BR" dirty="0"/>
              <a:t>- a margem é herdada do elemento pai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200"/>
              </a:spcBef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-top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padding-right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padding-bottom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1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1071975" y="814479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 err="1"/>
              <a:t>Padding</a:t>
            </a:r>
            <a:endParaRPr dirty="0"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60218" y="1588655"/>
            <a:ext cx="8617527" cy="298022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padding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Atalho para </a:t>
            </a:r>
            <a:r>
              <a:rPr lang="pt-BR" dirty="0" err="1"/>
              <a:t>padding</a:t>
            </a:r>
            <a:r>
              <a:rPr lang="pt-BR" dirty="0"/>
              <a:t>-top, </a:t>
            </a:r>
            <a:r>
              <a:rPr lang="pt-BR" dirty="0" err="1"/>
              <a:t>padding-right</a:t>
            </a:r>
            <a:r>
              <a:rPr lang="pt-BR" dirty="0"/>
              <a:t>, </a:t>
            </a:r>
            <a:r>
              <a:rPr lang="pt-BR" dirty="0" err="1"/>
              <a:t>padding-bottom</a:t>
            </a:r>
            <a:r>
              <a:rPr lang="pt-BR" dirty="0"/>
              <a:t> e </a:t>
            </a:r>
            <a:r>
              <a:rPr lang="pt-BR" dirty="0" err="1"/>
              <a:t>padding-left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200"/>
              </a:spcBef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 30px 50px 80px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99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1071975" y="814479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 err="1"/>
              <a:t>Height</a:t>
            </a:r>
            <a:r>
              <a:rPr lang="pt-BR" dirty="0"/>
              <a:t> e </a:t>
            </a:r>
            <a:r>
              <a:rPr lang="pt-BR" dirty="0" err="1"/>
              <a:t>Width</a:t>
            </a:r>
            <a:endParaRPr dirty="0"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489526" y="1607127"/>
            <a:ext cx="8395855" cy="296174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Propriedades </a:t>
            </a:r>
            <a:r>
              <a:rPr lang="pt-BR" b="1" dirty="0" err="1"/>
              <a:t>height</a:t>
            </a:r>
            <a:r>
              <a:rPr lang="pt-BR" dirty="0"/>
              <a:t> e </a:t>
            </a:r>
            <a:r>
              <a:rPr lang="pt-BR" b="1" dirty="0" err="1"/>
              <a:t>width</a:t>
            </a:r>
            <a:r>
              <a:rPr lang="pt-BR" dirty="0"/>
              <a:t> definem a altura e a largura do elemento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Valores: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tamanho em 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pt</a:t>
            </a:r>
            <a:r>
              <a:rPr lang="pt-BR" dirty="0"/>
              <a:t>, cm, etc.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% da largura do elemento que o contém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200"/>
              </a:spcBef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200px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50%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background-color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powderblue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1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000" dirty="0"/>
              <a:t>CSS – Bordas e Dimensões </a:t>
            </a:r>
            <a:endParaRPr lang="en" sz="2000" dirty="0"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Unidades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Bordas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Dimensões</a:t>
            </a:r>
            <a:endParaRPr lang="en" sz="2000" b="1" dirty="0">
              <a:solidFill>
                <a:srgbClr val="FFFFFF"/>
              </a:solidFill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1071975" y="823716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 err="1"/>
              <a:t>Height</a:t>
            </a:r>
            <a:r>
              <a:rPr lang="pt-BR" dirty="0"/>
              <a:t> e </a:t>
            </a:r>
            <a:r>
              <a:rPr lang="pt-BR" dirty="0" err="1"/>
              <a:t>Width</a:t>
            </a:r>
            <a:endParaRPr dirty="0"/>
          </a:p>
          <a:p>
            <a:endParaRPr dirty="0"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452582" y="1570182"/>
            <a:ext cx="8562109" cy="299869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max-width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Define largura máxima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Caso janela seja menor que largura máxima, o elemento diminui de tamanho </a:t>
            </a:r>
            <a:endParaRPr dirty="0"/>
          </a:p>
          <a:p>
            <a:pPr marL="342900" indent="-257175">
              <a:buSzPts val="1800"/>
              <a:buChar char="●"/>
            </a:pPr>
            <a:r>
              <a:rPr lang="pt-BR" dirty="0"/>
              <a:t>Valores: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tamanho em 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pt</a:t>
            </a:r>
            <a:r>
              <a:rPr lang="pt-BR" dirty="0"/>
              <a:t>, cm, etc.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% da largura do elemento que o contém</a:t>
            </a:r>
            <a:endParaRPr dirty="0"/>
          </a:p>
          <a:p>
            <a:pPr marL="0" indent="0">
              <a:lnSpc>
                <a:spcPct val="140000"/>
              </a:lnSpc>
              <a:spcBef>
                <a:spcPts val="1200"/>
              </a:spcBef>
            </a:pPr>
            <a:r>
              <a:rPr lang="pt-BR" sz="9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9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40000"/>
              </a:lnSpc>
            </a:pPr>
            <a:r>
              <a:rPr lang="pt-BR" sz="9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background-color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9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powderblue</a:t>
            </a: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200"/>
              </a:spcAft>
            </a:pPr>
            <a:r>
              <a:rPr lang="pt-BR" sz="9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Unidades</a:t>
            </a:r>
            <a:r>
              <a:rPr lang="en" sz="4000" dirty="0"/>
              <a:t> CSS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4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062739" y="842189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Unidades CSS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41745" y="1614945"/>
            <a:ext cx="8377382" cy="3397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Em CSS, existem dois tipos de unidades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Absolutas - comprimentos são fixos</a:t>
            </a:r>
            <a:endParaRPr dirty="0"/>
          </a:p>
          <a:p>
            <a:pPr marL="1028700" lvl="2" indent="-238125">
              <a:buSzPts val="1400"/>
            </a:pPr>
            <a:r>
              <a:rPr lang="pt-BR" sz="2000" dirty="0"/>
              <a:t>cm - centímetros</a:t>
            </a:r>
            <a:endParaRPr sz="2000" dirty="0"/>
          </a:p>
          <a:p>
            <a:pPr marL="1028700" lvl="2" indent="-238125">
              <a:buSzPts val="1400"/>
            </a:pPr>
            <a:r>
              <a:rPr lang="pt-BR" sz="2000" dirty="0"/>
              <a:t>mm - milímetros</a:t>
            </a:r>
            <a:endParaRPr sz="2000" dirty="0"/>
          </a:p>
          <a:p>
            <a:pPr marL="1028700" lvl="2" indent="-238125">
              <a:buSzPts val="1400"/>
            </a:pPr>
            <a:r>
              <a:rPr lang="pt-BR" sz="2000" dirty="0"/>
              <a:t>in - polegadas (1in = 96px = 2.54cm)</a:t>
            </a:r>
            <a:endParaRPr sz="2000" dirty="0"/>
          </a:p>
          <a:p>
            <a:pPr marL="1028700" lvl="2" indent="-238125">
              <a:buSzPts val="1400"/>
            </a:pPr>
            <a:r>
              <a:rPr lang="pt-BR" sz="2000" dirty="0" err="1"/>
              <a:t>px</a:t>
            </a:r>
            <a:r>
              <a:rPr lang="pt-BR" sz="2000" dirty="0"/>
              <a:t> - pixels (1px = 1/96th de 1 in) </a:t>
            </a:r>
            <a:endParaRPr sz="2000" dirty="0"/>
          </a:p>
          <a:p>
            <a:pPr marL="1028700" lvl="2" indent="-238125">
              <a:buSzPts val="1400"/>
            </a:pPr>
            <a:r>
              <a:rPr lang="pt-BR" sz="2000" dirty="0" err="1"/>
              <a:t>pt</a:t>
            </a:r>
            <a:r>
              <a:rPr lang="pt-BR" sz="2000" dirty="0"/>
              <a:t> - points (1pt = 1/72 de 1 in)</a:t>
            </a:r>
            <a:endParaRPr sz="2000" dirty="0"/>
          </a:p>
          <a:p>
            <a:pPr marL="1028700" lvl="2" indent="-238125">
              <a:buSzPts val="1400"/>
            </a:pPr>
            <a:r>
              <a:rPr lang="pt-BR" sz="2000" dirty="0" err="1"/>
              <a:t>pc</a:t>
            </a:r>
            <a:r>
              <a:rPr lang="pt-BR" sz="2000" dirty="0"/>
              <a:t> - picas (1pc = 12 </a:t>
            </a:r>
            <a:r>
              <a:rPr lang="pt-BR" sz="2000" dirty="0" err="1"/>
              <a:t>pt</a:t>
            </a:r>
            <a:r>
              <a:rPr lang="pt-BR" sz="2000" dirty="0"/>
              <a:t>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505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Unidades CSS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98764" y="1717964"/>
            <a:ext cx="8349672" cy="324196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sz="1800" dirty="0"/>
              <a:t>Em CSS, existem dois tipos de unidades</a:t>
            </a:r>
            <a:endParaRPr sz="1800" dirty="0"/>
          </a:p>
          <a:p>
            <a:pPr marL="685800" lvl="1" indent="-238125">
              <a:lnSpc>
                <a:spcPct val="115000"/>
              </a:lnSpc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/>
              <a:t>Relativos - comprimentos relativos a outros comprimentos</a:t>
            </a:r>
            <a:endParaRPr sz="18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/>
              <a:t>em - 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font-size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element</a:t>
            </a:r>
            <a:r>
              <a:rPr lang="pt-BR" sz="1400" dirty="0"/>
              <a:t> (2em </a:t>
            </a:r>
            <a:r>
              <a:rPr lang="pt-BR" sz="1400" dirty="0" err="1"/>
              <a:t>means</a:t>
            </a:r>
            <a:r>
              <a:rPr lang="pt-BR" sz="1400" dirty="0"/>
              <a:t> 2 times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size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current</a:t>
            </a:r>
            <a:r>
              <a:rPr lang="pt-BR" sz="1400" dirty="0"/>
              <a:t> </a:t>
            </a:r>
            <a:r>
              <a:rPr lang="pt-BR" sz="1400" dirty="0" err="1"/>
              <a:t>font</a:t>
            </a:r>
            <a:r>
              <a:rPr lang="pt-BR" sz="1400" dirty="0"/>
              <a:t>)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 err="1"/>
              <a:t>ex</a:t>
            </a:r>
            <a:r>
              <a:rPr lang="pt-BR" sz="1400" dirty="0"/>
              <a:t>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x-height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current</a:t>
            </a:r>
            <a:r>
              <a:rPr lang="pt-BR" sz="1400" dirty="0"/>
              <a:t> </a:t>
            </a:r>
            <a:r>
              <a:rPr lang="pt-BR" sz="1400" dirty="0" err="1"/>
              <a:t>font</a:t>
            </a:r>
            <a:r>
              <a:rPr lang="pt-BR" sz="1400" dirty="0"/>
              <a:t> (</a:t>
            </a:r>
            <a:r>
              <a:rPr lang="pt-BR" sz="1400" dirty="0" err="1"/>
              <a:t>rarely</a:t>
            </a:r>
            <a:r>
              <a:rPr lang="pt-BR" sz="1400" dirty="0"/>
              <a:t> </a:t>
            </a:r>
            <a:r>
              <a:rPr lang="pt-BR" sz="1400" dirty="0" err="1"/>
              <a:t>used</a:t>
            </a:r>
            <a:r>
              <a:rPr lang="pt-BR" sz="1400" dirty="0"/>
              <a:t>) 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 err="1"/>
              <a:t>ch</a:t>
            </a:r>
            <a:r>
              <a:rPr lang="pt-BR" sz="1400" dirty="0"/>
              <a:t>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width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"0" 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/>
              <a:t>rem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font-size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root </a:t>
            </a:r>
            <a:r>
              <a:rPr lang="pt-BR" sz="1400" dirty="0" err="1"/>
              <a:t>element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 err="1"/>
              <a:t>vw</a:t>
            </a:r>
            <a:r>
              <a:rPr lang="pt-BR" sz="1400" dirty="0"/>
              <a:t>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1%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width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viewport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 err="1"/>
              <a:t>vh</a:t>
            </a:r>
            <a:r>
              <a:rPr lang="pt-BR" sz="1400" dirty="0"/>
              <a:t>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1%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height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viewport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 err="1"/>
              <a:t>vmin</a:t>
            </a:r>
            <a:r>
              <a:rPr lang="pt-BR" sz="1400" dirty="0"/>
              <a:t>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1%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viewport's</a:t>
            </a:r>
            <a:r>
              <a:rPr lang="pt-BR" sz="1400" dirty="0"/>
              <a:t>* </a:t>
            </a:r>
            <a:r>
              <a:rPr lang="pt-BR" sz="1400" dirty="0" err="1"/>
              <a:t>smaller</a:t>
            </a:r>
            <a:r>
              <a:rPr lang="pt-BR" sz="1400" dirty="0"/>
              <a:t> </a:t>
            </a:r>
            <a:r>
              <a:rPr lang="pt-BR" sz="1400" dirty="0" err="1"/>
              <a:t>dimension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 err="1"/>
              <a:t>vmax</a:t>
            </a:r>
            <a:r>
              <a:rPr lang="pt-BR" sz="1400" dirty="0"/>
              <a:t>	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1%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viewport's</a:t>
            </a:r>
            <a:r>
              <a:rPr lang="pt-BR" sz="1400" dirty="0"/>
              <a:t>* </a:t>
            </a:r>
            <a:r>
              <a:rPr lang="pt-BR" sz="1400" dirty="0" err="1"/>
              <a:t>larger</a:t>
            </a:r>
            <a:r>
              <a:rPr lang="pt-BR" sz="1400" dirty="0"/>
              <a:t> </a:t>
            </a:r>
            <a:r>
              <a:rPr lang="pt-BR" sz="1400" dirty="0" err="1"/>
              <a:t>dimension</a:t>
            </a:r>
            <a:r>
              <a:rPr lang="pt-BR" sz="1400" dirty="0"/>
              <a:t> </a:t>
            </a:r>
            <a:endParaRPr sz="1400" dirty="0"/>
          </a:p>
          <a:p>
            <a:pPr marL="1028700" lvl="2" indent="-238125">
              <a:lnSpc>
                <a:spcPct val="115000"/>
              </a:lnSpc>
              <a:buSzPts val="1400"/>
            </a:pPr>
            <a:r>
              <a:rPr lang="pt-BR" sz="1400" dirty="0"/>
              <a:t>%	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598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pt-BR"/>
              <a:t>Propriedades CSS</a:t>
            </a:r>
            <a:endParaRPr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3F1F79A0-F955-E748-A9A1-8F6C022B0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135">
            <a:extLst>
              <a:ext uri="{FF2B5EF4-FFF2-40B4-BE49-F238E27FC236}">
                <a16:creationId xmlns:a16="http://schemas.microsoft.com/office/drawing/2014/main" id="{142B81D5-57ED-5140-B552-7C4C22E1D8FB}"/>
              </a:ext>
            </a:extLst>
          </p:cNvPr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058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/>
              <a:t>Background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452582" y="1681018"/>
            <a:ext cx="8109527" cy="288785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/>
              <a:t>background-color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Define cor de fundo de um elemento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200"/>
              </a:spcBef>
            </a:pP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/>
              <a:t>background-</a:t>
            </a:r>
            <a:r>
              <a:rPr lang="pt-BR" b="1" dirty="0" err="1"/>
              <a:t>image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Especifica imagem como background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Por padrão, a imagem é repetida até preencher o elemento todo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200"/>
              </a:spcBef>
            </a:pP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paper.gif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3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1062739" y="814480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Background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34109" y="1560945"/>
            <a:ext cx="8266546" cy="300793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/>
              <a:t>background-</a:t>
            </a:r>
            <a:r>
              <a:rPr lang="pt-BR" b="1" dirty="0" err="1"/>
              <a:t>repeat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Repete imagem horizontalmente ou horizontalmente</a:t>
            </a:r>
            <a:endParaRPr sz="1800" dirty="0"/>
          </a:p>
          <a:p>
            <a:pPr marL="685800" lvl="1" indent="-238125">
              <a:buSzPts val="1400"/>
              <a:buChar char="○"/>
            </a:pPr>
            <a:r>
              <a:rPr lang="pt-BR" sz="1800" dirty="0"/>
              <a:t>Valores: </a:t>
            </a:r>
            <a:r>
              <a:rPr lang="pt-BR" sz="1800" dirty="0" err="1"/>
              <a:t>repeat-x</a:t>
            </a:r>
            <a:r>
              <a:rPr lang="pt-BR" sz="1800" dirty="0"/>
              <a:t>, </a:t>
            </a:r>
            <a:r>
              <a:rPr lang="pt-BR" sz="1800" dirty="0" err="1"/>
              <a:t>repeat-y</a:t>
            </a:r>
            <a:r>
              <a:rPr lang="pt-BR" sz="1800" dirty="0"/>
              <a:t>, no-</a:t>
            </a:r>
            <a:r>
              <a:rPr lang="pt-BR" sz="1800" dirty="0" err="1"/>
              <a:t>repeat</a:t>
            </a:r>
            <a:endParaRPr sz="1800" dirty="0"/>
          </a:p>
          <a:p>
            <a:pPr marL="0" indent="0"/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gradient_bg.png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/>
              <a:t>background-position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Posiciona imagem de background quando não se repete (</a:t>
            </a:r>
            <a:r>
              <a:rPr lang="pt-BR" b="1" dirty="0"/>
              <a:t>no-</a:t>
            </a:r>
            <a:r>
              <a:rPr lang="pt-BR" b="1" dirty="0" err="1"/>
              <a:t>repeat</a:t>
            </a:r>
            <a:r>
              <a:rPr lang="pt-BR" dirty="0"/>
              <a:t>)</a:t>
            </a:r>
            <a:endParaRPr dirty="0"/>
          </a:p>
          <a:p>
            <a:pPr marL="0" indent="0"/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img_tree.png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105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no-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background-position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0"/>
            <a:endParaRPr sz="1050" dirty="0"/>
          </a:p>
          <a:p>
            <a:pPr marL="342900" indent="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8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1062739" y="796007"/>
            <a:ext cx="6390450" cy="613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/>
              <a:t>Background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34108" y="1625600"/>
            <a:ext cx="8599055" cy="2943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Char char="●"/>
            </a:pPr>
            <a:r>
              <a:rPr lang="pt-BR" b="1" dirty="0"/>
              <a:t>background-</a:t>
            </a:r>
            <a:r>
              <a:rPr lang="pt-BR" b="1" dirty="0" err="1"/>
              <a:t>attachment</a:t>
            </a:r>
            <a:r>
              <a:rPr lang="pt-BR" b="1" dirty="0"/>
              <a:t>: </a:t>
            </a:r>
            <a:r>
              <a:rPr lang="pt-BR" b="1" dirty="0" err="1"/>
              <a:t>fixed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Fixa background no lugar ao rolar a página</a:t>
            </a:r>
            <a:endParaRPr dirty="0"/>
          </a:p>
          <a:p>
            <a:pPr marL="0" indent="0"/>
            <a:r>
              <a:rPr lang="pt-BR" sz="9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9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90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9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img_tree.png</a:t>
            </a:r>
            <a:r>
              <a:rPr lang="pt-BR" sz="9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9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9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no-</a:t>
            </a:r>
            <a:r>
              <a:rPr lang="pt-BR" sz="9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background-position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9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</a:t>
            </a:r>
            <a:r>
              <a:rPr lang="pt-BR" sz="900" dirty="0" err="1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attachment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90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9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/>
              <a:t>background</a:t>
            </a:r>
            <a:endParaRPr b="1"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Atalho para propriedades background</a:t>
            </a:r>
            <a:endParaRPr dirty="0"/>
          </a:p>
          <a:p>
            <a:pPr marL="685800" lvl="1" indent="-238125">
              <a:buSzPts val="1400"/>
              <a:buChar char="○"/>
            </a:pPr>
            <a:r>
              <a:rPr lang="pt-BR" dirty="0"/>
              <a:t>Ordem: background-color, background-</a:t>
            </a:r>
            <a:r>
              <a:rPr lang="pt-BR" dirty="0" err="1"/>
              <a:t>image</a:t>
            </a:r>
            <a:r>
              <a:rPr lang="pt-BR" dirty="0"/>
              <a:t>, background-</a:t>
            </a:r>
            <a:r>
              <a:rPr lang="pt-BR" dirty="0" err="1"/>
              <a:t>repeat</a:t>
            </a:r>
            <a:r>
              <a:rPr lang="pt-BR" dirty="0"/>
              <a:t>, background-</a:t>
            </a:r>
            <a:r>
              <a:rPr lang="pt-BR" dirty="0" err="1"/>
              <a:t>attachment</a:t>
            </a:r>
            <a:r>
              <a:rPr lang="pt-BR" dirty="0"/>
              <a:t>, background-position</a:t>
            </a:r>
            <a:endParaRPr dirty="0"/>
          </a:p>
          <a:p>
            <a:pPr marL="0" indent="0"/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 dirty="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#</a:t>
            </a:r>
            <a:r>
              <a:rPr lang="pt-BR" sz="105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ffffff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img_tree.png</a:t>
            </a:r>
            <a:r>
              <a:rPr lang="pt-BR" sz="105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05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no-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 err="1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 dirty="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42900" indent="0"/>
            <a:endParaRPr sz="105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969453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1121</Words>
  <Application>Microsoft Macintosh PowerPoint</Application>
  <PresentationFormat>Apresentação na tela (16:9)</PresentationFormat>
  <Paragraphs>165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Nixie One</vt:lpstr>
      <vt:lpstr>Wingdings</vt:lpstr>
      <vt:lpstr>Garamond</vt:lpstr>
      <vt:lpstr>Arial</vt:lpstr>
      <vt:lpstr>Old Standard TT</vt:lpstr>
      <vt:lpstr>Verdana</vt:lpstr>
      <vt:lpstr>Consolas</vt:lpstr>
      <vt:lpstr>Roboto Slab</vt:lpstr>
      <vt:lpstr>Warwick template</vt:lpstr>
      <vt:lpstr>CSS – Bordas e Dimensões</vt:lpstr>
      <vt:lpstr>CSS – Bordas e Dimensões </vt:lpstr>
      <vt:lpstr>Unidades CSS</vt:lpstr>
      <vt:lpstr>Unidades CSS</vt:lpstr>
      <vt:lpstr>Unidades CSS</vt:lpstr>
      <vt:lpstr>Propriedades CSS</vt:lpstr>
      <vt:lpstr>Background</vt:lpstr>
      <vt:lpstr>Background</vt:lpstr>
      <vt:lpstr>Background</vt:lpstr>
      <vt:lpstr>Modelo de Caixa CSS</vt:lpstr>
      <vt:lpstr>Modelo de Caixa CSS</vt:lpstr>
      <vt:lpstr>Bordas</vt:lpstr>
      <vt:lpstr>Bordas</vt:lpstr>
      <vt:lpstr>Bordas</vt:lpstr>
      <vt:lpstr>Margens</vt:lpstr>
      <vt:lpstr>Margens</vt:lpstr>
      <vt:lpstr>Padding</vt:lpstr>
      <vt:lpstr>Padding</vt:lpstr>
      <vt:lpstr>Height e Width</vt:lpstr>
      <vt:lpstr>Height e Width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83</cp:revision>
  <dcterms:created xsi:type="dcterms:W3CDTF">2020-10-26T17:27:55Z</dcterms:created>
  <dcterms:modified xsi:type="dcterms:W3CDTF">2021-02-10T22:53:04Z</dcterms:modified>
</cp:coreProperties>
</file>