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72" r:id="rId8"/>
    <p:sldId id="268" r:id="rId9"/>
    <p:sldId id="269" r:id="rId10"/>
    <p:sldId id="270" r:id="rId11"/>
    <p:sldId id="271" r:id="rId12"/>
    <p:sldId id="273" r:id="rId13"/>
    <p:sldId id="265" r:id="rId14"/>
    <p:sldId id="266" r:id="rId15"/>
    <p:sldId id="274" r:id="rId16"/>
    <p:sldId id="261" r:id="rId17"/>
    <p:sldId id="262" r:id="rId18"/>
    <p:sldId id="263" r:id="rId19"/>
    <p:sldId id="26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94"/>
  </p:normalViewPr>
  <p:slideViewPr>
    <p:cSldViewPr snapToGrid="0" snapToObjects="1">
      <p:cViewPr varScale="1">
        <p:scale>
          <a:sx n="74" d="100"/>
          <a:sy n="74" d="100"/>
        </p:scale>
        <p:origin x="17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2/12/21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59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4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7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7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46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6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9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3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5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2/12/21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8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731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02" r:id="rId4"/>
    <p:sldLayoutId id="2147483703" r:id="rId5"/>
    <p:sldLayoutId id="2147483709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pt-BR/docs/Web/CSS/::first-lin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pt-BR/docs/Web/CSS/::slotted" TargetMode="External"/><Relationship Id="rId13" Type="http://schemas.openxmlformats.org/officeDocument/2006/relationships/hyperlink" Target="https://developer.mozilla.org/pt-BR/docs/Web/CSS/::grammar-error" TargetMode="External"/><Relationship Id="rId3" Type="http://schemas.openxmlformats.org/officeDocument/2006/relationships/hyperlink" Target="https://developer.mozilla.org/pt-BR/docs/Web/CSS/::before" TargetMode="External"/><Relationship Id="rId7" Type="http://schemas.openxmlformats.org/officeDocument/2006/relationships/hyperlink" Target="https://developer.mozilla.org/pt-BR/docs/Web/CSS/::selection" TargetMode="External"/><Relationship Id="rId12" Type="http://schemas.openxmlformats.org/officeDocument/2006/relationships/hyperlink" Target="https://developer.mozilla.org/pt-BR/docs/Web/CSS/::spelling-error" TargetMode="External"/><Relationship Id="rId2" Type="http://schemas.openxmlformats.org/officeDocument/2006/relationships/hyperlink" Target="https://developer.mozilla.org/pt-BR/docs/Web/CSS/::af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pt-BR/docs/Web/CSS/::first-line" TargetMode="External"/><Relationship Id="rId11" Type="http://schemas.openxmlformats.org/officeDocument/2006/relationships/hyperlink" Target="https://developer.mozilla.org/pt-BR/docs/Web/CSS/::marker" TargetMode="External"/><Relationship Id="rId5" Type="http://schemas.openxmlformats.org/officeDocument/2006/relationships/hyperlink" Target="https://developer.mozilla.org/pt-BR/docs/Web/CSS/::first-letter" TargetMode="External"/><Relationship Id="rId10" Type="http://schemas.openxmlformats.org/officeDocument/2006/relationships/hyperlink" Target="https://developer.mozilla.org/pt-BR/docs/Web/CSS/::placeholder" TargetMode="External"/><Relationship Id="rId4" Type="http://schemas.openxmlformats.org/officeDocument/2006/relationships/hyperlink" Target="https://developer.mozilla.org/pt-BR/docs/Web/CSS/::cue" TargetMode="External"/><Relationship Id="rId9" Type="http://schemas.openxmlformats.org/officeDocument/2006/relationships/hyperlink" Target="https://developer.mozilla.org/pt-BR/docs/Web/CSS/::backdro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pt-BR/docs/Web/CSS/:last-child" TargetMode="External"/><Relationship Id="rId13" Type="http://schemas.openxmlformats.org/officeDocument/2006/relationships/hyperlink" Target="https://developer.mozilla.org/pt-BR/docs/Web/CSS/:last-of-type" TargetMode="External"/><Relationship Id="rId18" Type="http://schemas.openxmlformats.org/officeDocument/2006/relationships/hyperlink" Target="https://developer.mozilla.org/pt-BR/docs/Web/CSS/:disabled" TargetMode="External"/><Relationship Id="rId3" Type="http://schemas.openxmlformats.org/officeDocument/2006/relationships/hyperlink" Target="https://developer.mozilla.org/pt-BR/docs/Web/CSS/:visited" TargetMode="External"/><Relationship Id="rId7" Type="http://schemas.openxmlformats.org/officeDocument/2006/relationships/hyperlink" Target="https://developer.mozilla.org/pt-BR/docs/Web/CSS/:first-child" TargetMode="External"/><Relationship Id="rId12" Type="http://schemas.openxmlformats.org/officeDocument/2006/relationships/hyperlink" Target="https://developer.mozilla.org/pt-BR/docs/Web/CSS/:first-of-type" TargetMode="External"/><Relationship Id="rId17" Type="http://schemas.openxmlformats.org/officeDocument/2006/relationships/hyperlink" Target="https://developer.mozilla.org/pt-BR/docs/Web/CSS/:enabled" TargetMode="External"/><Relationship Id="rId2" Type="http://schemas.openxmlformats.org/officeDocument/2006/relationships/hyperlink" Target="https://developer.mozilla.org/pt-BR/docs/Web/CSS/:link" TargetMode="External"/><Relationship Id="rId16" Type="http://schemas.openxmlformats.org/officeDocument/2006/relationships/hyperlink" Target="https://developer.mozilla.org/pt-BR/docs/Web/CSS/:checke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pt-BR/docs/Web/CSS/:focus" TargetMode="External"/><Relationship Id="rId11" Type="http://schemas.openxmlformats.org/officeDocument/2006/relationships/hyperlink" Target="https://developer.mozilla.org/pt-BR/docs/Web/CSS/:nth-of-type" TargetMode="External"/><Relationship Id="rId5" Type="http://schemas.openxmlformats.org/officeDocument/2006/relationships/hyperlink" Target="https://developer.mozilla.org/pt-BR/docs/Web/CSS/:hover" TargetMode="External"/><Relationship Id="rId15" Type="http://schemas.openxmlformats.org/officeDocument/2006/relationships/hyperlink" Target="https://developer.mozilla.org/pt-BR/docs/Web/CSS/:target" TargetMode="External"/><Relationship Id="rId10" Type="http://schemas.openxmlformats.org/officeDocument/2006/relationships/hyperlink" Target="https://developer.mozilla.org/pt-BR/docs/Web/CSS/:nth-last-child" TargetMode="External"/><Relationship Id="rId4" Type="http://schemas.openxmlformats.org/officeDocument/2006/relationships/hyperlink" Target="https://developer.mozilla.org/pt-BR/docs/Web/CSS/:active" TargetMode="External"/><Relationship Id="rId9" Type="http://schemas.openxmlformats.org/officeDocument/2006/relationships/hyperlink" Target="https://developer.mozilla.org/pt-BR/docs/Web/CSS/:nth-child" TargetMode="External"/><Relationship Id="rId14" Type="http://schemas.openxmlformats.org/officeDocument/2006/relationships/hyperlink" Target="https://developer.mozilla.org/pt-BR/docs/Web/CSS/:empty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81D85005-D6F5-4F54-909E-8B212A2BE3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8692" b="946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A41858-A17A-5D4C-9145-A702A1F87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pt-BR" dirty="0"/>
              <a:t>Seletores 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5BFEE0-834C-3441-84F9-88DD2D8DA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448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3FBF-9548-9D49-8FB9-B776177C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Pseudo-elementos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1E8A00-5FD3-1E47-BB91-96B956F41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800" dirty="0"/>
              <a:t>Um </a:t>
            </a:r>
            <a:r>
              <a:rPr lang="pt-BR" sz="2800" b="1" dirty="0" err="1"/>
              <a:t>pseudo-elemento</a:t>
            </a:r>
            <a:r>
              <a:rPr lang="pt-BR" sz="2800" dirty="0"/>
              <a:t> CSS é uma palavra-chave adicionada a um seletor que permite que você estilize uma parte específica do elemento selecionado. Por exemplo, o </a:t>
            </a:r>
            <a:r>
              <a:rPr lang="pt-BR" sz="2800" dirty="0" err="1"/>
              <a:t>pseudo-elemento</a:t>
            </a:r>
            <a:r>
              <a:rPr lang="pt-BR" sz="2800" dirty="0"/>
              <a:t> </a:t>
            </a:r>
            <a:r>
              <a:rPr lang="pt-BR" sz="2800" dirty="0">
                <a:hlinkClick r:id="rId2" tooltip="A documentação sobre isto ainda não foi escrita; por favor considere contribuir!"/>
              </a:rPr>
              <a:t>::first-line</a:t>
            </a:r>
            <a:r>
              <a:rPr lang="pt-BR" sz="2800" dirty="0"/>
              <a:t> aplica o estilo apenas na primeira linha de um parágrafo.</a:t>
            </a:r>
          </a:p>
          <a:p>
            <a:pPr marL="0" indent="0">
              <a:buNone/>
            </a:pPr>
            <a:r>
              <a:rPr lang="pt-BR" sz="2800" dirty="0"/>
              <a:t>/* A primeira linha de todo elemento &lt;</a:t>
            </a:r>
            <a:r>
              <a:rPr lang="pt-BR" sz="2800" dirty="0" err="1"/>
              <a:t>p</a:t>
            </a:r>
            <a:r>
              <a:rPr lang="pt-BR" sz="2800" dirty="0"/>
              <a:t>&gt;. */ </a:t>
            </a:r>
          </a:p>
          <a:p>
            <a:pPr marL="0" indent="0">
              <a:buNone/>
            </a:pPr>
            <a:r>
              <a:rPr lang="pt-BR" sz="2800" dirty="0" err="1"/>
              <a:t>p</a:t>
            </a:r>
            <a:r>
              <a:rPr lang="pt-BR" sz="2800" dirty="0"/>
              <a:t>::</a:t>
            </a:r>
            <a:r>
              <a:rPr lang="pt-BR" sz="2800" dirty="0" err="1"/>
              <a:t>first-line</a:t>
            </a:r>
            <a:r>
              <a:rPr lang="pt-BR" sz="2800" dirty="0"/>
              <a:t> { color: blue; </a:t>
            </a:r>
            <a:r>
              <a:rPr lang="pt-BR" sz="2800" dirty="0" err="1"/>
              <a:t>text-transform</a:t>
            </a:r>
            <a:r>
              <a:rPr lang="pt-BR" sz="2800" dirty="0"/>
              <a:t>: </a:t>
            </a:r>
            <a:r>
              <a:rPr lang="pt-BR" sz="2800" dirty="0" err="1"/>
              <a:t>uppercase</a:t>
            </a:r>
            <a:r>
              <a:rPr lang="pt-BR" sz="2800" dirty="0"/>
              <a:t>; }</a:t>
            </a:r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r>
              <a:rPr lang="pt-BR" sz="2800" dirty="0"/>
              <a:t>Sintaxe:</a:t>
            </a:r>
          </a:p>
          <a:p>
            <a:pPr marL="0" indent="0">
              <a:buNone/>
            </a:pPr>
            <a:r>
              <a:rPr lang="pt-BR" sz="2800" dirty="0"/>
              <a:t>seletor::</a:t>
            </a:r>
            <a:r>
              <a:rPr lang="pt-BR" sz="2800" dirty="0" err="1"/>
              <a:t>pseudo-elemento</a:t>
            </a:r>
            <a:r>
              <a:rPr lang="pt-BR" sz="2800" dirty="0"/>
              <a:t> { propriedade: valor; }</a:t>
            </a:r>
          </a:p>
        </p:txBody>
      </p:sp>
    </p:spTree>
    <p:extLst>
      <p:ext uri="{BB962C8B-B14F-4D97-AF65-F5344CB8AC3E}">
        <p14:creationId xmlns:p14="http://schemas.microsoft.com/office/powerpoint/2010/main" val="464262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6CA82-3A01-4B49-92EC-576D4EB6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Pseudo-elementos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219A25-2466-0C49-83C9-848E79316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411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::after</a:t>
            </a:r>
            <a:r>
              <a:rPr lang="pt-BR" sz="2800" dirty="0"/>
              <a:t> </a:t>
            </a:r>
          </a:p>
          <a:p>
            <a:pPr marL="0" indent="0">
              <a:buNone/>
            </a:pPr>
            <a:r>
              <a:rPr lang="pt-BR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::before</a:t>
            </a:r>
            <a:r>
              <a:rPr lang="pt-BR" sz="2800" dirty="0"/>
              <a:t> </a:t>
            </a:r>
          </a:p>
          <a:p>
            <a:pPr marL="0" indent="0">
              <a:buNone/>
            </a:pPr>
            <a:r>
              <a:rPr lang="pt-BR" sz="2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::cue</a:t>
            </a:r>
            <a:r>
              <a:rPr lang="pt-BR" sz="2800" dirty="0"/>
              <a:t> </a:t>
            </a:r>
          </a:p>
          <a:p>
            <a:pPr marL="0" indent="0">
              <a:buNone/>
            </a:pPr>
            <a:r>
              <a:rPr lang="pt-BR" sz="2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::first-letter</a:t>
            </a:r>
            <a:r>
              <a:rPr lang="pt-BR" sz="2800" dirty="0"/>
              <a:t> </a:t>
            </a:r>
          </a:p>
          <a:p>
            <a:pPr marL="0" indent="0">
              <a:buNone/>
            </a:pPr>
            <a:r>
              <a:rPr lang="pt-BR" sz="28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::first-line</a:t>
            </a:r>
            <a:r>
              <a:rPr lang="pt-BR" sz="2800" dirty="0"/>
              <a:t> </a:t>
            </a:r>
          </a:p>
          <a:p>
            <a:pPr marL="0" indent="0">
              <a:buNone/>
            </a:pPr>
            <a:r>
              <a:rPr lang="pt-BR" sz="28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::selection</a:t>
            </a:r>
            <a:r>
              <a:rPr lang="pt-BR" sz="2800" dirty="0"/>
              <a:t> 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23355320-5BD5-104A-949E-4BD179DE48CF}"/>
              </a:ext>
            </a:extLst>
          </p:cNvPr>
          <p:cNvSpPr txBox="1">
            <a:spLocks/>
          </p:cNvSpPr>
          <p:nvPr/>
        </p:nvSpPr>
        <p:spPr>
          <a:xfrm>
            <a:off x="6096000" y="2103120"/>
            <a:ext cx="5181600" cy="4112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pt-BR" sz="28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::slotted</a:t>
            </a:r>
            <a:r>
              <a:rPr lang="pt-BR" sz="2800" dirty="0"/>
              <a:t> </a:t>
            </a:r>
          </a:p>
          <a:p>
            <a:pPr marL="0" indent="0">
              <a:buFont typeface="Garamond" pitchFamily="18" charset="0"/>
              <a:buNone/>
            </a:pPr>
            <a:r>
              <a:rPr lang="pt-BR" sz="28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::backdrop</a:t>
            </a:r>
            <a:r>
              <a:rPr lang="pt-BR" sz="2800" dirty="0"/>
              <a:t> </a:t>
            </a:r>
          </a:p>
          <a:p>
            <a:pPr marL="0" indent="0">
              <a:buFont typeface="Garamond" pitchFamily="18" charset="0"/>
              <a:buNone/>
            </a:pPr>
            <a:r>
              <a:rPr lang="pt-BR" sz="28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::placeholder</a:t>
            </a:r>
            <a:r>
              <a:rPr lang="pt-BR" sz="2800" dirty="0"/>
              <a:t> </a:t>
            </a:r>
          </a:p>
          <a:p>
            <a:pPr marL="0" indent="0">
              <a:buFont typeface="Garamond" pitchFamily="18" charset="0"/>
              <a:buNone/>
            </a:pPr>
            <a:r>
              <a:rPr lang="pt-BR" sz="2800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::marker</a:t>
            </a:r>
            <a:r>
              <a:rPr lang="pt-BR" sz="2800" dirty="0"/>
              <a:t> </a:t>
            </a:r>
          </a:p>
          <a:p>
            <a:pPr marL="0" indent="0">
              <a:buFont typeface="Garamond" pitchFamily="18" charset="0"/>
              <a:buNone/>
            </a:pPr>
            <a:r>
              <a:rPr lang="pt-BR" sz="2800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::spelling-error</a:t>
            </a:r>
            <a:r>
              <a:rPr lang="pt-BR" sz="2800" dirty="0"/>
              <a:t> </a:t>
            </a:r>
          </a:p>
          <a:p>
            <a:pPr marL="0" indent="0">
              <a:buFont typeface="Garamond" pitchFamily="18" charset="0"/>
              <a:buNone/>
            </a:pPr>
            <a:r>
              <a:rPr lang="pt-BR" sz="2800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::grammar-error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454039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35896-A38A-8E41-B6E2-9196B64F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Combinando seletores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AA4F84-C9BD-C24C-9B19-062368FD6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err="1"/>
              <a:t>p.minha</a:t>
            </a:r>
            <a:r>
              <a:rPr lang="pt-BR" sz="2800" dirty="0"/>
              <a:t>-classe{</a:t>
            </a:r>
          </a:p>
          <a:p>
            <a:pPr marL="0" indent="0">
              <a:buNone/>
            </a:pPr>
            <a:r>
              <a:rPr lang="pt-BR" sz="2800" dirty="0"/>
              <a:t>	//apenas parágrafos que tenham a classe minha-classe</a:t>
            </a:r>
          </a:p>
          <a:p>
            <a:pPr marL="0" indent="0">
              <a:buNone/>
            </a:pPr>
            <a:r>
              <a:rPr lang="pt-BR" sz="2800" dirty="0"/>
              <a:t>}</a:t>
            </a:r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0652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4D89C-008F-3C40-9027-5CC5BC58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Combinando seletores com &gt;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88A86C-9E5C-AE4E-B53B-DE36D579C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85867"/>
            <a:ext cx="10058400" cy="4112286"/>
          </a:xfrm>
        </p:spPr>
        <p:txBody>
          <a:bodyPr>
            <a:normAutofit/>
          </a:bodyPr>
          <a:lstStyle/>
          <a:p>
            <a:r>
              <a:rPr lang="pt-BR" sz="2600" dirty="0"/>
              <a:t>Para alterar os filhos</a:t>
            </a:r>
          </a:p>
          <a:p>
            <a:pPr marL="0" indent="0">
              <a:buNone/>
            </a:pPr>
            <a:r>
              <a:rPr lang="pt-BR" dirty="0" err="1"/>
              <a:t>div</a:t>
            </a:r>
            <a:r>
              <a:rPr lang="pt-BR" dirty="0"/>
              <a:t> &gt; </a:t>
            </a:r>
            <a:r>
              <a:rPr lang="pt-BR" dirty="0" err="1"/>
              <a:t>p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	// altera propriedades de todos os parágrafos filhos (descendentes diretos) de </a:t>
            </a:r>
            <a:r>
              <a:rPr lang="pt-BR" dirty="0" err="1"/>
              <a:t>divs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/>
              <a:t>#resumo &gt; </a:t>
            </a:r>
            <a:r>
              <a:rPr lang="pt-BR" dirty="0" err="1"/>
              <a:t>p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	// altera propriedades de todos os parágrafos filhos do elemento de id=“resumo”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/>
              <a:t>.capitulo &gt; </a:t>
            </a:r>
            <a:r>
              <a:rPr lang="pt-BR" dirty="0" err="1"/>
              <a:t>p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	// altera propriedades de todos os parágrafos filhos do elemento de classe=“capitulo”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240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4D89C-008F-3C40-9027-5CC5BC58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Combinando seletores com +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88A86C-9E5C-AE4E-B53B-DE36D579C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85867"/>
            <a:ext cx="10058400" cy="4112286"/>
          </a:xfrm>
        </p:spPr>
        <p:txBody>
          <a:bodyPr>
            <a:normAutofit/>
          </a:bodyPr>
          <a:lstStyle/>
          <a:p>
            <a:r>
              <a:rPr lang="pt-BR" sz="2600" dirty="0"/>
              <a:t>Adjacente</a:t>
            </a:r>
          </a:p>
          <a:p>
            <a:pPr marL="0" indent="0">
              <a:buNone/>
            </a:pPr>
            <a:r>
              <a:rPr lang="pt-BR" dirty="0" err="1"/>
              <a:t>div</a:t>
            </a:r>
            <a:r>
              <a:rPr lang="pt-BR" dirty="0"/>
              <a:t> + </a:t>
            </a:r>
            <a:r>
              <a:rPr lang="pt-BR" dirty="0" err="1"/>
              <a:t>p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	// altera propriedades do primeiro parágrafo após a </a:t>
            </a:r>
            <a:r>
              <a:rPr lang="pt-BR" dirty="0" err="1"/>
              <a:t>div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/>
              <a:t>#resumo + </a:t>
            </a:r>
            <a:r>
              <a:rPr lang="pt-BR" dirty="0" err="1"/>
              <a:t>p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	// altera propriedades do primeiro parágrafo após o elemento de id=“resumo”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/>
              <a:t>.capitulo + </a:t>
            </a:r>
            <a:r>
              <a:rPr lang="pt-BR" dirty="0" err="1"/>
              <a:t>p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	// altera propriedades do primeiro parágrafo após o elemento de classe=“capitulo”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7124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10F27-8032-D947-BF83-7118C85C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Combinando seletores com ~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6CE635-9B96-104F-861A-FF7403EA4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Seletor irmão</a:t>
            </a:r>
          </a:p>
          <a:p>
            <a:pPr marL="0" indent="0">
              <a:buNone/>
            </a:pPr>
            <a:r>
              <a:rPr lang="pt-BR" dirty="0" err="1"/>
              <a:t>ul</a:t>
            </a:r>
            <a:r>
              <a:rPr lang="pt-BR" dirty="0"/>
              <a:t> ~ </a:t>
            </a:r>
            <a:r>
              <a:rPr lang="pt-BR" dirty="0" err="1"/>
              <a:t>p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	color: </a:t>
            </a:r>
            <a:r>
              <a:rPr lang="pt-BR" dirty="0" err="1"/>
              <a:t>red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O seletor de irmão é parecido com o seletor </a:t>
            </a:r>
            <a:r>
              <a:rPr lang="pt-BR" dirty="0" err="1"/>
              <a:t>X</a:t>
            </a:r>
            <a:r>
              <a:rPr lang="pt-BR" dirty="0"/>
              <a:t> + </a:t>
            </a:r>
            <a:r>
              <a:rPr lang="pt-BR" dirty="0" err="1"/>
              <a:t>Y</a:t>
            </a:r>
            <a:r>
              <a:rPr lang="pt-BR" dirty="0"/>
              <a:t>, contudo, é menos restritivo. Enquanto o seletor adjacente (</a:t>
            </a:r>
            <a:r>
              <a:rPr lang="pt-BR" dirty="0" err="1"/>
              <a:t>ul</a:t>
            </a:r>
            <a:r>
              <a:rPr lang="pt-BR" dirty="0"/>
              <a:t> + </a:t>
            </a:r>
            <a:r>
              <a:rPr lang="pt-BR" dirty="0" err="1"/>
              <a:t>p</a:t>
            </a:r>
            <a:r>
              <a:rPr lang="pt-BR" dirty="0"/>
              <a:t>) só selecionará o primeiro elemento, imediatamente, após o elemento inicial, esse é mais generalista. Ele selecionará, usando o nosso exemplo acima, qualquer elemento </a:t>
            </a:r>
            <a:r>
              <a:rPr lang="pt-BR" dirty="0" err="1"/>
              <a:t>p</a:t>
            </a:r>
            <a:r>
              <a:rPr lang="pt-BR" dirty="0"/>
              <a:t>, desde que ele venha depois de um elemento </a:t>
            </a:r>
            <a:r>
              <a:rPr lang="pt-BR" dirty="0" err="1"/>
              <a:t>ul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9383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11A50-DF00-9A4D-B589-C372C221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Conflitos de Estilo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49021E-773A-DD41-8445-514B71B27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Ocorre quando duas regras mudem características semelhantes</a:t>
            </a:r>
          </a:p>
          <a:p>
            <a:r>
              <a:rPr lang="pt-BR" sz="2400" dirty="0"/>
              <a:t>HTML é processado sequencialmente, de cima pra baixo: a última regra prevalece</a:t>
            </a:r>
          </a:p>
          <a:p>
            <a:r>
              <a:rPr lang="pt-BR" sz="2400" dirty="0"/>
              <a:t>Quando houver mais de uma regra associada a um elemento, as propriedades são mescladas</a:t>
            </a:r>
          </a:p>
        </p:txBody>
      </p:sp>
    </p:spTree>
    <p:extLst>
      <p:ext uri="{BB962C8B-B14F-4D97-AF65-F5344CB8AC3E}">
        <p14:creationId xmlns:p14="http://schemas.microsoft.com/office/powerpoint/2010/main" val="1595373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11A50-DF00-9A4D-B589-C372C221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Conflitos de Estilos - 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49021E-773A-DD41-8445-514B71B27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Herança:</a:t>
            </a:r>
          </a:p>
          <a:p>
            <a:pPr lvl="1"/>
            <a:r>
              <a:rPr lang="pt-BR" sz="1800" dirty="0"/>
              <a:t>Uma regra especificada para um elemento ancestral será propagada em cascata para os seus filhos</a:t>
            </a:r>
          </a:p>
        </p:txBody>
      </p:sp>
    </p:spTree>
    <p:extLst>
      <p:ext uri="{BB962C8B-B14F-4D97-AF65-F5344CB8AC3E}">
        <p14:creationId xmlns:p14="http://schemas.microsoft.com/office/powerpoint/2010/main" val="250214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E6048-5F80-E942-91C1-EB0EDB3B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Conflito de Estilos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EA842F-E01D-5548-973A-8C7A8A45A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Pontuação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629CF21-3058-394C-BD69-5EA16E237C1D}"/>
              </a:ext>
            </a:extLst>
          </p:cNvPr>
          <p:cNvSpPr/>
          <p:nvPr/>
        </p:nvSpPr>
        <p:spPr>
          <a:xfrm>
            <a:off x="1719072" y="3436620"/>
            <a:ext cx="1036320" cy="1182624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067CAB3-E826-AC49-B3B6-D8294D72C225}"/>
              </a:ext>
            </a:extLst>
          </p:cNvPr>
          <p:cNvSpPr/>
          <p:nvPr/>
        </p:nvSpPr>
        <p:spPr>
          <a:xfrm>
            <a:off x="3139440" y="3436620"/>
            <a:ext cx="1036320" cy="1182624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78AEDED-947B-F943-8B41-200F6C501C70}"/>
              </a:ext>
            </a:extLst>
          </p:cNvPr>
          <p:cNvSpPr/>
          <p:nvPr/>
        </p:nvSpPr>
        <p:spPr>
          <a:xfrm>
            <a:off x="4559808" y="3436620"/>
            <a:ext cx="1036320" cy="1182624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35EF8F8-8E70-D04C-A4CF-0C6DAD6422EE}"/>
              </a:ext>
            </a:extLst>
          </p:cNvPr>
          <p:cNvSpPr/>
          <p:nvPr/>
        </p:nvSpPr>
        <p:spPr>
          <a:xfrm>
            <a:off x="5980176" y="3436620"/>
            <a:ext cx="1036320" cy="1182624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ED8997B-C57D-4F4C-BC5F-39CB61ED8D5E}"/>
              </a:ext>
            </a:extLst>
          </p:cNvPr>
          <p:cNvSpPr txBox="1"/>
          <p:nvPr/>
        </p:nvSpPr>
        <p:spPr>
          <a:xfrm>
            <a:off x="1693204" y="2978362"/>
            <a:ext cx="1088055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dirty="0" err="1"/>
              <a:t>style</a:t>
            </a:r>
            <a:r>
              <a:rPr lang="pt-BR" dirty="0"/>
              <a:t>=“...”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0F00DC0-1A1A-CE49-A4D9-4ABEC3CFD580}"/>
              </a:ext>
            </a:extLst>
          </p:cNvPr>
          <p:cNvSpPr txBox="1"/>
          <p:nvPr/>
        </p:nvSpPr>
        <p:spPr>
          <a:xfrm>
            <a:off x="3142568" y="2978362"/>
            <a:ext cx="1033192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ID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27AE797-47F2-FE43-AC8C-48521D512849}"/>
              </a:ext>
            </a:extLst>
          </p:cNvPr>
          <p:cNvSpPr txBox="1"/>
          <p:nvPr/>
        </p:nvSpPr>
        <p:spPr>
          <a:xfrm>
            <a:off x="4559808" y="2868776"/>
            <a:ext cx="1088054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/>
              <a:t>Class</a:t>
            </a:r>
            <a:r>
              <a:rPr lang="pt-BR" sz="1200" dirty="0"/>
              <a:t>, </a:t>
            </a:r>
            <a:r>
              <a:rPr lang="pt-BR" sz="1200" dirty="0" err="1"/>
              <a:t>pseudo-class</a:t>
            </a:r>
            <a:r>
              <a:rPr lang="pt-BR" sz="1200" dirty="0"/>
              <a:t>, atribute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E9E283D-70D4-FB44-B19C-87CBCD91B689}"/>
              </a:ext>
            </a:extLst>
          </p:cNvPr>
          <p:cNvSpPr txBox="1"/>
          <p:nvPr/>
        </p:nvSpPr>
        <p:spPr>
          <a:xfrm>
            <a:off x="5980176" y="2868776"/>
            <a:ext cx="1033192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# de elementos</a:t>
            </a:r>
          </a:p>
        </p:txBody>
      </p:sp>
    </p:spTree>
    <p:extLst>
      <p:ext uri="{BB962C8B-B14F-4D97-AF65-F5344CB8AC3E}">
        <p14:creationId xmlns:p14="http://schemas.microsoft.com/office/powerpoint/2010/main" val="1437013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A6F9C-F54F-DA48-A880-0B8D0E28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49772446-3AA2-9C42-8171-06C68D85E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0150" y="2745581"/>
            <a:ext cx="7251700" cy="2565400"/>
          </a:xfrm>
        </p:spPr>
      </p:pic>
    </p:spTree>
    <p:extLst>
      <p:ext uri="{BB962C8B-B14F-4D97-AF65-F5344CB8AC3E}">
        <p14:creationId xmlns:p14="http://schemas.microsoft.com/office/powerpoint/2010/main" val="123260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A382B-840A-3F49-B8FE-EDD5BD5E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E4931A-06A4-B04D-9139-A329467DF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Elemento</a:t>
            </a:r>
          </a:p>
          <a:p>
            <a:r>
              <a:rPr lang="pt-BR" sz="2000" dirty="0"/>
              <a:t>Id</a:t>
            </a:r>
          </a:p>
          <a:p>
            <a:r>
              <a:rPr lang="pt-BR" sz="2000" dirty="0"/>
              <a:t>Classes</a:t>
            </a:r>
          </a:p>
          <a:p>
            <a:r>
              <a:rPr lang="pt-BR" sz="2000" dirty="0"/>
              <a:t>Combinando seletores</a:t>
            </a:r>
          </a:p>
          <a:p>
            <a:r>
              <a:rPr lang="pt-BR" sz="2000" dirty="0" err="1"/>
              <a:t>Pseudo-Classes</a:t>
            </a:r>
            <a:endParaRPr lang="pt-BR" sz="2000" dirty="0"/>
          </a:p>
          <a:p>
            <a:r>
              <a:rPr lang="pt-BR" sz="2000" dirty="0" err="1"/>
              <a:t>Pseudo-elementos</a:t>
            </a:r>
            <a:endParaRPr lang="pt-BR" sz="2000" dirty="0"/>
          </a:p>
          <a:p>
            <a:r>
              <a:rPr lang="pt-BR" sz="2000" dirty="0"/>
              <a:t>Conflitos de estilo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9674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42267-5511-EA4E-A862-A4023B4C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09583B-1CF2-4149-A081-53496DC27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Referência a um tipo de elemento HTML. </a:t>
            </a:r>
          </a:p>
          <a:p>
            <a:pPr lvl="1"/>
            <a:r>
              <a:rPr lang="pt-BR" sz="2000" dirty="0"/>
              <a:t>Impactará todos os elementos presentes na página</a:t>
            </a:r>
          </a:p>
          <a:p>
            <a:pPr lvl="1"/>
            <a:r>
              <a:rPr lang="pt-BR" sz="2000" dirty="0"/>
              <a:t>SEMPRE em letras minúsculas</a:t>
            </a:r>
          </a:p>
          <a:p>
            <a:r>
              <a:rPr lang="pt-BR" sz="2200" dirty="0"/>
              <a:t>Exemplo</a:t>
            </a:r>
          </a:p>
          <a:p>
            <a:pPr marL="0" indent="0">
              <a:buNone/>
            </a:pPr>
            <a:r>
              <a:rPr lang="pt-BR" sz="2200" dirty="0" err="1"/>
              <a:t>p</a:t>
            </a:r>
            <a:r>
              <a:rPr lang="pt-BR" sz="2200" dirty="0"/>
              <a:t> {</a:t>
            </a:r>
          </a:p>
          <a:p>
            <a:pPr marL="0" indent="0">
              <a:buNone/>
            </a:pPr>
            <a:r>
              <a:rPr lang="pt-BR" sz="2200" dirty="0"/>
              <a:t>	color: #f00;</a:t>
            </a:r>
          </a:p>
          <a:p>
            <a:pPr marL="0" indent="0">
              <a:buNone/>
            </a:pPr>
            <a:r>
              <a:rPr lang="pt-BR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40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D7DEF-FD0D-A444-8CD6-2B1C0F06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Seletores por 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DF99E0-3971-E844-BEE6-43191060B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Referência direta a um dos elementos do DOM</a:t>
            </a:r>
          </a:p>
          <a:p>
            <a:pPr lvl="1"/>
            <a:r>
              <a:rPr lang="pt-BR" sz="2000" dirty="0"/>
              <a:t>Altera a apresentação de um elemento específico dentro da página</a:t>
            </a:r>
          </a:p>
          <a:p>
            <a:pPr lvl="1"/>
            <a:r>
              <a:rPr lang="pt-BR" sz="2000" dirty="0"/>
              <a:t>Use com parcimônia... Caso contrário, sua folha de estilo ficará grande e difícil de manter</a:t>
            </a:r>
          </a:p>
          <a:p>
            <a:r>
              <a:rPr lang="pt-BR" sz="2400" dirty="0"/>
              <a:t>Exemplo</a:t>
            </a:r>
          </a:p>
          <a:p>
            <a:pPr marL="0" indent="0">
              <a:buNone/>
            </a:pPr>
            <a:r>
              <a:rPr lang="pt-BR" sz="2400" dirty="0"/>
              <a:t>#exemplo {</a:t>
            </a:r>
          </a:p>
          <a:p>
            <a:pPr marL="0" indent="0">
              <a:buNone/>
            </a:pPr>
            <a:r>
              <a:rPr lang="pt-BR" sz="2400" dirty="0"/>
              <a:t>	color: #00f;</a:t>
            </a:r>
          </a:p>
          <a:p>
            <a:pPr marL="0" indent="0">
              <a:buNone/>
            </a:pPr>
            <a:r>
              <a:rPr lang="pt-BR" sz="2400" dirty="0"/>
              <a:t>}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3007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6DEA8-B126-814F-A1D0-5FDB16E5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Seletores por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1CE6B0-8DB6-1445-8289-777BECAB7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Referência a um conjunto de elementos pertencentes à classe</a:t>
            </a:r>
          </a:p>
          <a:p>
            <a:pPr lvl="1"/>
            <a:r>
              <a:rPr lang="pt-BR" sz="2000" dirty="0"/>
              <a:t>Um elemento HTML pode ter mais de uma classe associada</a:t>
            </a:r>
          </a:p>
          <a:p>
            <a:pPr lvl="1"/>
            <a:r>
              <a:rPr lang="pt-BR" sz="2000" dirty="0"/>
              <a:t>Dê preferência a este tipo de seletor</a:t>
            </a:r>
          </a:p>
          <a:p>
            <a:pPr lvl="1"/>
            <a:r>
              <a:rPr lang="pt-BR" sz="2000" dirty="0"/>
              <a:t>Cuidado para não criar classes com atribuições semelhantes</a:t>
            </a:r>
          </a:p>
          <a:p>
            <a:r>
              <a:rPr lang="pt-BR" sz="2400" dirty="0"/>
              <a:t>Exemplo</a:t>
            </a:r>
          </a:p>
          <a:p>
            <a:pPr marL="0" indent="0">
              <a:buNone/>
            </a:pPr>
            <a:r>
              <a:rPr lang="pt-BR" sz="2400" dirty="0"/>
              <a:t>.teste {</a:t>
            </a:r>
          </a:p>
          <a:p>
            <a:pPr marL="0" indent="0">
              <a:buNone/>
            </a:pPr>
            <a:r>
              <a:rPr lang="pt-BR" sz="2400" dirty="0"/>
              <a:t>	color:#0f0;</a:t>
            </a:r>
          </a:p>
          <a:p>
            <a:pPr marL="0" indent="0">
              <a:buNone/>
            </a:pPr>
            <a:r>
              <a:rPr lang="pt-B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683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F51D5-C724-E446-9B9B-3E35BF67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Seletores por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1FB8AB-3A8A-2149-8256-03F5D680B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[</a:t>
            </a:r>
            <a:r>
              <a:rPr lang="pt-BR" dirty="0" err="1"/>
              <a:t>type</a:t>
            </a:r>
            <a:r>
              <a:rPr lang="pt-BR" dirty="0"/>
              <a:t>=‘</a:t>
            </a:r>
            <a:r>
              <a:rPr lang="pt-BR" dirty="0" err="1"/>
              <a:t>button</a:t>
            </a:r>
            <a:r>
              <a:rPr lang="pt-BR" dirty="0"/>
              <a:t>’] – elementos do tipo </a:t>
            </a:r>
            <a:r>
              <a:rPr lang="pt-BR" dirty="0" err="1"/>
              <a:t>button</a:t>
            </a:r>
            <a:endParaRPr lang="pt-BR" dirty="0"/>
          </a:p>
          <a:p>
            <a:r>
              <a:rPr lang="pt-BR" dirty="0"/>
              <a:t>[</a:t>
            </a:r>
            <a:r>
              <a:rPr lang="pt-BR" dirty="0" err="1"/>
              <a:t>title</a:t>
            </a:r>
            <a:r>
              <a:rPr lang="pt-BR" dirty="0"/>
              <a:t>*="</a:t>
            </a:r>
            <a:r>
              <a:rPr lang="pt-BR" dirty="0" err="1"/>
              <a:t>example</a:t>
            </a:r>
            <a:r>
              <a:rPr lang="pt-BR" dirty="0"/>
              <a:t>" </a:t>
            </a:r>
            <a:r>
              <a:rPr lang="pt-BR" dirty="0" err="1"/>
              <a:t>i</a:t>
            </a:r>
            <a:r>
              <a:rPr lang="pt-BR" dirty="0"/>
              <a:t>] </a:t>
            </a:r>
          </a:p>
          <a:p>
            <a:pPr lvl="1"/>
            <a:r>
              <a:rPr lang="pt-BR" dirty="0"/>
              <a:t>Seleciona elementos cujo título contém "exemplo", ignorando maiúsculas e minúsculas. Nos navegadores que não suportam o sinalizador "</a:t>
            </a:r>
            <a:r>
              <a:rPr lang="pt-BR" dirty="0" err="1"/>
              <a:t>i</a:t>
            </a:r>
            <a:r>
              <a:rPr lang="pt-BR" dirty="0"/>
              <a:t>", esse seletor provavelmente não corresponderá a nenhum elemento.</a:t>
            </a:r>
          </a:p>
          <a:p>
            <a:r>
              <a:rPr lang="pt-BR" dirty="0"/>
              <a:t>a[</a:t>
            </a:r>
            <a:r>
              <a:rPr lang="pt-BR" dirty="0" err="1"/>
              <a:t>href</a:t>
            </a:r>
            <a:r>
              <a:rPr lang="pt-BR" dirty="0"/>
              <a:t>^="</a:t>
            </a:r>
            <a:r>
              <a:rPr lang="pt-BR" dirty="0" err="1"/>
              <a:t>https</a:t>
            </a:r>
            <a:r>
              <a:rPr lang="pt-BR" dirty="0"/>
              <a:t>://"] </a:t>
            </a:r>
          </a:p>
          <a:p>
            <a:pPr lvl="1"/>
            <a:r>
              <a:rPr lang="pt-BR" dirty="0"/>
              <a:t>Seleciona links seguros.</a:t>
            </a:r>
          </a:p>
          <a:p>
            <a:r>
              <a:rPr lang="pt-BR" dirty="0" err="1"/>
              <a:t>img</a:t>
            </a:r>
            <a:r>
              <a:rPr lang="pt-BR" dirty="0"/>
              <a:t>[</a:t>
            </a:r>
            <a:r>
              <a:rPr lang="pt-BR" dirty="0" err="1"/>
              <a:t>src</a:t>
            </a:r>
            <a:r>
              <a:rPr lang="pt-BR" dirty="0"/>
              <a:t>$=".</a:t>
            </a:r>
            <a:r>
              <a:rPr lang="pt-BR" dirty="0" err="1"/>
              <a:t>png</a:t>
            </a:r>
            <a:r>
              <a:rPr lang="pt-BR" dirty="0"/>
              <a:t>"] </a:t>
            </a:r>
          </a:p>
          <a:p>
            <a:pPr lvl="1"/>
            <a:r>
              <a:rPr lang="pt-BR" dirty="0"/>
              <a:t>seleciona imagens PNG; $= serve para definir a terminação do valor</a:t>
            </a:r>
          </a:p>
        </p:txBody>
      </p:sp>
    </p:spTree>
    <p:extLst>
      <p:ext uri="{BB962C8B-B14F-4D97-AF65-F5344CB8AC3E}">
        <p14:creationId xmlns:p14="http://schemas.microsoft.com/office/powerpoint/2010/main" val="180725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79224-B026-9D47-BF41-3DAF3BE8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Seletor *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C15EB6-B485-074D-926E-AC9A5F8B9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Todos</a:t>
            </a:r>
          </a:p>
          <a:p>
            <a:r>
              <a:rPr lang="pt-BR" dirty="0"/>
              <a:t>Também pode ser utilizado para filhos:</a:t>
            </a:r>
          </a:p>
          <a:p>
            <a:pPr marL="274320" lvl="1" indent="0">
              <a:buNone/>
            </a:pPr>
            <a:r>
              <a:rPr lang="pt-BR" dirty="0" err="1"/>
              <a:t>div</a:t>
            </a:r>
            <a:r>
              <a:rPr lang="pt-BR" dirty="0"/>
              <a:t> * {</a:t>
            </a:r>
          </a:p>
          <a:p>
            <a:pPr marL="274320" lvl="1" indent="0">
              <a:buNone/>
            </a:pPr>
            <a:r>
              <a:rPr lang="pt-BR" dirty="0"/>
              <a:t>	// todos os filhos de </a:t>
            </a:r>
            <a:r>
              <a:rPr lang="pt-BR" dirty="0" err="1"/>
              <a:t>div</a:t>
            </a:r>
            <a:endParaRPr lang="pt-BR" dirty="0"/>
          </a:p>
          <a:p>
            <a:pPr marL="274320" lvl="1" indent="0">
              <a:buNone/>
            </a:pPr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549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C06D0-4B13-7949-BF90-06A037AE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Pseudo-classes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055F12-3B5F-6343-8068-ACA35F736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Palavra-chave adicionada a elementos para definir estados especiais</a:t>
            </a:r>
          </a:p>
          <a:p>
            <a:r>
              <a:rPr lang="pt-BR" dirty="0"/>
              <a:t>Sintaxe:</a:t>
            </a:r>
          </a:p>
          <a:p>
            <a:pPr marL="0" indent="0">
              <a:buNone/>
            </a:pPr>
            <a:r>
              <a:rPr lang="pt-BR" dirty="0" err="1"/>
              <a:t>seletor:pseudo-classe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//propriedades CSS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736FABAC-7CCF-374A-937C-A2F24B06E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230164"/>
              </p:ext>
            </p:extLst>
          </p:nvPr>
        </p:nvGraphicFramePr>
        <p:xfrm>
          <a:off x="1066800" y="4119888"/>
          <a:ext cx="940566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5223">
                  <a:extLst>
                    <a:ext uri="{9D8B030D-6E8A-4147-A177-3AD203B41FA5}">
                      <a16:colId xmlns:a16="http://schemas.microsoft.com/office/drawing/2014/main" val="4069448856"/>
                    </a:ext>
                  </a:extLst>
                </a:gridCol>
                <a:gridCol w="3135223">
                  <a:extLst>
                    <a:ext uri="{9D8B030D-6E8A-4147-A177-3AD203B41FA5}">
                      <a16:colId xmlns:a16="http://schemas.microsoft.com/office/drawing/2014/main" val="2593386822"/>
                    </a:ext>
                  </a:extLst>
                </a:gridCol>
                <a:gridCol w="3135223">
                  <a:extLst>
                    <a:ext uri="{9D8B030D-6E8A-4147-A177-3AD203B41FA5}">
                      <a16:colId xmlns:a16="http://schemas.microsoft.com/office/drawing/2014/main" val="2601906021"/>
                    </a:ext>
                  </a:extLst>
                </a:gridCol>
              </a:tblGrid>
              <a:tr h="2177394"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:link</a:t>
                      </a:r>
                      <a:endParaRPr lang="pt-BR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BR" sz="24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:visited</a:t>
                      </a:r>
                      <a:endParaRPr lang="pt-BR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BR" sz="2400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:active</a:t>
                      </a:r>
                      <a:endParaRPr lang="pt-BR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BR" sz="2400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:hover</a:t>
                      </a:r>
                      <a:endParaRPr lang="pt-BR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BR" sz="2400" dirty="0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:focus</a:t>
                      </a:r>
                      <a:endParaRPr lang="pt-BR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BR" sz="2400" dirty="0">
                          <a:solidFill>
                            <a:schemeClr val="tx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:first-child</a:t>
                      </a:r>
                      <a:endParaRPr lang="pt-B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chemeClr val="tx1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:last-child</a:t>
                      </a:r>
                      <a:endParaRPr lang="pt-BR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BR" sz="2400" dirty="0">
                          <a:solidFill>
                            <a:schemeClr val="tx1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:nth-child</a:t>
                      </a:r>
                      <a:endParaRPr lang="pt-BR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BR" sz="2400" dirty="0">
                          <a:solidFill>
                            <a:schemeClr val="tx1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:nth-last-child</a:t>
                      </a:r>
                      <a:endParaRPr lang="pt-BR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BR" sz="2400" dirty="0">
                          <a:solidFill>
                            <a:schemeClr val="tx1"/>
                          </a:solidFill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:nth-of-type</a:t>
                      </a:r>
                      <a:endParaRPr lang="pt-BR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BR" sz="2400" dirty="0">
                          <a:solidFill>
                            <a:schemeClr val="tx1"/>
                          </a:solidFill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:first-of-type</a:t>
                      </a:r>
                      <a:endParaRPr lang="pt-BR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BR" sz="2400" dirty="0">
                          <a:solidFill>
                            <a:schemeClr val="tx1"/>
                          </a:solidFill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:last-of-type</a:t>
                      </a:r>
                      <a:endParaRPr lang="pt-B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chemeClr val="tx1"/>
                          </a:solidFill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:empty</a:t>
                      </a:r>
                      <a:endParaRPr lang="pt-BR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BR" sz="2400" dirty="0">
                          <a:solidFill>
                            <a:schemeClr val="tx1"/>
                          </a:solidFill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:target</a:t>
                      </a:r>
                      <a:endParaRPr lang="pt-BR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BR" sz="2400" dirty="0">
                          <a:solidFill>
                            <a:schemeClr val="tx1"/>
                          </a:solidFill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:checked</a:t>
                      </a:r>
                      <a:endParaRPr lang="pt-BR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BR" sz="2400" dirty="0">
                          <a:solidFill>
                            <a:schemeClr val="tx1"/>
                          </a:solidFill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:enabled</a:t>
                      </a:r>
                      <a:endParaRPr lang="pt-BR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BR" sz="2400" dirty="0">
                          <a:solidFill>
                            <a:schemeClr val="tx1"/>
                          </a:solidFill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:disabled</a:t>
                      </a:r>
                      <a:endParaRPr lang="pt-BR" sz="2400" dirty="0">
                        <a:solidFill>
                          <a:schemeClr val="tx1"/>
                        </a:solidFill>
                      </a:endParaRPr>
                    </a:p>
                    <a:p>
                      <a:endParaRPr lang="pt-B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457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439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6F026-35AA-5544-BE12-DCB80434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– </a:t>
            </a:r>
            <a:r>
              <a:rPr lang="pt-BR" dirty="0" err="1"/>
              <a:t>nth-child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EB6AC-1E89-FE44-B864-A7E57DB31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2600" dirty="0" err="1"/>
              <a:t>nth-child</a:t>
            </a:r>
            <a:r>
              <a:rPr lang="pt-BR" sz="2600" dirty="0"/>
              <a:t>() seleciona elementos com base em suas posições em um grupo de elementos irmãos.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2400" dirty="0" err="1"/>
              <a:t>tr:nth-child</a:t>
            </a:r>
            <a:r>
              <a:rPr lang="pt-BR" sz="2400" dirty="0"/>
              <a:t>(2) {</a:t>
            </a:r>
          </a:p>
          <a:p>
            <a:pPr marL="0" indent="0">
              <a:buNone/>
            </a:pPr>
            <a:r>
              <a:rPr lang="pt-BR" sz="2400" dirty="0"/>
              <a:t>	// altera propriedades da 2ª linha da tabela</a:t>
            </a:r>
          </a:p>
          <a:p>
            <a:pPr marL="0" indent="0">
              <a:buNone/>
            </a:pPr>
            <a:r>
              <a:rPr lang="pt-BR" sz="2400" dirty="0"/>
              <a:t>}</a:t>
            </a:r>
          </a:p>
          <a:p>
            <a:pPr marL="0" indent="0">
              <a:buNone/>
            </a:pPr>
            <a:r>
              <a:rPr lang="pt-BR" sz="2400" dirty="0" err="1"/>
              <a:t>tr:nth-child</a:t>
            </a:r>
            <a:r>
              <a:rPr lang="pt-BR" sz="2400" dirty="0"/>
              <a:t>(</a:t>
            </a:r>
            <a:r>
              <a:rPr lang="pt-BR" sz="2400" dirty="0" err="1"/>
              <a:t>odd</a:t>
            </a:r>
            <a:r>
              <a:rPr lang="pt-BR" sz="2400" dirty="0"/>
              <a:t>) OU </a:t>
            </a:r>
            <a:r>
              <a:rPr lang="pt-BR" sz="2400" dirty="0" err="1"/>
              <a:t>tr:nth-child</a:t>
            </a:r>
            <a:r>
              <a:rPr lang="pt-BR" sz="2400" dirty="0"/>
              <a:t>(2n+1) {</a:t>
            </a:r>
          </a:p>
          <a:p>
            <a:pPr marL="0" indent="0">
              <a:buNone/>
            </a:pPr>
            <a:r>
              <a:rPr lang="pt-BR" sz="2400" dirty="0"/>
              <a:t>	// altera propriedades das linhas ímpares</a:t>
            </a:r>
          </a:p>
          <a:p>
            <a:pPr marL="0" indent="0">
              <a:buNone/>
            </a:pPr>
            <a:r>
              <a:rPr lang="pt-BR" sz="2400" dirty="0"/>
              <a:t>}</a:t>
            </a:r>
          </a:p>
          <a:p>
            <a:pPr marL="0" indent="0">
              <a:buNone/>
            </a:pPr>
            <a:r>
              <a:rPr lang="pt-BR" sz="2400" dirty="0" err="1"/>
              <a:t>tr:nth-child</a:t>
            </a:r>
            <a:r>
              <a:rPr lang="pt-BR" sz="2400" dirty="0"/>
              <a:t>(</a:t>
            </a:r>
            <a:r>
              <a:rPr lang="pt-BR" sz="2400" dirty="0" err="1"/>
              <a:t>even</a:t>
            </a:r>
            <a:r>
              <a:rPr lang="pt-BR" sz="2400" dirty="0"/>
              <a:t>) OU </a:t>
            </a:r>
            <a:r>
              <a:rPr lang="pt-BR" sz="2400" dirty="0" err="1"/>
              <a:t>tr:nth-child</a:t>
            </a:r>
            <a:r>
              <a:rPr lang="pt-BR" sz="2400" dirty="0"/>
              <a:t>(2n) {</a:t>
            </a:r>
          </a:p>
          <a:p>
            <a:pPr marL="0" indent="0">
              <a:buNone/>
            </a:pPr>
            <a:r>
              <a:rPr lang="pt-BR" sz="2400" dirty="0"/>
              <a:t>	// altera propriedades das linhas pares</a:t>
            </a:r>
          </a:p>
          <a:p>
            <a:pPr marL="0" indent="0">
              <a:buNone/>
            </a:pPr>
            <a:r>
              <a:rPr lang="pt-BR" sz="2400" dirty="0"/>
              <a:t>}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2814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RightStep">
      <a:dk1>
        <a:srgbClr val="000000"/>
      </a:dk1>
      <a:lt1>
        <a:srgbClr val="FFFFFF"/>
      </a:lt1>
      <a:dk2>
        <a:srgbClr val="1B3023"/>
      </a:dk2>
      <a:lt2>
        <a:srgbClr val="F3F0F2"/>
      </a:lt2>
      <a:accent1>
        <a:srgbClr val="47B56E"/>
      </a:accent1>
      <a:accent2>
        <a:srgbClr val="3BB196"/>
      </a:accent2>
      <a:accent3>
        <a:srgbClr val="4DADC3"/>
      </a:accent3>
      <a:accent4>
        <a:srgbClr val="3B6AB1"/>
      </a:accent4>
      <a:accent5>
        <a:srgbClr val="4F4DC3"/>
      </a:accent5>
      <a:accent6>
        <a:srgbClr val="713EB3"/>
      </a:accent6>
      <a:hlink>
        <a:srgbClr val="998A33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788</Words>
  <Application>Microsoft Macintosh PowerPoint</Application>
  <PresentationFormat>Widescreen</PresentationFormat>
  <Paragraphs>149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1" baseType="lpstr">
      <vt:lpstr>Garamond</vt:lpstr>
      <vt:lpstr>SavonVTI</vt:lpstr>
      <vt:lpstr>Seletores CSS</vt:lpstr>
      <vt:lpstr>Agenda</vt:lpstr>
      <vt:lpstr>Elementos</vt:lpstr>
      <vt:lpstr>Seletores por ID</vt:lpstr>
      <vt:lpstr>Seletores por Classe</vt:lpstr>
      <vt:lpstr>Seletores por atributos</vt:lpstr>
      <vt:lpstr>Seletor *</vt:lpstr>
      <vt:lpstr>Pseudo-classes</vt:lpstr>
      <vt:lpstr>Exemplo – nth-child()</vt:lpstr>
      <vt:lpstr>Pseudo-elementos</vt:lpstr>
      <vt:lpstr>Pseudo-elementos</vt:lpstr>
      <vt:lpstr>Combinando seletores</vt:lpstr>
      <vt:lpstr>Combinando seletores com &gt;</vt:lpstr>
      <vt:lpstr>Combinando seletores com +</vt:lpstr>
      <vt:lpstr>Combinando seletores com ~</vt:lpstr>
      <vt:lpstr>Conflitos de Estilo</vt:lpstr>
      <vt:lpstr>Conflitos de Estilos - Herança</vt:lpstr>
      <vt:lpstr>Conflito de Estilos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Seletores CSS</dc:title>
  <dc:creator>RAFAEL ELIAS DE LIMA ESCALFONI</dc:creator>
  <cp:lastModifiedBy>RAFAEL ELIAS DE LIMA ESCALFONI</cp:lastModifiedBy>
  <cp:revision>6</cp:revision>
  <dcterms:created xsi:type="dcterms:W3CDTF">2021-02-12T13:30:10Z</dcterms:created>
  <dcterms:modified xsi:type="dcterms:W3CDTF">2021-02-12T14:18:27Z</dcterms:modified>
</cp:coreProperties>
</file>