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2" r:id="rId16"/>
    <p:sldId id="273" r:id="rId17"/>
    <p:sldId id="274" r:id="rId18"/>
    <p:sldId id="275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2" r:id="rId33"/>
    <p:sldId id="291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82"/>
    <p:restoredTop sz="94694"/>
  </p:normalViewPr>
  <p:slideViewPr>
    <p:cSldViewPr snapToGrid="0" snapToObjects="1">
      <p:cViewPr varScale="1">
        <p:scale>
          <a:sx n="107" d="100"/>
          <a:sy n="107" d="100"/>
        </p:scale>
        <p:origin x="192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ELIAS DE LIMA ESCALFONI" userId="77e1fd9a-a5e0-466f-b856-a830925030ce" providerId="ADAL" clId="{E864DCB2-A938-1840-949A-27451754FCD6}"/>
    <pc:docChg chg="modSld">
      <pc:chgData name="RAFAEL ELIAS DE LIMA ESCALFONI" userId="77e1fd9a-a5e0-466f-b856-a830925030ce" providerId="ADAL" clId="{E864DCB2-A938-1840-949A-27451754FCD6}" dt="2021-09-10T13:54:21.363" v="3" actId="20577"/>
      <pc:docMkLst>
        <pc:docMk/>
      </pc:docMkLst>
      <pc:sldChg chg="modSp mod">
        <pc:chgData name="RAFAEL ELIAS DE LIMA ESCALFONI" userId="77e1fd9a-a5e0-466f-b856-a830925030ce" providerId="ADAL" clId="{E864DCB2-A938-1840-949A-27451754FCD6}" dt="2021-09-10T13:53:49.056" v="1" actId="20577"/>
        <pc:sldMkLst>
          <pc:docMk/>
          <pc:sldMk cId="3123274219" sldId="293"/>
        </pc:sldMkLst>
        <pc:spChg chg="mod">
          <ac:chgData name="RAFAEL ELIAS DE LIMA ESCALFONI" userId="77e1fd9a-a5e0-466f-b856-a830925030ce" providerId="ADAL" clId="{E864DCB2-A938-1840-949A-27451754FCD6}" dt="2021-09-10T13:53:49.056" v="1" actId="20577"/>
          <ac:spMkLst>
            <pc:docMk/>
            <pc:sldMk cId="3123274219" sldId="293"/>
            <ac:spMk id="3" creationId="{9577C67A-0D49-DA42-B38B-4F4E380BB3DE}"/>
          </ac:spMkLst>
        </pc:spChg>
      </pc:sldChg>
      <pc:sldChg chg="modSp mod">
        <pc:chgData name="RAFAEL ELIAS DE LIMA ESCALFONI" userId="77e1fd9a-a5e0-466f-b856-a830925030ce" providerId="ADAL" clId="{E864DCB2-A938-1840-949A-27451754FCD6}" dt="2021-09-10T13:54:21.363" v="3" actId="20577"/>
        <pc:sldMkLst>
          <pc:docMk/>
          <pc:sldMk cId="1046008995" sldId="294"/>
        </pc:sldMkLst>
        <pc:spChg chg="mod">
          <ac:chgData name="RAFAEL ELIAS DE LIMA ESCALFONI" userId="77e1fd9a-a5e0-466f-b856-a830925030ce" providerId="ADAL" clId="{E864DCB2-A938-1840-949A-27451754FCD6}" dt="2021-09-10T13:54:21.363" v="3" actId="20577"/>
          <ac:spMkLst>
            <pc:docMk/>
            <pc:sldMk cId="1046008995" sldId="294"/>
            <ac:spMk id="3" creationId="{9577C67A-0D49-DA42-B38B-4F4E380BB3DE}"/>
          </ac:spMkLst>
        </pc:spChg>
      </pc:sldChg>
    </pc:docChg>
  </pc:docChgLst>
  <pc:docChgLst>
    <pc:chgData name="RAFAEL ELIAS DE LIMA ESCALFONI" userId="77e1fd9a-a5e0-466f-b856-a830925030ce" providerId="ADAL" clId="{340E9D28-6E19-7A4D-B4A7-9C592DED2454}"/>
    <pc:docChg chg="modSld">
      <pc:chgData name="RAFAEL ELIAS DE LIMA ESCALFONI" userId="77e1fd9a-a5e0-466f-b856-a830925030ce" providerId="ADAL" clId="{340E9D28-6E19-7A4D-B4A7-9C592DED2454}" dt="2021-11-26T14:25:06.860" v="47" actId="20577"/>
      <pc:docMkLst>
        <pc:docMk/>
      </pc:docMkLst>
      <pc:sldChg chg="modSp mod">
        <pc:chgData name="RAFAEL ELIAS DE LIMA ESCALFONI" userId="77e1fd9a-a5e0-466f-b856-a830925030ce" providerId="ADAL" clId="{340E9D28-6E19-7A4D-B4A7-9C592DED2454}" dt="2021-11-26T14:20:57.718" v="46" actId="6549"/>
        <pc:sldMkLst>
          <pc:docMk/>
          <pc:sldMk cId="2226600243" sldId="263"/>
        </pc:sldMkLst>
        <pc:spChg chg="mod">
          <ac:chgData name="RAFAEL ELIAS DE LIMA ESCALFONI" userId="77e1fd9a-a5e0-466f-b856-a830925030ce" providerId="ADAL" clId="{340E9D28-6E19-7A4D-B4A7-9C592DED2454}" dt="2021-11-26T14:20:57.718" v="46" actId="6549"/>
          <ac:spMkLst>
            <pc:docMk/>
            <pc:sldMk cId="2226600243" sldId="263"/>
            <ac:spMk id="3" creationId="{22BEFC67-F73E-B547-B10B-62C9745F3E60}"/>
          </ac:spMkLst>
        </pc:spChg>
      </pc:sldChg>
      <pc:sldChg chg="modSp mod">
        <pc:chgData name="RAFAEL ELIAS DE LIMA ESCALFONI" userId="77e1fd9a-a5e0-466f-b856-a830925030ce" providerId="ADAL" clId="{340E9D28-6E19-7A4D-B4A7-9C592DED2454}" dt="2021-11-26T14:25:06.860" v="47" actId="20577"/>
        <pc:sldMkLst>
          <pc:docMk/>
          <pc:sldMk cId="1218034025" sldId="278"/>
        </pc:sldMkLst>
        <pc:spChg chg="mod">
          <ac:chgData name="RAFAEL ELIAS DE LIMA ESCALFONI" userId="77e1fd9a-a5e0-466f-b856-a830925030ce" providerId="ADAL" clId="{340E9D28-6E19-7A4D-B4A7-9C592DED2454}" dt="2021-11-26T14:25:06.860" v="47" actId="20577"/>
          <ac:spMkLst>
            <pc:docMk/>
            <pc:sldMk cId="1218034025" sldId="278"/>
            <ac:spMk id="3" creationId="{CD9FA429-EEB0-5848-B457-44E2118BD39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11/26/21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980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11/26/21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464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11/26/21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135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11/26/21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618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11/26/21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214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11/26/21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984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11/26/21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780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11/26/21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59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11/26/21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293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075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184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7381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C869C3B-5565-4AAC-86A8-9EB0AB1C6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9B85C78-0F3F-3B47-BB24-81DE4FB772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423" y="3807725"/>
            <a:ext cx="10909073" cy="1447062"/>
          </a:xfrm>
        </p:spPr>
        <p:txBody>
          <a:bodyPr>
            <a:normAutofit/>
          </a:bodyPr>
          <a:lstStyle/>
          <a:p>
            <a:pPr algn="ctr"/>
            <a:r>
              <a:rPr lang="pt-BR" sz="6000" dirty="0"/>
              <a:t>Design Responsivo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0A09B1-E389-E542-8FBF-93ED3BBBB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1474" y="5576520"/>
            <a:ext cx="9622971" cy="691312"/>
          </a:xfrm>
        </p:spPr>
        <p:txBody>
          <a:bodyPr>
            <a:normAutofit fontScale="92500" lnSpcReduction="10000"/>
          </a:bodyPr>
          <a:lstStyle/>
          <a:p>
            <a:pPr algn="ctr">
              <a:lnSpc>
                <a:spcPct val="100000"/>
              </a:lnSpc>
            </a:pPr>
            <a:r>
              <a:rPr lang="pt-BR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Rafael Escalfoni</a:t>
            </a: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endParaRPr lang="pt-BR" sz="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>
              <a:lnSpc>
                <a:spcPct val="100000"/>
              </a:lnSpc>
            </a:pPr>
            <a:r>
              <a:rPr lang="pt-BR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Adaptado de “Web Design Responsivo – Páginas adaptáveis para todos os dispositivos”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41136EC-EC34-4D08-B5AB-8CE5870B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52600" y="5415653"/>
            <a:ext cx="86868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995470A-422C-4D09-B47E-C2E326495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Saiba o que é Web Design Responsivo e porque a responsividade é importante  para o seu site! - Blog C2TI - Dicas para garantir o Sucesso Online!">
            <a:extLst>
              <a:ext uri="{FF2B5EF4-FFF2-40B4-BE49-F238E27FC236}">
                <a16:creationId xmlns:a16="http://schemas.microsoft.com/office/drawing/2014/main" id="{CEE2DEBC-52A7-6E4D-97E4-555DB15A7D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89"/>
          <a:stretch/>
        </p:blipFill>
        <p:spPr bwMode="auto">
          <a:xfrm>
            <a:off x="2458063" y="590168"/>
            <a:ext cx="7275873" cy="3955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525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ADB6535-5F4D-E246-9358-A3A26F075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073550" cy="5126203"/>
          </a:xfrm>
        </p:spPr>
        <p:txBody>
          <a:bodyPr anchor="ctr">
            <a:normAutofit/>
          </a:bodyPr>
          <a:lstStyle/>
          <a:p>
            <a:pPr algn="r"/>
            <a:r>
              <a:rPr lang="pt-BR" dirty="0"/>
              <a:t>Pensando em um CSS fixo</a:t>
            </a:r>
            <a:br>
              <a:rPr lang="pt-BR" dirty="0"/>
            </a:br>
            <a:r>
              <a:rPr lang="pt-BR" sz="1400" dirty="0" err="1"/>
              <a:t>https</a:t>
            </a:r>
            <a:r>
              <a:rPr lang="pt-BR" sz="1400" dirty="0"/>
              <a:t>://</a:t>
            </a:r>
            <a:r>
              <a:rPr lang="pt-BR" sz="1400" dirty="0" err="1"/>
              <a:t>gist.github.com</a:t>
            </a:r>
            <a:r>
              <a:rPr lang="pt-BR" sz="1400" dirty="0"/>
              <a:t>/3630828</a:t>
            </a:r>
            <a:r>
              <a:rPr lang="pt-BR" dirty="0"/>
              <a:t> </a:t>
            </a:r>
            <a:br>
              <a:rPr lang="pt-BR" dirty="0"/>
            </a:br>
            <a:endParaRPr lang="pt-BR" dirty="0"/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2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2E0966-DE3F-B84A-8A3A-26D38A666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3786" y="0"/>
            <a:ext cx="6791894" cy="6270171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sz="1600" dirty="0">
                <a:latin typeface="SFTT1000"/>
              </a:rPr>
              <a:t>*{ </a:t>
            </a:r>
            <a:r>
              <a:rPr lang="pt-BR" sz="1600" dirty="0" err="1">
                <a:solidFill>
                  <a:srgbClr val="7F0054"/>
                </a:solidFill>
                <a:latin typeface="SFTT1000"/>
              </a:rPr>
              <a:t>margin</a:t>
            </a:r>
            <a:r>
              <a:rPr lang="pt-BR" sz="1600" dirty="0">
                <a:latin typeface="SFTT1000"/>
              </a:rPr>
              <a:t>: 0; </a:t>
            </a:r>
            <a:r>
              <a:rPr lang="pt-BR" sz="1600" dirty="0" err="1">
                <a:solidFill>
                  <a:srgbClr val="7F0054"/>
                </a:solidFill>
                <a:latin typeface="SFTT1000"/>
              </a:rPr>
              <a:t>padding</a:t>
            </a:r>
            <a:r>
              <a:rPr lang="pt-BR" sz="1600" dirty="0">
                <a:latin typeface="SFTT1000"/>
              </a:rPr>
              <a:t>: 0; } </a:t>
            </a:r>
            <a:endParaRPr lang="pt-BR" sz="16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sz="1600" dirty="0" err="1">
                <a:solidFill>
                  <a:srgbClr val="7F0054"/>
                </a:solidFill>
                <a:latin typeface="SFTT1000"/>
              </a:rPr>
              <a:t>html</a:t>
            </a:r>
            <a:r>
              <a:rPr lang="pt-BR" sz="1600" dirty="0">
                <a:solidFill>
                  <a:srgbClr val="7F0054"/>
                </a:solidFill>
                <a:latin typeface="SFTT1000"/>
              </a:rPr>
              <a:t> </a:t>
            </a:r>
            <a:r>
              <a:rPr lang="pt-BR" sz="1600" dirty="0">
                <a:latin typeface="SFTT1000"/>
              </a:rPr>
              <a:t>{ </a:t>
            </a:r>
            <a:r>
              <a:rPr lang="pt-BR" sz="1600" dirty="0" err="1">
                <a:solidFill>
                  <a:srgbClr val="7F0054"/>
                </a:solidFill>
                <a:latin typeface="SFTT1000"/>
              </a:rPr>
              <a:t>font-family</a:t>
            </a:r>
            <a:r>
              <a:rPr lang="pt-BR" sz="1600" dirty="0">
                <a:latin typeface="SFTT1000"/>
              </a:rPr>
              <a:t>: Arial, </a:t>
            </a:r>
            <a:r>
              <a:rPr lang="pt-BR" sz="1600" dirty="0" err="1">
                <a:latin typeface="SFTT1000"/>
              </a:rPr>
              <a:t>Helvetica</a:t>
            </a:r>
            <a:r>
              <a:rPr lang="pt-BR" sz="1600" dirty="0">
                <a:latin typeface="SFTT1000"/>
              </a:rPr>
              <a:t>, </a:t>
            </a:r>
            <a:r>
              <a:rPr lang="pt-BR" sz="1600" dirty="0" err="1">
                <a:solidFill>
                  <a:srgbClr val="7F0054"/>
                </a:solidFill>
                <a:latin typeface="SFTT1000"/>
              </a:rPr>
              <a:t>sans-serif</a:t>
            </a:r>
            <a:r>
              <a:rPr lang="pt-BR" sz="1600" dirty="0">
                <a:latin typeface="SFTT1000"/>
              </a:rPr>
              <a:t>; } </a:t>
            </a:r>
            <a:endParaRPr lang="pt-BR" sz="16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sz="1600" dirty="0">
                <a:latin typeface="SFTT1000"/>
              </a:rPr>
              <a:t>.container { /* </a:t>
            </a:r>
            <a:r>
              <a:rPr lang="pt-BR" sz="1600" dirty="0" err="1">
                <a:latin typeface="SFTT1000"/>
              </a:rPr>
              <a:t>wrap</a:t>
            </a:r>
            <a:r>
              <a:rPr lang="pt-BR" sz="1600" dirty="0">
                <a:latin typeface="SFTT1000"/>
              </a:rPr>
              <a:t> da página */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sz="1600" dirty="0">
                <a:latin typeface="SFTT1000"/>
              </a:rPr>
              <a:t> </a:t>
            </a:r>
            <a:r>
              <a:rPr lang="pt-BR" sz="1600" dirty="0" err="1">
                <a:solidFill>
                  <a:srgbClr val="7F0054"/>
                </a:solidFill>
                <a:latin typeface="SFTT1000"/>
              </a:rPr>
              <a:t>margin</a:t>
            </a:r>
            <a:r>
              <a:rPr lang="pt-BR" sz="1600" dirty="0">
                <a:latin typeface="SFTT1000"/>
              </a:rPr>
              <a:t>: 0 </a:t>
            </a:r>
            <a:r>
              <a:rPr lang="pt-BR" sz="1600" dirty="0">
                <a:solidFill>
                  <a:srgbClr val="7F0054"/>
                </a:solidFill>
                <a:latin typeface="SFTT1000"/>
              </a:rPr>
              <a:t>auto</a:t>
            </a:r>
            <a:r>
              <a:rPr lang="pt-BR" sz="1600" dirty="0">
                <a:latin typeface="SFTT1000"/>
              </a:rPr>
              <a:t>;  </a:t>
            </a:r>
            <a:r>
              <a:rPr lang="pt-BR" sz="1600" dirty="0" err="1">
                <a:solidFill>
                  <a:srgbClr val="7F0054"/>
                </a:solidFill>
                <a:latin typeface="SFTT1000"/>
              </a:rPr>
              <a:t>width</a:t>
            </a:r>
            <a:r>
              <a:rPr lang="pt-BR" sz="1600" dirty="0">
                <a:latin typeface="SFTT1000"/>
              </a:rPr>
              <a:t>: 960px; } </a:t>
            </a:r>
            <a:endParaRPr lang="pt-BR" sz="1600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600" dirty="0">
                <a:latin typeface="SFTT1000"/>
              </a:rPr>
              <a:t>.</a:t>
            </a:r>
            <a:r>
              <a:rPr lang="pt-BR" sz="1600" dirty="0" err="1">
                <a:latin typeface="SFTT1000"/>
              </a:rPr>
              <a:t>content-main</a:t>
            </a:r>
            <a:r>
              <a:rPr lang="pt-BR" sz="1600" dirty="0">
                <a:latin typeface="SFTT1000"/>
              </a:rPr>
              <a:t> { </a:t>
            </a:r>
            <a:r>
              <a:rPr lang="pt-BR" sz="1600" dirty="0" err="1">
                <a:solidFill>
                  <a:srgbClr val="7F0054"/>
                </a:solidFill>
                <a:latin typeface="SFTT1000"/>
              </a:rPr>
              <a:t>float</a:t>
            </a:r>
            <a:r>
              <a:rPr lang="pt-BR" sz="1600" dirty="0">
                <a:latin typeface="SFTT1000"/>
              </a:rPr>
              <a:t>: </a:t>
            </a:r>
            <a:r>
              <a:rPr lang="pt-BR" sz="1600" dirty="0" err="1">
                <a:solidFill>
                  <a:srgbClr val="7F0054"/>
                </a:solidFill>
                <a:latin typeface="SFTT1000"/>
              </a:rPr>
              <a:t>left</a:t>
            </a:r>
            <a:r>
              <a:rPr lang="pt-BR" sz="1600" dirty="0">
                <a:latin typeface="SFTT1000"/>
              </a:rPr>
              <a:t>; </a:t>
            </a:r>
            <a:r>
              <a:rPr lang="pt-BR" sz="1600" dirty="0" err="1">
                <a:solidFill>
                  <a:srgbClr val="7F0054"/>
                </a:solidFill>
                <a:latin typeface="SFTT1000"/>
              </a:rPr>
              <a:t>width</a:t>
            </a:r>
            <a:r>
              <a:rPr lang="pt-BR" sz="1600" dirty="0">
                <a:latin typeface="SFTT1000"/>
              </a:rPr>
              <a:t>: 593px; }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600" dirty="0">
                <a:latin typeface="SFTT1000"/>
              </a:rPr>
              <a:t>    .</a:t>
            </a:r>
            <a:r>
              <a:rPr lang="pt-BR" sz="1600" dirty="0" err="1">
                <a:latin typeface="SFTT1000"/>
              </a:rPr>
              <a:t>hero</a:t>
            </a:r>
            <a:r>
              <a:rPr lang="pt-BR" sz="1600" dirty="0">
                <a:latin typeface="SFTT1000"/>
              </a:rPr>
              <a:t> { </a:t>
            </a:r>
            <a:r>
              <a:rPr lang="pt-BR" sz="1600" dirty="0" err="1">
                <a:solidFill>
                  <a:srgbClr val="7F0054"/>
                </a:solidFill>
                <a:latin typeface="SFTT1000"/>
              </a:rPr>
              <a:t>margin</a:t>
            </a:r>
            <a:r>
              <a:rPr lang="pt-BR" sz="1600" dirty="0">
                <a:latin typeface="SFTT1000"/>
              </a:rPr>
              <a:t>: 25px 0; }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600" dirty="0">
                <a:latin typeface="SFTT1000"/>
              </a:rPr>
              <a:t>    .</a:t>
            </a:r>
            <a:r>
              <a:rPr lang="pt-BR" sz="1600" dirty="0" err="1">
                <a:latin typeface="SFTT1000"/>
              </a:rPr>
              <a:t>last-contents</a:t>
            </a:r>
            <a:r>
              <a:rPr lang="pt-BR" sz="1600" dirty="0">
                <a:latin typeface="SFTT1000"/>
              </a:rPr>
              <a:t> { </a:t>
            </a:r>
            <a:r>
              <a:rPr lang="pt-BR" sz="1600" dirty="0" err="1">
                <a:solidFill>
                  <a:srgbClr val="7F0054"/>
                </a:solidFill>
                <a:latin typeface="SFTT1000"/>
              </a:rPr>
              <a:t>font-size</a:t>
            </a:r>
            <a:r>
              <a:rPr lang="pt-BR" sz="1600" dirty="0">
                <a:latin typeface="SFTT1000"/>
              </a:rPr>
              <a:t>: 12px; }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600" dirty="0">
                <a:latin typeface="SFTT1000"/>
              </a:rPr>
              <a:t>        .</a:t>
            </a:r>
            <a:r>
              <a:rPr lang="pt-BR" sz="1600" dirty="0" err="1">
                <a:latin typeface="SFTT1000"/>
              </a:rPr>
              <a:t>last-content-call</a:t>
            </a:r>
            <a:r>
              <a:rPr lang="pt-BR" sz="1600" dirty="0">
                <a:latin typeface="SFTT1000"/>
              </a:rPr>
              <a:t> { </a:t>
            </a:r>
            <a:r>
              <a:rPr lang="pt-BR" sz="1600" dirty="0" err="1">
                <a:solidFill>
                  <a:srgbClr val="7F0054"/>
                </a:solidFill>
                <a:latin typeface="SFTT1000"/>
              </a:rPr>
              <a:t>float</a:t>
            </a:r>
            <a:r>
              <a:rPr lang="pt-BR" sz="1600" dirty="0">
                <a:latin typeface="SFTT1000"/>
              </a:rPr>
              <a:t>: </a:t>
            </a:r>
            <a:r>
              <a:rPr lang="pt-BR" sz="1600" dirty="0" err="1">
                <a:solidFill>
                  <a:srgbClr val="7F0054"/>
                </a:solidFill>
                <a:latin typeface="SFTT1000"/>
              </a:rPr>
              <a:t>left</a:t>
            </a:r>
            <a:r>
              <a:rPr lang="pt-BR" sz="1600" dirty="0">
                <a:latin typeface="SFTT1000"/>
              </a:rPr>
              <a:t>; </a:t>
            </a:r>
            <a:r>
              <a:rPr lang="pt-BR" sz="1600" dirty="0" err="1">
                <a:solidFill>
                  <a:srgbClr val="7F0054"/>
                </a:solidFill>
                <a:latin typeface="SFTT1000"/>
              </a:rPr>
              <a:t>margin</a:t>
            </a:r>
            <a:r>
              <a:rPr lang="pt-BR" sz="1600" dirty="0">
                <a:latin typeface="SFTT1000"/>
              </a:rPr>
              <a:t>: 15px 15px 15px 0; </a:t>
            </a:r>
            <a:r>
              <a:rPr lang="pt-BR" sz="1600" dirty="0" err="1">
                <a:solidFill>
                  <a:srgbClr val="7F0054"/>
                </a:solidFill>
                <a:latin typeface="SFTT1000"/>
              </a:rPr>
              <a:t>width</a:t>
            </a:r>
            <a:r>
              <a:rPr lang="pt-BR" sz="1600" dirty="0">
                <a:latin typeface="SFTT1000"/>
              </a:rPr>
              <a:t>: 280px; } </a:t>
            </a:r>
            <a:endParaRPr lang="pt-BR" sz="1600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600" dirty="0">
                <a:latin typeface="SFTT1000"/>
              </a:rPr>
              <a:t>            .</a:t>
            </a:r>
            <a:r>
              <a:rPr lang="pt-BR" sz="1600" dirty="0" err="1">
                <a:latin typeface="SFTT1000"/>
              </a:rPr>
              <a:t>last-content-call</a:t>
            </a:r>
            <a:r>
              <a:rPr lang="pt-BR" sz="1600" dirty="0">
                <a:latin typeface="SFTT1000"/>
              </a:rPr>
              <a:t> .</a:t>
            </a:r>
            <a:r>
              <a:rPr lang="pt-BR" sz="1600" dirty="0" err="1">
                <a:latin typeface="SFTT1000"/>
              </a:rPr>
              <a:t>secondary-title</a:t>
            </a:r>
            <a:r>
              <a:rPr lang="pt-BR" sz="1600" dirty="0">
                <a:latin typeface="SFTT1000"/>
              </a:rPr>
              <a:t> { </a:t>
            </a:r>
            <a:r>
              <a:rPr lang="pt-BR" sz="1600" dirty="0" err="1">
                <a:solidFill>
                  <a:srgbClr val="7F0054"/>
                </a:solidFill>
                <a:latin typeface="SFTT1000"/>
              </a:rPr>
              <a:t>margin-bottom</a:t>
            </a:r>
            <a:r>
              <a:rPr lang="pt-BR" sz="1600" dirty="0">
                <a:latin typeface="SFTT1000"/>
              </a:rPr>
              <a:t>: 0; } </a:t>
            </a:r>
            <a:endParaRPr lang="pt-BR" sz="1600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600" dirty="0">
                <a:latin typeface="SFTT1000"/>
              </a:rPr>
              <a:t>            .</a:t>
            </a:r>
            <a:r>
              <a:rPr lang="pt-BR" sz="1600" dirty="0" err="1">
                <a:latin typeface="SFTT1000"/>
              </a:rPr>
              <a:t>last-content-call</a:t>
            </a:r>
            <a:r>
              <a:rPr lang="pt-BR" sz="1600" dirty="0">
                <a:latin typeface="SFTT1000"/>
              </a:rPr>
              <a:t> .</a:t>
            </a:r>
            <a:r>
              <a:rPr lang="pt-BR" sz="1600" dirty="0" err="1">
                <a:latin typeface="SFTT1000"/>
              </a:rPr>
              <a:t>brief</a:t>
            </a:r>
            <a:r>
              <a:rPr lang="pt-BR" sz="1600" dirty="0">
                <a:latin typeface="SFTT1000"/>
              </a:rPr>
              <a:t> { </a:t>
            </a:r>
            <a:r>
              <a:rPr lang="pt-BR" sz="1600" dirty="0" err="1">
                <a:solidFill>
                  <a:srgbClr val="7F0054"/>
                </a:solidFill>
                <a:latin typeface="SFTT1000"/>
              </a:rPr>
              <a:t>margin</a:t>
            </a:r>
            <a:r>
              <a:rPr lang="pt-BR" sz="1600" dirty="0">
                <a:latin typeface="SFTT1000"/>
              </a:rPr>
              <a:t>: 5px; }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600" dirty="0">
                <a:latin typeface="SFTT1000"/>
              </a:rPr>
              <a:t>.</a:t>
            </a:r>
            <a:r>
              <a:rPr lang="pt-BR" sz="1600" dirty="0" err="1">
                <a:latin typeface="SFTT1000"/>
              </a:rPr>
              <a:t>content-sidebar</a:t>
            </a:r>
            <a:r>
              <a:rPr lang="pt-BR" sz="1600" dirty="0">
                <a:latin typeface="SFTT1000"/>
              </a:rPr>
              <a:t> {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600" dirty="0">
                <a:solidFill>
                  <a:srgbClr val="7F0054"/>
                </a:solidFill>
                <a:latin typeface="SFTT1000"/>
              </a:rPr>
              <a:t>    background-color</a:t>
            </a:r>
            <a:r>
              <a:rPr lang="pt-BR" sz="1600" dirty="0">
                <a:latin typeface="SFTT1000"/>
              </a:rPr>
              <a:t>: #F0F0F0; </a:t>
            </a:r>
            <a:r>
              <a:rPr lang="pt-BR" sz="1600" dirty="0" err="1">
                <a:solidFill>
                  <a:srgbClr val="7F0054"/>
                </a:solidFill>
                <a:latin typeface="SFTT1000"/>
              </a:rPr>
              <a:t>float</a:t>
            </a:r>
            <a:r>
              <a:rPr lang="pt-BR" sz="1600" dirty="0">
                <a:latin typeface="SFTT1000"/>
              </a:rPr>
              <a:t>: </a:t>
            </a:r>
            <a:r>
              <a:rPr lang="pt-BR" sz="1600" dirty="0" err="1">
                <a:solidFill>
                  <a:srgbClr val="7F0054"/>
                </a:solidFill>
                <a:latin typeface="SFTT1000"/>
              </a:rPr>
              <a:t>right</a:t>
            </a:r>
            <a:r>
              <a:rPr lang="pt-BR" sz="1600" dirty="0">
                <a:latin typeface="SFTT1000"/>
              </a:rPr>
              <a:t>; </a:t>
            </a:r>
            <a:r>
              <a:rPr lang="pt-BR" sz="1600" dirty="0" err="1">
                <a:solidFill>
                  <a:srgbClr val="7F0054"/>
                </a:solidFill>
                <a:latin typeface="SFTT1000"/>
              </a:rPr>
              <a:t>padding</a:t>
            </a:r>
            <a:r>
              <a:rPr lang="pt-BR" sz="1600" dirty="0">
                <a:latin typeface="SFTT1000"/>
              </a:rPr>
              <a:t>: 10px; </a:t>
            </a:r>
            <a:r>
              <a:rPr lang="pt-BR" sz="1600" dirty="0" err="1">
                <a:solidFill>
                  <a:srgbClr val="7F0054"/>
                </a:solidFill>
                <a:latin typeface="SFTT1000"/>
              </a:rPr>
              <a:t>width</a:t>
            </a:r>
            <a:r>
              <a:rPr lang="pt-BR" sz="1600" dirty="0">
                <a:latin typeface="SFTT1000"/>
              </a:rPr>
              <a:t>: 322px; }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600" dirty="0">
                <a:latin typeface="SFTT1000"/>
              </a:rPr>
              <a:t>.</a:t>
            </a:r>
            <a:r>
              <a:rPr lang="pt-BR" sz="1600" dirty="0" err="1">
                <a:latin typeface="SFTT1000"/>
              </a:rPr>
              <a:t>main-nav</a:t>
            </a:r>
            <a:r>
              <a:rPr lang="pt-BR" sz="1600" dirty="0">
                <a:latin typeface="SFTT1000"/>
              </a:rPr>
              <a:t> </a:t>
            </a:r>
            <a:r>
              <a:rPr lang="pt-BR" sz="1600" dirty="0" err="1">
                <a:solidFill>
                  <a:srgbClr val="7F0054"/>
                </a:solidFill>
                <a:latin typeface="SFTT1000"/>
              </a:rPr>
              <a:t>ul</a:t>
            </a:r>
            <a:r>
              <a:rPr lang="pt-BR" sz="1600" dirty="0">
                <a:solidFill>
                  <a:srgbClr val="7F0054"/>
                </a:solidFill>
                <a:latin typeface="SFTT1000"/>
              </a:rPr>
              <a:t> </a:t>
            </a:r>
            <a:r>
              <a:rPr lang="pt-BR" sz="1600" dirty="0">
                <a:latin typeface="SFTT1000"/>
              </a:rPr>
              <a:t>{ </a:t>
            </a:r>
            <a:r>
              <a:rPr lang="pt-BR" sz="1600" dirty="0" err="1">
                <a:solidFill>
                  <a:srgbClr val="7F0054"/>
                </a:solidFill>
                <a:latin typeface="SFTT1000"/>
              </a:rPr>
              <a:t>list-style-type</a:t>
            </a:r>
            <a:r>
              <a:rPr lang="pt-BR" sz="1600" dirty="0">
                <a:latin typeface="SFTT1000"/>
              </a:rPr>
              <a:t>: </a:t>
            </a:r>
            <a:r>
              <a:rPr lang="pt-BR" sz="1600" dirty="0" err="1">
                <a:solidFill>
                  <a:srgbClr val="7F0054"/>
                </a:solidFill>
                <a:latin typeface="SFTT1000"/>
              </a:rPr>
              <a:t>none</a:t>
            </a:r>
            <a:r>
              <a:rPr lang="pt-BR" sz="1600" dirty="0">
                <a:latin typeface="SFTT1000"/>
              </a:rPr>
              <a:t>; }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1600" dirty="0">
                <a:latin typeface="SFTT1000"/>
              </a:rPr>
              <a:t>.</a:t>
            </a:r>
            <a:r>
              <a:rPr lang="pt-BR" sz="1600" dirty="0" err="1">
                <a:latin typeface="SFTT1000"/>
              </a:rPr>
              <a:t>main-nav</a:t>
            </a:r>
            <a:r>
              <a:rPr lang="pt-BR" sz="1600" dirty="0">
                <a:latin typeface="SFTT1000"/>
              </a:rPr>
              <a:t> </a:t>
            </a:r>
            <a:r>
              <a:rPr lang="pt-BR" sz="1600" dirty="0">
                <a:solidFill>
                  <a:srgbClr val="7F0054"/>
                </a:solidFill>
                <a:latin typeface="SFTT1000"/>
              </a:rPr>
              <a:t>li </a:t>
            </a:r>
            <a:r>
              <a:rPr lang="pt-BR" sz="1600" dirty="0">
                <a:latin typeface="SFTT1000"/>
              </a:rPr>
              <a:t>{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1600" dirty="0">
                <a:solidFill>
                  <a:srgbClr val="7F0054"/>
                </a:solidFill>
                <a:latin typeface="SFTT1000"/>
              </a:rPr>
              <a:t>    background-color</a:t>
            </a:r>
            <a:r>
              <a:rPr lang="pt-BR" sz="1600" dirty="0">
                <a:latin typeface="SFTT1000"/>
              </a:rPr>
              <a:t>: #F9F9F9;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1600" dirty="0">
                <a:solidFill>
                  <a:srgbClr val="7F0054"/>
                </a:solidFill>
                <a:latin typeface="SFTT1000"/>
              </a:rPr>
              <a:t>    </a:t>
            </a:r>
            <a:r>
              <a:rPr lang="pt-BR" sz="1600" dirty="0" err="1">
                <a:solidFill>
                  <a:srgbClr val="7F0054"/>
                </a:solidFill>
                <a:latin typeface="SFTT1000"/>
              </a:rPr>
              <a:t>float</a:t>
            </a:r>
            <a:r>
              <a:rPr lang="pt-BR" sz="1600" dirty="0" err="1">
                <a:latin typeface="SFTT1000"/>
              </a:rPr>
              <a:t>:</a:t>
            </a:r>
            <a:r>
              <a:rPr lang="pt-BR" sz="1600" dirty="0" err="1">
                <a:solidFill>
                  <a:srgbClr val="7F0054"/>
                </a:solidFill>
                <a:latin typeface="SFTT1000"/>
              </a:rPr>
              <a:t>left</a:t>
            </a:r>
            <a:r>
              <a:rPr lang="pt-BR" sz="1600" dirty="0">
                <a:latin typeface="SFTT1000"/>
              </a:rPr>
              <a:t>; </a:t>
            </a:r>
            <a:r>
              <a:rPr lang="pt-BR" sz="1600" dirty="0" err="1">
                <a:solidFill>
                  <a:srgbClr val="7F0054"/>
                </a:solidFill>
                <a:latin typeface="SFTT1000"/>
              </a:rPr>
              <a:t>margin</a:t>
            </a:r>
            <a:r>
              <a:rPr lang="pt-BR" sz="1600" dirty="0">
                <a:latin typeface="SFTT1000"/>
              </a:rPr>
              <a:t>: 15px; </a:t>
            </a:r>
            <a:r>
              <a:rPr lang="pt-BR" sz="1600" dirty="0" err="1">
                <a:solidFill>
                  <a:srgbClr val="7F0054"/>
                </a:solidFill>
                <a:latin typeface="SFTT1000"/>
              </a:rPr>
              <a:t>outline</a:t>
            </a:r>
            <a:r>
              <a:rPr lang="pt-BR" sz="1600" dirty="0">
                <a:latin typeface="SFTT1000"/>
              </a:rPr>
              <a:t>: 1px </a:t>
            </a:r>
            <a:r>
              <a:rPr lang="pt-BR" sz="1600" dirty="0" err="1">
                <a:solidFill>
                  <a:srgbClr val="7F0054"/>
                </a:solidFill>
                <a:latin typeface="SFTT1000"/>
              </a:rPr>
              <a:t>solid</a:t>
            </a:r>
            <a:r>
              <a:rPr lang="pt-BR" sz="1600" dirty="0">
                <a:solidFill>
                  <a:srgbClr val="7F0054"/>
                </a:solidFill>
                <a:latin typeface="SFTT1000"/>
              </a:rPr>
              <a:t> </a:t>
            </a:r>
            <a:r>
              <a:rPr lang="pt-BR" sz="1600" dirty="0">
                <a:latin typeface="SFTT1000"/>
              </a:rPr>
              <a:t>#DEDEDE;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600" dirty="0">
                <a:solidFill>
                  <a:srgbClr val="7F0054"/>
                </a:solidFill>
                <a:latin typeface="SFTT1000"/>
              </a:rPr>
              <a:t>    </a:t>
            </a:r>
            <a:r>
              <a:rPr lang="pt-BR" sz="1600" dirty="0" err="1">
                <a:solidFill>
                  <a:srgbClr val="7F0054"/>
                </a:solidFill>
                <a:latin typeface="SFTT1000"/>
              </a:rPr>
              <a:t>text-align</a:t>
            </a:r>
            <a:r>
              <a:rPr lang="pt-BR" sz="1600" dirty="0">
                <a:latin typeface="SFTT1000"/>
              </a:rPr>
              <a:t>: </a:t>
            </a:r>
            <a:r>
              <a:rPr lang="pt-BR" sz="1600" dirty="0">
                <a:solidFill>
                  <a:srgbClr val="7F0054"/>
                </a:solidFill>
                <a:latin typeface="SFTT1000"/>
              </a:rPr>
              <a:t>center</a:t>
            </a:r>
            <a:r>
              <a:rPr lang="pt-BR" sz="1600" dirty="0">
                <a:latin typeface="SFTT1000"/>
              </a:rPr>
              <a:t>; </a:t>
            </a:r>
            <a:r>
              <a:rPr lang="pt-BR" sz="1600" dirty="0" err="1">
                <a:solidFill>
                  <a:srgbClr val="7F0054"/>
                </a:solidFill>
                <a:latin typeface="SFTT1000"/>
              </a:rPr>
              <a:t>width</a:t>
            </a:r>
            <a:r>
              <a:rPr lang="pt-BR" sz="1600" dirty="0">
                <a:latin typeface="SFTT1000"/>
              </a:rPr>
              <a:t>: 130px; }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600" dirty="0">
                <a:latin typeface="SFTT1000"/>
              </a:rPr>
              <a:t>.</a:t>
            </a:r>
            <a:r>
              <a:rPr lang="pt-BR" sz="1600" dirty="0" err="1">
                <a:latin typeface="SFTT1000"/>
              </a:rPr>
              <a:t>main-nav</a:t>
            </a:r>
            <a:r>
              <a:rPr lang="pt-BR" sz="1600" dirty="0">
                <a:latin typeface="SFTT1000"/>
              </a:rPr>
              <a:t> </a:t>
            </a:r>
            <a:r>
              <a:rPr lang="pt-BR" sz="1600" dirty="0">
                <a:solidFill>
                  <a:srgbClr val="7F0054"/>
                </a:solidFill>
                <a:latin typeface="SFTT1000"/>
              </a:rPr>
              <a:t>a </a:t>
            </a:r>
            <a:r>
              <a:rPr lang="pt-BR" sz="1600" dirty="0">
                <a:latin typeface="SFTT1000"/>
              </a:rPr>
              <a:t>{ </a:t>
            </a:r>
            <a:r>
              <a:rPr lang="pt-BR" sz="1600" dirty="0">
                <a:solidFill>
                  <a:srgbClr val="7F0054"/>
                </a:solidFill>
                <a:latin typeface="SFTT1000"/>
              </a:rPr>
              <a:t>display</a:t>
            </a:r>
            <a:r>
              <a:rPr lang="pt-BR" sz="1600" dirty="0">
                <a:latin typeface="SFTT1000"/>
              </a:rPr>
              <a:t>: </a:t>
            </a:r>
            <a:r>
              <a:rPr lang="pt-BR" sz="1600" dirty="0" err="1">
                <a:solidFill>
                  <a:srgbClr val="7F0054"/>
                </a:solidFill>
                <a:latin typeface="SFTT1000"/>
              </a:rPr>
              <a:t>block</a:t>
            </a:r>
            <a:r>
              <a:rPr lang="pt-BR" sz="1600" dirty="0">
                <a:latin typeface="SFTT1000"/>
              </a:rPr>
              <a:t>; </a:t>
            </a:r>
            <a:r>
              <a:rPr lang="pt-BR" sz="1600" dirty="0" err="1">
                <a:solidFill>
                  <a:srgbClr val="7F0054"/>
                </a:solidFill>
                <a:latin typeface="SFTT1000"/>
              </a:rPr>
              <a:t>padding</a:t>
            </a:r>
            <a:r>
              <a:rPr lang="pt-BR" sz="1600" dirty="0">
                <a:latin typeface="SFTT1000"/>
              </a:rPr>
              <a:t>: 10px; </a:t>
            </a:r>
            <a:r>
              <a:rPr lang="pt-BR" sz="1600" dirty="0" err="1">
                <a:solidFill>
                  <a:srgbClr val="7F0054"/>
                </a:solidFill>
                <a:latin typeface="SFTT1000"/>
              </a:rPr>
              <a:t>text-decoration</a:t>
            </a:r>
            <a:r>
              <a:rPr lang="pt-BR" sz="1600" dirty="0">
                <a:latin typeface="SFTT1000"/>
              </a:rPr>
              <a:t>: </a:t>
            </a:r>
            <a:r>
              <a:rPr lang="pt-BR" sz="1600" dirty="0" err="1">
                <a:solidFill>
                  <a:srgbClr val="7F0054"/>
                </a:solidFill>
                <a:latin typeface="SFTT1000"/>
              </a:rPr>
              <a:t>none</a:t>
            </a:r>
            <a:r>
              <a:rPr lang="pt-BR" sz="1600" dirty="0">
                <a:latin typeface="SFTT1000"/>
              </a:rPr>
              <a:t>; } </a:t>
            </a:r>
            <a:endParaRPr lang="pt-BR" sz="1600" dirty="0"/>
          </a:p>
          <a:p>
            <a:pPr>
              <a:spcBef>
                <a:spcPts val="0"/>
              </a:spcBef>
            </a:pPr>
            <a:r>
              <a:rPr lang="pt-BR" sz="1600" dirty="0">
                <a:latin typeface="SFTT1000"/>
              </a:rPr>
              <a:t>.</a:t>
            </a:r>
            <a:r>
              <a:rPr lang="pt-BR" sz="1600" dirty="0" err="1">
                <a:latin typeface="SFTT1000"/>
              </a:rPr>
              <a:t>main-footer</a:t>
            </a:r>
            <a:r>
              <a:rPr lang="pt-BR" sz="1600" dirty="0">
                <a:latin typeface="SFTT1000"/>
              </a:rPr>
              <a:t> { </a:t>
            </a:r>
            <a:r>
              <a:rPr lang="pt-BR" sz="1600" dirty="0">
                <a:solidFill>
                  <a:srgbClr val="7F0054"/>
                </a:solidFill>
                <a:latin typeface="SFTT1000"/>
              </a:rPr>
              <a:t>background-color</a:t>
            </a:r>
            <a:r>
              <a:rPr lang="pt-BR" sz="1600" dirty="0">
                <a:latin typeface="SFTT1000"/>
              </a:rPr>
              <a:t>: #F0F0F0; </a:t>
            </a:r>
            <a:r>
              <a:rPr lang="pt-BR" sz="1600" dirty="0" err="1">
                <a:solidFill>
                  <a:srgbClr val="7F0054"/>
                </a:solidFill>
                <a:latin typeface="SFTT1000"/>
              </a:rPr>
              <a:t>clear</a:t>
            </a:r>
            <a:r>
              <a:rPr lang="pt-BR" sz="1600" dirty="0">
                <a:latin typeface="SFTT1000"/>
              </a:rPr>
              <a:t>: </a:t>
            </a:r>
            <a:r>
              <a:rPr lang="pt-BR" sz="1600" dirty="0" err="1">
                <a:solidFill>
                  <a:srgbClr val="7F0054"/>
                </a:solidFill>
                <a:latin typeface="SFTT1000"/>
              </a:rPr>
              <a:t>both</a:t>
            </a:r>
            <a:r>
              <a:rPr lang="pt-BR" sz="1600" dirty="0">
                <a:latin typeface="SFTT1000"/>
              </a:rPr>
              <a:t>; </a:t>
            </a:r>
            <a:r>
              <a:rPr lang="pt-BR" sz="1600" dirty="0" err="1">
                <a:solidFill>
                  <a:srgbClr val="7F0054"/>
                </a:solidFill>
                <a:latin typeface="SFTT1000"/>
              </a:rPr>
              <a:t>float</a:t>
            </a:r>
            <a:r>
              <a:rPr lang="pt-BR" sz="1600" dirty="0">
                <a:latin typeface="SFTT1000"/>
              </a:rPr>
              <a:t>: </a:t>
            </a:r>
            <a:r>
              <a:rPr lang="pt-BR" sz="1600" dirty="0" err="1">
                <a:solidFill>
                  <a:srgbClr val="7F0054"/>
                </a:solidFill>
                <a:latin typeface="SFTT1000"/>
              </a:rPr>
              <a:t>left</a:t>
            </a:r>
            <a:r>
              <a:rPr lang="pt-BR" sz="1600" dirty="0">
                <a:latin typeface="SFTT1000"/>
              </a:rPr>
              <a:t>; </a:t>
            </a:r>
          </a:p>
          <a:p>
            <a:pPr>
              <a:spcBef>
                <a:spcPts val="0"/>
              </a:spcBef>
            </a:pPr>
            <a:r>
              <a:rPr lang="pt-BR" sz="1600" dirty="0" err="1">
                <a:solidFill>
                  <a:srgbClr val="7F0054"/>
                </a:solidFill>
                <a:latin typeface="SFTT1000"/>
              </a:rPr>
              <a:t>font-size</a:t>
            </a:r>
            <a:r>
              <a:rPr lang="pt-BR" sz="1600" dirty="0">
                <a:latin typeface="SFTT1000"/>
              </a:rPr>
              <a:t>: 12px; </a:t>
            </a:r>
            <a:r>
              <a:rPr lang="pt-BR" sz="1600" dirty="0" err="1">
                <a:solidFill>
                  <a:srgbClr val="7F0054"/>
                </a:solidFill>
                <a:latin typeface="SFTT1000"/>
              </a:rPr>
              <a:t>margin</a:t>
            </a:r>
            <a:r>
              <a:rPr lang="pt-BR" sz="1600" dirty="0">
                <a:latin typeface="SFTT1000"/>
              </a:rPr>
              <a:t>: 15px 0; </a:t>
            </a:r>
            <a:r>
              <a:rPr lang="pt-BR" sz="1600" dirty="0" err="1">
                <a:solidFill>
                  <a:srgbClr val="7F0054"/>
                </a:solidFill>
                <a:latin typeface="SFTT1000"/>
              </a:rPr>
              <a:t>padding</a:t>
            </a:r>
            <a:r>
              <a:rPr lang="pt-BR" sz="1600" dirty="0">
                <a:latin typeface="SFTT1000"/>
              </a:rPr>
              <a:t>: 15px; </a:t>
            </a:r>
            <a:r>
              <a:rPr lang="pt-BR" sz="1600" dirty="0" err="1">
                <a:solidFill>
                  <a:srgbClr val="7F0054"/>
                </a:solidFill>
                <a:latin typeface="SFTT1000"/>
              </a:rPr>
              <a:t>text-align</a:t>
            </a:r>
            <a:r>
              <a:rPr lang="pt-BR" sz="1600" dirty="0">
                <a:latin typeface="SFTT1000"/>
              </a:rPr>
              <a:t>: </a:t>
            </a:r>
            <a:r>
              <a:rPr lang="pt-BR" sz="1600" dirty="0">
                <a:solidFill>
                  <a:srgbClr val="7F0054"/>
                </a:solidFill>
                <a:latin typeface="SFTT1000"/>
              </a:rPr>
              <a:t>center</a:t>
            </a:r>
            <a:r>
              <a:rPr lang="pt-BR" sz="1600" dirty="0">
                <a:latin typeface="SFTT1000"/>
              </a:rPr>
              <a:t>; </a:t>
            </a:r>
            <a:r>
              <a:rPr lang="pt-BR" sz="1600" dirty="0" err="1">
                <a:solidFill>
                  <a:srgbClr val="7F0054"/>
                </a:solidFill>
                <a:latin typeface="SFTT1000"/>
              </a:rPr>
              <a:t>width</a:t>
            </a:r>
            <a:r>
              <a:rPr lang="pt-BR" sz="1600" dirty="0">
                <a:latin typeface="SFTT1000"/>
              </a:rPr>
              <a:t>: 100%; } </a:t>
            </a:r>
            <a:endParaRPr lang="pt-BR" sz="1600" dirty="0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14552793-7DFF-4EC7-AC69-D34A75D018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36152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E16D35-35E9-3D45-8B96-42E348631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Meta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viewport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60DDCB-6F09-A742-A751-F30EE7FDF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rgbClr val="7F0054"/>
                </a:solidFill>
                <a:latin typeface="SFTT1000"/>
              </a:rPr>
              <a:t>&lt;meta </a:t>
            </a:r>
            <a:r>
              <a:rPr lang="pt-BR" dirty="0" err="1">
                <a:latin typeface="SFTT1000"/>
              </a:rPr>
              <a:t>name</a:t>
            </a:r>
            <a:r>
              <a:rPr lang="pt-BR" dirty="0">
                <a:latin typeface="SFTT1000"/>
              </a:rPr>
              <a:t>=</a:t>
            </a:r>
            <a:r>
              <a:rPr lang="pt-BR" dirty="0">
                <a:solidFill>
                  <a:srgbClr val="2800FF"/>
                </a:solidFill>
                <a:latin typeface="SFTT1000"/>
              </a:rPr>
              <a:t>"</a:t>
            </a:r>
            <a:r>
              <a:rPr lang="pt-BR" dirty="0" err="1">
                <a:solidFill>
                  <a:srgbClr val="2800FF"/>
                </a:solidFill>
                <a:latin typeface="SFTT1000"/>
              </a:rPr>
              <a:t>viewport</a:t>
            </a:r>
            <a:r>
              <a:rPr lang="pt-BR" dirty="0">
                <a:solidFill>
                  <a:srgbClr val="2800FF"/>
                </a:solidFill>
                <a:latin typeface="SFTT1000"/>
              </a:rPr>
              <a:t>" </a:t>
            </a:r>
            <a:r>
              <a:rPr lang="pt-BR" dirty="0" err="1">
                <a:latin typeface="SFTT1000"/>
              </a:rPr>
              <a:t>content</a:t>
            </a:r>
            <a:r>
              <a:rPr lang="pt-BR" dirty="0">
                <a:latin typeface="SFTT1000"/>
              </a:rPr>
              <a:t>=</a:t>
            </a:r>
            <a:r>
              <a:rPr lang="pt-BR" dirty="0">
                <a:solidFill>
                  <a:srgbClr val="2800FF"/>
                </a:solidFill>
                <a:latin typeface="SFTT1000"/>
              </a:rPr>
              <a:t>""</a:t>
            </a:r>
            <a:r>
              <a:rPr lang="pt-BR" dirty="0">
                <a:solidFill>
                  <a:srgbClr val="7F0054"/>
                </a:solidFill>
                <a:latin typeface="SFTT1000"/>
              </a:rPr>
              <a:t>&gt; </a:t>
            </a:r>
            <a:endParaRPr lang="pt-BR" dirty="0"/>
          </a:p>
          <a:p>
            <a:r>
              <a:rPr lang="pt-BR" dirty="0"/>
              <a:t>Componentes </a:t>
            </a:r>
            <a:r>
              <a:rPr lang="pt-BR" b="1" dirty="0" err="1"/>
              <a:t>content</a:t>
            </a:r>
            <a:r>
              <a:rPr lang="pt-BR" b="1" dirty="0"/>
              <a:t>:</a:t>
            </a:r>
          </a:p>
          <a:p>
            <a:pPr marL="590550" indent="-388938">
              <a:buFont typeface="Courier New" panose="02070309020205020404" pitchFamily="49" charset="0"/>
              <a:buChar char="o"/>
            </a:pPr>
            <a:r>
              <a:rPr lang="pt-BR" b="1" dirty="0" err="1"/>
              <a:t>width</a:t>
            </a:r>
            <a:r>
              <a:rPr lang="pt-BR" dirty="0"/>
              <a:t>: define a largura da </a:t>
            </a:r>
            <a:r>
              <a:rPr lang="pt-BR" i="1" dirty="0" err="1"/>
              <a:t>viewport</a:t>
            </a:r>
            <a:r>
              <a:rPr lang="pt-BR" dirty="0"/>
              <a:t>;</a:t>
            </a:r>
          </a:p>
          <a:p>
            <a:pPr marL="590550" indent="-388938">
              <a:buFont typeface="Courier New" panose="02070309020205020404" pitchFamily="49" charset="0"/>
              <a:buChar char="o"/>
            </a:pPr>
            <a:r>
              <a:rPr lang="pt-BR" b="1" dirty="0" err="1"/>
              <a:t>height</a:t>
            </a:r>
            <a:r>
              <a:rPr lang="pt-BR" dirty="0"/>
              <a:t>: define a altura da </a:t>
            </a:r>
            <a:r>
              <a:rPr lang="pt-BR" i="1" dirty="0" err="1"/>
              <a:t>viewport</a:t>
            </a:r>
            <a:r>
              <a:rPr lang="pt-BR" dirty="0"/>
              <a:t>;</a:t>
            </a:r>
            <a:endParaRPr lang="pt-BR" b="1" dirty="0"/>
          </a:p>
          <a:p>
            <a:pPr marL="590550" indent="-388938">
              <a:buFont typeface="Courier New" panose="02070309020205020404" pitchFamily="49" charset="0"/>
              <a:buChar char="o"/>
            </a:pPr>
            <a:r>
              <a:rPr lang="pt-BR" b="1" dirty="0" err="1"/>
              <a:t>initial-scale</a:t>
            </a:r>
            <a:r>
              <a:rPr lang="pt-BR" dirty="0"/>
              <a:t>: define a escala inicial (zoom) da </a:t>
            </a:r>
            <a:r>
              <a:rPr lang="pt-BR" i="1" dirty="0" err="1"/>
              <a:t>viewport</a:t>
            </a:r>
            <a:r>
              <a:rPr lang="pt-B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709147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F59467-12E3-954C-A24F-F1A40CAAD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da meta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viewport</a:t>
            </a:r>
            <a:endParaRPr lang="pt-BR" dirty="0"/>
          </a:p>
        </p:txBody>
      </p:sp>
      <p:pic>
        <p:nvPicPr>
          <p:cNvPr id="5" name="Espaço Reservado para Conteúdo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F0266069-7961-4B45-9828-781FB9A0E7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5769" y="2508142"/>
            <a:ext cx="2082799" cy="3108420"/>
          </a:xfrm>
        </p:spPr>
      </p:pic>
      <p:pic>
        <p:nvPicPr>
          <p:cNvPr id="7" name="Imagem 6" descr="Imagem editada de cachorro com bola na mão&#10;&#10;Descrição gerada automaticamente com confiança média">
            <a:extLst>
              <a:ext uri="{FF2B5EF4-FFF2-40B4-BE49-F238E27FC236}">
                <a16:creationId xmlns:a16="http://schemas.microsoft.com/office/drawing/2014/main" id="{DF553806-76D8-0645-91D0-5F0FB374C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882" y="2508142"/>
            <a:ext cx="2082800" cy="3109934"/>
          </a:xfrm>
          <a:prstGeom prst="rect">
            <a:avLst/>
          </a:prstGeom>
        </p:spPr>
      </p:pic>
      <p:pic>
        <p:nvPicPr>
          <p:cNvPr id="9" name="Imagem 8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E711977D-59B3-294D-8B7D-D479E5F657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1996" y="2508142"/>
            <a:ext cx="3078200" cy="3941598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79AEACDA-9DDE-604E-BB1C-85E577875764}"/>
              </a:ext>
            </a:extLst>
          </p:cNvPr>
          <p:cNvSpPr txBox="1"/>
          <p:nvPr/>
        </p:nvSpPr>
        <p:spPr>
          <a:xfrm>
            <a:off x="446737" y="1923367"/>
            <a:ext cx="3328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rgbClr val="7F0054"/>
                </a:solidFill>
                <a:latin typeface="SFTT1000"/>
              </a:rPr>
              <a:t>&lt;meta </a:t>
            </a:r>
            <a:r>
              <a:rPr lang="pt-BR" sz="1600" dirty="0" err="1">
                <a:latin typeface="SFTT1000"/>
              </a:rPr>
              <a:t>name</a:t>
            </a:r>
            <a:r>
              <a:rPr lang="pt-BR" sz="1600" dirty="0">
                <a:latin typeface="SFTT1000"/>
              </a:rPr>
              <a:t>=</a:t>
            </a:r>
            <a:r>
              <a:rPr lang="pt-BR" sz="1600" dirty="0">
                <a:solidFill>
                  <a:srgbClr val="2800FF"/>
                </a:solidFill>
                <a:latin typeface="SFTT1000"/>
              </a:rPr>
              <a:t>"</a:t>
            </a:r>
            <a:r>
              <a:rPr lang="pt-BR" sz="1600" dirty="0" err="1">
                <a:solidFill>
                  <a:srgbClr val="2800FF"/>
                </a:solidFill>
                <a:latin typeface="SFTT1000"/>
              </a:rPr>
              <a:t>viewport</a:t>
            </a:r>
            <a:r>
              <a:rPr lang="pt-BR" sz="1600" dirty="0">
                <a:solidFill>
                  <a:srgbClr val="2800FF"/>
                </a:solidFill>
                <a:latin typeface="SFTT1000"/>
              </a:rPr>
              <a:t>" </a:t>
            </a:r>
          </a:p>
          <a:p>
            <a:r>
              <a:rPr lang="pt-BR" sz="1600" dirty="0" err="1">
                <a:latin typeface="SFTT1000"/>
              </a:rPr>
              <a:t>content</a:t>
            </a:r>
            <a:r>
              <a:rPr lang="pt-BR" sz="1600" dirty="0">
                <a:latin typeface="SFTT1000"/>
              </a:rPr>
              <a:t>=</a:t>
            </a:r>
            <a:r>
              <a:rPr lang="pt-BR" sz="1600" dirty="0">
                <a:solidFill>
                  <a:srgbClr val="2800FF"/>
                </a:solidFill>
                <a:latin typeface="SFTT1000"/>
              </a:rPr>
              <a:t>"</a:t>
            </a:r>
            <a:r>
              <a:rPr lang="pt-BR" sz="1600" dirty="0" err="1">
                <a:solidFill>
                  <a:srgbClr val="2800FF"/>
                </a:solidFill>
                <a:latin typeface="SFTT1000"/>
              </a:rPr>
              <a:t>width</a:t>
            </a:r>
            <a:r>
              <a:rPr lang="pt-BR" sz="1600" dirty="0">
                <a:solidFill>
                  <a:srgbClr val="2800FF"/>
                </a:solidFill>
                <a:latin typeface="SFTT1000"/>
              </a:rPr>
              <a:t>=980,initial-scale=1"</a:t>
            </a:r>
            <a:r>
              <a:rPr lang="pt-BR" sz="1600" dirty="0">
                <a:solidFill>
                  <a:srgbClr val="7F0054"/>
                </a:solidFill>
                <a:latin typeface="SFTT1000"/>
              </a:rPr>
              <a:t>&gt; </a:t>
            </a:r>
            <a:endParaRPr lang="pt-BR" sz="160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5BF58C4-5A15-B14F-8E86-18E11B6D660D}"/>
              </a:ext>
            </a:extLst>
          </p:cNvPr>
          <p:cNvSpPr txBox="1"/>
          <p:nvPr/>
        </p:nvSpPr>
        <p:spPr>
          <a:xfrm>
            <a:off x="4140401" y="1923367"/>
            <a:ext cx="3328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rgbClr val="7F0054"/>
                </a:solidFill>
                <a:latin typeface="SFTT1000"/>
              </a:rPr>
              <a:t>&lt;meta </a:t>
            </a:r>
            <a:r>
              <a:rPr lang="pt-BR" sz="1600" dirty="0" err="1">
                <a:latin typeface="SFTT1000"/>
              </a:rPr>
              <a:t>name</a:t>
            </a:r>
            <a:r>
              <a:rPr lang="pt-BR" sz="1600" dirty="0">
                <a:latin typeface="SFTT1000"/>
              </a:rPr>
              <a:t>=</a:t>
            </a:r>
            <a:r>
              <a:rPr lang="pt-BR" sz="1600" dirty="0">
                <a:solidFill>
                  <a:srgbClr val="2800FF"/>
                </a:solidFill>
                <a:latin typeface="SFTT1000"/>
              </a:rPr>
              <a:t>"</a:t>
            </a:r>
            <a:r>
              <a:rPr lang="pt-BR" sz="1600" dirty="0" err="1">
                <a:solidFill>
                  <a:srgbClr val="2800FF"/>
                </a:solidFill>
                <a:latin typeface="SFTT1000"/>
              </a:rPr>
              <a:t>viewport</a:t>
            </a:r>
            <a:r>
              <a:rPr lang="pt-BR" sz="1600" dirty="0">
                <a:solidFill>
                  <a:srgbClr val="2800FF"/>
                </a:solidFill>
                <a:latin typeface="SFTT1000"/>
              </a:rPr>
              <a:t>" </a:t>
            </a:r>
          </a:p>
          <a:p>
            <a:r>
              <a:rPr lang="pt-BR" sz="1600" dirty="0" err="1">
                <a:latin typeface="SFTT1000"/>
              </a:rPr>
              <a:t>content</a:t>
            </a:r>
            <a:r>
              <a:rPr lang="pt-BR" sz="1600" dirty="0">
                <a:latin typeface="SFTT1000"/>
              </a:rPr>
              <a:t>=</a:t>
            </a:r>
            <a:r>
              <a:rPr lang="pt-BR" sz="1600" dirty="0">
                <a:solidFill>
                  <a:srgbClr val="2800FF"/>
                </a:solidFill>
                <a:latin typeface="SFTT1000"/>
              </a:rPr>
              <a:t>"</a:t>
            </a:r>
            <a:r>
              <a:rPr lang="pt-BR" sz="1600" dirty="0" err="1">
                <a:solidFill>
                  <a:srgbClr val="2800FF"/>
                </a:solidFill>
                <a:latin typeface="SFTT1000"/>
              </a:rPr>
              <a:t>width</a:t>
            </a:r>
            <a:r>
              <a:rPr lang="pt-BR" sz="1600" dirty="0">
                <a:solidFill>
                  <a:srgbClr val="2800FF"/>
                </a:solidFill>
                <a:latin typeface="SFTT1000"/>
              </a:rPr>
              <a:t>=320,initial-scale=1"</a:t>
            </a:r>
            <a:r>
              <a:rPr lang="pt-BR" sz="1600" dirty="0">
                <a:solidFill>
                  <a:srgbClr val="7F0054"/>
                </a:solidFill>
                <a:latin typeface="SFTT1000"/>
              </a:rPr>
              <a:t>&gt; </a:t>
            </a:r>
            <a:endParaRPr lang="pt-BR" sz="1600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42992E1-07FB-8D4F-A736-E0648190D8AB}"/>
              </a:ext>
            </a:extLst>
          </p:cNvPr>
          <p:cNvSpPr txBox="1"/>
          <p:nvPr/>
        </p:nvSpPr>
        <p:spPr>
          <a:xfrm>
            <a:off x="8119209" y="1923366"/>
            <a:ext cx="34837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rgbClr val="7F0054"/>
                </a:solidFill>
                <a:latin typeface="SFTT1000"/>
              </a:rPr>
              <a:t>&lt;meta </a:t>
            </a:r>
            <a:r>
              <a:rPr lang="pt-BR" sz="1600" dirty="0" err="1">
                <a:latin typeface="SFTT1000"/>
              </a:rPr>
              <a:t>name</a:t>
            </a:r>
            <a:r>
              <a:rPr lang="pt-BR" sz="1600" dirty="0">
                <a:latin typeface="SFTT1000"/>
              </a:rPr>
              <a:t>=</a:t>
            </a:r>
            <a:r>
              <a:rPr lang="pt-BR" sz="1600" dirty="0">
                <a:solidFill>
                  <a:srgbClr val="2800FF"/>
                </a:solidFill>
                <a:latin typeface="SFTT1000"/>
              </a:rPr>
              <a:t>"</a:t>
            </a:r>
            <a:r>
              <a:rPr lang="pt-BR" sz="1600" dirty="0" err="1">
                <a:solidFill>
                  <a:srgbClr val="2800FF"/>
                </a:solidFill>
                <a:latin typeface="SFTT1000"/>
              </a:rPr>
              <a:t>viewport</a:t>
            </a:r>
            <a:r>
              <a:rPr lang="pt-BR" sz="1600" dirty="0">
                <a:solidFill>
                  <a:srgbClr val="2800FF"/>
                </a:solidFill>
                <a:latin typeface="SFTT1000"/>
              </a:rPr>
              <a:t>" </a:t>
            </a:r>
          </a:p>
          <a:p>
            <a:r>
              <a:rPr lang="pt-BR" sz="1600" dirty="0" err="1">
                <a:latin typeface="SFTT1000"/>
              </a:rPr>
              <a:t>content</a:t>
            </a:r>
            <a:r>
              <a:rPr lang="pt-BR" sz="1600" dirty="0">
                <a:latin typeface="SFTT1000"/>
              </a:rPr>
              <a:t>=</a:t>
            </a:r>
            <a:r>
              <a:rPr lang="pt-BR" sz="1600" dirty="0">
                <a:solidFill>
                  <a:srgbClr val="2800FF"/>
                </a:solidFill>
                <a:latin typeface="SFTT1000"/>
              </a:rPr>
              <a:t>"</a:t>
            </a:r>
            <a:r>
              <a:rPr lang="pt-BR" sz="1600" dirty="0" err="1">
                <a:solidFill>
                  <a:srgbClr val="2800FF"/>
                </a:solidFill>
                <a:latin typeface="SFTT1000"/>
              </a:rPr>
              <a:t>width</a:t>
            </a:r>
            <a:r>
              <a:rPr lang="pt-BR" sz="1600" dirty="0">
                <a:solidFill>
                  <a:srgbClr val="2800FF"/>
                </a:solidFill>
                <a:latin typeface="SFTT1000"/>
              </a:rPr>
              <a:t>=320,initial-scale=1.5"</a:t>
            </a:r>
            <a:r>
              <a:rPr lang="pt-BR" sz="1600" dirty="0">
                <a:solidFill>
                  <a:srgbClr val="7F0054"/>
                </a:solidFill>
                <a:latin typeface="SFTT1000"/>
              </a:rPr>
              <a:t>&gt; 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160151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9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6502741-1434-9A44-975B-4A482740F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pt-BR" sz="3700"/>
              <a:t>Configuração ideal de viewport</a:t>
            </a:r>
          </a:p>
        </p:txBody>
      </p:sp>
      <p:cxnSp>
        <p:nvCxnSpPr>
          <p:cNvPr id="13" name="Straight Connector 11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31A8D6-2570-E743-A9AB-8BA93BD0B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7F0054"/>
                </a:solidFill>
                <a:latin typeface="SFTT1000"/>
              </a:rPr>
              <a:t>&lt;meta </a:t>
            </a:r>
            <a:r>
              <a:rPr lang="pt-BR" dirty="0" err="1">
                <a:latin typeface="SFTT1000"/>
              </a:rPr>
              <a:t>name</a:t>
            </a:r>
            <a:r>
              <a:rPr lang="pt-BR" dirty="0">
                <a:latin typeface="SFTT1000"/>
              </a:rPr>
              <a:t>=</a:t>
            </a:r>
            <a:r>
              <a:rPr lang="pt-BR" dirty="0">
                <a:solidFill>
                  <a:srgbClr val="2800FF"/>
                </a:solidFill>
                <a:latin typeface="SFTT1000"/>
              </a:rPr>
              <a:t>"</a:t>
            </a:r>
            <a:r>
              <a:rPr lang="pt-BR" dirty="0" err="1">
                <a:solidFill>
                  <a:srgbClr val="2800FF"/>
                </a:solidFill>
                <a:latin typeface="SFTT1000"/>
              </a:rPr>
              <a:t>viewport</a:t>
            </a:r>
            <a:r>
              <a:rPr lang="pt-BR" dirty="0">
                <a:solidFill>
                  <a:srgbClr val="2800FF"/>
                </a:solidFill>
                <a:latin typeface="SFTT1000"/>
              </a:rPr>
              <a:t>" </a:t>
            </a:r>
            <a:r>
              <a:rPr lang="pt-BR" dirty="0" err="1">
                <a:latin typeface="SFTT1000"/>
              </a:rPr>
              <a:t>content</a:t>
            </a:r>
            <a:r>
              <a:rPr lang="pt-BR" dirty="0">
                <a:latin typeface="SFTT1000"/>
              </a:rPr>
              <a:t>=</a:t>
            </a:r>
            <a:r>
              <a:rPr lang="pt-BR" dirty="0">
                <a:solidFill>
                  <a:srgbClr val="2800FF"/>
                </a:solidFill>
                <a:latin typeface="SFTT1000"/>
              </a:rPr>
              <a:t>"</a:t>
            </a:r>
            <a:r>
              <a:rPr lang="pt-BR" dirty="0" err="1">
                <a:solidFill>
                  <a:srgbClr val="2800FF"/>
                </a:solidFill>
                <a:latin typeface="SFTT1000"/>
              </a:rPr>
              <a:t>width</a:t>
            </a:r>
            <a:r>
              <a:rPr lang="pt-BR" dirty="0">
                <a:solidFill>
                  <a:srgbClr val="2800FF"/>
                </a:solidFill>
                <a:latin typeface="SFTT1000"/>
              </a:rPr>
              <a:t>=</a:t>
            </a:r>
            <a:r>
              <a:rPr lang="pt-BR" dirty="0" err="1">
                <a:solidFill>
                  <a:srgbClr val="2800FF"/>
                </a:solidFill>
                <a:latin typeface="SFTT1000"/>
              </a:rPr>
              <a:t>device-width,initial-scale</a:t>
            </a:r>
            <a:r>
              <a:rPr lang="pt-BR" dirty="0">
                <a:solidFill>
                  <a:srgbClr val="2800FF"/>
                </a:solidFill>
                <a:latin typeface="SFTT1000"/>
              </a:rPr>
              <a:t>=1"</a:t>
            </a:r>
            <a:r>
              <a:rPr lang="pt-BR" dirty="0">
                <a:solidFill>
                  <a:srgbClr val="7F0054"/>
                </a:solidFill>
                <a:latin typeface="SFTT1000"/>
              </a:rPr>
              <a:t>&gt; </a:t>
            </a:r>
            <a:endParaRPr lang="pt-BR" dirty="0"/>
          </a:p>
          <a:p>
            <a:endParaRPr lang="pt-BR" dirty="0"/>
          </a:p>
        </p:txBody>
      </p:sp>
      <p:pic>
        <p:nvPicPr>
          <p:cNvPr id="5" name="Imagem 4" descr="Tabela&#10;&#10;Descrição gerada automaticamente">
            <a:extLst>
              <a:ext uri="{FF2B5EF4-FFF2-40B4-BE49-F238E27FC236}">
                <a16:creationId xmlns:a16="http://schemas.microsoft.com/office/drawing/2014/main" id="{E26AA795-77B1-DE44-BF05-D390FFB0F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113" y="818054"/>
            <a:ext cx="7969230" cy="4940921"/>
          </a:xfrm>
          <a:prstGeom prst="rect">
            <a:avLst/>
          </a:prstGeom>
        </p:spPr>
      </p:pic>
      <p:sp>
        <p:nvSpPr>
          <p:cNvPr id="15" name="Rectangle 13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6504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ADB6535-5F4D-E246-9358-A3A26F075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073550" cy="5126203"/>
          </a:xfrm>
        </p:spPr>
        <p:txBody>
          <a:bodyPr anchor="ctr">
            <a:normAutofit/>
          </a:bodyPr>
          <a:lstStyle/>
          <a:p>
            <a:pPr algn="r"/>
            <a:r>
              <a:rPr lang="pt-BR" sz="3600" dirty="0"/>
              <a:t>Convertendo em layout fluido</a:t>
            </a:r>
            <a:br>
              <a:rPr lang="pt-BR" sz="3600" dirty="0"/>
            </a:br>
            <a:r>
              <a:rPr lang="pt-BR" sz="1400" dirty="0" err="1"/>
              <a:t>https</a:t>
            </a:r>
            <a:r>
              <a:rPr lang="pt-BR" sz="1400" dirty="0"/>
              <a:t>://</a:t>
            </a:r>
            <a:r>
              <a:rPr lang="pt-BR" sz="1400" dirty="0" err="1"/>
              <a:t>gist.github.com</a:t>
            </a:r>
            <a:r>
              <a:rPr lang="pt-BR" sz="1400" dirty="0"/>
              <a:t>/3630828</a:t>
            </a:r>
            <a:r>
              <a:rPr lang="pt-BR" dirty="0"/>
              <a:t> </a:t>
            </a:r>
            <a:br>
              <a:rPr lang="pt-BR" dirty="0"/>
            </a:br>
            <a:endParaRPr lang="pt-BR" dirty="0"/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2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2E0966-DE3F-B84A-8A3A-26D38A666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3785" y="0"/>
            <a:ext cx="7421809" cy="6270171"/>
          </a:xfrm>
        </p:spPr>
        <p:txBody>
          <a:bodyPr anchor="ctr"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800" dirty="0">
                <a:latin typeface="SFTT1000"/>
              </a:rPr>
              <a:t>.container { /* </a:t>
            </a:r>
            <a:r>
              <a:rPr lang="pt-BR" sz="1800" dirty="0" err="1">
                <a:latin typeface="SFTT1000"/>
              </a:rPr>
              <a:t>wrap</a:t>
            </a:r>
            <a:r>
              <a:rPr lang="pt-BR" sz="1800" dirty="0">
                <a:latin typeface="SFTT1000"/>
              </a:rPr>
              <a:t> da página */</a:t>
            </a:r>
          </a:p>
          <a:p>
            <a:pPr>
              <a:spcBef>
                <a:spcPts val="0"/>
              </a:spcBef>
            </a:pPr>
            <a:r>
              <a:rPr lang="pt-BR" sz="1800" dirty="0">
                <a:solidFill>
                  <a:srgbClr val="7F0054"/>
                </a:solidFill>
                <a:latin typeface="SFTT1000"/>
              </a:rPr>
              <a:t>    </a:t>
            </a:r>
            <a:r>
              <a:rPr lang="pt-BR" sz="1800" dirty="0" err="1">
                <a:solidFill>
                  <a:srgbClr val="7F0054"/>
                </a:solidFill>
                <a:latin typeface="SFTT1000"/>
              </a:rPr>
              <a:t>margin</a:t>
            </a:r>
            <a:r>
              <a:rPr lang="pt-BR" sz="1800" dirty="0">
                <a:latin typeface="SFTT1000"/>
              </a:rPr>
              <a:t>: 0 </a:t>
            </a:r>
            <a:r>
              <a:rPr lang="pt-BR" sz="1800" dirty="0">
                <a:solidFill>
                  <a:srgbClr val="7F0054"/>
                </a:solidFill>
                <a:latin typeface="SFTT1000"/>
              </a:rPr>
              <a:t>auto</a:t>
            </a:r>
            <a:r>
              <a:rPr lang="pt-BR" sz="1800" dirty="0">
                <a:latin typeface="SFTT100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pt-BR" sz="1800" dirty="0">
                <a:latin typeface="SFTT1000"/>
              </a:rPr>
              <a:t>    </a:t>
            </a:r>
            <a:r>
              <a:rPr lang="pt-BR" sz="1800" dirty="0" err="1">
                <a:solidFill>
                  <a:srgbClr val="7F0054"/>
                </a:solidFill>
                <a:latin typeface="SFTT1000"/>
              </a:rPr>
              <a:t>width</a:t>
            </a:r>
            <a:r>
              <a:rPr lang="pt-BR" sz="1800" dirty="0">
                <a:latin typeface="SFTT1000"/>
              </a:rPr>
              <a:t>: 67.5%; </a:t>
            </a:r>
            <a:r>
              <a:rPr lang="pt-BR" sz="1800" dirty="0">
                <a:solidFill>
                  <a:srgbClr val="3F7F5E"/>
                </a:solidFill>
                <a:latin typeface="SFTT1000"/>
              </a:rPr>
              <a:t>/* +/- 960 */ </a:t>
            </a:r>
            <a:endParaRPr lang="pt-BR" sz="1800" dirty="0">
              <a:latin typeface="SFTT100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800" dirty="0">
                <a:latin typeface="SFTT1000"/>
              </a:rPr>
              <a:t> }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pt-BR" sz="1200" dirty="0">
              <a:latin typeface="SFTT100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800" dirty="0">
                <a:latin typeface="SFTT1000"/>
              </a:rPr>
              <a:t>É uma boa prática manter o valor convertido comentado para não perder de vista</a:t>
            </a:r>
            <a:endParaRPr lang="pt-BR" sz="1500" dirty="0">
              <a:latin typeface="SFTT100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pt-BR" sz="1200" dirty="0">
              <a:latin typeface="SFTT100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700" dirty="0">
                <a:solidFill>
                  <a:srgbClr val="3F7F5E"/>
                </a:solidFill>
                <a:latin typeface="SFTT1000"/>
              </a:rPr>
              <a:t>/* Antes */ </a:t>
            </a:r>
            <a:endParaRPr lang="pt-BR" sz="17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700" dirty="0">
                <a:solidFill>
                  <a:srgbClr val="7F0054"/>
                </a:solidFill>
                <a:latin typeface="SFTT1000"/>
              </a:rPr>
              <a:t>h1 </a:t>
            </a:r>
            <a:r>
              <a:rPr lang="pt-BR" sz="1700" dirty="0">
                <a:latin typeface="SFTT1000"/>
              </a:rPr>
              <a:t>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700" dirty="0">
                <a:solidFill>
                  <a:srgbClr val="7F0054"/>
                </a:solidFill>
                <a:latin typeface="SFTT1000"/>
              </a:rPr>
              <a:t>    </a:t>
            </a:r>
            <a:r>
              <a:rPr lang="pt-BR" sz="1700" dirty="0" err="1">
                <a:solidFill>
                  <a:srgbClr val="7F0054"/>
                </a:solidFill>
                <a:latin typeface="SFTT1000"/>
              </a:rPr>
              <a:t>font-size</a:t>
            </a:r>
            <a:r>
              <a:rPr lang="pt-BR" sz="1700" dirty="0">
                <a:latin typeface="SFTT1000"/>
              </a:rPr>
              <a:t>: 32px;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700" dirty="0">
                <a:latin typeface="SFTT1000"/>
              </a:rPr>
              <a:t>}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700" dirty="0">
                <a:solidFill>
                  <a:srgbClr val="3F7F5E"/>
                </a:solidFill>
                <a:latin typeface="SFTT1000"/>
              </a:rPr>
              <a:t>/* Depois */ </a:t>
            </a:r>
            <a:endParaRPr lang="pt-BR" sz="17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700" dirty="0">
                <a:solidFill>
                  <a:srgbClr val="7F0054"/>
                </a:solidFill>
                <a:latin typeface="SFTT1000"/>
              </a:rPr>
              <a:t>h1 </a:t>
            </a:r>
            <a:r>
              <a:rPr lang="pt-BR" sz="1700" dirty="0">
                <a:latin typeface="SFTT100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700" dirty="0">
                <a:latin typeface="SFTT1000"/>
              </a:rPr>
              <a:t>    </a:t>
            </a:r>
            <a:r>
              <a:rPr lang="pt-BR" sz="1700" dirty="0" err="1">
                <a:solidFill>
                  <a:srgbClr val="7F0054"/>
                </a:solidFill>
                <a:latin typeface="SFTT1000"/>
              </a:rPr>
              <a:t>font-size</a:t>
            </a:r>
            <a:r>
              <a:rPr lang="pt-BR" sz="1700" dirty="0">
                <a:latin typeface="SFTT1000"/>
              </a:rPr>
              <a:t>: 2em; </a:t>
            </a:r>
            <a:r>
              <a:rPr lang="pt-BR" sz="1700" dirty="0">
                <a:solidFill>
                  <a:srgbClr val="3F7F5E"/>
                </a:solidFill>
                <a:latin typeface="SFTT1000"/>
              </a:rPr>
              <a:t>/* 32 / 16 */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700" dirty="0">
                <a:latin typeface="SFTT1000"/>
              </a:rPr>
              <a:t>}</a:t>
            </a:r>
            <a:r>
              <a:rPr lang="pt-BR" sz="1800" dirty="0">
                <a:latin typeface="SFTT100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1200" dirty="0">
              <a:latin typeface="SFTT100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700" dirty="0">
                <a:solidFill>
                  <a:srgbClr val="3F7F5E"/>
                </a:solidFill>
                <a:latin typeface="SFTT1000"/>
              </a:rPr>
              <a:t>/* Antes */ </a:t>
            </a:r>
            <a:endParaRPr lang="pt-BR" sz="1700" dirty="0"/>
          </a:p>
          <a:p>
            <a:pPr marL="0" indent="0">
              <a:spcBef>
                <a:spcPts val="0"/>
              </a:spcBef>
              <a:buNone/>
            </a:pPr>
            <a:r>
              <a:rPr lang="pt-BR" sz="1700" dirty="0">
                <a:latin typeface="SFTT1000"/>
              </a:rPr>
              <a:t>.</a:t>
            </a:r>
            <a:r>
              <a:rPr lang="pt-BR" sz="1700" dirty="0" err="1">
                <a:latin typeface="SFTT1000"/>
              </a:rPr>
              <a:t>content-main</a:t>
            </a:r>
            <a:r>
              <a:rPr lang="pt-BR" sz="1700" dirty="0">
                <a:latin typeface="SFTT1000"/>
              </a:rPr>
              <a:t>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700" dirty="0">
                <a:solidFill>
                  <a:srgbClr val="7F0054"/>
                </a:solidFill>
                <a:latin typeface="SFTT1000"/>
              </a:rPr>
              <a:t>    </a:t>
            </a:r>
            <a:r>
              <a:rPr lang="pt-BR" sz="1700" dirty="0" err="1">
                <a:solidFill>
                  <a:srgbClr val="7F0054"/>
                </a:solidFill>
                <a:latin typeface="SFTT1000"/>
              </a:rPr>
              <a:t>float</a:t>
            </a:r>
            <a:r>
              <a:rPr lang="pt-BR" sz="1700" dirty="0">
                <a:latin typeface="SFTT1000"/>
              </a:rPr>
              <a:t>: </a:t>
            </a:r>
            <a:r>
              <a:rPr lang="pt-BR" sz="1700" dirty="0" err="1">
                <a:solidFill>
                  <a:srgbClr val="7F0054"/>
                </a:solidFill>
                <a:latin typeface="SFTT1000"/>
              </a:rPr>
              <a:t>left</a:t>
            </a:r>
            <a:r>
              <a:rPr lang="pt-BR" sz="1700" dirty="0">
                <a:latin typeface="SFTT1000"/>
              </a:rPr>
              <a:t>; </a:t>
            </a:r>
            <a:r>
              <a:rPr lang="pt-BR" sz="1700" dirty="0" err="1">
                <a:solidFill>
                  <a:srgbClr val="7F0054"/>
                </a:solidFill>
                <a:latin typeface="SFTT1000"/>
              </a:rPr>
              <a:t>width</a:t>
            </a:r>
            <a:r>
              <a:rPr lang="pt-BR" sz="1700" dirty="0">
                <a:latin typeface="SFTT1000"/>
              </a:rPr>
              <a:t>: 593px; </a:t>
            </a:r>
            <a:r>
              <a:rPr lang="pt-BR" sz="1700" dirty="0">
                <a:solidFill>
                  <a:srgbClr val="3F7F5E"/>
                </a:solidFill>
                <a:latin typeface="SFTT1000"/>
              </a:rPr>
              <a:t>/* Medida maior da </a:t>
            </a:r>
            <a:r>
              <a:rPr lang="pt-BR" sz="1700" dirty="0" err="1">
                <a:solidFill>
                  <a:srgbClr val="3F7F5E"/>
                </a:solidFill>
                <a:latin typeface="SFTT1000"/>
              </a:rPr>
              <a:t>Proporção</a:t>
            </a:r>
            <a:r>
              <a:rPr lang="pt-BR" sz="1700" dirty="0">
                <a:solidFill>
                  <a:srgbClr val="3F7F5E"/>
                </a:solidFill>
                <a:latin typeface="SFTT1000"/>
              </a:rPr>
              <a:t> </a:t>
            </a:r>
            <a:r>
              <a:rPr lang="pt-BR" sz="1700" dirty="0" err="1">
                <a:solidFill>
                  <a:srgbClr val="3F7F5E"/>
                </a:solidFill>
                <a:latin typeface="SFTT1000"/>
              </a:rPr>
              <a:t>Áurea</a:t>
            </a:r>
            <a:r>
              <a:rPr lang="pt-BR" sz="1700" dirty="0">
                <a:solidFill>
                  <a:srgbClr val="3F7F5E"/>
                </a:solidFill>
                <a:latin typeface="SFTT1000"/>
              </a:rPr>
              <a:t> aplicada ;-) */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700" dirty="0">
                <a:latin typeface="SFTT1000"/>
              </a:rPr>
              <a:t>} </a:t>
            </a:r>
            <a:endParaRPr lang="pt-BR" sz="1700" dirty="0"/>
          </a:p>
          <a:p>
            <a:pPr marL="0" indent="0">
              <a:spcBef>
                <a:spcPts val="0"/>
              </a:spcBef>
              <a:buNone/>
            </a:pPr>
            <a:r>
              <a:rPr lang="pt-BR" sz="1700" dirty="0">
                <a:solidFill>
                  <a:srgbClr val="3F7F5E"/>
                </a:solidFill>
                <a:latin typeface="SFTT1000"/>
              </a:rPr>
              <a:t>/* Depois */ </a:t>
            </a:r>
            <a:endParaRPr lang="pt-BR" sz="1700" dirty="0"/>
          </a:p>
          <a:p>
            <a:pPr marL="0" indent="0">
              <a:spcBef>
                <a:spcPts val="0"/>
              </a:spcBef>
              <a:buNone/>
            </a:pPr>
            <a:r>
              <a:rPr lang="pt-BR" sz="1700" dirty="0">
                <a:latin typeface="SFTT1000"/>
              </a:rPr>
              <a:t>.</a:t>
            </a:r>
            <a:r>
              <a:rPr lang="pt-BR" sz="1700" dirty="0" err="1">
                <a:latin typeface="SFTT1000"/>
              </a:rPr>
              <a:t>content-main</a:t>
            </a:r>
            <a:r>
              <a:rPr lang="pt-BR" sz="1700" dirty="0">
                <a:latin typeface="SFTT1000"/>
              </a:rPr>
              <a:t>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700" dirty="0">
                <a:solidFill>
                  <a:srgbClr val="7F0054"/>
                </a:solidFill>
                <a:latin typeface="SFTT1000"/>
              </a:rPr>
              <a:t>    </a:t>
            </a:r>
            <a:r>
              <a:rPr lang="pt-BR" sz="1700" dirty="0" err="1">
                <a:solidFill>
                  <a:srgbClr val="7F0054"/>
                </a:solidFill>
                <a:latin typeface="SFTT1000"/>
              </a:rPr>
              <a:t>float</a:t>
            </a:r>
            <a:r>
              <a:rPr lang="pt-BR" sz="1700" dirty="0">
                <a:latin typeface="SFTT1000"/>
              </a:rPr>
              <a:t>: </a:t>
            </a:r>
            <a:r>
              <a:rPr lang="pt-BR" sz="1700" dirty="0" err="1">
                <a:solidFill>
                  <a:srgbClr val="7F0054"/>
                </a:solidFill>
                <a:latin typeface="SFTT1000"/>
              </a:rPr>
              <a:t>left</a:t>
            </a:r>
            <a:r>
              <a:rPr lang="pt-BR" sz="1700" dirty="0">
                <a:latin typeface="SFTT1000"/>
              </a:rPr>
              <a:t>; </a:t>
            </a:r>
            <a:r>
              <a:rPr lang="pt-BR" sz="1700" dirty="0" err="1">
                <a:solidFill>
                  <a:srgbClr val="7F0054"/>
                </a:solidFill>
                <a:latin typeface="SFTT1000"/>
              </a:rPr>
              <a:t>width</a:t>
            </a:r>
            <a:r>
              <a:rPr lang="pt-BR" sz="1700" dirty="0">
                <a:latin typeface="SFTT1000"/>
              </a:rPr>
              <a:t>: 61.7708%; </a:t>
            </a:r>
            <a:r>
              <a:rPr lang="pt-BR" sz="1700" dirty="0">
                <a:solidFill>
                  <a:srgbClr val="3F7F5E"/>
                </a:solidFill>
                <a:latin typeface="SFTT1000"/>
              </a:rPr>
              <a:t>/* 593 (.</a:t>
            </a:r>
            <a:r>
              <a:rPr lang="pt-BR" sz="1700" dirty="0" err="1">
                <a:solidFill>
                  <a:srgbClr val="3F7F5E"/>
                </a:solidFill>
                <a:latin typeface="SFTT1000"/>
              </a:rPr>
              <a:t>content-main</a:t>
            </a:r>
            <a:r>
              <a:rPr lang="pt-BR" sz="1700" dirty="0">
                <a:solidFill>
                  <a:srgbClr val="3F7F5E"/>
                </a:solidFill>
                <a:latin typeface="SFTT1000"/>
              </a:rPr>
              <a:t>) / 960 (.container) */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700" dirty="0">
                <a:latin typeface="SFTT1000"/>
              </a:rPr>
              <a:t>}</a:t>
            </a:r>
            <a:r>
              <a:rPr lang="pt-BR" sz="1800" dirty="0">
                <a:latin typeface="SFTT1000"/>
              </a:rPr>
              <a:t> </a:t>
            </a:r>
            <a:endParaRPr lang="pt-BR" sz="1800" dirty="0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14552793-7DFF-4EC7-AC69-D34A75D018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48085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00B677E5-9CB4-5142-B6ED-37998EE71C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7182" y="521208"/>
            <a:ext cx="9379973" cy="581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053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293D4A6-9D69-4646-94D6-397A8FEDF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pt-BR" sz="3700"/>
              <a:t>Fluidez em imagens e recursos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D6A131-0142-FF40-9F62-1C7696883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43" y="2639379"/>
            <a:ext cx="4107543" cy="360055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pt-BR" sz="1600" dirty="0">
                <a:solidFill>
                  <a:srgbClr val="7F0054"/>
                </a:solidFill>
                <a:latin typeface="SFTT1000"/>
              </a:rPr>
              <a:t>&lt;</a:t>
            </a:r>
            <a:r>
              <a:rPr lang="pt-BR" sz="1600" dirty="0" err="1">
                <a:solidFill>
                  <a:srgbClr val="7F0054"/>
                </a:solidFill>
                <a:latin typeface="SFTT1000"/>
              </a:rPr>
              <a:t>article</a:t>
            </a:r>
            <a:r>
              <a:rPr lang="pt-BR" sz="1600" dirty="0">
                <a:solidFill>
                  <a:srgbClr val="7F0054"/>
                </a:solidFill>
                <a:latin typeface="SFTT1000"/>
              </a:rPr>
              <a:t> </a:t>
            </a:r>
            <a:r>
              <a:rPr lang="pt-BR" sz="1600" dirty="0" err="1">
                <a:latin typeface="SFTT1000"/>
              </a:rPr>
              <a:t>class</a:t>
            </a:r>
            <a:r>
              <a:rPr lang="pt-BR" sz="1600" dirty="0">
                <a:latin typeface="SFTT1000"/>
              </a:rPr>
              <a:t>=</a:t>
            </a:r>
            <a:r>
              <a:rPr lang="pt-BR" sz="1600" dirty="0">
                <a:solidFill>
                  <a:srgbClr val="2800FF"/>
                </a:solidFill>
                <a:latin typeface="SFTT1000"/>
              </a:rPr>
              <a:t>"</a:t>
            </a:r>
            <a:r>
              <a:rPr lang="pt-BR" sz="1600" dirty="0" err="1">
                <a:solidFill>
                  <a:srgbClr val="2800FF"/>
                </a:solidFill>
                <a:latin typeface="SFTT1000"/>
              </a:rPr>
              <a:t>last-content-call</a:t>
            </a:r>
            <a:r>
              <a:rPr lang="pt-BR" sz="1600" dirty="0">
                <a:solidFill>
                  <a:srgbClr val="2800FF"/>
                </a:solidFill>
                <a:latin typeface="SFTT1000"/>
              </a:rPr>
              <a:t>"</a:t>
            </a:r>
            <a:r>
              <a:rPr lang="pt-BR" sz="1600" dirty="0">
                <a:solidFill>
                  <a:srgbClr val="7F0054"/>
                </a:solidFill>
                <a:latin typeface="SFTT1000"/>
              </a:rPr>
              <a:t>&gt; </a:t>
            </a:r>
          </a:p>
          <a:p>
            <a:pPr>
              <a:spcBef>
                <a:spcPts val="0"/>
              </a:spcBef>
            </a:pPr>
            <a:r>
              <a:rPr lang="pt-BR" sz="1600" dirty="0">
                <a:solidFill>
                  <a:srgbClr val="7F0054"/>
                </a:solidFill>
                <a:latin typeface="SFTT1000"/>
              </a:rPr>
              <a:t>     &lt;h2 </a:t>
            </a:r>
            <a:r>
              <a:rPr lang="pt-BR" sz="1600" dirty="0" err="1">
                <a:latin typeface="SFTT1000"/>
              </a:rPr>
              <a:t>class</a:t>
            </a:r>
            <a:r>
              <a:rPr lang="pt-BR" sz="1600" dirty="0">
                <a:latin typeface="SFTT1000"/>
              </a:rPr>
              <a:t>=</a:t>
            </a:r>
            <a:r>
              <a:rPr lang="pt-BR" sz="1600" dirty="0">
                <a:solidFill>
                  <a:srgbClr val="2800FF"/>
                </a:solidFill>
                <a:latin typeface="SFTT1000"/>
              </a:rPr>
              <a:t>"</a:t>
            </a:r>
            <a:r>
              <a:rPr lang="pt-BR" sz="1600" dirty="0" err="1">
                <a:solidFill>
                  <a:srgbClr val="2800FF"/>
                </a:solidFill>
                <a:latin typeface="SFTT1000"/>
              </a:rPr>
              <a:t>secondary-title</a:t>
            </a:r>
            <a:r>
              <a:rPr lang="pt-BR" sz="1600" dirty="0">
                <a:solidFill>
                  <a:srgbClr val="2800FF"/>
                </a:solidFill>
                <a:latin typeface="SFTT1000"/>
              </a:rPr>
              <a:t>"</a:t>
            </a:r>
            <a:r>
              <a:rPr lang="pt-BR" sz="1600" dirty="0">
                <a:solidFill>
                  <a:srgbClr val="7F0054"/>
                </a:solidFill>
                <a:latin typeface="SFTT1000"/>
              </a:rPr>
              <a:t>&gt; </a:t>
            </a:r>
            <a:r>
              <a:rPr lang="pt-BR" sz="1600" dirty="0" err="1">
                <a:latin typeface="SFTT1000"/>
              </a:rPr>
              <a:t>Título</a:t>
            </a:r>
            <a:r>
              <a:rPr lang="pt-BR" sz="1600" dirty="0">
                <a:latin typeface="SFTT1000"/>
              </a:rPr>
              <a:t> de </a:t>
            </a:r>
            <a:r>
              <a:rPr lang="pt-BR" sz="1600" dirty="0" err="1">
                <a:latin typeface="SFTT1000"/>
              </a:rPr>
              <a:t>Conteúdo</a:t>
            </a:r>
            <a:r>
              <a:rPr lang="pt-BR" sz="1600" dirty="0">
                <a:latin typeface="SFTT1000"/>
              </a:rPr>
              <a:t> </a:t>
            </a:r>
            <a:r>
              <a:rPr lang="pt-BR" sz="1600" dirty="0">
                <a:solidFill>
                  <a:srgbClr val="7F0054"/>
                </a:solidFill>
                <a:latin typeface="SFTT1000"/>
              </a:rPr>
              <a:t>&lt;/h2&gt;   </a:t>
            </a:r>
          </a:p>
          <a:p>
            <a:pPr>
              <a:spcBef>
                <a:spcPts val="0"/>
              </a:spcBef>
            </a:pPr>
            <a:r>
              <a:rPr lang="pt-BR" sz="1600" dirty="0">
                <a:solidFill>
                  <a:srgbClr val="7F0054"/>
                </a:solidFill>
                <a:latin typeface="SFTT1000"/>
              </a:rPr>
              <a:t>     &lt;</a:t>
            </a:r>
            <a:r>
              <a:rPr lang="pt-BR" sz="1600" dirty="0" err="1">
                <a:solidFill>
                  <a:srgbClr val="7F0054"/>
                </a:solidFill>
                <a:latin typeface="SFTT1000"/>
              </a:rPr>
              <a:t>img</a:t>
            </a:r>
            <a:r>
              <a:rPr lang="pt-BR" sz="1600" dirty="0">
                <a:solidFill>
                  <a:srgbClr val="7F0054"/>
                </a:solidFill>
                <a:latin typeface="SFTT1000"/>
              </a:rPr>
              <a:t> </a:t>
            </a:r>
            <a:r>
              <a:rPr lang="pt-BR" sz="1600" dirty="0" err="1">
                <a:latin typeface="SFTT1000"/>
              </a:rPr>
              <a:t>src</a:t>
            </a:r>
            <a:r>
              <a:rPr lang="pt-BR" sz="1600" dirty="0">
                <a:latin typeface="SFTT1000"/>
              </a:rPr>
              <a:t>=</a:t>
            </a:r>
            <a:r>
              <a:rPr lang="pt-BR" sz="1600" dirty="0">
                <a:solidFill>
                  <a:srgbClr val="2800FF"/>
                </a:solidFill>
                <a:latin typeface="SFTT1000"/>
              </a:rPr>
              <a:t>"</a:t>
            </a:r>
            <a:r>
              <a:rPr lang="pt-BR" sz="1600" dirty="0" err="1">
                <a:solidFill>
                  <a:srgbClr val="2800FF"/>
                </a:solidFill>
                <a:latin typeface="SFTT1000"/>
              </a:rPr>
              <a:t>cute-dogs.jpg</a:t>
            </a:r>
            <a:r>
              <a:rPr lang="pt-BR" sz="1600" dirty="0">
                <a:solidFill>
                  <a:srgbClr val="2800FF"/>
                </a:solidFill>
                <a:latin typeface="SFTT1000"/>
              </a:rPr>
              <a:t>" </a:t>
            </a:r>
            <a:r>
              <a:rPr lang="pt-BR" sz="1600" dirty="0" err="1">
                <a:latin typeface="SFTT1000"/>
              </a:rPr>
              <a:t>width</a:t>
            </a:r>
            <a:r>
              <a:rPr lang="pt-BR" sz="1600" dirty="0">
                <a:latin typeface="SFTT1000"/>
              </a:rPr>
              <a:t>=</a:t>
            </a:r>
            <a:r>
              <a:rPr lang="pt-BR" sz="1600" dirty="0">
                <a:solidFill>
                  <a:srgbClr val="2800FF"/>
                </a:solidFill>
                <a:latin typeface="SFTT1000"/>
              </a:rPr>
              <a:t>"350"</a:t>
            </a:r>
            <a:r>
              <a:rPr lang="pt-BR" sz="1600" dirty="0">
                <a:solidFill>
                  <a:srgbClr val="7F0054"/>
                </a:solidFill>
                <a:latin typeface="SFTT1000"/>
              </a:rPr>
              <a:t>&gt; </a:t>
            </a:r>
            <a:endParaRPr lang="pt-BR" sz="1600" dirty="0"/>
          </a:p>
          <a:p>
            <a:pPr>
              <a:spcBef>
                <a:spcPts val="0"/>
              </a:spcBef>
            </a:pPr>
            <a:r>
              <a:rPr lang="pt-BR" sz="1600" dirty="0">
                <a:solidFill>
                  <a:srgbClr val="7F0054"/>
                </a:solidFill>
                <a:latin typeface="SFTT1000"/>
              </a:rPr>
              <a:t>     &lt;</a:t>
            </a:r>
            <a:r>
              <a:rPr lang="pt-BR" sz="1600" dirty="0" err="1">
                <a:solidFill>
                  <a:srgbClr val="7F0054"/>
                </a:solidFill>
                <a:latin typeface="SFTT1000"/>
              </a:rPr>
              <a:t>p</a:t>
            </a:r>
            <a:r>
              <a:rPr lang="pt-BR" sz="1600" dirty="0">
                <a:solidFill>
                  <a:srgbClr val="7F0054"/>
                </a:solidFill>
                <a:latin typeface="SFTT1000"/>
              </a:rPr>
              <a:t> </a:t>
            </a:r>
            <a:r>
              <a:rPr lang="pt-BR" sz="1600" dirty="0" err="1">
                <a:latin typeface="SFTT1000"/>
              </a:rPr>
              <a:t>class</a:t>
            </a:r>
            <a:r>
              <a:rPr lang="pt-BR" sz="1600" dirty="0">
                <a:latin typeface="SFTT1000"/>
              </a:rPr>
              <a:t>=</a:t>
            </a:r>
            <a:r>
              <a:rPr lang="pt-BR" sz="1600" dirty="0">
                <a:solidFill>
                  <a:srgbClr val="2800FF"/>
                </a:solidFill>
                <a:latin typeface="SFTT1000"/>
              </a:rPr>
              <a:t>"</a:t>
            </a:r>
            <a:r>
              <a:rPr lang="pt-BR" sz="1600" dirty="0" err="1">
                <a:solidFill>
                  <a:srgbClr val="2800FF"/>
                </a:solidFill>
                <a:latin typeface="SFTT1000"/>
              </a:rPr>
              <a:t>brief</a:t>
            </a:r>
            <a:r>
              <a:rPr lang="pt-BR" sz="1600" dirty="0">
                <a:solidFill>
                  <a:srgbClr val="2800FF"/>
                </a:solidFill>
                <a:latin typeface="SFTT1000"/>
              </a:rPr>
              <a:t>"</a:t>
            </a:r>
            <a:r>
              <a:rPr lang="pt-BR" sz="1600" dirty="0">
                <a:solidFill>
                  <a:srgbClr val="7F0054"/>
                </a:solidFill>
                <a:latin typeface="SFTT1000"/>
              </a:rPr>
              <a:t>&gt; </a:t>
            </a:r>
            <a:r>
              <a:rPr lang="pt-BR" sz="1600" dirty="0">
                <a:latin typeface="SFTT1000"/>
              </a:rPr>
              <a:t>Resumo ou </a:t>
            </a:r>
            <a:r>
              <a:rPr lang="pt-BR" sz="1600" dirty="0" err="1">
                <a:latin typeface="SFTT1000"/>
              </a:rPr>
              <a:t>descrição</a:t>
            </a:r>
            <a:r>
              <a:rPr lang="pt-BR" sz="1600" dirty="0">
                <a:latin typeface="SFTT1000"/>
              </a:rPr>
              <a:t> deste </a:t>
            </a:r>
            <a:r>
              <a:rPr lang="pt-BR" sz="1600" dirty="0" err="1">
                <a:latin typeface="SFTT1000"/>
              </a:rPr>
              <a:t>conteúdo</a:t>
            </a:r>
            <a:r>
              <a:rPr lang="pt-BR" sz="1600" dirty="0">
                <a:latin typeface="SFTT1000"/>
              </a:rPr>
              <a:t>. Deve ser algo que chame a </a:t>
            </a:r>
            <a:r>
              <a:rPr lang="pt-BR" sz="1600" dirty="0" err="1">
                <a:latin typeface="SFTT1000"/>
              </a:rPr>
              <a:t>atenção</a:t>
            </a:r>
            <a:r>
              <a:rPr lang="pt-BR" sz="1600" dirty="0">
                <a:latin typeface="SFTT1000"/>
              </a:rPr>
              <a:t>! </a:t>
            </a:r>
          </a:p>
          <a:p>
            <a:pPr>
              <a:spcBef>
                <a:spcPts val="0"/>
              </a:spcBef>
            </a:pPr>
            <a:r>
              <a:rPr lang="pt-BR" sz="1600" dirty="0">
                <a:solidFill>
                  <a:srgbClr val="7F0054"/>
                </a:solidFill>
                <a:latin typeface="SFTT1000"/>
              </a:rPr>
              <a:t>     &lt;/</a:t>
            </a:r>
            <a:r>
              <a:rPr lang="pt-BR" sz="1600" dirty="0" err="1">
                <a:solidFill>
                  <a:srgbClr val="7F0054"/>
                </a:solidFill>
                <a:latin typeface="SFTT1000"/>
              </a:rPr>
              <a:t>p</a:t>
            </a:r>
            <a:r>
              <a:rPr lang="pt-BR" sz="1600" dirty="0">
                <a:solidFill>
                  <a:srgbClr val="7F0054"/>
                </a:solidFill>
                <a:latin typeface="SFTT1000"/>
              </a:rPr>
              <a:t>&gt; </a:t>
            </a:r>
            <a:endParaRPr lang="pt-BR" sz="1600" dirty="0"/>
          </a:p>
          <a:p>
            <a:pPr>
              <a:spcBef>
                <a:spcPts val="0"/>
              </a:spcBef>
            </a:pPr>
            <a:r>
              <a:rPr lang="pt-BR" sz="1600" dirty="0">
                <a:solidFill>
                  <a:srgbClr val="7F0054"/>
                </a:solidFill>
                <a:latin typeface="SFTT1000"/>
              </a:rPr>
              <a:t>     &lt;a </a:t>
            </a:r>
            <a:r>
              <a:rPr lang="pt-BR" sz="1600" dirty="0" err="1">
                <a:latin typeface="SFTT1000"/>
              </a:rPr>
              <a:t>href</a:t>
            </a:r>
            <a:r>
              <a:rPr lang="pt-BR" sz="1600" dirty="0">
                <a:latin typeface="SFTT1000"/>
              </a:rPr>
              <a:t>=</a:t>
            </a:r>
            <a:r>
              <a:rPr lang="pt-BR" sz="1600" dirty="0">
                <a:solidFill>
                  <a:srgbClr val="2800FF"/>
                </a:solidFill>
                <a:latin typeface="SFTT1000"/>
              </a:rPr>
              <a:t>"#"</a:t>
            </a:r>
            <a:r>
              <a:rPr lang="pt-BR" sz="1600" dirty="0">
                <a:solidFill>
                  <a:srgbClr val="7F0054"/>
                </a:solidFill>
                <a:latin typeface="SFTT1000"/>
              </a:rPr>
              <a:t>&gt;</a:t>
            </a:r>
            <a:r>
              <a:rPr lang="pt-BR" sz="1600" dirty="0">
                <a:latin typeface="SFTT1000"/>
              </a:rPr>
              <a:t>Leia mais</a:t>
            </a:r>
            <a:r>
              <a:rPr lang="pt-BR" sz="1600" dirty="0">
                <a:solidFill>
                  <a:srgbClr val="7F0054"/>
                </a:solidFill>
                <a:latin typeface="SFTT1000"/>
              </a:rPr>
              <a:t>&lt;/a&gt; </a:t>
            </a:r>
          </a:p>
          <a:p>
            <a:pPr>
              <a:spcBef>
                <a:spcPts val="0"/>
              </a:spcBef>
            </a:pPr>
            <a:r>
              <a:rPr lang="pt-BR" sz="1600" dirty="0">
                <a:solidFill>
                  <a:srgbClr val="7F0054"/>
                </a:solidFill>
                <a:latin typeface="SFTT1000"/>
              </a:rPr>
              <a:t>&lt;/</a:t>
            </a:r>
            <a:r>
              <a:rPr lang="pt-BR" sz="1600" dirty="0" err="1">
                <a:solidFill>
                  <a:srgbClr val="7F0054"/>
                </a:solidFill>
                <a:latin typeface="SFTT1000"/>
              </a:rPr>
              <a:t>article</a:t>
            </a:r>
            <a:r>
              <a:rPr lang="pt-BR" sz="1600" dirty="0">
                <a:solidFill>
                  <a:srgbClr val="7F0054"/>
                </a:solidFill>
                <a:latin typeface="SFTT1000"/>
              </a:rPr>
              <a:t>&gt; </a:t>
            </a:r>
            <a:endParaRPr lang="pt-BR" sz="1600" dirty="0"/>
          </a:p>
          <a:p>
            <a:endParaRPr lang="pt-BR" sz="1600" dirty="0"/>
          </a:p>
        </p:txBody>
      </p:sp>
      <p:pic>
        <p:nvPicPr>
          <p:cNvPr id="5" name="Imagem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94E73DE6-55CE-3440-AFE8-662949293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7829" y="927471"/>
            <a:ext cx="7649028" cy="451292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511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7CFFA6-854E-F247-8FBD-9EE3F98E3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pt-BR" sz="4000" dirty="0"/>
              <a:t>Quebrou...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076B449-7C64-4F9E-A41D-173E39F49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5" name="Espaço Reservado para Conteúdo 4" descr="Interface gráfica do usuário&#10;&#10;Descrição gerada automaticamente">
            <a:extLst>
              <a:ext uri="{FF2B5EF4-FFF2-40B4-BE49-F238E27FC236}">
                <a16:creationId xmlns:a16="http://schemas.microsoft.com/office/drawing/2014/main" id="{26FB6CC6-2C5E-9C45-AE5B-00D8C5723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288" y="643466"/>
            <a:ext cx="4922877" cy="522562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72856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E45529-43C0-434C-BBD6-FF5931D5C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634946"/>
            <a:ext cx="3690257" cy="1450757"/>
          </a:xfrm>
        </p:spPr>
        <p:txBody>
          <a:bodyPr>
            <a:normAutofit/>
          </a:bodyPr>
          <a:lstStyle/>
          <a:p>
            <a:r>
              <a:rPr lang="pt-BR" dirty="0"/>
              <a:t>Solução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0797" y="2250460"/>
            <a:ext cx="34747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897214-177B-344A-AE48-DB0DF8758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57" y="2407436"/>
            <a:ext cx="3690257" cy="346165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pt-BR" dirty="0" err="1">
                <a:solidFill>
                  <a:srgbClr val="7F0054"/>
                </a:solidFill>
                <a:latin typeface="SFTT1000"/>
              </a:rPr>
              <a:t>img</a:t>
            </a:r>
            <a:r>
              <a:rPr lang="pt-BR" dirty="0">
                <a:solidFill>
                  <a:srgbClr val="7F0054"/>
                </a:solidFill>
                <a:latin typeface="SFTT1000"/>
              </a:rPr>
              <a:t> </a:t>
            </a:r>
            <a:r>
              <a:rPr lang="pt-BR" dirty="0">
                <a:latin typeface="SFTT1000"/>
              </a:rPr>
              <a:t>{ </a:t>
            </a:r>
          </a:p>
          <a:p>
            <a:pPr>
              <a:spcBef>
                <a:spcPts val="0"/>
              </a:spcBef>
            </a:pPr>
            <a:r>
              <a:rPr lang="pt-BR" dirty="0">
                <a:solidFill>
                  <a:srgbClr val="7F0054"/>
                </a:solidFill>
                <a:latin typeface="SFTT1000"/>
              </a:rPr>
              <a:t>    </a:t>
            </a:r>
            <a:r>
              <a:rPr lang="pt-BR" dirty="0" err="1">
                <a:solidFill>
                  <a:srgbClr val="7F0054"/>
                </a:solidFill>
                <a:latin typeface="SFTT1000"/>
              </a:rPr>
              <a:t>max-width</a:t>
            </a:r>
            <a:r>
              <a:rPr lang="pt-BR" dirty="0">
                <a:latin typeface="SFTT1000"/>
              </a:rPr>
              <a:t>: 100%; </a:t>
            </a:r>
          </a:p>
          <a:p>
            <a:pPr>
              <a:spcBef>
                <a:spcPts val="0"/>
              </a:spcBef>
            </a:pPr>
            <a:r>
              <a:rPr lang="pt-BR" dirty="0">
                <a:latin typeface="SFTT1000"/>
              </a:rPr>
              <a:t>} </a:t>
            </a:r>
            <a:endParaRPr lang="pt-BR" dirty="0"/>
          </a:p>
        </p:txBody>
      </p:sp>
      <p:pic>
        <p:nvPicPr>
          <p:cNvPr id="5" name="Imagem 4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F79044A2-0339-C743-A034-046C443C53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75" r="10686" b="-2"/>
          <a:stretch/>
        </p:blipFill>
        <p:spPr>
          <a:xfrm>
            <a:off x="4648201" y="640081"/>
            <a:ext cx="6909801" cy="531440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19300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ADB6535-5F4D-E246-9358-A3A26F075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073550" cy="5126203"/>
          </a:xfrm>
        </p:spPr>
        <p:txBody>
          <a:bodyPr anchor="ctr">
            <a:normAutofit/>
          </a:bodyPr>
          <a:lstStyle/>
          <a:p>
            <a:pPr algn="r">
              <a:spcBef>
                <a:spcPts val="1800"/>
              </a:spcBef>
            </a:pPr>
            <a:r>
              <a:rPr lang="pt-BR" sz="3600" dirty="0"/>
              <a:t>Problema das imagens em layout fluidos</a:t>
            </a:r>
            <a:br>
              <a:rPr lang="pt-BR" sz="3600" dirty="0"/>
            </a:br>
            <a:br>
              <a:rPr lang="pt-BR" sz="3600" dirty="0"/>
            </a:br>
            <a:r>
              <a:rPr lang="pt-BR" sz="2000" b="1" dirty="0"/>
              <a:t>Peso e tamanho</a:t>
            </a:r>
            <a:br>
              <a:rPr lang="pt-BR" sz="6000" b="1" dirty="0"/>
            </a:br>
            <a:endParaRPr lang="pt-BR" b="1" dirty="0"/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2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2E0966-DE3F-B84A-8A3A-26D38A666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3785" y="0"/>
            <a:ext cx="7421809" cy="6270171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b="1" dirty="0" err="1"/>
              <a:t>Riloadr</a:t>
            </a:r>
            <a:r>
              <a:rPr lang="pt-BR" b="1" dirty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800" dirty="0"/>
              <a:t>- simples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800" dirty="0"/>
              <a:t>- controle sobre imagens responsivas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800" dirty="0"/>
              <a:t>- Opção de carga sob demanda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800" dirty="0"/>
              <a:t>- Não faz múltiplas requisições para uma mesma imagem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pt-BR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800" b="1" dirty="0" err="1"/>
              <a:t>jQuery</a:t>
            </a:r>
            <a:r>
              <a:rPr lang="pt-BR" sz="1800" b="1" dirty="0"/>
              <a:t> Picture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pt-BR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800" b="1" dirty="0" err="1"/>
              <a:t>Picturefill</a:t>
            </a:r>
            <a:endParaRPr lang="pt-BR" sz="1800" b="1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pt-BR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800" b="1" dirty="0" err="1"/>
              <a:t>Adaptive</a:t>
            </a:r>
            <a:r>
              <a:rPr lang="pt-BR" sz="1800" b="1" dirty="0"/>
              <a:t> </a:t>
            </a:r>
            <a:r>
              <a:rPr lang="pt-BR" sz="1800" b="1" dirty="0" err="1"/>
              <a:t>Images</a:t>
            </a:r>
            <a:endParaRPr lang="pt-BR" sz="1800" b="1" dirty="0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14552793-7DFF-4EC7-AC69-D34A75D018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99101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459D92B-049E-B54E-B6A6-78EC42B7A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8" y="516836"/>
            <a:ext cx="3100136" cy="1960234"/>
          </a:xfrm>
        </p:spPr>
        <p:txBody>
          <a:bodyPr>
            <a:normAutofit/>
          </a:bodyPr>
          <a:lstStyle/>
          <a:p>
            <a:r>
              <a:rPr lang="pt-BR" sz="4000" dirty="0">
                <a:solidFill>
                  <a:srgbClr val="2FB82D"/>
                </a:solidFill>
              </a:rPr>
              <a:t>Design Responsivo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834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4E2695F-FDFE-4BF9-9868-D790086CC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790855"/>
            <a:ext cx="3084844" cy="3311766"/>
          </a:xfrm>
        </p:spPr>
        <p:txBody>
          <a:bodyPr>
            <a:normAutofit/>
          </a:bodyPr>
          <a:lstStyle/>
          <a:p>
            <a:r>
              <a:rPr lang="en-US" sz="1600" dirty="0" err="1"/>
              <a:t>Assegurar</a:t>
            </a:r>
            <a:r>
              <a:rPr lang="en-US" sz="1600" dirty="0"/>
              <a:t> um </a:t>
            </a:r>
            <a:r>
              <a:rPr lang="en-US" sz="1600" dirty="0" err="1"/>
              <a:t>formato</a:t>
            </a:r>
            <a:r>
              <a:rPr lang="en-US" sz="1600" dirty="0"/>
              <a:t> visual </a:t>
            </a:r>
            <a:r>
              <a:rPr lang="en-US" sz="1600" dirty="0" err="1"/>
              <a:t>adequado</a:t>
            </a:r>
            <a:r>
              <a:rPr lang="en-US" sz="1600" dirty="0"/>
              <a:t> </a:t>
            </a:r>
            <a:r>
              <a:rPr lang="en-US" sz="1600" dirty="0" err="1"/>
              <a:t>dependendo</a:t>
            </a:r>
            <a:r>
              <a:rPr lang="en-US" sz="1600" dirty="0"/>
              <a:t> dos </a:t>
            </a:r>
            <a:r>
              <a:rPr lang="en-US" sz="1600" dirty="0" err="1"/>
              <a:t>recursos</a:t>
            </a:r>
            <a:r>
              <a:rPr lang="en-US" sz="1600" dirty="0"/>
              <a:t> </a:t>
            </a:r>
            <a:r>
              <a:rPr lang="en-US" sz="1600" dirty="0" err="1"/>
              <a:t>disponíveis</a:t>
            </a:r>
            <a:endParaRPr lang="en-US" sz="1600" dirty="0"/>
          </a:p>
          <a:p>
            <a:r>
              <a:rPr lang="en-US" sz="1600" dirty="0"/>
              <a:t>- </a:t>
            </a:r>
            <a:r>
              <a:rPr lang="en-US" sz="1600" dirty="0" err="1"/>
              <a:t>Tamanho</a:t>
            </a:r>
            <a:r>
              <a:rPr lang="en-US" sz="1600" dirty="0"/>
              <a:t> da </a:t>
            </a:r>
            <a:r>
              <a:rPr lang="en-US" sz="1600" dirty="0" err="1"/>
              <a:t>tela</a:t>
            </a:r>
            <a:endParaRPr lang="en-US" sz="1600" dirty="0"/>
          </a:p>
          <a:p>
            <a:r>
              <a:rPr lang="en-US" sz="1600" dirty="0"/>
              <a:t>- Cores</a:t>
            </a:r>
          </a:p>
          <a:p>
            <a:r>
              <a:rPr lang="en-US" sz="1600" dirty="0"/>
              <a:t>- </a:t>
            </a:r>
            <a:r>
              <a:rPr lang="en-US" sz="1600" dirty="0" err="1"/>
              <a:t>Resolução</a:t>
            </a:r>
            <a:endParaRPr lang="en-US" sz="1600" dirty="0"/>
          </a:p>
          <a:p>
            <a:r>
              <a:rPr lang="en-US" sz="1600" dirty="0"/>
              <a:t>- </a:t>
            </a:r>
            <a:r>
              <a:rPr lang="en-US" sz="1600" dirty="0" err="1"/>
              <a:t>Metáforas</a:t>
            </a:r>
            <a:endParaRPr lang="en-US" sz="1600" dirty="0"/>
          </a:p>
        </p:txBody>
      </p:sp>
      <p:pic>
        <p:nvPicPr>
          <p:cNvPr id="5" name="Espaço Reservado para Conteúdo 4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5C97DB0A-992E-EF45-80D1-B73DACDC3F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17986"/>
          <a:stretch/>
        </p:blipFill>
        <p:spPr>
          <a:xfrm>
            <a:off x="4080728" y="10"/>
            <a:ext cx="811127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5785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DAA277-2DAD-D144-AF56-39DF36966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 formatos de imagens usar?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9FA429-EEB0-5848-B457-44E2118BD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10746377" cy="4089399"/>
          </a:xfrm>
        </p:spPr>
        <p:txBody>
          <a:bodyPr>
            <a:normAutofit fontScale="85000" lnSpcReduction="20000"/>
          </a:bodyPr>
          <a:lstStyle/>
          <a:p>
            <a:r>
              <a:rPr lang="pt-BR" sz="2300" b="1" dirty="0"/>
              <a:t>GIF – </a:t>
            </a:r>
            <a:r>
              <a:rPr lang="pt-BR" sz="2300" b="1" dirty="0" err="1"/>
              <a:t>Graphics</a:t>
            </a:r>
            <a:r>
              <a:rPr lang="pt-BR" sz="2300" b="1" dirty="0"/>
              <a:t> </a:t>
            </a:r>
            <a:r>
              <a:rPr lang="pt-BR" sz="2300" b="1" dirty="0" err="1"/>
              <a:t>Interchange</a:t>
            </a:r>
            <a:r>
              <a:rPr lang="pt-BR" sz="2300" b="1" dirty="0"/>
              <a:t> </a:t>
            </a:r>
            <a:r>
              <a:rPr lang="pt-BR" sz="2300" b="1" dirty="0" err="1"/>
              <a:t>Format</a:t>
            </a:r>
            <a:endParaRPr lang="pt-BR" sz="2300" b="1" dirty="0"/>
          </a:p>
          <a:p>
            <a:r>
              <a:rPr lang="pt-BR" dirty="0"/>
              <a:t>- suporta até 256 cores (8 bits): imagens leves ideais para ícones, ilustrações, logos e imagens simples</a:t>
            </a:r>
          </a:p>
          <a:p>
            <a:r>
              <a:rPr lang="pt-BR" sz="2300" b="1" dirty="0"/>
              <a:t>JPG – Joint </a:t>
            </a:r>
            <a:r>
              <a:rPr lang="pt-BR" sz="2300" b="1" dirty="0" err="1"/>
              <a:t>Photographic</a:t>
            </a:r>
            <a:r>
              <a:rPr lang="pt-BR" sz="2300" b="1" dirty="0"/>
              <a:t> Experts </a:t>
            </a:r>
            <a:r>
              <a:rPr lang="pt-BR" sz="2300" b="1" dirty="0" err="1"/>
              <a:t>Group</a:t>
            </a:r>
            <a:endParaRPr lang="pt-BR" sz="2300" b="1" dirty="0"/>
          </a:p>
          <a:p>
            <a:r>
              <a:rPr lang="pt-BR" dirty="0"/>
              <a:t>- suporta até 16milhões de cores (24 bits), excelente taxa de compressão. </a:t>
            </a:r>
          </a:p>
          <a:p>
            <a:r>
              <a:rPr lang="pt-BR" dirty="0"/>
              <a:t>- Formato com perdas: cada vez que se salva o arquivo a compressão é refeita e perde-se um pouco a qualidade</a:t>
            </a:r>
          </a:p>
          <a:p>
            <a:pPr marL="533400" indent="-303213">
              <a:buFont typeface="Arial" panose="020B0604020202020204" pitchFamily="34" charset="0"/>
              <a:buChar char="•"/>
            </a:pPr>
            <a:r>
              <a:rPr lang="pt-BR" dirty="0"/>
              <a:t>Fotos, imagens com muitas cores, imagens complexas, de qualidade.</a:t>
            </a:r>
          </a:p>
          <a:p>
            <a:r>
              <a:rPr lang="pt-BR" sz="2300" b="1" dirty="0"/>
              <a:t>PNG – </a:t>
            </a:r>
            <a:r>
              <a:rPr lang="pt-BR" sz="2300" b="1" dirty="0" err="1"/>
              <a:t>Portable</a:t>
            </a:r>
            <a:r>
              <a:rPr lang="pt-BR" sz="2300" b="1" dirty="0"/>
              <a:t> Network </a:t>
            </a:r>
            <a:r>
              <a:rPr lang="pt-BR" sz="2300" b="1" dirty="0" err="1"/>
              <a:t>Graphics</a:t>
            </a:r>
            <a:endParaRPr lang="pt-BR" sz="2300" b="1" dirty="0"/>
          </a:p>
          <a:p>
            <a:r>
              <a:rPr lang="pt-BR" dirty="0"/>
              <a:t>Não tem perdas</a:t>
            </a:r>
          </a:p>
          <a:p>
            <a:r>
              <a:rPr lang="pt-BR" dirty="0"/>
              <a:t>PNG8 ou PNG24 (formatos de cores suportados) as recomendações são análogas aos formatos GIF e JPG</a:t>
            </a:r>
          </a:p>
        </p:txBody>
      </p:sp>
    </p:spTree>
    <p:extLst>
      <p:ext uri="{BB962C8B-B14F-4D97-AF65-F5344CB8AC3E}">
        <p14:creationId xmlns:p14="http://schemas.microsoft.com/office/powerpoint/2010/main" val="12180340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9D4618-FAD4-0E4A-BF18-E60290B6F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Formatos de imagens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92F03C-2603-0540-8926-2D6991A43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SVG (</a:t>
            </a:r>
            <a:r>
              <a:rPr lang="pt-BR" b="1" dirty="0" err="1"/>
              <a:t>Scalable</a:t>
            </a:r>
            <a:r>
              <a:rPr lang="pt-BR" b="1" dirty="0"/>
              <a:t> Vector </a:t>
            </a:r>
            <a:r>
              <a:rPr lang="pt-BR" b="1" dirty="0" err="1"/>
              <a:t>Graphics</a:t>
            </a:r>
            <a:r>
              <a:rPr lang="pt-BR" b="1" dirty="0"/>
              <a:t>)</a:t>
            </a:r>
          </a:p>
          <a:p>
            <a:r>
              <a:rPr lang="pt-BR" dirty="0"/>
              <a:t>- linguagem de marcação para descrever gráficos bidimensionais</a:t>
            </a:r>
          </a:p>
          <a:p>
            <a:r>
              <a:rPr lang="pt-BR" b="1" dirty="0" err="1"/>
              <a:t>Icon</a:t>
            </a:r>
            <a:r>
              <a:rPr lang="pt-BR" b="1" dirty="0"/>
              <a:t> </a:t>
            </a:r>
            <a:r>
              <a:rPr lang="pt-BR" b="1" dirty="0" err="1"/>
              <a:t>Fonts</a:t>
            </a:r>
            <a:endParaRPr lang="pt-BR" b="1" dirty="0"/>
          </a:p>
          <a:p>
            <a:r>
              <a:rPr lang="pt-BR" dirty="0"/>
              <a:t>São gráficos que na verdade são fontes</a:t>
            </a:r>
          </a:p>
          <a:p>
            <a:r>
              <a:rPr lang="pt-BR" dirty="0" err="1"/>
              <a:t>Gryphicons</a:t>
            </a:r>
            <a:r>
              <a:rPr lang="pt-BR" dirty="0"/>
              <a:t> (</a:t>
            </a:r>
            <a:r>
              <a:rPr lang="pt-BR" dirty="0" err="1"/>
              <a:t>http</a:t>
            </a:r>
            <a:r>
              <a:rPr lang="pt-BR" dirty="0"/>
              <a:t>://</a:t>
            </a:r>
            <a:r>
              <a:rPr lang="pt-BR" dirty="0" err="1"/>
              <a:t>ow.ly</a:t>
            </a:r>
            <a:r>
              <a:rPr lang="pt-BR" dirty="0"/>
              <a:t>/ev9us), </a:t>
            </a:r>
            <a:r>
              <a:rPr lang="pt-BR" dirty="0" err="1"/>
              <a:t>FontSquirrel</a:t>
            </a:r>
            <a:r>
              <a:rPr lang="pt-BR" dirty="0"/>
              <a:t> @</a:t>
            </a:r>
            <a:r>
              <a:rPr lang="pt-BR" dirty="0" err="1"/>
              <a:t>font</a:t>
            </a:r>
            <a:r>
              <a:rPr lang="pt-BR" dirty="0"/>
              <a:t>-face </a:t>
            </a:r>
            <a:r>
              <a:rPr lang="pt-BR" dirty="0" err="1"/>
              <a:t>Generator</a:t>
            </a:r>
            <a:r>
              <a:rPr lang="pt-BR" dirty="0"/>
              <a:t>, </a:t>
            </a:r>
            <a:r>
              <a:rPr lang="pt-BR" dirty="0" err="1"/>
              <a:t>Free</a:t>
            </a:r>
            <a:r>
              <a:rPr lang="pt-BR" dirty="0"/>
              <a:t> </a:t>
            </a:r>
            <a:r>
              <a:rPr lang="pt-BR" dirty="0" err="1"/>
              <a:t>Icon</a:t>
            </a:r>
            <a:r>
              <a:rPr lang="pt-BR" dirty="0"/>
              <a:t> </a:t>
            </a:r>
            <a:r>
              <a:rPr lang="pt-BR" dirty="0" err="1"/>
              <a:t>Fonts</a:t>
            </a:r>
            <a:r>
              <a:rPr lang="pt-BR" dirty="0"/>
              <a:t> for Web User Interfaces</a:t>
            </a:r>
          </a:p>
        </p:txBody>
      </p:sp>
    </p:spTree>
    <p:extLst>
      <p:ext uri="{BB962C8B-B14F-4D97-AF65-F5344CB8AC3E}">
        <p14:creationId xmlns:p14="http://schemas.microsoft.com/office/powerpoint/2010/main" val="12389290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719616-0BD2-4A45-8894-FDB0F4E36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Media Queries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BFAD8E-9AE1-1F43-8996-EF8D171B1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4998720" cy="3760891"/>
          </a:xfrm>
        </p:spPr>
        <p:txBody>
          <a:bodyPr>
            <a:normAutofit/>
          </a:bodyPr>
          <a:lstStyle/>
          <a:p>
            <a:r>
              <a:rPr lang="pt-BR" dirty="0"/>
              <a:t>Media </a:t>
            </a:r>
            <a:r>
              <a:rPr lang="pt-BR" dirty="0" err="1"/>
              <a:t>types</a:t>
            </a:r>
            <a:endParaRPr lang="pt-BR" dirty="0"/>
          </a:p>
          <a:p>
            <a:r>
              <a:rPr lang="pt-BR" b="1" dirty="0"/>
              <a:t>- </a:t>
            </a:r>
            <a:r>
              <a:rPr lang="pt-BR" b="1" dirty="0" err="1"/>
              <a:t>all</a:t>
            </a:r>
            <a:r>
              <a:rPr lang="pt-BR" b="1" dirty="0"/>
              <a:t> </a:t>
            </a:r>
            <a:r>
              <a:rPr lang="pt-BR" dirty="0"/>
              <a:t>– todos os dispositivos</a:t>
            </a:r>
          </a:p>
          <a:p>
            <a:r>
              <a:rPr lang="pt-BR" b="1" dirty="0"/>
              <a:t>- </a:t>
            </a:r>
            <a:r>
              <a:rPr lang="pt-BR" b="1" dirty="0" err="1"/>
              <a:t>braille</a:t>
            </a:r>
            <a:r>
              <a:rPr lang="pt-BR" dirty="0"/>
              <a:t> – feedback em dispositivo tátil</a:t>
            </a:r>
          </a:p>
          <a:p>
            <a:r>
              <a:rPr lang="pt-BR" b="1" dirty="0"/>
              <a:t>- </a:t>
            </a:r>
            <a:r>
              <a:rPr lang="pt-BR" b="1" dirty="0" err="1"/>
              <a:t>embossed</a:t>
            </a:r>
            <a:r>
              <a:rPr lang="pt-BR" b="1" dirty="0"/>
              <a:t> </a:t>
            </a:r>
            <a:r>
              <a:rPr lang="pt-BR" dirty="0"/>
              <a:t>– impressoras em </a:t>
            </a:r>
            <a:r>
              <a:rPr lang="pt-BR" dirty="0" err="1"/>
              <a:t>braille</a:t>
            </a:r>
            <a:endParaRPr lang="pt-BR" dirty="0"/>
          </a:p>
          <a:p>
            <a:r>
              <a:rPr lang="pt-BR" b="1" dirty="0"/>
              <a:t>- handheld </a:t>
            </a:r>
            <a:r>
              <a:rPr lang="pt-BR" dirty="0"/>
              <a:t>– dispositivos móveis</a:t>
            </a:r>
          </a:p>
          <a:p>
            <a:r>
              <a:rPr lang="pt-BR" b="1" dirty="0"/>
              <a:t>- </a:t>
            </a:r>
            <a:r>
              <a:rPr lang="pt-BR" b="1" dirty="0" err="1"/>
              <a:t>print</a:t>
            </a:r>
            <a:r>
              <a:rPr lang="pt-BR" b="1" dirty="0"/>
              <a:t> </a:t>
            </a:r>
            <a:r>
              <a:rPr lang="pt-BR" dirty="0"/>
              <a:t>- impressora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3C838407-6F76-DA40-B7ED-58A4DF69E39C}"/>
              </a:ext>
            </a:extLst>
          </p:cNvPr>
          <p:cNvSpPr txBox="1">
            <a:spLocks/>
          </p:cNvSpPr>
          <p:nvPr/>
        </p:nvSpPr>
        <p:spPr>
          <a:xfrm>
            <a:off x="6156959" y="2108201"/>
            <a:ext cx="5483497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1800" dirty="0"/>
          </a:p>
          <a:p>
            <a:r>
              <a:rPr lang="pt-BR" b="1" dirty="0"/>
              <a:t>- </a:t>
            </a:r>
            <a:r>
              <a:rPr lang="pt-BR" b="1" dirty="0" err="1"/>
              <a:t>projection</a:t>
            </a:r>
            <a:r>
              <a:rPr lang="pt-BR" dirty="0"/>
              <a:t> - projetores</a:t>
            </a:r>
          </a:p>
          <a:p>
            <a:r>
              <a:rPr lang="pt-BR" b="1" dirty="0"/>
              <a:t>- </a:t>
            </a:r>
            <a:r>
              <a:rPr lang="pt-BR" b="1" dirty="0" err="1"/>
              <a:t>screen</a:t>
            </a:r>
            <a:r>
              <a:rPr lang="pt-BR" b="1" dirty="0"/>
              <a:t> </a:t>
            </a:r>
            <a:r>
              <a:rPr lang="pt-BR" dirty="0"/>
              <a:t>– telas coloridas de computador</a:t>
            </a:r>
          </a:p>
          <a:p>
            <a:r>
              <a:rPr lang="pt-BR" b="1" dirty="0"/>
              <a:t>- speech </a:t>
            </a:r>
            <a:r>
              <a:rPr lang="pt-BR" dirty="0"/>
              <a:t>– sintetizadores de voz</a:t>
            </a:r>
          </a:p>
          <a:p>
            <a:r>
              <a:rPr lang="pt-BR" b="1" dirty="0"/>
              <a:t>- </a:t>
            </a:r>
            <a:r>
              <a:rPr lang="pt-BR" b="1" dirty="0" err="1"/>
              <a:t>tty</a:t>
            </a:r>
            <a:r>
              <a:rPr lang="pt-BR" dirty="0"/>
              <a:t> – </a:t>
            </a:r>
            <a:r>
              <a:rPr lang="pt-BR" dirty="0" err="1"/>
              <a:t>disp</a:t>
            </a:r>
            <a:r>
              <a:rPr lang="pt-BR" dirty="0"/>
              <a:t>. de grade fixa, </a:t>
            </a:r>
            <a:r>
              <a:rPr lang="pt-BR" dirty="0" err="1"/>
              <a:t>teletypes</a:t>
            </a:r>
            <a:r>
              <a:rPr lang="pt-BR" dirty="0"/>
              <a:t> e terminais</a:t>
            </a:r>
          </a:p>
          <a:p>
            <a:r>
              <a:rPr lang="pt-BR" b="1" dirty="0"/>
              <a:t>- </a:t>
            </a:r>
            <a:r>
              <a:rPr lang="pt-BR" b="1" dirty="0" err="1"/>
              <a:t>tv</a:t>
            </a:r>
            <a:r>
              <a:rPr lang="pt-BR" b="1" dirty="0"/>
              <a:t> </a:t>
            </a:r>
            <a:r>
              <a:rPr lang="pt-BR" dirty="0"/>
              <a:t>– Televisores (baixa resolução, cores, som)</a:t>
            </a:r>
          </a:p>
        </p:txBody>
      </p:sp>
    </p:spTree>
    <p:extLst>
      <p:ext uri="{BB962C8B-B14F-4D97-AF65-F5344CB8AC3E}">
        <p14:creationId xmlns:p14="http://schemas.microsoft.com/office/powerpoint/2010/main" val="28665806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83A66B-0582-0F47-A4EE-F283AF6AA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Media Queries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EB6CC6-DB19-5749-B092-B4A99ECF7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>
                <a:solidFill>
                  <a:srgbClr val="7F0054"/>
                </a:solidFill>
                <a:latin typeface="SFTT1000"/>
              </a:rPr>
              <a:t>&lt;link </a:t>
            </a:r>
            <a:r>
              <a:rPr lang="pt-BR" dirty="0" err="1">
                <a:latin typeface="SFTT1000"/>
              </a:rPr>
              <a:t>rel</a:t>
            </a:r>
            <a:r>
              <a:rPr lang="pt-BR" dirty="0">
                <a:latin typeface="SFTT1000"/>
              </a:rPr>
              <a:t>=</a:t>
            </a:r>
            <a:r>
              <a:rPr lang="pt-BR" dirty="0">
                <a:solidFill>
                  <a:srgbClr val="2800FF"/>
                </a:solidFill>
                <a:latin typeface="SFTT1000"/>
              </a:rPr>
              <a:t>"</a:t>
            </a:r>
            <a:r>
              <a:rPr lang="pt-BR" dirty="0" err="1">
                <a:solidFill>
                  <a:srgbClr val="2800FF"/>
                </a:solidFill>
                <a:latin typeface="SFTT1000"/>
              </a:rPr>
              <a:t>stylesheet</a:t>
            </a:r>
            <a:r>
              <a:rPr lang="pt-BR" dirty="0">
                <a:solidFill>
                  <a:srgbClr val="2800FF"/>
                </a:solidFill>
                <a:latin typeface="SFTT1000"/>
              </a:rPr>
              <a:t>" </a:t>
            </a:r>
            <a:r>
              <a:rPr lang="pt-BR" dirty="0" err="1">
                <a:latin typeface="SFTT1000"/>
              </a:rPr>
              <a:t>type</a:t>
            </a:r>
            <a:r>
              <a:rPr lang="pt-BR" dirty="0">
                <a:latin typeface="SFTT1000"/>
              </a:rPr>
              <a:t>=</a:t>
            </a:r>
            <a:r>
              <a:rPr lang="pt-BR" dirty="0">
                <a:solidFill>
                  <a:srgbClr val="2800FF"/>
                </a:solidFill>
                <a:latin typeface="SFTT1000"/>
              </a:rPr>
              <a:t>"</a:t>
            </a:r>
            <a:r>
              <a:rPr lang="pt-BR" dirty="0" err="1">
                <a:solidFill>
                  <a:srgbClr val="2800FF"/>
                </a:solidFill>
                <a:latin typeface="SFTT1000"/>
              </a:rPr>
              <a:t>text</a:t>
            </a:r>
            <a:r>
              <a:rPr lang="pt-BR" dirty="0">
                <a:solidFill>
                  <a:srgbClr val="2800FF"/>
                </a:solidFill>
                <a:latin typeface="SFTT1000"/>
              </a:rPr>
              <a:t>/</a:t>
            </a:r>
            <a:r>
              <a:rPr lang="pt-BR" dirty="0" err="1">
                <a:solidFill>
                  <a:srgbClr val="2800FF"/>
                </a:solidFill>
                <a:latin typeface="SFTT1000"/>
              </a:rPr>
              <a:t>css</a:t>
            </a:r>
            <a:r>
              <a:rPr lang="pt-BR" dirty="0">
                <a:solidFill>
                  <a:srgbClr val="2800FF"/>
                </a:solidFill>
                <a:latin typeface="SFTT1000"/>
              </a:rPr>
              <a:t>" </a:t>
            </a:r>
            <a:r>
              <a:rPr lang="pt-BR" dirty="0">
                <a:latin typeface="SFTT1000"/>
              </a:rPr>
              <a:t>media=</a:t>
            </a:r>
            <a:r>
              <a:rPr lang="pt-BR" dirty="0">
                <a:solidFill>
                  <a:srgbClr val="2800FF"/>
                </a:solidFill>
                <a:latin typeface="SFTT1000"/>
              </a:rPr>
              <a:t>"</a:t>
            </a:r>
            <a:r>
              <a:rPr lang="pt-BR" dirty="0" err="1">
                <a:solidFill>
                  <a:srgbClr val="2800FF"/>
                </a:solidFill>
                <a:latin typeface="SFTT1000"/>
              </a:rPr>
              <a:t>print</a:t>
            </a:r>
            <a:r>
              <a:rPr lang="pt-BR" dirty="0">
                <a:solidFill>
                  <a:srgbClr val="2800FF"/>
                </a:solidFill>
                <a:latin typeface="SFTT1000"/>
              </a:rPr>
              <a:t>" </a:t>
            </a:r>
            <a:r>
              <a:rPr lang="pt-BR" dirty="0" err="1">
                <a:latin typeface="SFTT1000"/>
              </a:rPr>
              <a:t>href</a:t>
            </a:r>
            <a:r>
              <a:rPr lang="pt-BR" dirty="0">
                <a:latin typeface="SFTT1000"/>
              </a:rPr>
              <a:t>=</a:t>
            </a:r>
            <a:r>
              <a:rPr lang="pt-BR" dirty="0">
                <a:solidFill>
                  <a:srgbClr val="2800FF"/>
                </a:solidFill>
                <a:latin typeface="SFTT1000"/>
              </a:rPr>
              <a:t>"</a:t>
            </a:r>
            <a:r>
              <a:rPr lang="pt-BR" dirty="0" err="1">
                <a:solidFill>
                  <a:srgbClr val="2800FF"/>
                </a:solidFill>
                <a:latin typeface="SFTT1000"/>
              </a:rPr>
              <a:t>print_style.css</a:t>
            </a:r>
            <a:r>
              <a:rPr lang="pt-BR" dirty="0">
                <a:solidFill>
                  <a:srgbClr val="2800FF"/>
                </a:solidFill>
                <a:latin typeface="SFTT1000"/>
              </a:rPr>
              <a:t>"</a:t>
            </a:r>
            <a:r>
              <a:rPr lang="pt-BR" dirty="0">
                <a:solidFill>
                  <a:srgbClr val="7F0054"/>
                </a:solidFill>
                <a:latin typeface="SFTT1000"/>
              </a:rPr>
              <a:t>&gt; </a:t>
            </a:r>
            <a:endParaRPr lang="pt-BR" dirty="0"/>
          </a:p>
          <a:p>
            <a:pPr marL="446088" indent="-388938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  <a:latin typeface="SFTT1000"/>
              </a:rPr>
              <a:t>CSS acionado para impressoras</a:t>
            </a:r>
          </a:p>
          <a:p>
            <a:pPr marL="0" indent="0">
              <a:buNone/>
            </a:pPr>
            <a:r>
              <a:rPr lang="pt-BR" dirty="0">
                <a:solidFill>
                  <a:srgbClr val="7F0054"/>
                </a:solidFill>
                <a:latin typeface="SFTT1000"/>
              </a:rPr>
              <a:t>&lt;link </a:t>
            </a:r>
            <a:r>
              <a:rPr lang="pt-BR" dirty="0" err="1">
                <a:latin typeface="SFTT1000"/>
              </a:rPr>
              <a:t>rel</a:t>
            </a:r>
            <a:r>
              <a:rPr lang="pt-BR" dirty="0">
                <a:latin typeface="SFTT1000"/>
              </a:rPr>
              <a:t>=</a:t>
            </a:r>
            <a:r>
              <a:rPr lang="pt-BR" dirty="0">
                <a:solidFill>
                  <a:srgbClr val="2800FF"/>
                </a:solidFill>
                <a:latin typeface="SFTT1000"/>
              </a:rPr>
              <a:t>"</a:t>
            </a:r>
            <a:r>
              <a:rPr lang="pt-BR" dirty="0" err="1">
                <a:solidFill>
                  <a:srgbClr val="2800FF"/>
                </a:solidFill>
                <a:latin typeface="SFTT1000"/>
              </a:rPr>
              <a:t>stylesheet</a:t>
            </a:r>
            <a:r>
              <a:rPr lang="pt-BR" dirty="0">
                <a:solidFill>
                  <a:srgbClr val="2800FF"/>
                </a:solidFill>
                <a:latin typeface="SFTT1000"/>
              </a:rPr>
              <a:t>" </a:t>
            </a:r>
            <a:r>
              <a:rPr lang="pt-BR" dirty="0" err="1">
                <a:latin typeface="SFTT1000"/>
              </a:rPr>
              <a:t>type</a:t>
            </a:r>
            <a:r>
              <a:rPr lang="pt-BR" dirty="0">
                <a:latin typeface="SFTT1000"/>
              </a:rPr>
              <a:t>=</a:t>
            </a:r>
            <a:r>
              <a:rPr lang="pt-BR" dirty="0">
                <a:solidFill>
                  <a:srgbClr val="2800FF"/>
                </a:solidFill>
                <a:latin typeface="SFTT1000"/>
              </a:rPr>
              <a:t>"</a:t>
            </a:r>
            <a:r>
              <a:rPr lang="pt-BR" dirty="0" err="1">
                <a:solidFill>
                  <a:srgbClr val="2800FF"/>
                </a:solidFill>
                <a:latin typeface="SFTT1000"/>
              </a:rPr>
              <a:t>text</a:t>
            </a:r>
            <a:r>
              <a:rPr lang="pt-BR" dirty="0">
                <a:solidFill>
                  <a:srgbClr val="2800FF"/>
                </a:solidFill>
                <a:latin typeface="SFTT1000"/>
              </a:rPr>
              <a:t>/</a:t>
            </a:r>
            <a:r>
              <a:rPr lang="pt-BR" dirty="0" err="1">
                <a:solidFill>
                  <a:srgbClr val="2800FF"/>
                </a:solidFill>
                <a:latin typeface="SFTT1000"/>
              </a:rPr>
              <a:t>css</a:t>
            </a:r>
            <a:r>
              <a:rPr lang="pt-BR" dirty="0">
                <a:solidFill>
                  <a:srgbClr val="2800FF"/>
                </a:solidFill>
                <a:latin typeface="SFTT1000"/>
              </a:rPr>
              <a:t>" </a:t>
            </a:r>
            <a:r>
              <a:rPr lang="pt-BR" dirty="0">
                <a:latin typeface="SFTT1000"/>
              </a:rPr>
              <a:t>media=</a:t>
            </a:r>
            <a:r>
              <a:rPr lang="pt-BR" dirty="0">
                <a:solidFill>
                  <a:srgbClr val="2800FF"/>
                </a:solidFill>
                <a:latin typeface="SFTT1000"/>
              </a:rPr>
              <a:t>"</a:t>
            </a:r>
            <a:r>
              <a:rPr lang="pt-BR" dirty="0" err="1">
                <a:solidFill>
                  <a:srgbClr val="2800FF"/>
                </a:solidFill>
                <a:latin typeface="SFTT1000"/>
              </a:rPr>
              <a:t>print</a:t>
            </a:r>
            <a:r>
              <a:rPr lang="pt-BR" dirty="0">
                <a:solidFill>
                  <a:srgbClr val="2800FF"/>
                </a:solidFill>
                <a:latin typeface="SFTT1000"/>
              </a:rPr>
              <a:t>, handheld" </a:t>
            </a:r>
            <a:r>
              <a:rPr lang="pt-BR" dirty="0" err="1">
                <a:latin typeface="SFTT1000"/>
              </a:rPr>
              <a:t>href</a:t>
            </a:r>
            <a:r>
              <a:rPr lang="pt-BR" dirty="0">
                <a:latin typeface="SFTT1000"/>
              </a:rPr>
              <a:t>=</a:t>
            </a:r>
            <a:r>
              <a:rPr lang="pt-BR" dirty="0">
                <a:solidFill>
                  <a:srgbClr val="2800FF"/>
                </a:solidFill>
                <a:latin typeface="SFTT1000"/>
              </a:rPr>
              <a:t>"</a:t>
            </a:r>
            <a:r>
              <a:rPr lang="pt-BR" dirty="0" err="1">
                <a:solidFill>
                  <a:srgbClr val="2800FF"/>
                </a:solidFill>
                <a:latin typeface="SFTT1000"/>
              </a:rPr>
              <a:t>print_handheld_style.css</a:t>
            </a:r>
            <a:r>
              <a:rPr lang="pt-BR" dirty="0">
                <a:solidFill>
                  <a:srgbClr val="2800FF"/>
                </a:solidFill>
                <a:latin typeface="SFTT1000"/>
              </a:rPr>
              <a:t>"</a:t>
            </a:r>
            <a:r>
              <a:rPr lang="pt-BR" dirty="0">
                <a:solidFill>
                  <a:srgbClr val="7F0054"/>
                </a:solidFill>
                <a:latin typeface="SFTT1000"/>
              </a:rPr>
              <a:t>&gt; </a:t>
            </a:r>
          </a:p>
          <a:p>
            <a:pPr marL="446088" lvl="0" indent="-388938">
              <a:buClr>
                <a:srgbClr val="2FB82D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0000"/>
                </a:solidFill>
                <a:latin typeface="SFTT1000"/>
              </a:rPr>
              <a:t>CSS acionado para impressoras e dispositivos móveis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15483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77AD23-AA83-E247-B5E7-96E8FC611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dirty="0"/>
              <a:t>Media Queries em um mesmo arquivo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088C6B-4413-E741-A3AF-7D934F0A5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0"/>
            <a:ext cx="10058400" cy="4278085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0"/>
              </a:spcBef>
            </a:pPr>
            <a:r>
              <a:rPr lang="pt-BR" dirty="0">
                <a:solidFill>
                  <a:srgbClr val="7F0054"/>
                </a:solidFill>
                <a:latin typeface="SFTT1000"/>
              </a:rPr>
              <a:t>@media </a:t>
            </a:r>
            <a:r>
              <a:rPr lang="pt-BR" dirty="0" err="1">
                <a:solidFill>
                  <a:srgbClr val="7F0054"/>
                </a:solidFill>
                <a:latin typeface="SFTT1000"/>
              </a:rPr>
              <a:t>print</a:t>
            </a:r>
            <a:r>
              <a:rPr lang="pt-BR" dirty="0">
                <a:solidFill>
                  <a:srgbClr val="7F0054"/>
                </a:solidFill>
                <a:latin typeface="SFTT1000"/>
              </a:rPr>
              <a:t> </a:t>
            </a:r>
            <a:r>
              <a:rPr lang="pt-BR" dirty="0">
                <a:latin typeface="SFTT1000"/>
              </a:rPr>
              <a:t>{ </a:t>
            </a:r>
          </a:p>
          <a:p>
            <a:pPr>
              <a:spcBef>
                <a:spcPts val="0"/>
              </a:spcBef>
            </a:pPr>
            <a:r>
              <a:rPr lang="pt-BR" dirty="0">
                <a:solidFill>
                  <a:srgbClr val="7F0054"/>
                </a:solidFill>
                <a:latin typeface="SFTT1000"/>
              </a:rPr>
              <a:t>    </a:t>
            </a:r>
            <a:r>
              <a:rPr lang="pt-BR" dirty="0" err="1">
                <a:solidFill>
                  <a:srgbClr val="7F0054"/>
                </a:solidFill>
                <a:latin typeface="SFTT1000"/>
              </a:rPr>
              <a:t>body</a:t>
            </a:r>
            <a:r>
              <a:rPr lang="pt-BR" dirty="0">
                <a:solidFill>
                  <a:srgbClr val="7F0054"/>
                </a:solidFill>
                <a:latin typeface="SFTT1000"/>
              </a:rPr>
              <a:t> </a:t>
            </a:r>
            <a:r>
              <a:rPr lang="pt-BR" dirty="0">
                <a:latin typeface="SFTT1000"/>
              </a:rPr>
              <a:t>{ </a:t>
            </a:r>
          </a:p>
          <a:p>
            <a:pPr>
              <a:spcBef>
                <a:spcPts val="0"/>
              </a:spcBef>
            </a:pPr>
            <a:r>
              <a:rPr lang="pt-BR" dirty="0">
                <a:solidFill>
                  <a:srgbClr val="7F0054"/>
                </a:solidFill>
                <a:latin typeface="SFTT1000"/>
              </a:rPr>
              <a:t>        </a:t>
            </a:r>
            <a:r>
              <a:rPr lang="pt-BR" dirty="0" err="1">
                <a:solidFill>
                  <a:srgbClr val="7F0054"/>
                </a:solidFill>
                <a:latin typeface="SFTT1000"/>
              </a:rPr>
              <a:t>font-size</a:t>
            </a:r>
            <a:r>
              <a:rPr lang="pt-BR" dirty="0">
                <a:latin typeface="SFTT1000"/>
              </a:rPr>
              <a:t>: 10pt; </a:t>
            </a:r>
          </a:p>
          <a:p>
            <a:pPr>
              <a:spcBef>
                <a:spcPts val="0"/>
              </a:spcBef>
            </a:pPr>
            <a:r>
              <a:rPr lang="pt-BR" dirty="0">
                <a:latin typeface="SFTT1000"/>
              </a:rPr>
              <a:t>    } </a:t>
            </a:r>
          </a:p>
          <a:p>
            <a:pPr>
              <a:spcBef>
                <a:spcPts val="0"/>
              </a:spcBef>
            </a:pPr>
            <a:r>
              <a:rPr lang="pt-BR" dirty="0">
                <a:latin typeface="SFTT1000"/>
              </a:rPr>
              <a:t>} </a:t>
            </a:r>
            <a:endParaRPr lang="pt-BR" dirty="0"/>
          </a:p>
          <a:p>
            <a:pPr>
              <a:spcBef>
                <a:spcPts val="0"/>
              </a:spcBef>
            </a:pPr>
            <a:r>
              <a:rPr lang="pt-BR" dirty="0">
                <a:solidFill>
                  <a:srgbClr val="7F0054"/>
                </a:solidFill>
                <a:latin typeface="SFTT1000"/>
              </a:rPr>
              <a:t>@media </a:t>
            </a:r>
            <a:r>
              <a:rPr lang="pt-BR" dirty="0" err="1">
                <a:solidFill>
                  <a:srgbClr val="7F0054"/>
                </a:solidFill>
                <a:latin typeface="SFTT1000"/>
              </a:rPr>
              <a:t>screen</a:t>
            </a:r>
            <a:r>
              <a:rPr lang="pt-BR" dirty="0">
                <a:solidFill>
                  <a:srgbClr val="7F0054"/>
                </a:solidFill>
                <a:latin typeface="SFTT1000"/>
              </a:rPr>
              <a:t> </a:t>
            </a:r>
            <a:r>
              <a:rPr lang="pt-BR" dirty="0">
                <a:latin typeface="SFTT100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pt-BR" dirty="0">
                <a:latin typeface="SFTT1000"/>
              </a:rPr>
              <a:t>    </a:t>
            </a:r>
            <a:r>
              <a:rPr lang="pt-BR" dirty="0" err="1">
                <a:solidFill>
                  <a:srgbClr val="7F0054"/>
                </a:solidFill>
                <a:latin typeface="SFTT1000"/>
              </a:rPr>
              <a:t>body</a:t>
            </a:r>
            <a:r>
              <a:rPr lang="pt-BR" dirty="0">
                <a:solidFill>
                  <a:srgbClr val="7F0054"/>
                </a:solidFill>
                <a:latin typeface="SFTT1000"/>
              </a:rPr>
              <a:t> </a:t>
            </a:r>
            <a:r>
              <a:rPr lang="pt-BR" dirty="0">
                <a:latin typeface="SFTT100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pt-BR" dirty="0">
                <a:latin typeface="SFTT1000"/>
              </a:rPr>
              <a:t>        </a:t>
            </a:r>
            <a:r>
              <a:rPr lang="pt-BR" dirty="0" err="1">
                <a:solidFill>
                  <a:srgbClr val="7F0054"/>
                </a:solidFill>
                <a:latin typeface="SFTT1000"/>
              </a:rPr>
              <a:t>font-size</a:t>
            </a:r>
            <a:r>
              <a:rPr lang="pt-BR" dirty="0">
                <a:latin typeface="SFTT1000"/>
              </a:rPr>
              <a:t>: 13px; </a:t>
            </a:r>
          </a:p>
          <a:p>
            <a:pPr>
              <a:spcBef>
                <a:spcPts val="0"/>
              </a:spcBef>
            </a:pPr>
            <a:r>
              <a:rPr lang="pt-BR" dirty="0">
                <a:latin typeface="SFTT1000"/>
              </a:rPr>
              <a:t>    } </a:t>
            </a:r>
          </a:p>
          <a:p>
            <a:pPr>
              <a:spcBef>
                <a:spcPts val="0"/>
              </a:spcBef>
            </a:pPr>
            <a:r>
              <a:rPr lang="pt-BR" dirty="0">
                <a:latin typeface="SFTT1000"/>
              </a:rPr>
              <a:t>} </a:t>
            </a:r>
            <a:endParaRPr lang="pt-BR" dirty="0"/>
          </a:p>
          <a:p>
            <a:pPr>
              <a:spcBef>
                <a:spcPts val="0"/>
              </a:spcBef>
            </a:pPr>
            <a:r>
              <a:rPr lang="pt-BR" dirty="0">
                <a:solidFill>
                  <a:srgbClr val="7F0054"/>
                </a:solidFill>
                <a:latin typeface="SFTT1000"/>
              </a:rPr>
              <a:t>@media </a:t>
            </a:r>
            <a:r>
              <a:rPr lang="pt-BR" dirty="0" err="1">
                <a:solidFill>
                  <a:srgbClr val="7F0054"/>
                </a:solidFill>
                <a:latin typeface="SFTT1000"/>
              </a:rPr>
              <a:t>screen</a:t>
            </a:r>
            <a:r>
              <a:rPr lang="pt-BR" dirty="0">
                <a:latin typeface="SFTT1000"/>
              </a:rPr>
              <a:t>, </a:t>
            </a:r>
            <a:r>
              <a:rPr lang="pt-BR" dirty="0" err="1">
                <a:solidFill>
                  <a:srgbClr val="7F0054"/>
                </a:solidFill>
                <a:latin typeface="SFTT1000"/>
              </a:rPr>
              <a:t>print</a:t>
            </a:r>
            <a:r>
              <a:rPr lang="pt-BR" dirty="0">
                <a:solidFill>
                  <a:srgbClr val="7F0054"/>
                </a:solidFill>
                <a:latin typeface="SFTT1000"/>
              </a:rPr>
              <a:t> </a:t>
            </a:r>
            <a:r>
              <a:rPr lang="pt-BR" dirty="0">
                <a:latin typeface="SFTT1000"/>
              </a:rPr>
              <a:t>{ </a:t>
            </a:r>
          </a:p>
          <a:p>
            <a:pPr>
              <a:spcBef>
                <a:spcPts val="0"/>
              </a:spcBef>
            </a:pPr>
            <a:r>
              <a:rPr lang="pt-BR" dirty="0">
                <a:solidFill>
                  <a:srgbClr val="7F0054"/>
                </a:solidFill>
                <a:latin typeface="SFTT1000"/>
              </a:rPr>
              <a:t>    </a:t>
            </a:r>
            <a:r>
              <a:rPr lang="pt-BR" dirty="0" err="1">
                <a:solidFill>
                  <a:srgbClr val="7F0054"/>
                </a:solidFill>
                <a:latin typeface="SFTT1000"/>
              </a:rPr>
              <a:t>body</a:t>
            </a:r>
            <a:r>
              <a:rPr lang="pt-BR" dirty="0">
                <a:solidFill>
                  <a:srgbClr val="7F0054"/>
                </a:solidFill>
                <a:latin typeface="SFTT1000"/>
              </a:rPr>
              <a:t> </a:t>
            </a:r>
            <a:r>
              <a:rPr lang="pt-BR" dirty="0">
                <a:latin typeface="SFTT1000"/>
              </a:rPr>
              <a:t>{ </a:t>
            </a:r>
          </a:p>
          <a:p>
            <a:pPr>
              <a:spcBef>
                <a:spcPts val="0"/>
              </a:spcBef>
            </a:pPr>
            <a:r>
              <a:rPr lang="pt-BR" dirty="0">
                <a:solidFill>
                  <a:srgbClr val="7F0054"/>
                </a:solidFill>
                <a:latin typeface="SFTT1000"/>
              </a:rPr>
              <a:t>        </a:t>
            </a:r>
            <a:r>
              <a:rPr lang="pt-BR" dirty="0" err="1">
                <a:solidFill>
                  <a:srgbClr val="7F0054"/>
                </a:solidFill>
                <a:latin typeface="SFTT1000"/>
              </a:rPr>
              <a:t>line-height</a:t>
            </a:r>
            <a:r>
              <a:rPr lang="pt-BR" dirty="0">
                <a:latin typeface="SFTT1000"/>
              </a:rPr>
              <a:t>: 1.2; </a:t>
            </a:r>
          </a:p>
          <a:p>
            <a:pPr>
              <a:spcBef>
                <a:spcPts val="0"/>
              </a:spcBef>
            </a:pPr>
            <a:r>
              <a:rPr lang="pt-BR" dirty="0">
                <a:latin typeface="SFTT1000"/>
              </a:rPr>
              <a:t>    }</a:t>
            </a:r>
          </a:p>
          <a:p>
            <a:pPr>
              <a:spcBef>
                <a:spcPts val="0"/>
              </a:spcBef>
            </a:pPr>
            <a:r>
              <a:rPr lang="pt-BR" dirty="0">
                <a:latin typeface="SFTT1000"/>
              </a:rPr>
              <a:t>}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0839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C7C1EB-7469-0643-B552-86A428BF5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Outras declarações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0A74D3-888B-F041-B6A7-2F335B015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9259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pt-BR" dirty="0">
                <a:solidFill>
                  <a:srgbClr val="7F0054"/>
                </a:solidFill>
                <a:latin typeface="SFTT1000"/>
              </a:rPr>
              <a:t>@media </a:t>
            </a:r>
            <a:r>
              <a:rPr lang="pt-BR" dirty="0" err="1">
                <a:solidFill>
                  <a:srgbClr val="7F0054"/>
                </a:solidFill>
                <a:latin typeface="SFTT1000"/>
              </a:rPr>
              <a:t>screen</a:t>
            </a:r>
            <a:r>
              <a:rPr lang="pt-BR" dirty="0">
                <a:solidFill>
                  <a:srgbClr val="7F0054"/>
                </a:solidFill>
                <a:latin typeface="SFTT1000"/>
              </a:rPr>
              <a:t> </a:t>
            </a:r>
            <a:r>
              <a:rPr lang="pt-BR" dirty="0" err="1">
                <a:solidFill>
                  <a:srgbClr val="7F0054"/>
                </a:solidFill>
                <a:latin typeface="SFTT1000"/>
              </a:rPr>
              <a:t>and</a:t>
            </a:r>
            <a:r>
              <a:rPr lang="pt-BR" dirty="0">
                <a:solidFill>
                  <a:srgbClr val="7F0054"/>
                </a:solidFill>
                <a:latin typeface="SFTT1000"/>
              </a:rPr>
              <a:t> </a:t>
            </a:r>
            <a:r>
              <a:rPr lang="pt-BR" dirty="0">
                <a:latin typeface="SFTT1000"/>
              </a:rPr>
              <a:t>(</a:t>
            </a:r>
            <a:r>
              <a:rPr lang="pt-BR" dirty="0">
                <a:solidFill>
                  <a:srgbClr val="7F0054"/>
                </a:solidFill>
                <a:latin typeface="SFTT1000"/>
              </a:rPr>
              <a:t>min-</a:t>
            </a:r>
            <a:r>
              <a:rPr lang="pt-BR" dirty="0" err="1">
                <a:solidFill>
                  <a:srgbClr val="7F0054"/>
                </a:solidFill>
                <a:latin typeface="SFTT1000"/>
              </a:rPr>
              <a:t>width</a:t>
            </a:r>
            <a:r>
              <a:rPr lang="pt-BR" dirty="0">
                <a:latin typeface="SFTT1000"/>
              </a:rPr>
              <a:t>: </a:t>
            </a:r>
            <a:r>
              <a:rPr lang="pt-BR" dirty="0">
                <a:solidFill>
                  <a:srgbClr val="7F0054"/>
                </a:solidFill>
                <a:latin typeface="SFTT1000"/>
              </a:rPr>
              <a:t>320px</a:t>
            </a:r>
            <a:r>
              <a:rPr lang="pt-BR" dirty="0">
                <a:latin typeface="SFTT1000"/>
              </a:rPr>
              <a:t>) { </a:t>
            </a:r>
          </a:p>
          <a:p>
            <a:pPr>
              <a:spcBef>
                <a:spcPts val="0"/>
              </a:spcBef>
            </a:pPr>
            <a:r>
              <a:rPr lang="pt-BR" dirty="0">
                <a:solidFill>
                  <a:srgbClr val="7F0054"/>
                </a:solidFill>
                <a:latin typeface="SFTT1000"/>
              </a:rPr>
              <a:t>    </a:t>
            </a:r>
            <a:r>
              <a:rPr lang="pt-BR" dirty="0" err="1">
                <a:solidFill>
                  <a:srgbClr val="7F0054"/>
                </a:solidFill>
                <a:latin typeface="SFTT1000"/>
              </a:rPr>
              <a:t>body</a:t>
            </a:r>
            <a:r>
              <a:rPr lang="pt-BR" dirty="0">
                <a:solidFill>
                  <a:srgbClr val="7F0054"/>
                </a:solidFill>
                <a:latin typeface="SFTT1000"/>
              </a:rPr>
              <a:t> </a:t>
            </a:r>
            <a:r>
              <a:rPr lang="pt-BR" dirty="0">
                <a:latin typeface="SFTT1000"/>
              </a:rPr>
              <a:t>{ </a:t>
            </a:r>
          </a:p>
          <a:p>
            <a:pPr>
              <a:spcBef>
                <a:spcPts val="0"/>
              </a:spcBef>
            </a:pPr>
            <a:r>
              <a:rPr lang="pt-BR" dirty="0">
                <a:solidFill>
                  <a:srgbClr val="7F0054"/>
                </a:solidFill>
                <a:latin typeface="SFTT1000"/>
              </a:rPr>
              <a:t>        </a:t>
            </a:r>
            <a:r>
              <a:rPr lang="pt-BR" dirty="0" err="1">
                <a:solidFill>
                  <a:srgbClr val="7F0054"/>
                </a:solidFill>
                <a:latin typeface="SFTT1000"/>
              </a:rPr>
              <a:t>font-size</a:t>
            </a:r>
            <a:r>
              <a:rPr lang="pt-BR" dirty="0">
                <a:latin typeface="SFTT1000"/>
              </a:rPr>
              <a:t>: 80%;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latin typeface="SFTT1000"/>
              </a:rPr>
              <a:t>    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latin typeface="SFTT1000"/>
              </a:rPr>
              <a:t>} </a:t>
            </a:r>
            <a:endParaRPr lang="pt-BR" dirty="0"/>
          </a:p>
          <a:p>
            <a:pPr>
              <a:spcBef>
                <a:spcPts val="0"/>
              </a:spcBef>
            </a:pPr>
            <a:r>
              <a:rPr lang="pt-BR" dirty="0">
                <a:solidFill>
                  <a:srgbClr val="7F0054"/>
                </a:solidFill>
                <a:latin typeface="SFTT1000"/>
              </a:rPr>
              <a:t>@media </a:t>
            </a:r>
            <a:r>
              <a:rPr lang="pt-BR" dirty="0" err="1">
                <a:solidFill>
                  <a:srgbClr val="7F0054"/>
                </a:solidFill>
                <a:latin typeface="SFTT1000"/>
              </a:rPr>
              <a:t>screen</a:t>
            </a:r>
            <a:r>
              <a:rPr lang="pt-BR" dirty="0">
                <a:solidFill>
                  <a:srgbClr val="7F0054"/>
                </a:solidFill>
                <a:latin typeface="SFTT1000"/>
              </a:rPr>
              <a:t> </a:t>
            </a:r>
            <a:r>
              <a:rPr lang="pt-BR" dirty="0" err="1">
                <a:solidFill>
                  <a:srgbClr val="7F0054"/>
                </a:solidFill>
                <a:latin typeface="SFTT1000"/>
              </a:rPr>
              <a:t>and</a:t>
            </a:r>
            <a:r>
              <a:rPr lang="pt-BR" dirty="0">
                <a:solidFill>
                  <a:srgbClr val="7F0054"/>
                </a:solidFill>
                <a:latin typeface="SFTT1000"/>
              </a:rPr>
              <a:t> </a:t>
            </a:r>
            <a:r>
              <a:rPr lang="pt-BR" dirty="0">
                <a:latin typeface="SFTT1000"/>
              </a:rPr>
              <a:t>(</a:t>
            </a:r>
            <a:r>
              <a:rPr lang="pt-BR" dirty="0">
                <a:solidFill>
                  <a:srgbClr val="7F0054"/>
                </a:solidFill>
                <a:latin typeface="SFTT1000"/>
              </a:rPr>
              <a:t>min-</a:t>
            </a:r>
            <a:r>
              <a:rPr lang="pt-BR" dirty="0" err="1">
                <a:solidFill>
                  <a:srgbClr val="7F0054"/>
                </a:solidFill>
                <a:latin typeface="SFTT1000"/>
              </a:rPr>
              <a:t>width</a:t>
            </a:r>
            <a:r>
              <a:rPr lang="pt-BR" dirty="0">
                <a:latin typeface="SFTT1000"/>
              </a:rPr>
              <a:t>: </a:t>
            </a:r>
            <a:r>
              <a:rPr lang="pt-BR" dirty="0">
                <a:solidFill>
                  <a:srgbClr val="7F0054"/>
                </a:solidFill>
                <a:latin typeface="SFTT1000"/>
              </a:rPr>
              <a:t>480px</a:t>
            </a:r>
            <a:r>
              <a:rPr lang="pt-BR" dirty="0">
                <a:latin typeface="SFTT1000"/>
              </a:rPr>
              <a:t>) { </a:t>
            </a:r>
          </a:p>
          <a:p>
            <a:pPr>
              <a:spcBef>
                <a:spcPts val="0"/>
              </a:spcBef>
            </a:pPr>
            <a:r>
              <a:rPr lang="pt-BR" dirty="0">
                <a:solidFill>
                  <a:srgbClr val="7F0054"/>
                </a:solidFill>
                <a:latin typeface="SFTT1000"/>
              </a:rPr>
              <a:t>    </a:t>
            </a:r>
            <a:r>
              <a:rPr lang="pt-BR" dirty="0" err="1">
                <a:solidFill>
                  <a:srgbClr val="7F0054"/>
                </a:solidFill>
                <a:latin typeface="SFTT1000"/>
              </a:rPr>
              <a:t>body</a:t>
            </a:r>
            <a:r>
              <a:rPr lang="pt-BR" dirty="0">
                <a:solidFill>
                  <a:srgbClr val="7F0054"/>
                </a:solidFill>
                <a:latin typeface="SFTT1000"/>
              </a:rPr>
              <a:t> </a:t>
            </a:r>
            <a:r>
              <a:rPr lang="pt-BR" dirty="0">
                <a:latin typeface="SFTT1000"/>
              </a:rPr>
              <a:t>{ </a:t>
            </a:r>
          </a:p>
          <a:p>
            <a:pPr>
              <a:spcBef>
                <a:spcPts val="0"/>
              </a:spcBef>
            </a:pPr>
            <a:r>
              <a:rPr lang="pt-BR" dirty="0">
                <a:solidFill>
                  <a:srgbClr val="7F0054"/>
                </a:solidFill>
                <a:latin typeface="SFTT1000"/>
              </a:rPr>
              <a:t>        </a:t>
            </a:r>
            <a:r>
              <a:rPr lang="pt-BR" dirty="0" err="1">
                <a:solidFill>
                  <a:srgbClr val="7F0054"/>
                </a:solidFill>
                <a:latin typeface="SFTT1000"/>
              </a:rPr>
              <a:t>font-size</a:t>
            </a:r>
            <a:r>
              <a:rPr lang="pt-BR" dirty="0">
                <a:latin typeface="SFTT1000"/>
              </a:rPr>
              <a:t>: 90%; </a:t>
            </a:r>
          </a:p>
          <a:p>
            <a:pPr>
              <a:spcBef>
                <a:spcPts val="0"/>
              </a:spcBef>
            </a:pPr>
            <a:r>
              <a:rPr lang="pt-BR" dirty="0">
                <a:latin typeface="SFTT1000"/>
              </a:rPr>
              <a:t>    } </a:t>
            </a:r>
          </a:p>
          <a:p>
            <a:pPr>
              <a:spcBef>
                <a:spcPts val="0"/>
              </a:spcBef>
            </a:pPr>
            <a:r>
              <a:rPr lang="pt-BR" dirty="0">
                <a:latin typeface="SFTT1000"/>
              </a:rPr>
              <a:t>}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06946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AC6705-07B3-6D4B-AF7E-204054752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Outros aspectos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9D4423-71E7-0448-AC85-2C2403103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34542"/>
          </a:xfrm>
        </p:spPr>
        <p:txBody>
          <a:bodyPr>
            <a:normAutofit/>
          </a:bodyPr>
          <a:lstStyle/>
          <a:p>
            <a:r>
              <a:rPr lang="pt-BR" b="1" dirty="0" err="1"/>
              <a:t>aspect-ratio</a:t>
            </a:r>
            <a:r>
              <a:rPr lang="pt-BR" b="1" dirty="0"/>
              <a:t> </a:t>
            </a:r>
          </a:p>
          <a:p>
            <a:pPr>
              <a:spcBef>
                <a:spcPts val="0"/>
              </a:spcBef>
            </a:pPr>
            <a:r>
              <a:rPr lang="pt-BR" dirty="0"/>
              <a:t>Define a proporção (horizontal/vertical) da área de exibição do navegador usado</a:t>
            </a:r>
          </a:p>
          <a:p>
            <a:pPr>
              <a:spcBef>
                <a:spcPts val="0"/>
              </a:spcBef>
            </a:pPr>
            <a:r>
              <a:rPr lang="pt-BR" dirty="0">
                <a:solidFill>
                  <a:srgbClr val="7F0054"/>
                </a:solidFill>
                <a:latin typeface="SFTT1000"/>
              </a:rPr>
              <a:t>@media </a:t>
            </a:r>
            <a:r>
              <a:rPr lang="pt-BR" dirty="0" err="1">
                <a:solidFill>
                  <a:srgbClr val="7F0054"/>
                </a:solidFill>
                <a:latin typeface="SFTT1000"/>
              </a:rPr>
              <a:t>screen</a:t>
            </a:r>
            <a:r>
              <a:rPr lang="pt-BR" dirty="0">
                <a:solidFill>
                  <a:srgbClr val="7F0054"/>
                </a:solidFill>
                <a:latin typeface="SFTT1000"/>
              </a:rPr>
              <a:t> </a:t>
            </a:r>
            <a:r>
              <a:rPr lang="pt-BR" dirty="0" err="1">
                <a:solidFill>
                  <a:srgbClr val="7F0054"/>
                </a:solidFill>
                <a:latin typeface="SFTT1000"/>
              </a:rPr>
              <a:t>and</a:t>
            </a:r>
            <a:r>
              <a:rPr lang="pt-BR" dirty="0">
                <a:solidFill>
                  <a:srgbClr val="7F0054"/>
                </a:solidFill>
                <a:latin typeface="SFTT1000"/>
              </a:rPr>
              <a:t> </a:t>
            </a:r>
            <a:r>
              <a:rPr lang="pt-BR" dirty="0">
                <a:latin typeface="SFTT1000"/>
              </a:rPr>
              <a:t>(</a:t>
            </a:r>
            <a:r>
              <a:rPr lang="pt-BR" dirty="0" err="1">
                <a:solidFill>
                  <a:srgbClr val="7F0054"/>
                </a:solidFill>
                <a:latin typeface="SFTT1000"/>
              </a:rPr>
              <a:t>aspect-ratio</a:t>
            </a:r>
            <a:r>
              <a:rPr lang="pt-BR" dirty="0">
                <a:latin typeface="SFTT1000"/>
              </a:rPr>
              <a:t>: </a:t>
            </a:r>
            <a:r>
              <a:rPr lang="pt-BR" dirty="0">
                <a:solidFill>
                  <a:srgbClr val="7F0054"/>
                </a:solidFill>
                <a:latin typeface="SFTT1000"/>
              </a:rPr>
              <a:t>16</a:t>
            </a:r>
            <a:r>
              <a:rPr lang="pt-BR" dirty="0">
                <a:latin typeface="SFTT1000"/>
              </a:rPr>
              <a:t>/</a:t>
            </a:r>
            <a:r>
              <a:rPr lang="pt-BR" dirty="0">
                <a:solidFill>
                  <a:srgbClr val="7F0054"/>
                </a:solidFill>
                <a:latin typeface="SFTT1000"/>
              </a:rPr>
              <a:t>9</a:t>
            </a:r>
            <a:r>
              <a:rPr lang="pt-BR" dirty="0">
                <a:latin typeface="SFTT1000"/>
              </a:rPr>
              <a:t>) { </a:t>
            </a:r>
          </a:p>
          <a:p>
            <a:pPr>
              <a:spcBef>
                <a:spcPts val="0"/>
              </a:spcBef>
            </a:pPr>
            <a:r>
              <a:rPr lang="pt-BR" dirty="0">
                <a:latin typeface="SFTT1000"/>
              </a:rPr>
              <a:t>[...] </a:t>
            </a:r>
          </a:p>
          <a:p>
            <a:pPr>
              <a:spcBef>
                <a:spcPts val="0"/>
              </a:spcBef>
            </a:pPr>
            <a:r>
              <a:rPr lang="pt-BR" dirty="0">
                <a:latin typeface="SFTT1000"/>
              </a:rPr>
              <a:t>} </a:t>
            </a:r>
            <a:endParaRPr lang="pt-BR" dirty="0"/>
          </a:p>
          <a:p>
            <a:r>
              <a:rPr lang="pt-BR" b="1" dirty="0"/>
              <a:t>Color</a:t>
            </a:r>
          </a:p>
          <a:p>
            <a:pPr>
              <a:spcBef>
                <a:spcPts val="0"/>
              </a:spcBef>
            </a:pPr>
            <a:r>
              <a:rPr lang="pt-BR" dirty="0"/>
              <a:t>Indica o número de bits por componente de cor do dispositivo. Exemplo de estilo para dispositivos com pelo menos 4 bits de cor:</a:t>
            </a:r>
          </a:p>
          <a:p>
            <a:pPr>
              <a:spcBef>
                <a:spcPts val="0"/>
              </a:spcBef>
            </a:pPr>
            <a:r>
              <a:rPr lang="pt-BR" dirty="0">
                <a:solidFill>
                  <a:srgbClr val="7F0054"/>
                </a:solidFill>
                <a:latin typeface="SFTT1000"/>
              </a:rPr>
              <a:t>@media </a:t>
            </a:r>
            <a:r>
              <a:rPr lang="pt-BR" dirty="0" err="1">
                <a:solidFill>
                  <a:srgbClr val="7F0054"/>
                </a:solidFill>
                <a:latin typeface="SFTT1000"/>
              </a:rPr>
              <a:t>all</a:t>
            </a:r>
            <a:r>
              <a:rPr lang="pt-BR" dirty="0">
                <a:solidFill>
                  <a:srgbClr val="7F0054"/>
                </a:solidFill>
                <a:latin typeface="SFTT1000"/>
              </a:rPr>
              <a:t> </a:t>
            </a:r>
            <a:r>
              <a:rPr lang="pt-BR" dirty="0" err="1">
                <a:solidFill>
                  <a:srgbClr val="7F0054"/>
                </a:solidFill>
                <a:latin typeface="SFTT1000"/>
              </a:rPr>
              <a:t>and</a:t>
            </a:r>
            <a:r>
              <a:rPr lang="pt-BR" dirty="0">
                <a:solidFill>
                  <a:srgbClr val="7F0054"/>
                </a:solidFill>
                <a:latin typeface="SFTT1000"/>
              </a:rPr>
              <a:t> </a:t>
            </a:r>
            <a:r>
              <a:rPr lang="pt-BR" dirty="0">
                <a:latin typeface="SFTT1000"/>
              </a:rPr>
              <a:t>(</a:t>
            </a:r>
            <a:r>
              <a:rPr lang="pt-BR" dirty="0">
                <a:solidFill>
                  <a:srgbClr val="7F0054"/>
                </a:solidFill>
                <a:latin typeface="SFTT1000"/>
              </a:rPr>
              <a:t>min-color</a:t>
            </a:r>
            <a:r>
              <a:rPr lang="pt-BR" dirty="0">
                <a:latin typeface="SFTT1000"/>
              </a:rPr>
              <a:t>: </a:t>
            </a:r>
            <a:r>
              <a:rPr lang="pt-BR" dirty="0">
                <a:solidFill>
                  <a:srgbClr val="7F0054"/>
                </a:solidFill>
                <a:latin typeface="SFTT1000"/>
              </a:rPr>
              <a:t>4</a:t>
            </a:r>
            <a:r>
              <a:rPr lang="pt-BR" dirty="0">
                <a:latin typeface="SFTT1000"/>
              </a:rPr>
              <a:t>) {</a:t>
            </a:r>
          </a:p>
          <a:p>
            <a:pPr>
              <a:spcBef>
                <a:spcPts val="0"/>
              </a:spcBef>
            </a:pPr>
            <a:r>
              <a:rPr lang="pt-BR" dirty="0">
                <a:latin typeface="SFTT1000"/>
              </a:rPr>
              <a:t> [...] </a:t>
            </a:r>
          </a:p>
          <a:p>
            <a:pPr>
              <a:spcBef>
                <a:spcPts val="0"/>
              </a:spcBef>
            </a:pPr>
            <a:r>
              <a:rPr lang="pt-BR" dirty="0">
                <a:latin typeface="SFTT1000"/>
              </a:rPr>
              <a:t>} 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04565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B414AE-76F8-4C41-BC9A-80CD46675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Breakpoints – Padrão </a:t>
            </a:r>
            <a:r>
              <a:rPr lang="pt-BR" dirty="0" err="1"/>
              <a:t>Less</a:t>
            </a:r>
            <a:r>
              <a:rPr lang="pt-BR" dirty="0"/>
              <a:t> Framework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E78A97-8625-3944-A3BB-7708BDDAC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32162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pt-BR" dirty="0">
                <a:solidFill>
                  <a:srgbClr val="3F7F5E"/>
                </a:solidFill>
                <a:latin typeface="SFTT1000"/>
              </a:rPr>
              <a:t>/* Tablet Layout */ </a:t>
            </a:r>
          </a:p>
          <a:p>
            <a:pPr>
              <a:spcBef>
                <a:spcPts val="0"/>
              </a:spcBef>
            </a:pPr>
            <a:r>
              <a:rPr lang="pt-BR" dirty="0">
                <a:solidFill>
                  <a:srgbClr val="7F0054"/>
                </a:solidFill>
                <a:latin typeface="SFTT1000"/>
              </a:rPr>
              <a:t>@media </a:t>
            </a:r>
            <a:r>
              <a:rPr lang="pt-BR" dirty="0" err="1">
                <a:solidFill>
                  <a:srgbClr val="7F0054"/>
                </a:solidFill>
                <a:latin typeface="SFTT1000"/>
              </a:rPr>
              <a:t>only</a:t>
            </a:r>
            <a:r>
              <a:rPr lang="pt-BR" dirty="0">
                <a:solidFill>
                  <a:srgbClr val="7F0054"/>
                </a:solidFill>
                <a:latin typeface="SFTT1000"/>
              </a:rPr>
              <a:t> </a:t>
            </a:r>
            <a:r>
              <a:rPr lang="pt-BR" dirty="0" err="1">
                <a:solidFill>
                  <a:srgbClr val="7F0054"/>
                </a:solidFill>
                <a:latin typeface="SFTT1000"/>
              </a:rPr>
              <a:t>screen</a:t>
            </a:r>
            <a:r>
              <a:rPr lang="pt-BR" dirty="0">
                <a:solidFill>
                  <a:srgbClr val="7F0054"/>
                </a:solidFill>
                <a:latin typeface="SFTT1000"/>
              </a:rPr>
              <a:t> </a:t>
            </a:r>
            <a:r>
              <a:rPr lang="pt-BR" dirty="0" err="1">
                <a:solidFill>
                  <a:srgbClr val="7F0054"/>
                </a:solidFill>
                <a:latin typeface="SFTT1000"/>
              </a:rPr>
              <a:t>and</a:t>
            </a:r>
            <a:r>
              <a:rPr lang="pt-BR" dirty="0">
                <a:solidFill>
                  <a:srgbClr val="7F0054"/>
                </a:solidFill>
                <a:latin typeface="SFTT1000"/>
              </a:rPr>
              <a:t> </a:t>
            </a:r>
            <a:r>
              <a:rPr lang="pt-BR" dirty="0">
                <a:latin typeface="SFTT1000"/>
              </a:rPr>
              <a:t>(</a:t>
            </a:r>
            <a:r>
              <a:rPr lang="pt-BR" dirty="0">
                <a:solidFill>
                  <a:srgbClr val="7F0054"/>
                </a:solidFill>
                <a:latin typeface="SFTT1000"/>
              </a:rPr>
              <a:t>min-</a:t>
            </a:r>
            <a:r>
              <a:rPr lang="pt-BR" dirty="0" err="1">
                <a:solidFill>
                  <a:srgbClr val="7F0054"/>
                </a:solidFill>
                <a:latin typeface="SFTT1000"/>
              </a:rPr>
              <a:t>width</a:t>
            </a:r>
            <a:r>
              <a:rPr lang="pt-BR" dirty="0">
                <a:latin typeface="SFTT1000"/>
              </a:rPr>
              <a:t>: </a:t>
            </a:r>
            <a:r>
              <a:rPr lang="pt-BR" dirty="0">
                <a:solidFill>
                  <a:srgbClr val="7F0054"/>
                </a:solidFill>
                <a:latin typeface="SFTT1000"/>
              </a:rPr>
              <a:t>768px</a:t>
            </a:r>
            <a:r>
              <a:rPr lang="pt-BR" dirty="0">
                <a:latin typeface="SFTT1000"/>
              </a:rPr>
              <a:t>) </a:t>
            </a:r>
            <a:r>
              <a:rPr lang="pt-BR" dirty="0" err="1">
                <a:solidFill>
                  <a:srgbClr val="7F0054"/>
                </a:solidFill>
                <a:latin typeface="SFTT1000"/>
              </a:rPr>
              <a:t>and</a:t>
            </a:r>
            <a:r>
              <a:rPr lang="pt-BR" dirty="0">
                <a:solidFill>
                  <a:srgbClr val="7F0054"/>
                </a:solidFill>
                <a:latin typeface="SFTT1000"/>
              </a:rPr>
              <a:t> </a:t>
            </a:r>
            <a:r>
              <a:rPr lang="pt-BR" dirty="0">
                <a:latin typeface="SFTT1000"/>
              </a:rPr>
              <a:t>(</a:t>
            </a:r>
            <a:r>
              <a:rPr lang="pt-BR" dirty="0" err="1">
                <a:solidFill>
                  <a:srgbClr val="7F0054"/>
                </a:solidFill>
                <a:latin typeface="SFTT1000"/>
              </a:rPr>
              <a:t>max-width</a:t>
            </a:r>
            <a:r>
              <a:rPr lang="pt-BR" dirty="0">
                <a:latin typeface="SFTT1000"/>
              </a:rPr>
              <a:t>: </a:t>
            </a:r>
            <a:r>
              <a:rPr lang="pt-BR" dirty="0">
                <a:solidFill>
                  <a:srgbClr val="7F0054"/>
                </a:solidFill>
                <a:latin typeface="SFTT1000"/>
              </a:rPr>
              <a:t>991px</a:t>
            </a:r>
            <a:r>
              <a:rPr lang="pt-BR" dirty="0">
                <a:latin typeface="SFTT1000"/>
              </a:rPr>
              <a:t>) { ... } </a:t>
            </a:r>
          </a:p>
          <a:p>
            <a:r>
              <a:rPr lang="pt-BR" dirty="0">
                <a:solidFill>
                  <a:srgbClr val="3F7F5E"/>
                </a:solidFill>
                <a:latin typeface="SFTT1000"/>
              </a:rPr>
              <a:t>/* Mobile Layout */ </a:t>
            </a:r>
          </a:p>
          <a:p>
            <a:pPr>
              <a:spcBef>
                <a:spcPts val="0"/>
              </a:spcBef>
            </a:pPr>
            <a:r>
              <a:rPr lang="pt-BR" sz="2100" dirty="0">
                <a:solidFill>
                  <a:srgbClr val="7F0054"/>
                </a:solidFill>
                <a:latin typeface="SFTT1000"/>
              </a:rPr>
              <a:t>@media </a:t>
            </a:r>
            <a:r>
              <a:rPr lang="pt-BR" sz="2100" dirty="0" err="1">
                <a:solidFill>
                  <a:srgbClr val="7F0054"/>
                </a:solidFill>
                <a:latin typeface="SFTT1000"/>
              </a:rPr>
              <a:t>only</a:t>
            </a:r>
            <a:r>
              <a:rPr lang="pt-BR" sz="2100" dirty="0">
                <a:solidFill>
                  <a:srgbClr val="7F0054"/>
                </a:solidFill>
                <a:latin typeface="SFTT1000"/>
              </a:rPr>
              <a:t> </a:t>
            </a:r>
            <a:r>
              <a:rPr lang="pt-BR" sz="2100" dirty="0" err="1">
                <a:solidFill>
                  <a:srgbClr val="7F0054"/>
                </a:solidFill>
                <a:latin typeface="SFTT1000"/>
              </a:rPr>
              <a:t>screen</a:t>
            </a:r>
            <a:r>
              <a:rPr lang="pt-BR" sz="2100" dirty="0">
                <a:solidFill>
                  <a:srgbClr val="7F0054"/>
                </a:solidFill>
                <a:latin typeface="SFTT1000"/>
              </a:rPr>
              <a:t> </a:t>
            </a:r>
            <a:r>
              <a:rPr lang="pt-BR" sz="2100" dirty="0" err="1">
                <a:solidFill>
                  <a:srgbClr val="7F0054"/>
                </a:solidFill>
                <a:latin typeface="SFTT1000"/>
              </a:rPr>
              <a:t>and</a:t>
            </a:r>
            <a:r>
              <a:rPr lang="pt-BR" sz="2100" dirty="0">
                <a:solidFill>
                  <a:srgbClr val="7F0054"/>
                </a:solidFill>
                <a:latin typeface="SFTT1000"/>
              </a:rPr>
              <a:t> (</a:t>
            </a:r>
            <a:r>
              <a:rPr lang="pt-BR" sz="2100" dirty="0" err="1">
                <a:solidFill>
                  <a:srgbClr val="7F0054"/>
                </a:solidFill>
                <a:latin typeface="SFTT1000"/>
              </a:rPr>
              <a:t>max-width</a:t>
            </a:r>
            <a:r>
              <a:rPr lang="pt-BR" sz="2100" dirty="0">
                <a:solidFill>
                  <a:srgbClr val="7F0054"/>
                </a:solidFill>
                <a:latin typeface="SFTT1000"/>
              </a:rPr>
              <a:t>: 767px) { ... } </a:t>
            </a:r>
          </a:p>
          <a:p>
            <a:r>
              <a:rPr lang="pt-BR" dirty="0">
                <a:solidFill>
                  <a:srgbClr val="3F7F5E"/>
                </a:solidFill>
                <a:latin typeface="SFTT1000"/>
              </a:rPr>
              <a:t>/* Layout largo de mobile */ </a:t>
            </a:r>
          </a:p>
          <a:p>
            <a:pPr>
              <a:spcBef>
                <a:spcPts val="0"/>
              </a:spcBef>
            </a:pPr>
            <a:r>
              <a:rPr lang="pt-BR" sz="1900" dirty="0">
                <a:solidFill>
                  <a:srgbClr val="7F0054"/>
                </a:solidFill>
                <a:latin typeface="SFTT1000"/>
              </a:rPr>
              <a:t>@media </a:t>
            </a:r>
            <a:r>
              <a:rPr lang="pt-BR" sz="1900" dirty="0" err="1">
                <a:solidFill>
                  <a:srgbClr val="7F0054"/>
                </a:solidFill>
                <a:latin typeface="SFTT1000"/>
              </a:rPr>
              <a:t>only</a:t>
            </a:r>
            <a:r>
              <a:rPr lang="pt-BR" sz="1900" dirty="0">
                <a:solidFill>
                  <a:srgbClr val="7F0054"/>
                </a:solidFill>
                <a:latin typeface="SFTT1000"/>
              </a:rPr>
              <a:t> </a:t>
            </a:r>
            <a:r>
              <a:rPr lang="pt-BR" sz="1900" dirty="0" err="1">
                <a:solidFill>
                  <a:srgbClr val="7F0054"/>
                </a:solidFill>
                <a:latin typeface="SFTT1000"/>
              </a:rPr>
              <a:t>screen</a:t>
            </a:r>
            <a:r>
              <a:rPr lang="pt-BR" sz="1900" dirty="0">
                <a:solidFill>
                  <a:srgbClr val="7F0054"/>
                </a:solidFill>
                <a:latin typeface="SFTT1000"/>
              </a:rPr>
              <a:t> </a:t>
            </a:r>
            <a:r>
              <a:rPr lang="pt-BR" sz="1900" dirty="0" err="1">
                <a:solidFill>
                  <a:srgbClr val="7F0054"/>
                </a:solidFill>
                <a:latin typeface="SFTT1000"/>
              </a:rPr>
              <a:t>and</a:t>
            </a:r>
            <a:r>
              <a:rPr lang="pt-BR" sz="1900" dirty="0">
                <a:solidFill>
                  <a:srgbClr val="7F0054"/>
                </a:solidFill>
                <a:latin typeface="SFTT1000"/>
              </a:rPr>
              <a:t> (min-</a:t>
            </a:r>
            <a:r>
              <a:rPr lang="pt-BR" sz="1900" dirty="0" err="1">
                <a:solidFill>
                  <a:srgbClr val="7F0054"/>
                </a:solidFill>
                <a:latin typeface="SFTT1000"/>
              </a:rPr>
              <a:t>width</a:t>
            </a:r>
            <a:r>
              <a:rPr lang="pt-BR" sz="1900" dirty="0">
                <a:solidFill>
                  <a:srgbClr val="7F0054"/>
                </a:solidFill>
                <a:latin typeface="SFTT1000"/>
              </a:rPr>
              <a:t>: 480px) </a:t>
            </a:r>
            <a:r>
              <a:rPr lang="pt-BR" sz="1900" dirty="0" err="1">
                <a:solidFill>
                  <a:srgbClr val="7F0054"/>
                </a:solidFill>
                <a:latin typeface="SFTT1000"/>
              </a:rPr>
              <a:t>and</a:t>
            </a:r>
            <a:r>
              <a:rPr lang="pt-BR" sz="1900" dirty="0">
                <a:solidFill>
                  <a:srgbClr val="7F0054"/>
                </a:solidFill>
                <a:latin typeface="SFTT1000"/>
              </a:rPr>
              <a:t> (</a:t>
            </a:r>
            <a:r>
              <a:rPr lang="pt-BR" sz="1900" dirty="0" err="1">
                <a:solidFill>
                  <a:srgbClr val="7F0054"/>
                </a:solidFill>
                <a:latin typeface="SFTT1000"/>
              </a:rPr>
              <a:t>max-width</a:t>
            </a:r>
            <a:r>
              <a:rPr lang="pt-BR" sz="1900" dirty="0">
                <a:solidFill>
                  <a:srgbClr val="7F0054"/>
                </a:solidFill>
                <a:latin typeface="SFTT1000"/>
              </a:rPr>
              <a:t>: 767px) { ... } </a:t>
            </a:r>
          </a:p>
          <a:p>
            <a:r>
              <a:rPr lang="pt-BR" dirty="0">
                <a:solidFill>
                  <a:srgbClr val="3F7F5E"/>
                </a:solidFill>
                <a:latin typeface="SFTT1000"/>
              </a:rPr>
              <a:t>/* Retina display */ </a:t>
            </a:r>
          </a:p>
          <a:p>
            <a:pPr>
              <a:spcBef>
                <a:spcPts val="0"/>
              </a:spcBef>
            </a:pPr>
            <a:r>
              <a:rPr lang="pt-BR" sz="1900" dirty="0">
                <a:solidFill>
                  <a:srgbClr val="7F0054"/>
                </a:solidFill>
                <a:latin typeface="SFTT1000"/>
              </a:rPr>
              <a:t>@media </a:t>
            </a:r>
          </a:p>
          <a:p>
            <a:pPr>
              <a:spcBef>
                <a:spcPts val="0"/>
              </a:spcBef>
            </a:pPr>
            <a:r>
              <a:rPr lang="pt-BR" sz="1900" dirty="0" err="1">
                <a:solidFill>
                  <a:srgbClr val="7F0054"/>
                </a:solidFill>
                <a:latin typeface="SFTT1000"/>
              </a:rPr>
              <a:t>only</a:t>
            </a:r>
            <a:r>
              <a:rPr lang="pt-BR" sz="1900" dirty="0">
                <a:solidFill>
                  <a:srgbClr val="7F0054"/>
                </a:solidFill>
                <a:latin typeface="SFTT1000"/>
              </a:rPr>
              <a:t> </a:t>
            </a:r>
            <a:r>
              <a:rPr lang="pt-BR" sz="1900" dirty="0" err="1">
                <a:solidFill>
                  <a:srgbClr val="7F0054"/>
                </a:solidFill>
                <a:latin typeface="SFTT1000"/>
              </a:rPr>
              <a:t>screen</a:t>
            </a:r>
            <a:r>
              <a:rPr lang="pt-BR" sz="1900" dirty="0">
                <a:solidFill>
                  <a:srgbClr val="7F0054"/>
                </a:solidFill>
                <a:latin typeface="SFTT1000"/>
              </a:rPr>
              <a:t> </a:t>
            </a:r>
            <a:r>
              <a:rPr lang="pt-BR" sz="1900" dirty="0" err="1">
                <a:solidFill>
                  <a:srgbClr val="7F0054"/>
                </a:solidFill>
                <a:latin typeface="SFTT1000"/>
              </a:rPr>
              <a:t>and</a:t>
            </a:r>
            <a:r>
              <a:rPr lang="pt-BR" sz="1900" dirty="0">
                <a:solidFill>
                  <a:srgbClr val="7F0054"/>
                </a:solidFill>
                <a:latin typeface="SFTT1000"/>
              </a:rPr>
              <a:t> (-</a:t>
            </a:r>
            <a:r>
              <a:rPr lang="pt-BR" sz="1900" dirty="0" err="1">
                <a:solidFill>
                  <a:srgbClr val="7F0054"/>
                </a:solidFill>
                <a:latin typeface="SFTT1000"/>
              </a:rPr>
              <a:t>webkit</a:t>
            </a:r>
            <a:r>
              <a:rPr lang="pt-BR" sz="1900" dirty="0">
                <a:solidFill>
                  <a:srgbClr val="7F0054"/>
                </a:solidFill>
                <a:latin typeface="SFTT1000"/>
              </a:rPr>
              <a:t>-min-</a:t>
            </a:r>
            <a:r>
              <a:rPr lang="pt-BR" sz="1900" dirty="0" err="1">
                <a:solidFill>
                  <a:srgbClr val="7F0054"/>
                </a:solidFill>
                <a:latin typeface="SFTT1000"/>
              </a:rPr>
              <a:t>device</a:t>
            </a:r>
            <a:r>
              <a:rPr lang="pt-BR" sz="1900" dirty="0">
                <a:solidFill>
                  <a:srgbClr val="7F0054"/>
                </a:solidFill>
                <a:latin typeface="SFTT1000"/>
              </a:rPr>
              <a:t>-pixel-</a:t>
            </a:r>
            <a:r>
              <a:rPr lang="pt-BR" sz="1900" dirty="0" err="1">
                <a:solidFill>
                  <a:srgbClr val="7F0054"/>
                </a:solidFill>
                <a:latin typeface="SFTT1000"/>
              </a:rPr>
              <a:t>ratio</a:t>
            </a:r>
            <a:r>
              <a:rPr lang="pt-BR" sz="1900" dirty="0">
                <a:solidFill>
                  <a:srgbClr val="7F0054"/>
                </a:solidFill>
                <a:latin typeface="SFTT1000"/>
              </a:rPr>
              <a:t>: 2), </a:t>
            </a:r>
          </a:p>
          <a:p>
            <a:pPr>
              <a:spcBef>
                <a:spcPts val="0"/>
              </a:spcBef>
            </a:pPr>
            <a:r>
              <a:rPr lang="pt-BR" sz="1900" dirty="0" err="1">
                <a:solidFill>
                  <a:srgbClr val="7F0054"/>
                </a:solidFill>
                <a:latin typeface="SFTT1000"/>
              </a:rPr>
              <a:t>only</a:t>
            </a:r>
            <a:r>
              <a:rPr lang="pt-BR" sz="1900" dirty="0">
                <a:solidFill>
                  <a:srgbClr val="7F0054"/>
                </a:solidFill>
                <a:latin typeface="SFTT1000"/>
              </a:rPr>
              <a:t> </a:t>
            </a:r>
            <a:r>
              <a:rPr lang="pt-BR" sz="1900" dirty="0" err="1">
                <a:solidFill>
                  <a:srgbClr val="7F0054"/>
                </a:solidFill>
                <a:latin typeface="SFTT1000"/>
              </a:rPr>
              <a:t>screen</a:t>
            </a:r>
            <a:r>
              <a:rPr lang="pt-BR" sz="1900" dirty="0">
                <a:solidFill>
                  <a:srgbClr val="7F0054"/>
                </a:solidFill>
                <a:latin typeface="SFTT1000"/>
              </a:rPr>
              <a:t> </a:t>
            </a:r>
            <a:r>
              <a:rPr lang="pt-BR" sz="1900" dirty="0" err="1">
                <a:solidFill>
                  <a:srgbClr val="7F0054"/>
                </a:solidFill>
                <a:latin typeface="SFTT1000"/>
              </a:rPr>
              <a:t>and</a:t>
            </a:r>
            <a:r>
              <a:rPr lang="pt-BR" sz="1900" dirty="0">
                <a:solidFill>
                  <a:srgbClr val="7F0054"/>
                </a:solidFill>
                <a:latin typeface="SFTT1000"/>
              </a:rPr>
              <a:t> (min-</a:t>
            </a:r>
            <a:r>
              <a:rPr lang="pt-BR" sz="1900" dirty="0" err="1">
                <a:solidFill>
                  <a:srgbClr val="7F0054"/>
                </a:solidFill>
                <a:latin typeface="SFTT1000"/>
              </a:rPr>
              <a:t>device</a:t>
            </a:r>
            <a:r>
              <a:rPr lang="pt-BR" sz="1900" dirty="0">
                <a:solidFill>
                  <a:srgbClr val="7F0054"/>
                </a:solidFill>
                <a:latin typeface="SFTT1000"/>
              </a:rPr>
              <a:t>-pixel-</a:t>
            </a:r>
            <a:r>
              <a:rPr lang="pt-BR" sz="1900" dirty="0" err="1">
                <a:solidFill>
                  <a:srgbClr val="7F0054"/>
                </a:solidFill>
                <a:latin typeface="SFTT1000"/>
              </a:rPr>
              <a:t>ratio</a:t>
            </a:r>
            <a:r>
              <a:rPr lang="pt-BR" sz="1900" dirty="0">
                <a:solidFill>
                  <a:srgbClr val="7F0054"/>
                </a:solidFill>
                <a:latin typeface="SFTT1000"/>
              </a:rPr>
              <a:t>: 2) { ... } </a:t>
            </a:r>
          </a:p>
        </p:txBody>
      </p:sp>
    </p:spTree>
    <p:extLst>
      <p:ext uri="{BB962C8B-B14F-4D97-AF65-F5344CB8AC3E}">
        <p14:creationId xmlns:p14="http://schemas.microsoft.com/office/powerpoint/2010/main" val="38853193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600BC8-1880-FE45-91DF-43146F8BD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dirty="0"/>
              <a:t>Breakpoints – Padrão Twitter </a:t>
            </a:r>
            <a:r>
              <a:rPr lang="pt-BR" sz="4400" dirty="0" err="1"/>
              <a:t>Bootstrap</a:t>
            </a:r>
            <a:endParaRPr lang="pt-BR" sz="44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E7F116-6F17-9E4D-BA78-9F51D4349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132942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3F7F5E"/>
                </a:solidFill>
                <a:latin typeface="SFTT1000"/>
              </a:rPr>
              <a:t>/* Telefones em </a:t>
            </a:r>
            <a:r>
              <a:rPr lang="pt-BR" dirty="0" err="1">
                <a:solidFill>
                  <a:srgbClr val="3F7F5E"/>
                </a:solidFill>
                <a:latin typeface="SFTT1000"/>
              </a:rPr>
              <a:t>landscape</a:t>
            </a:r>
            <a:r>
              <a:rPr lang="pt-BR" dirty="0">
                <a:solidFill>
                  <a:srgbClr val="3F7F5E"/>
                </a:solidFill>
                <a:latin typeface="SFTT1000"/>
              </a:rPr>
              <a:t> e abaixo */ </a:t>
            </a:r>
          </a:p>
          <a:p>
            <a:pPr>
              <a:spcBef>
                <a:spcPts val="0"/>
              </a:spcBef>
            </a:pPr>
            <a:r>
              <a:rPr lang="pt-BR" dirty="0">
                <a:solidFill>
                  <a:srgbClr val="7F0054"/>
                </a:solidFill>
                <a:latin typeface="SFTT1000"/>
              </a:rPr>
              <a:t>@media </a:t>
            </a:r>
            <a:r>
              <a:rPr lang="pt-BR" dirty="0">
                <a:latin typeface="SFTT1000"/>
              </a:rPr>
              <a:t>(</a:t>
            </a:r>
            <a:r>
              <a:rPr lang="pt-BR" dirty="0" err="1">
                <a:solidFill>
                  <a:srgbClr val="7F0054"/>
                </a:solidFill>
                <a:latin typeface="SFTT1000"/>
              </a:rPr>
              <a:t>max-width</a:t>
            </a:r>
            <a:r>
              <a:rPr lang="pt-BR" dirty="0">
                <a:latin typeface="SFTT1000"/>
              </a:rPr>
              <a:t>: </a:t>
            </a:r>
            <a:r>
              <a:rPr lang="pt-BR" dirty="0">
                <a:solidFill>
                  <a:srgbClr val="7F0054"/>
                </a:solidFill>
                <a:latin typeface="SFTT1000"/>
              </a:rPr>
              <a:t>480px</a:t>
            </a:r>
            <a:r>
              <a:rPr lang="pt-BR" dirty="0">
                <a:latin typeface="SFTT1000"/>
              </a:rPr>
              <a:t>) { ... } </a:t>
            </a:r>
          </a:p>
          <a:p>
            <a:r>
              <a:rPr lang="pt-BR" dirty="0">
                <a:solidFill>
                  <a:srgbClr val="3F7F5E"/>
                </a:solidFill>
                <a:latin typeface="SFTT1000"/>
              </a:rPr>
              <a:t>/* Telefone em </a:t>
            </a:r>
            <a:r>
              <a:rPr lang="pt-BR" dirty="0" err="1">
                <a:solidFill>
                  <a:srgbClr val="3F7F5E"/>
                </a:solidFill>
                <a:latin typeface="SFTT1000"/>
              </a:rPr>
              <a:t>landscape</a:t>
            </a:r>
            <a:r>
              <a:rPr lang="pt-BR" dirty="0">
                <a:solidFill>
                  <a:srgbClr val="3F7F5E"/>
                </a:solidFill>
                <a:latin typeface="SFTT1000"/>
              </a:rPr>
              <a:t> a </a:t>
            </a:r>
            <a:r>
              <a:rPr lang="pt-BR" dirty="0" err="1">
                <a:solidFill>
                  <a:srgbClr val="3F7F5E"/>
                </a:solidFill>
                <a:latin typeface="SFTT1000"/>
              </a:rPr>
              <a:t>tablet</a:t>
            </a:r>
            <a:r>
              <a:rPr lang="pt-BR" dirty="0">
                <a:solidFill>
                  <a:srgbClr val="3F7F5E"/>
                </a:solidFill>
                <a:latin typeface="SFTT1000"/>
              </a:rPr>
              <a:t> em </a:t>
            </a:r>
            <a:r>
              <a:rPr lang="pt-BR" dirty="0" err="1">
                <a:solidFill>
                  <a:srgbClr val="3F7F5E"/>
                </a:solidFill>
                <a:latin typeface="SFTT1000"/>
              </a:rPr>
              <a:t>portrait</a:t>
            </a:r>
            <a:r>
              <a:rPr lang="pt-BR" dirty="0">
                <a:solidFill>
                  <a:srgbClr val="3F7F5E"/>
                </a:solidFill>
                <a:latin typeface="SFTT1000"/>
              </a:rPr>
              <a:t> */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>
                <a:solidFill>
                  <a:srgbClr val="7F0054"/>
                </a:solidFill>
                <a:latin typeface="SFTT1000"/>
              </a:rPr>
              <a:t>@media (</a:t>
            </a:r>
            <a:r>
              <a:rPr lang="pt-BR" dirty="0" err="1">
                <a:solidFill>
                  <a:srgbClr val="7F0054"/>
                </a:solidFill>
                <a:latin typeface="SFTT1000"/>
              </a:rPr>
              <a:t>max-width</a:t>
            </a:r>
            <a:r>
              <a:rPr lang="pt-BR" dirty="0">
                <a:solidFill>
                  <a:srgbClr val="7F0054"/>
                </a:solidFill>
                <a:latin typeface="SFTT1000"/>
              </a:rPr>
              <a:t>: 767px) { ... } </a:t>
            </a:r>
          </a:p>
          <a:p>
            <a:r>
              <a:rPr lang="pt-BR" dirty="0">
                <a:solidFill>
                  <a:srgbClr val="3F7F5E"/>
                </a:solidFill>
                <a:latin typeface="SFTT1000"/>
              </a:rPr>
              <a:t>/* </a:t>
            </a:r>
            <a:r>
              <a:rPr lang="pt-BR" dirty="0" err="1">
                <a:solidFill>
                  <a:srgbClr val="3F7F5E"/>
                </a:solidFill>
                <a:latin typeface="SFTT1000"/>
              </a:rPr>
              <a:t>tablet</a:t>
            </a:r>
            <a:r>
              <a:rPr lang="pt-BR" dirty="0">
                <a:solidFill>
                  <a:srgbClr val="3F7F5E"/>
                </a:solidFill>
                <a:latin typeface="SFTT1000"/>
              </a:rPr>
              <a:t> em </a:t>
            </a:r>
            <a:r>
              <a:rPr lang="pt-BR" dirty="0" err="1">
                <a:solidFill>
                  <a:srgbClr val="3F7F5E"/>
                </a:solidFill>
                <a:latin typeface="SFTT1000"/>
              </a:rPr>
              <a:t>portrait</a:t>
            </a:r>
            <a:r>
              <a:rPr lang="pt-BR" dirty="0">
                <a:solidFill>
                  <a:srgbClr val="3F7F5E"/>
                </a:solidFill>
                <a:latin typeface="SFTT1000"/>
              </a:rPr>
              <a:t> a </a:t>
            </a:r>
            <a:r>
              <a:rPr lang="pt-BR" dirty="0" err="1">
                <a:solidFill>
                  <a:srgbClr val="3F7F5E"/>
                </a:solidFill>
                <a:latin typeface="SFTT1000"/>
              </a:rPr>
              <a:t>landscape</a:t>
            </a:r>
            <a:r>
              <a:rPr lang="pt-BR" dirty="0">
                <a:solidFill>
                  <a:srgbClr val="3F7F5E"/>
                </a:solidFill>
                <a:latin typeface="SFTT1000"/>
              </a:rPr>
              <a:t> e desktop */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>
                <a:solidFill>
                  <a:srgbClr val="7F0054"/>
                </a:solidFill>
                <a:latin typeface="SFTT1000"/>
              </a:rPr>
              <a:t>@media (min-</a:t>
            </a:r>
            <a:r>
              <a:rPr lang="pt-BR" dirty="0" err="1">
                <a:solidFill>
                  <a:srgbClr val="7F0054"/>
                </a:solidFill>
                <a:latin typeface="SFTT1000"/>
              </a:rPr>
              <a:t>width</a:t>
            </a:r>
            <a:r>
              <a:rPr lang="pt-BR" dirty="0">
                <a:solidFill>
                  <a:srgbClr val="7F0054"/>
                </a:solidFill>
                <a:latin typeface="SFTT1000"/>
              </a:rPr>
              <a:t>: 768px) </a:t>
            </a:r>
            <a:r>
              <a:rPr lang="pt-BR" dirty="0" err="1">
                <a:solidFill>
                  <a:srgbClr val="7F0054"/>
                </a:solidFill>
                <a:latin typeface="SFTT1000"/>
              </a:rPr>
              <a:t>and</a:t>
            </a:r>
            <a:r>
              <a:rPr lang="pt-BR" dirty="0">
                <a:solidFill>
                  <a:srgbClr val="7F0054"/>
                </a:solidFill>
                <a:latin typeface="SFTT1000"/>
              </a:rPr>
              <a:t> (</a:t>
            </a:r>
            <a:r>
              <a:rPr lang="pt-BR" dirty="0" err="1">
                <a:solidFill>
                  <a:srgbClr val="7F0054"/>
                </a:solidFill>
                <a:latin typeface="SFTT1000"/>
              </a:rPr>
              <a:t>max-width</a:t>
            </a:r>
            <a:r>
              <a:rPr lang="pt-BR" dirty="0">
                <a:solidFill>
                  <a:srgbClr val="7F0054"/>
                </a:solidFill>
                <a:latin typeface="SFTT1000"/>
              </a:rPr>
              <a:t>: 979px) { ... } </a:t>
            </a:r>
          </a:p>
          <a:p>
            <a:r>
              <a:rPr lang="pt-BR" dirty="0">
                <a:solidFill>
                  <a:srgbClr val="3F7F5E"/>
                </a:solidFill>
                <a:latin typeface="SFTT1000"/>
              </a:rPr>
              <a:t>/* Desktop grande */ </a:t>
            </a:r>
          </a:p>
          <a:p>
            <a:pPr>
              <a:spcBef>
                <a:spcPts val="0"/>
              </a:spcBef>
            </a:pPr>
            <a:r>
              <a:rPr lang="pt-BR" dirty="0">
                <a:solidFill>
                  <a:srgbClr val="7F0054"/>
                </a:solidFill>
                <a:latin typeface="SFTT1000"/>
              </a:rPr>
              <a:t>@media (min-</a:t>
            </a:r>
            <a:r>
              <a:rPr lang="pt-BR" dirty="0" err="1">
                <a:solidFill>
                  <a:srgbClr val="7F0054"/>
                </a:solidFill>
                <a:latin typeface="SFTT1000"/>
              </a:rPr>
              <a:t>width</a:t>
            </a:r>
            <a:r>
              <a:rPr lang="pt-BR" dirty="0">
                <a:solidFill>
                  <a:srgbClr val="7F0054"/>
                </a:solidFill>
                <a:latin typeface="SFTT1000"/>
              </a:rPr>
              <a:t>: 1200px) { ... }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09832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93302C-8570-1C43-ACC9-9AD40958F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Tópicos de Web Mobile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D5A3B5-3D5F-0D4D-A9EC-62E52EF90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Mobile </a:t>
            </a:r>
            <a:r>
              <a:rPr lang="pt-BR" dirty="0" err="1"/>
              <a:t>First</a:t>
            </a:r>
            <a:endParaRPr lang="pt-BR" dirty="0"/>
          </a:p>
          <a:p>
            <a:pPr marL="400050" indent="-342900">
              <a:buFont typeface="Arial" panose="020B0604020202020204" pitchFamily="34" charset="0"/>
              <a:buChar char="•"/>
            </a:pPr>
            <a:r>
              <a:rPr lang="pt-BR" dirty="0"/>
              <a:t>Planejar primeiro para dispositivos móveis &gt;&gt; do mais simples pro mais complexo</a:t>
            </a:r>
          </a:p>
          <a:p>
            <a:pPr marL="400050" indent="-342900">
              <a:buFont typeface="Arial" panose="020B0604020202020204" pitchFamily="34" charset="0"/>
              <a:buChar char="•"/>
            </a:pPr>
            <a:r>
              <a:rPr lang="pt-BR" dirty="0"/>
              <a:t>Nos obriga a planejar cuidadosamente o tempo e a execução do projeto, analisando as prioridades e ordem em que os recursos que serão exibidos</a:t>
            </a:r>
          </a:p>
        </p:txBody>
      </p:sp>
    </p:spTree>
    <p:extLst>
      <p:ext uri="{BB962C8B-B14F-4D97-AF65-F5344CB8AC3E}">
        <p14:creationId xmlns:p14="http://schemas.microsoft.com/office/powerpoint/2010/main" val="4032575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ECF0FC6-D57B-48B6-9036-F4FFD91A4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8E092DD-4F3D-0741-BAC4-9FC4CCC3C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932" y="286603"/>
            <a:ext cx="6750987" cy="1450757"/>
          </a:xfrm>
        </p:spPr>
        <p:txBody>
          <a:bodyPr>
            <a:normAutofit/>
          </a:bodyPr>
          <a:lstStyle/>
          <a:p>
            <a:r>
              <a:rPr lang="pt-BR">
                <a:solidFill>
                  <a:schemeClr val="accent1"/>
                </a:solidFill>
              </a:rPr>
              <a:t>O que considerar?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E7A9E0-A907-AA47-85C2-5770B6659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204" y="2023962"/>
            <a:ext cx="6697715" cy="384513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Layout fluido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Imagens e recursos flexíveis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Media Queries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7A211C-5863-4303-AC3D-AEBFDF6D6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4150" y="-1"/>
            <a:ext cx="4050791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FA2369-10B3-4A99-93ED-036A92FD9C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661079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F05604-68C3-4345-9C10-A82E7AFCC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Como as pessoas usam dispositivos móveis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7892AC-3D48-BA43-A801-0FCA07354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34542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Perfis de uso</a:t>
            </a:r>
          </a:p>
          <a:p>
            <a:pPr marL="360363" indent="-260350">
              <a:buFont typeface="Arial" panose="020B0604020202020204" pitchFamily="34" charset="0"/>
              <a:buChar char="•"/>
            </a:pPr>
            <a:r>
              <a:rPr lang="pt-BR" b="1" dirty="0"/>
              <a:t>Pesquisar (urgente, local). </a:t>
            </a:r>
            <a:r>
              <a:rPr lang="pt-BR" dirty="0"/>
              <a:t>Demanda urgente por informação. Por exemplo: “Do ponto em que estou agora, onde posso encontrar farmácias próximas?”. </a:t>
            </a:r>
          </a:p>
          <a:p>
            <a:pPr marL="360363" indent="-260350">
              <a:buFont typeface="Arial" panose="020B0604020202020204" pitchFamily="34" charset="0"/>
              <a:buChar char="•"/>
            </a:pPr>
            <a:r>
              <a:rPr lang="pt-BR" b="1" dirty="0"/>
              <a:t>Explorar / Divertir (entediado, local). </a:t>
            </a:r>
            <a:r>
              <a:rPr lang="pt-BR" dirty="0"/>
              <a:t>Pessoas com tempo livre e querem aproveitar para procurar alguma distração ou diversão. Por exemplo: “Enquanto espero nesta fila, vou procurar informações sobre os últimos lançamentos do cinema”. </a:t>
            </a:r>
          </a:p>
          <a:p>
            <a:pPr marL="360363" indent="-260350">
              <a:buFont typeface="Arial" panose="020B0604020202020204" pitchFamily="34" charset="0"/>
              <a:buChar char="•"/>
            </a:pPr>
            <a:r>
              <a:rPr lang="pt-BR" b="1" dirty="0" err="1"/>
              <a:t>Check</a:t>
            </a:r>
            <a:r>
              <a:rPr lang="pt-BR" b="1" dirty="0"/>
              <a:t> in / Status (repetição, </a:t>
            </a:r>
            <a:r>
              <a:rPr lang="pt-BR" b="1" dirty="0" err="1"/>
              <a:t>micro-tarefas</a:t>
            </a:r>
            <a:r>
              <a:rPr lang="pt-BR" b="1" dirty="0"/>
              <a:t>). </a:t>
            </a:r>
            <a:r>
              <a:rPr lang="pt-BR" dirty="0"/>
              <a:t>Para os mais “antenados” e/ou que precisam ficar atualizados caso informações que lhes são importantes sejam alteradas. Exemplo: “Preciso saber imediatamente se o status do meu pedido foi atualizado”. </a:t>
            </a:r>
          </a:p>
          <a:p>
            <a:pPr marL="360363" indent="-260350">
              <a:buFont typeface="Arial" panose="020B0604020202020204" pitchFamily="34" charset="0"/>
              <a:buChar char="•"/>
            </a:pPr>
            <a:r>
              <a:rPr lang="pt-BR" b="1" dirty="0"/>
              <a:t>Editar/Criar (mudança urgente, </a:t>
            </a:r>
            <a:r>
              <a:rPr lang="pt-BR" b="1" dirty="0" err="1"/>
              <a:t>micro-tarefas</a:t>
            </a:r>
            <a:r>
              <a:rPr lang="pt-BR" b="1" dirty="0"/>
              <a:t>). </a:t>
            </a:r>
            <a:r>
              <a:rPr lang="pt-BR" dirty="0"/>
              <a:t>Quando é preciso realizar uma tarefa importante que tenha que ser feita o mais rapidamente possível. Por exemplo, ajustar uma informação incorreta que a pessoa tenha publicado em seu blog. </a:t>
            </a:r>
          </a:p>
        </p:txBody>
      </p:sp>
    </p:spTree>
    <p:extLst>
      <p:ext uri="{BB962C8B-B14F-4D97-AF65-F5344CB8AC3E}">
        <p14:creationId xmlns:p14="http://schemas.microsoft.com/office/powerpoint/2010/main" val="20600767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22BC6B-9076-C746-878A-8ADB10E52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Hora e lugar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B16460-0742-A349-8EBC-92507961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4998720" cy="4307113"/>
          </a:xfrm>
        </p:spPr>
        <p:txBody>
          <a:bodyPr>
            <a:normAutofit fontScale="92500" lnSpcReduction="10000"/>
          </a:bodyPr>
          <a:lstStyle/>
          <a:p>
            <a:pPr marL="403225" indent="-346075">
              <a:buFont typeface="Arial" panose="020B0604020202020204" pitchFamily="34" charset="0"/>
              <a:buChar char="•"/>
            </a:pPr>
            <a:r>
              <a:rPr lang="pt-BR" dirty="0"/>
              <a:t>84% usam em casa</a:t>
            </a:r>
          </a:p>
          <a:p>
            <a:pPr marL="403225" indent="-346075">
              <a:buFont typeface="Arial" panose="020B0604020202020204" pitchFamily="34" charset="0"/>
              <a:buChar char="•"/>
            </a:pPr>
            <a:r>
              <a:rPr lang="pt-BR" dirty="0"/>
              <a:t>80% usam em tempos variados de inatividade durante o dia </a:t>
            </a:r>
          </a:p>
          <a:p>
            <a:pPr marL="403225" indent="-346075">
              <a:buFont typeface="Arial" panose="020B0604020202020204" pitchFamily="34" charset="0"/>
              <a:buChar char="•"/>
            </a:pPr>
            <a:r>
              <a:rPr lang="pt-BR" dirty="0"/>
              <a:t>74% usam enquanto esperam em filas ou por algum compromisso</a:t>
            </a:r>
          </a:p>
          <a:p>
            <a:pPr marL="403225" indent="-346075">
              <a:buFont typeface="Arial" panose="020B0604020202020204" pitchFamily="34" charset="0"/>
              <a:buChar char="•"/>
            </a:pPr>
            <a:r>
              <a:rPr lang="pt-BR" dirty="0"/>
              <a:t>69% usam enquanto estão fazendo compras</a:t>
            </a:r>
          </a:p>
          <a:p>
            <a:pPr marL="403225" indent="-346075">
              <a:buFont typeface="Arial" panose="020B0604020202020204" pitchFamily="34" charset="0"/>
              <a:buChar char="•"/>
            </a:pPr>
            <a:r>
              <a:rPr lang="pt-BR" dirty="0"/>
              <a:t>64% usam no trabalho</a:t>
            </a:r>
          </a:p>
          <a:p>
            <a:pPr marL="403225" indent="-346075">
              <a:buFont typeface="Arial" panose="020B0604020202020204" pitchFamily="34" charset="0"/>
              <a:buChar char="•"/>
            </a:pPr>
            <a:r>
              <a:rPr lang="pt-BR" dirty="0"/>
              <a:t>62% usam enquanto estão assistindo TV </a:t>
            </a:r>
          </a:p>
          <a:p>
            <a:pPr marL="403225" indent="-346075">
              <a:buFont typeface="Arial" panose="020B0604020202020204" pitchFamily="34" charset="0"/>
              <a:buChar char="•"/>
            </a:pPr>
            <a:r>
              <a:rPr lang="pt-BR" dirty="0"/>
              <a:t>47% usam enquanto se deslocam </a:t>
            </a:r>
          </a:p>
          <a:p>
            <a:pPr marL="403225" indent="-346075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048DE0E-5A5E-BB4B-B305-CF94F136811A}"/>
              </a:ext>
            </a:extLst>
          </p:cNvPr>
          <p:cNvSpPr txBox="1">
            <a:spLocks/>
          </p:cNvSpPr>
          <p:nvPr/>
        </p:nvSpPr>
        <p:spPr>
          <a:xfrm>
            <a:off x="6156960" y="2108201"/>
            <a:ext cx="499872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pt-BR" dirty="0"/>
              <a:t>Picos de uso em smartphones</a:t>
            </a:r>
          </a:p>
          <a:p>
            <a:pPr marL="403225" indent="-346075">
              <a:buFont typeface="Arial" panose="020B0604020202020204" pitchFamily="34" charset="0"/>
              <a:buChar char="•"/>
            </a:pPr>
            <a:r>
              <a:rPr lang="pt-BR" sz="1900" b="1" dirty="0"/>
              <a:t>6am. </a:t>
            </a:r>
            <a:r>
              <a:rPr lang="pt-BR" sz="1900" dirty="0"/>
              <a:t>Bem cedo, na hora do café da manhã</a:t>
            </a:r>
          </a:p>
          <a:p>
            <a:pPr marL="403225" indent="-346075">
              <a:buFont typeface="Arial" panose="020B0604020202020204" pitchFamily="34" charset="0"/>
              <a:buChar char="•"/>
            </a:pPr>
            <a:r>
              <a:rPr lang="pt-BR" sz="1900" b="1" dirty="0"/>
              <a:t>9am. </a:t>
            </a:r>
            <a:r>
              <a:rPr lang="pt-BR" sz="1900" dirty="0"/>
              <a:t>Início do expediente para muitas pessoas.</a:t>
            </a:r>
          </a:p>
          <a:p>
            <a:pPr marL="403225" indent="-346075">
              <a:buFont typeface="Arial" panose="020B0604020202020204" pitchFamily="34" charset="0"/>
              <a:buChar char="•"/>
            </a:pPr>
            <a:r>
              <a:rPr lang="pt-BR" sz="1900" b="1" dirty="0"/>
              <a:t>5pm-6pm. </a:t>
            </a:r>
            <a:r>
              <a:rPr lang="pt-BR" sz="1900" dirty="0"/>
              <a:t>Fim do expediente; volta para a casa.</a:t>
            </a:r>
          </a:p>
          <a:p>
            <a:pPr marL="403225" indent="-346075">
              <a:buFont typeface="Arial" panose="020B0604020202020204" pitchFamily="34" charset="0"/>
              <a:buChar char="•"/>
            </a:pPr>
            <a:r>
              <a:rPr lang="pt-BR" sz="1900" b="1" dirty="0"/>
              <a:t>8pm-10pm. </a:t>
            </a:r>
            <a:r>
              <a:rPr lang="pt-BR" sz="1900" dirty="0"/>
              <a:t>Horário Nobre (no sofá); hora de ir para a cama. </a:t>
            </a:r>
          </a:p>
        </p:txBody>
      </p:sp>
    </p:spTree>
    <p:extLst>
      <p:ext uri="{BB962C8B-B14F-4D97-AF65-F5344CB8AC3E}">
        <p14:creationId xmlns:p14="http://schemas.microsoft.com/office/powerpoint/2010/main" val="9561667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23E9BC-01B8-FF47-940C-D75D871CF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658" y="643468"/>
            <a:ext cx="10370350" cy="1165371"/>
          </a:xfrm>
        </p:spPr>
        <p:txBody>
          <a:bodyPr>
            <a:normAutofit/>
          </a:bodyPr>
          <a:lstStyle/>
          <a:p>
            <a:r>
              <a:rPr lang="pt-BR" sz="4000" dirty="0"/>
              <a:t>Padrões de Navegação Mobile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77C67A-0D49-DA42-B38B-4F4E380BB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670393" cy="357515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BR" sz="1400" dirty="0"/>
              <a:t>Prós </a:t>
            </a:r>
          </a:p>
          <a:p>
            <a:pPr marL="446088" indent="-346075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pt-BR" sz="1400" dirty="0"/>
              <a:t>Fácil de implementar</a:t>
            </a:r>
          </a:p>
          <a:p>
            <a:pPr marL="446088" indent="-346075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pt-BR" sz="1400" dirty="0"/>
              <a:t>Não é preciso JavaScript</a:t>
            </a:r>
          </a:p>
          <a:p>
            <a:pPr marL="446088" indent="-346075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pt-BR" sz="1400" dirty="0"/>
              <a:t>Sem necessidade de malabarismos CSS</a:t>
            </a:r>
          </a:p>
          <a:p>
            <a:pPr marL="446088" indent="-346075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pt-BR" sz="1400" dirty="0"/>
              <a:t>Único botão no cabeçalho</a:t>
            </a:r>
          </a:p>
          <a:p>
            <a:pPr>
              <a:lnSpc>
                <a:spcPct val="100000"/>
              </a:lnSpc>
            </a:pPr>
            <a:r>
              <a:rPr lang="pt-BR" sz="1400" dirty="0"/>
              <a:t>Contras</a:t>
            </a:r>
          </a:p>
          <a:p>
            <a:pPr marL="446088" lvl="0" indent="-346075">
              <a:lnSpc>
                <a:spcPct val="100000"/>
              </a:lnSpc>
              <a:spcBef>
                <a:spcPts val="600"/>
              </a:spcBef>
              <a:buClr>
                <a:srgbClr val="2FB82D"/>
              </a:buClr>
              <a:buFont typeface="Courier New" panose="02070309020205020404" pitchFamily="49" charset="0"/>
              <a:buChar char="o"/>
            </a:pPr>
            <a:r>
              <a:rPr lang="pt-BR" sz="1400" dirty="0"/>
              <a:t>Pode ocasionar problemas de altura</a:t>
            </a:r>
          </a:p>
          <a:p>
            <a:pPr marL="446088" lvl="0" indent="-346075">
              <a:lnSpc>
                <a:spcPct val="100000"/>
              </a:lnSpc>
              <a:spcBef>
                <a:spcPts val="600"/>
              </a:spcBef>
              <a:buClr>
                <a:srgbClr val="2FB82D"/>
              </a:buClr>
              <a:buFont typeface="Courier New" panose="02070309020205020404" pitchFamily="49" charset="0"/>
              <a:buChar char="o"/>
            </a:pPr>
            <a:r>
              <a:rPr lang="pt-BR" sz="1400" dirty="0"/>
              <a:t>Não escalável</a:t>
            </a:r>
          </a:p>
          <a:p>
            <a:pPr marL="446088" lvl="0" indent="-346075">
              <a:lnSpc>
                <a:spcPct val="100000"/>
              </a:lnSpc>
              <a:spcBef>
                <a:spcPts val="600"/>
              </a:spcBef>
              <a:buClr>
                <a:srgbClr val="2FB82D"/>
              </a:buClr>
              <a:buFont typeface="Courier New" panose="02070309020205020404" pitchFamily="49" charset="0"/>
              <a:buChar char="o"/>
            </a:pPr>
            <a:r>
              <a:rPr lang="pt-BR" sz="1400" dirty="0"/>
              <a:t>Pode ocasionar problemas com links muito próximos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F8F1BC4-2350-D34A-8C4E-7A145FF651BD}"/>
              </a:ext>
            </a:extLst>
          </p:cNvPr>
          <p:cNvSpPr txBox="1"/>
          <p:nvPr/>
        </p:nvSpPr>
        <p:spPr>
          <a:xfrm>
            <a:off x="858063" y="2177715"/>
            <a:ext cx="1500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TOP NAV</a:t>
            </a:r>
          </a:p>
        </p:txBody>
      </p:sp>
      <p:pic>
        <p:nvPicPr>
          <p:cNvPr id="9" name="Imagem 8" descr="Uma imagem contendo Linha do tempo&#10;&#10;Descrição gerada automaticamente">
            <a:extLst>
              <a:ext uri="{FF2B5EF4-FFF2-40B4-BE49-F238E27FC236}">
                <a16:creationId xmlns:a16="http://schemas.microsoft.com/office/drawing/2014/main" id="{CC03C9F1-86D7-F64F-8DDF-CC6B21A9C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786" y="2235771"/>
            <a:ext cx="7441186" cy="3481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3449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923E9BC-01B8-FF47-940C-D75D871CF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pt-BR" sz="4000" dirty="0"/>
              <a:t>Âncora no rodapé</a:t>
            </a:r>
          </a:p>
        </p:txBody>
      </p:sp>
      <p:cxnSp>
        <p:nvCxnSpPr>
          <p:cNvPr id="17" name="Straight Connector 11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77C67A-0D49-DA42-B38B-4F4E380BB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79"/>
            <a:ext cx="3597822" cy="360055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BR" sz="1400" dirty="0"/>
              <a:t>Prós </a:t>
            </a:r>
          </a:p>
          <a:p>
            <a:pPr marL="446088" indent="-346075">
              <a:lnSpc>
                <a:spcPct val="12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pt-BR" sz="1400" dirty="0"/>
              <a:t>Fácil de implementar</a:t>
            </a:r>
          </a:p>
          <a:p>
            <a:pPr marL="446088" indent="-346075">
              <a:lnSpc>
                <a:spcPct val="12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pt-BR" sz="1400" dirty="0"/>
              <a:t>Não é preciso JavaScript</a:t>
            </a:r>
          </a:p>
          <a:p>
            <a:pPr marL="446088" indent="-346075">
              <a:lnSpc>
                <a:spcPct val="12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pt-BR" sz="1400" dirty="0"/>
              <a:t>Sem necessidade de malabarismos CSS</a:t>
            </a:r>
          </a:p>
          <a:p>
            <a:pPr marL="446088" indent="-346075">
              <a:lnSpc>
                <a:spcPct val="12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pt-BR" sz="1400" dirty="0"/>
              <a:t>Único botão no cabeçalho</a:t>
            </a:r>
          </a:p>
          <a:p>
            <a:pPr>
              <a:lnSpc>
                <a:spcPct val="100000"/>
              </a:lnSpc>
            </a:pPr>
            <a:r>
              <a:rPr lang="pt-BR" sz="1400" dirty="0"/>
              <a:t>Contras</a:t>
            </a:r>
          </a:p>
          <a:p>
            <a:pPr marL="446088" lvl="0" indent="-346075">
              <a:lnSpc>
                <a:spcPct val="100000"/>
              </a:lnSpc>
              <a:spcBef>
                <a:spcPts val="600"/>
              </a:spcBef>
              <a:buClr>
                <a:srgbClr val="2FB82D"/>
              </a:buClr>
              <a:buFont typeface="Courier New" panose="02070309020205020404" pitchFamily="49" charset="0"/>
              <a:buChar char="o"/>
            </a:pPr>
            <a:r>
              <a:rPr lang="pt-BR" sz="1400" dirty="0"/>
              <a:t>A navegação por âncora pode desorientar algumas pessoas</a:t>
            </a:r>
          </a:p>
          <a:p>
            <a:pPr marL="446088" lvl="0" indent="-346075">
              <a:lnSpc>
                <a:spcPct val="100000"/>
              </a:lnSpc>
              <a:spcBef>
                <a:spcPts val="600"/>
              </a:spcBef>
              <a:buClr>
                <a:srgbClr val="2FB82D"/>
              </a:buClr>
              <a:buFont typeface="Courier New" panose="02070309020205020404" pitchFamily="49" charset="0"/>
              <a:buChar char="o"/>
            </a:pPr>
            <a:r>
              <a:rPr lang="pt-BR" sz="1400" dirty="0"/>
              <a:t>Alguns podem considerar a solução “não elegante”</a:t>
            </a:r>
          </a:p>
          <a:p>
            <a:pPr marL="446088" lvl="0" indent="-346075">
              <a:lnSpc>
                <a:spcPct val="100000"/>
              </a:lnSpc>
              <a:buClr>
                <a:srgbClr val="2FB82D"/>
              </a:buClr>
              <a:buFont typeface="Courier New" panose="02070309020205020404" pitchFamily="49" charset="0"/>
              <a:buChar char="o"/>
            </a:pPr>
            <a:endParaRPr lang="pt-BR" sz="1200" dirty="0"/>
          </a:p>
          <a:p>
            <a:pPr>
              <a:lnSpc>
                <a:spcPct val="100000"/>
              </a:lnSpc>
            </a:pPr>
            <a:endParaRPr lang="pt-BR" sz="1200" dirty="0"/>
          </a:p>
        </p:txBody>
      </p:sp>
      <p:pic>
        <p:nvPicPr>
          <p:cNvPr id="5" name="Imagem 4" descr="Tela de computador&#10;&#10;Descrição gerada automaticamente">
            <a:extLst>
              <a:ext uri="{FF2B5EF4-FFF2-40B4-BE49-F238E27FC236}">
                <a16:creationId xmlns:a16="http://schemas.microsoft.com/office/drawing/2014/main" id="{0A1D3E9B-2B4C-5843-9D3F-417BB0A91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447" y="1808839"/>
            <a:ext cx="6892560" cy="2894875"/>
          </a:xfrm>
          <a:prstGeom prst="rect">
            <a:avLst/>
          </a:prstGeom>
        </p:spPr>
      </p:pic>
      <p:sp>
        <p:nvSpPr>
          <p:cNvPr id="18" name="Rectangle 13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92327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923E9BC-01B8-FF47-940C-D75D871CF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pt-BR" sz="4000" dirty="0"/>
              <a:t>Menu de seleção</a:t>
            </a:r>
          </a:p>
        </p:txBody>
      </p:sp>
      <p:cxnSp>
        <p:nvCxnSpPr>
          <p:cNvPr id="17" name="Straight Connector 11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77C67A-0D49-DA42-B38B-4F4E380BB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79"/>
            <a:ext cx="3597822" cy="360055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BR" sz="1400" dirty="0"/>
              <a:t>Prós </a:t>
            </a:r>
          </a:p>
          <a:p>
            <a:pPr marL="446088" indent="-346075">
              <a:lnSpc>
                <a:spcPct val="12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pt-BR" sz="1400" dirty="0"/>
              <a:t>Não ocupa espaço em tela</a:t>
            </a:r>
          </a:p>
          <a:p>
            <a:pPr marL="446088" indent="-346075">
              <a:lnSpc>
                <a:spcPct val="12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pt-BR" sz="1400" dirty="0"/>
              <a:t>Mantém toda a interação no cabeçalho</a:t>
            </a:r>
          </a:p>
          <a:p>
            <a:pPr marL="446088" indent="-346075">
              <a:lnSpc>
                <a:spcPct val="12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pt-BR" sz="1400" dirty="0"/>
              <a:t>Facilmente reconhecível</a:t>
            </a:r>
          </a:p>
          <a:p>
            <a:pPr>
              <a:lnSpc>
                <a:spcPct val="100000"/>
              </a:lnSpc>
            </a:pPr>
            <a:r>
              <a:rPr lang="pt-BR" sz="1400" dirty="0"/>
              <a:t>Contras</a:t>
            </a:r>
          </a:p>
          <a:p>
            <a:pPr marL="446088" lvl="0" indent="-346075">
              <a:lnSpc>
                <a:spcPct val="100000"/>
              </a:lnSpc>
              <a:spcBef>
                <a:spcPts val="600"/>
              </a:spcBef>
              <a:buClr>
                <a:srgbClr val="2FB82D"/>
              </a:buClr>
              <a:buFont typeface="Courier New" panose="02070309020205020404" pitchFamily="49" charset="0"/>
              <a:buChar char="o"/>
            </a:pPr>
            <a:r>
              <a:rPr lang="pt-BR" sz="1400" dirty="0"/>
              <a:t>Difícil estilizar elementos </a:t>
            </a:r>
            <a:r>
              <a:rPr lang="pt-BR" sz="1400" b="1" dirty="0" err="1"/>
              <a:t>select</a:t>
            </a:r>
            <a:endParaRPr lang="pt-BR" sz="1400" b="1" dirty="0"/>
          </a:p>
          <a:p>
            <a:pPr marL="446088" lvl="0" indent="-346075">
              <a:lnSpc>
                <a:spcPct val="100000"/>
              </a:lnSpc>
              <a:spcBef>
                <a:spcPts val="600"/>
              </a:spcBef>
              <a:buClr>
                <a:srgbClr val="2FB82D"/>
              </a:buClr>
              <a:buFont typeface="Courier New" panose="02070309020205020404" pitchFamily="49" charset="0"/>
              <a:buChar char="o"/>
            </a:pPr>
            <a:r>
              <a:rPr lang="pt-BR" sz="1400" dirty="0"/>
              <a:t>Potencialmente confuso</a:t>
            </a:r>
          </a:p>
          <a:p>
            <a:pPr marL="446088" lvl="0" indent="-346075">
              <a:lnSpc>
                <a:spcPct val="100000"/>
              </a:lnSpc>
              <a:spcBef>
                <a:spcPts val="600"/>
              </a:spcBef>
              <a:buClr>
                <a:srgbClr val="2FB82D"/>
              </a:buClr>
              <a:buFont typeface="Courier New" panose="02070309020205020404" pitchFamily="49" charset="0"/>
              <a:buChar char="o"/>
            </a:pPr>
            <a:r>
              <a:rPr lang="pt-BR" sz="1400" dirty="0" err="1"/>
              <a:t>Submenus</a:t>
            </a:r>
            <a:r>
              <a:rPr lang="pt-BR" sz="1400" dirty="0"/>
              <a:t> podem parecer “estranhos”</a:t>
            </a:r>
          </a:p>
          <a:p>
            <a:pPr marL="446088" lvl="0" indent="-346075">
              <a:lnSpc>
                <a:spcPct val="100000"/>
              </a:lnSpc>
              <a:spcBef>
                <a:spcPts val="600"/>
              </a:spcBef>
              <a:buClr>
                <a:srgbClr val="2FB82D"/>
              </a:buClr>
              <a:buFont typeface="Courier New" panose="02070309020205020404" pitchFamily="49" charset="0"/>
              <a:buChar char="o"/>
            </a:pPr>
            <a:r>
              <a:rPr lang="pt-BR" sz="1400" dirty="0"/>
              <a:t>Necessidade de JavaScript</a:t>
            </a:r>
          </a:p>
          <a:p>
            <a:pPr marL="446088" lvl="0" indent="-346075">
              <a:lnSpc>
                <a:spcPct val="100000"/>
              </a:lnSpc>
              <a:buClr>
                <a:srgbClr val="2FB82D"/>
              </a:buClr>
              <a:buFont typeface="Courier New" panose="02070309020205020404" pitchFamily="49" charset="0"/>
              <a:buChar char="o"/>
            </a:pPr>
            <a:endParaRPr lang="pt-BR" sz="1200" dirty="0"/>
          </a:p>
          <a:p>
            <a:pPr>
              <a:lnSpc>
                <a:spcPct val="100000"/>
              </a:lnSpc>
            </a:pPr>
            <a:endParaRPr lang="pt-BR" sz="1200" dirty="0"/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Imagem 5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8F8BA47D-9195-BA4A-9452-D1210849F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299" y="135167"/>
            <a:ext cx="7936985" cy="360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2742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923E9BC-01B8-FF47-940C-D75D871CF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pt-BR" sz="4000" dirty="0"/>
              <a:t>Alternância</a:t>
            </a:r>
          </a:p>
        </p:txBody>
      </p:sp>
      <p:cxnSp>
        <p:nvCxnSpPr>
          <p:cNvPr id="17" name="Straight Connector 11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77C67A-0D49-DA42-B38B-4F4E380BB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79"/>
            <a:ext cx="3597822" cy="360055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BR" sz="1400" dirty="0"/>
              <a:t>Prós </a:t>
            </a:r>
          </a:p>
          <a:p>
            <a:pPr marL="446088" indent="-346075">
              <a:lnSpc>
                <a:spcPct val="12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pt-BR" sz="1400" dirty="0"/>
              <a:t>Mantém a interação num só local</a:t>
            </a:r>
          </a:p>
          <a:p>
            <a:pPr marL="446088" indent="-346075">
              <a:lnSpc>
                <a:spcPct val="12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pt-BR" sz="1400" dirty="0"/>
              <a:t>Elegante</a:t>
            </a:r>
          </a:p>
          <a:p>
            <a:pPr marL="446088" indent="-346075">
              <a:lnSpc>
                <a:spcPct val="12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pt-BR" sz="1400" dirty="0"/>
              <a:t>Facilmente escalável</a:t>
            </a:r>
          </a:p>
          <a:p>
            <a:pPr>
              <a:lnSpc>
                <a:spcPct val="100000"/>
              </a:lnSpc>
            </a:pPr>
            <a:r>
              <a:rPr lang="pt-BR" sz="1400" dirty="0"/>
              <a:t>Contras</a:t>
            </a:r>
          </a:p>
          <a:p>
            <a:pPr marL="446088" lvl="0" indent="-346075">
              <a:lnSpc>
                <a:spcPct val="100000"/>
              </a:lnSpc>
              <a:spcBef>
                <a:spcPts val="600"/>
              </a:spcBef>
              <a:buClr>
                <a:srgbClr val="2FB82D"/>
              </a:buClr>
              <a:buFont typeface="Courier New" panose="02070309020205020404" pitchFamily="49" charset="0"/>
              <a:buChar char="o"/>
            </a:pPr>
            <a:r>
              <a:rPr lang="pt-BR" sz="1400" dirty="0"/>
              <a:t>Performance (ao realizar a animação do slide)</a:t>
            </a:r>
          </a:p>
          <a:p>
            <a:pPr marL="446088" lvl="0" indent="-346075">
              <a:lnSpc>
                <a:spcPct val="100000"/>
              </a:lnSpc>
              <a:spcBef>
                <a:spcPts val="600"/>
              </a:spcBef>
              <a:buClr>
                <a:srgbClr val="2FB82D"/>
              </a:buClr>
              <a:buFont typeface="Courier New" panose="02070309020205020404" pitchFamily="49" charset="0"/>
              <a:buChar char="o"/>
            </a:pPr>
            <a:r>
              <a:rPr lang="pt-BR" sz="1400" dirty="0"/>
              <a:t>Precisa de JavaScript</a:t>
            </a:r>
          </a:p>
          <a:p>
            <a:pPr marL="446088" lvl="0" indent="-346075">
              <a:lnSpc>
                <a:spcPct val="100000"/>
              </a:lnSpc>
              <a:spcBef>
                <a:spcPts val="600"/>
              </a:spcBef>
              <a:buClr>
                <a:srgbClr val="2FB82D"/>
              </a:buClr>
              <a:buFont typeface="Courier New" panose="02070309020205020404" pitchFamily="49" charset="0"/>
              <a:buChar char="o"/>
            </a:pPr>
            <a:endParaRPr lang="pt-BR" sz="1200" dirty="0"/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Imagem 4" descr="Interface gráfica do usuário&#10;&#10;Descrição gerada automaticamente">
            <a:extLst>
              <a:ext uri="{FF2B5EF4-FFF2-40B4-BE49-F238E27FC236}">
                <a16:creationId xmlns:a16="http://schemas.microsoft.com/office/drawing/2014/main" id="{6A2DCD25-484F-3349-BE9E-039FAB432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4201" y="0"/>
            <a:ext cx="7968871" cy="360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0089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923E9BC-01B8-FF47-940C-D75D871CF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pt-BR" sz="4000" dirty="0"/>
              <a:t>Slide à esquerda</a:t>
            </a:r>
          </a:p>
        </p:txBody>
      </p:sp>
      <p:cxnSp>
        <p:nvCxnSpPr>
          <p:cNvPr id="17" name="Straight Connector 11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77C67A-0D49-DA42-B38B-4F4E380BB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79"/>
            <a:ext cx="3597822" cy="360055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BR" sz="1400" dirty="0"/>
              <a:t>Prós </a:t>
            </a:r>
          </a:p>
          <a:p>
            <a:pPr marL="446088" indent="-346075">
              <a:lnSpc>
                <a:spcPct val="12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pt-BR" sz="1400" dirty="0"/>
              <a:t>Não ocupa espaço em tela</a:t>
            </a:r>
          </a:p>
          <a:p>
            <a:pPr marL="446088" indent="-346075">
              <a:lnSpc>
                <a:spcPct val="12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pt-BR" sz="1400" dirty="0"/>
              <a:t>Mantém a interação num só local</a:t>
            </a:r>
          </a:p>
          <a:p>
            <a:pPr marL="446088" indent="-346075">
              <a:lnSpc>
                <a:spcPct val="12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pt-BR" sz="1400" dirty="0"/>
              <a:t>Boa aparência</a:t>
            </a:r>
          </a:p>
          <a:p>
            <a:pPr>
              <a:lnSpc>
                <a:spcPct val="100000"/>
              </a:lnSpc>
            </a:pPr>
            <a:r>
              <a:rPr lang="pt-BR" sz="1400" dirty="0"/>
              <a:t>Contras</a:t>
            </a:r>
          </a:p>
          <a:p>
            <a:pPr marL="446088" lvl="0" indent="-346075">
              <a:lnSpc>
                <a:spcPct val="100000"/>
              </a:lnSpc>
              <a:spcBef>
                <a:spcPts val="600"/>
              </a:spcBef>
              <a:buClr>
                <a:srgbClr val="2FB82D"/>
              </a:buClr>
              <a:buFont typeface="Courier New" panose="02070309020205020404" pitchFamily="49" charset="0"/>
              <a:buChar char="o"/>
            </a:pPr>
            <a:r>
              <a:rPr lang="pt-BR" sz="1400" dirty="0"/>
              <a:t>Técnica avançada</a:t>
            </a:r>
          </a:p>
          <a:p>
            <a:pPr marL="446088" lvl="0" indent="-346075">
              <a:lnSpc>
                <a:spcPct val="100000"/>
              </a:lnSpc>
              <a:spcBef>
                <a:spcPts val="600"/>
              </a:spcBef>
              <a:buClr>
                <a:srgbClr val="2FB82D"/>
              </a:buClr>
              <a:buFont typeface="Courier New" panose="02070309020205020404" pitchFamily="49" charset="0"/>
              <a:buChar char="o"/>
            </a:pPr>
            <a:r>
              <a:rPr lang="pt-BR" sz="1400" dirty="0"/>
              <a:t>Não escala muito bem</a:t>
            </a:r>
          </a:p>
          <a:p>
            <a:pPr marL="446088" lvl="0" indent="-346075">
              <a:lnSpc>
                <a:spcPct val="100000"/>
              </a:lnSpc>
              <a:spcBef>
                <a:spcPts val="600"/>
              </a:spcBef>
              <a:buClr>
                <a:srgbClr val="2FB82D"/>
              </a:buClr>
              <a:buFont typeface="Courier New" panose="02070309020205020404" pitchFamily="49" charset="0"/>
              <a:buChar char="o"/>
            </a:pPr>
            <a:r>
              <a:rPr lang="pt-BR" sz="1400" dirty="0"/>
              <a:t>Potencialmente confuso</a:t>
            </a:r>
          </a:p>
          <a:p>
            <a:pPr marL="446088" lvl="0" indent="-346075">
              <a:lnSpc>
                <a:spcPct val="100000"/>
              </a:lnSpc>
              <a:spcBef>
                <a:spcPts val="600"/>
              </a:spcBef>
              <a:buClr>
                <a:srgbClr val="2FB82D"/>
              </a:buClr>
              <a:buFont typeface="Courier New" panose="02070309020205020404" pitchFamily="49" charset="0"/>
              <a:buChar char="o"/>
            </a:pPr>
            <a:endParaRPr lang="pt-BR" sz="1200" dirty="0"/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Imagem 5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F41C6A4A-6BF6-CF48-821D-BA90C1901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751" y="0"/>
            <a:ext cx="7936985" cy="360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8267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923E9BC-01B8-FF47-940C-D75D871CF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pt-BR" sz="4000" dirty="0"/>
              <a:t>Navegação </a:t>
            </a:r>
            <a:r>
              <a:rPr lang="pt-BR" sz="4000" dirty="0" err="1"/>
              <a:t>Pull</a:t>
            </a:r>
            <a:r>
              <a:rPr lang="pt-BR" sz="4000" dirty="0"/>
              <a:t> Down</a:t>
            </a:r>
          </a:p>
        </p:txBody>
      </p:sp>
      <p:cxnSp>
        <p:nvCxnSpPr>
          <p:cNvPr id="17" name="Straight Connector 11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77C67A-0D49-DA42-B38B-4F4E380BB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79"/>
            <a:ext cx="3597822" cy="360055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BR" sz="1400" dirty="0"/>
              <a:t>Prós </a:t>
            </a:r>
          </a:p>
          <a:p>
            <a:pPr marL="446088" indent="-346075">
              <a:lnSpc>
                <a:spcPct val="12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pt-BR" sz="1400" dirty="0"/>
              <a:t>Muito legal!</a:t>
            </a:r>
          </a:p>
          <a:p>
            <a:pPr marL="446088" indent="-346075">
              <a:lnSpc>
                <a:spcPct val="12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pt-BR" sz="1400" dirty="0"/>
              <a:t>O movimento de slide é convenção em smartphones</a:t>
            </a:r>
          </a:p>
          <a:p>
            <a:pPr>
              <a:lnSpc>
                <a:spcPct val="100000"/>
              </a:lnSpc>
            </a:pPr>
            <a:r>
              <a:rPr lang="pt-BR" sz="1400" dirty="0"/>
              <a:t>Contras</a:t>
            </a:r>
          </a:p>
          <a:p>
            <a:pPr marL="446088" lvl="0" indent="-346075">
              <a:lnSpc>
                <a:spcPct val="100000"/>
              </a:lnSpc>
              <a:spcBef>
                <a:spcPts val="600"/>
              </a:spcBef>
              <a:buClr>
                <a:srgbClr val="2FB82D"/>
              </a:buClr>
              <a:buFont typeface="Courier New" panose="02070309020205020404" pitchFamily="49" charset="0"/>
              <a:buChar char="o"/>
            </a:pPr>
            <a:r>
              <a:rPr lang="pt-BR" sz="1400" dirty="0"/>
              <a:t>Técnica avançada</a:t>
            </a:r>
          </a:p>
          <a:p>
            <a:pPr marL="446088" lvl="0" indent="-346075">
              <a:lnSpc>
                <a:spcPct val="100000"/>
              </a:lnSpc>
              <a:spcBef>
                <a:spcPts val="600"/>
              </a:spcBef>
              <a:buClr>
                <a:srgbClr val="2FB82D"/>
              </a:buClr>
              <a:buFont typeface="Courier New" panose="02070309020205020404" pitchFamily="49" charset="0"/>
              <a:buChar char="o"/>
            </a:pPr>
            <a:r>
              <a:rPr lang="pt-BR" sz="1400" dirty="0"/>
              <a:t>Precisa de instrução de uso (</a:t>
            </a:r>
            <a:r>
              <a:rPr lang="pt-BR" sz="1400" dirty="0" err="1"/>
              <a:t>labels</a:t>
            </a:r>
            <a:r>
              <a:rPr lang="pt-BR" sz="1400" dirty="0"/>
              <a:t>)</a:t>
            </a:r>
          </a:p>
          <a:p>
            <a:pPr marL="100013" lvl="0" indent="0">
              <a:lnSpc>
                <a:spcPct val="100000"/>
              </a:lnSpc>
              <a:spcBef>
                <a:spcPts val="600"/>
              </a:spcBef>
              <a:buClr>
                <a:srgbClr val="2FB82D"/>
              </a:buClr>
              <a:buNone/>
            </a:pPr>
            <a:endParaRPr lang="pt-BR" sz="1200" dirty="0"/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540DB69-3BA3-CF45-9C7C-6AC8D20BA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375" y="75426"/>
            <a:ext cx="7006779" cy="670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2817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270257-7AD7-D648-97E7-95DED5704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Princípios de Design para Mobile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12500D-8EC6-AE44-9C30-2430184CE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1. Mentalidade móvel</a:t>
            </a:r>
          </a:p>
          <a:p>
            <a:pPr marL="533400" indent="-346075">
              <a:buFont typeface="Courier New" panose="02070309020205020404" pitchFamily="49" charset="0"/>
              <a:buChar char="o"/>
            </a:pPr>
            <a:r>
              <a:rPr lang="pt-BR" b="1" dirty="0"/>
              <a:t>Seja focado</a:t>
            </a:r>
            <a:r>
              <a:rPr lang="pt-BR" dirty="0"/>
              <a:t>. Menos é mais, evite encher a tela de </a:t>
            </a:r>
            <a:r>
              <a:rPr lang="pt-BR" i="1" dirty="0" err="1"/>
              <a:t>features</a:t>
            </a:r>
            <a:r>
              <a:rPr lang="pt-BR" dirty="0"/>
              <a:t>.</a:t>
            </a:r>
          </a:p>
          <a:p>
            <a:pPr marL="533400" indent="-346075">
              <a:buFont typeface="Courier New" panose="02070309020205020404" pitchFamily="49" charset="0"/>
              <a:buChar char="o"/>
            </a:pPr>
            <a:r>
              <a:rPr lang="pt-BR" b="1" dirty="0"/>
              <a:t>Seja único.</a:t>
            </a:r>
            <a:r>
              <a:rPr lang="pt-BR" dirty="0"/>
              <a:t> O que faz seu </a:t>
            </a:r>
            <a:r>
              <a:rPr lang="pt-BR" dirty="0" err="1"/>
              <a:t>app</a:t>
            </a:r>
            <a:r>
              <a:rPr lang="pt-BR" dirty="0"/>
              <a:t> ser único? Explore isso</a:t>
            </a:r>
          </a:p>
          <a:p>
            <a:pPr marL="533400" indent="-346075">
              <a:buFont typeface="Courier New" panose="02070309020205020404" pitchFamily="49" charset="0"/>
              <a:buChar char="o"/>
            </a:pPr>
            <a:r>
              <a:rPr lang="pt-BR" b="1" dirty="0"/>
              <a:t>Seja encantador. </a:t>
            </a:r>
            <a:r>
              <a:rPr lang="pt-BR" dirty="0"/>
              <a:t>Mobiles são pessoais, </a:t>
            </a:r>
            <a:r>
              <a:rPr lang="pt-BR" dirty="0" err="1"/>
              <a:t>apps</a:t>
            </a:r>
            <a:r>
              <a:rPr lang="pt-BR" dirty="0"/>
              <a:t> divertidos de usar se tornam muito mais ligados ao usuário</a:t>
            </a:r>
          </a:p>
          <a:p>
            <a:pPr marL="533400" indent="-346075">
              <a:buFont typeface="Courier New" panose="02070309020205020404" pitchFamily="49" charset="0"/>
              <a:buChar char="o"/>
            </a:pPr>
            <a:r>
              <a:rPr lang="pt-BR" b="1" dirty="0"/>
              <a:t>Seja atencioso. </a:t>
            </a:r>
            <a:r>
              <a:rPr lang="pt-BR" dirty="0"/>
              <a:t>Coloque-se no lugar de seus usuários. A opinião deles vale mais que suas premissas</a:t>
            </a:r>
          </a:p>
        </p:txBody>
      </p:sp>
    </p:spTree>
    <p:extLst>
      <p:ext uri="{BB962C8B-B14F-4D97-AF65-F5344CB8AC3E}">
        <p14:creationId xmlns:p14="http://schemas.microsoft.com/office/powerpoint/2010/main" val="36210935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270257-7AD7-D648-97E7-95DED5704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Princípios de Design para Mobile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12500D-8EC6-AE44-9C30-2430184CE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002313"/>
          </a:xfrm>
        </p:spPr>
        <p:txBody>
          <a:bodyPr>
            <a:normAutofit/>
          </a:bodyPr>
          <a:lstStyle/>
          <a:p>
            <a:r>
              <a:rPr lang="pt-BR" dirty="0"/>
              <a:t>2. Contexto móvel</a:t>
            </a:r>
          </a:p>
          <a:p>
            <a:pPr marL="533400" indent="-346075">
              <a:buFont typeface="Courier New" panose="02070309020205020404" pitchFamily="49" charset="0"/>
              <a:buChar char="o"/>
            </a:pPr>
            <a:r>
              <a:rPr lang="pt-BR" b="1" dirty="0"/>
              <a:t>Entediado</a:t>
            </a:r>
            <a:r>
              <a:rPr lang="pt-BR" dirty="0"/>
              <a:t>. Usuários recorrem a diversos </a:t>
            </a:r>
            <a:r>
              <a:rPr lang="pt-BR" dirty="0" err="1"/>
              <a:t>apps</a:t>
            </a:r>
            <a:r>
              <a:rPr lang="pt-BR" dirty="0"/>
              <a:t> em seu tempo de uso. Assegure que o seu </a:t>
            </a:r>
            <a:r>
              <a:rPr lang="pt-BR" dirty="0" err="1"/>
              <a:t>app</a:t>
            </a:r>
            <a:r>
              <a:rPr lang="pt-BR" dirty="0"/>
              <a:t> pode continuar de onde o usuário parou.</a:t>
            </a:r>
          </a:p>
          <a:p>
            <a:pPr marL="533400" indent="-346075">
              <a:buFont typeface="Courier New" panose="02070309020205020404" pitchFamily="49" charset="0"/>
              <a:buChar char="o"/>
            </a:pPr>
            <a:r>
              <a:rPr lang="pt-BR" b="1" dirty="0"/>
              <a:t>Ocupado.</a:t>
            </a:r>
            <a:r>
              <a:rPr lang="pt-BR" dirty="0"/>
              <a:t> Usuário pode estar fazendo várias coisas ao mesmo tempo, ele terá “visão de túnel”. Mantenha seus objetivos claros.</a:t>
            </a:r>
          </a:p>
          <a:p>
            <a:pPr marL="533400" indent="-346075">
              <a:buFont typeface="Courier New" panose="02070309020205020404" pitchFamily="49" charset="0"/>
              <a:buChar char="o"/>
            </a:pPr>
            <a:r>
              <a:rPr lang="pt-BR" b="1" dirty="0"/>
              <a:t>Perdido. </a:t>
            </a:r>
            <a:r>
              <a:rPr lang="pt-BR" dirty="0"/>
              <a:t>Usuários em trânsito podem estar em ambientes desconhecidos. Conectividade e bateria são grandes preocupações. Ofereça recursos off-line e seja econômico com recursos que possam aumentar o consumo, como </a:t>
            </a:r>
            <a:r>
              <a:rPr lang="pt-BR" dirty="0" err="1"/>
              <a:t>geolocalização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2977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1E522B1-1E15-DB44-8534-1B61D69A7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pt-BR" dirty="0"/>
              <a:t>Como?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5846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6DFF95-58D7-2648-AB05-D4CB8609A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6437367" cy="3760891"/>
          </a:xfrm>
        </p:spPr>
        <p:txBody>
          <a:bodyPr>
            <a:normAutofit/>
          </a:bodyPr>
          <a:lstStyle/>
          <a:p>
            <a:r>
              <a:rPr lang="pt-BR" dirty="0"/>
              <a:t>Layouts fluidos (grids flexíveis)</a:t>
            </a:r>
          </a:p>
          <a:p>
            <a:pPr marL="627063" indent="-352425">
              <a:buFont typeface="Wingdings" pitchFamily="2" charset="2"/>
              <a:buChar char="Ø"/>
            </a:pPr>
            <a:r>
              <a:rPr lang="pt-BR" dirty="0"/>
              <a:t>Desde a concepção do projeto, focar na adaptação </a:t>
            </a:r>
            <a:r>
              <a:rPr lang="pt-BR" i="1" dirty="0"/>
              <a:t>natural</a:t>
            </a:r>
            <a:r>
              <a:rPr lang="pt-BR" dirty="0"/>
              <a:t> e automática do que se apresenta na tela, e não pela especificação de medidas fixas no layout do projeto.</a:t>
            </a:r>
          </a:p>
          <a:p>
            <a:r>
              <a:rPr lang="pt-BR" dirty="0"/>
              <a:t>Imagens, vídeos e </a:t>
            </a:r>
            <a:r>
              <a:rPr lang="pt-BR" dirty="0" err="1"/>
              <a:t>etc</a:t>
            </a:r>
            <a:r>
              <a:rPr lang="pt-BR" dirty="0"/>
              <a:t> também devem ser flexíveis</a:t>
            </a:r>
          </a:p>
          <a:p>
            <a:r>
              <a:rPr lang="pt-BR" dirty="0"/>
              <a:t>Utilizando Media Queries, é possível ocultar, fazer aparecer e ocultar elementos conforme a resolução</a:t>
            </a:r>
          </a:p>
        </p:txBody>
      </p:sp>
      <p:pic>
        <p:nvPicPr>
          <p:cNvPr id="7" name="Graphic 6" descr="Cavalete">
            <a:extLst>
              <a:ext uri="{FF2B5EF4-FFF2-40B4-BE49-F238E27FC236}">
                <a16:creationId xmlns:a16="http://schemas.microsoft.com/office/drawing/2014/main" id="{42D959B4-A019-442D-85B4-00990181D9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9006" y="2416624"/>
            <a:ext cx="3144043" cy="314404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B06839E-D8C3-4A74-BA2B-3B97E7B2C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192542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270257-7AD7-D648-97E7-95DED5704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Princípios de Design para Mobile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12500D-8EC6-AE44-9C30-2430184CE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002313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3. Orientações Gerais</a:t>
            </a:r>
          </a:p>
          <a:p>
            <a:pPr marL="533400" indent="-346075">
              <a:buFont typeface="Courier New" panose="02070309020205020404" pitchFamily="49" charset="0"/>
              <a:buChar char="o"/>
            </a:pPr>
            <a:r>
              <a:rPr lang="pt-BR" b="1" dirty="0" err="1"/>
              <a:t>Responsividade</a:t>
            </a:r>
            <a:r>
              <a:rPr lang="pt-BR" dirty="0"/>
              <a:t>. Capacidade de resposta é crítico. Certifique-se que o usuário sabe o que está acontecendo a cada interação</a:t>
            </a:r>
          </a:p>
          <a:p>
            <a:pPr marL="533400" indent="-346075">
              <a:buFont typeface="Courier New" panose="02070309020205020404" pitchFamily="49" charset="0"/>
              <a:buChar char="o"/>
            </a:pPr>
            <a:r>
              <a:rPr lang="pt-BR" b="1" dirty="0"/>
              <a:t>Polidez.</a:t>
            </a:r>
            <a:r>
              <a:rPr lang="pt-BR" dirty="0"/>
              <a:t> Estar atento a cada detalhe.</a:t>
            </a:r>
          </a:p>
          <a:p>
            <a:pPr marL="533400" indent="-346075">
              <a:buFont typeface="Courier New" panose="02070309020205020404" pitchFamily="49" charset="0"/>
              <a:buChar char="o"/>
            </a:pPr>
            <a:r>
              <a:rPr lang="pt-BR" b="1" dirty="0"/>
              <a:t>Dedos. </a:t>
            </a:r>
            <a:r>
              <a:rPr lang="pt-BR" dirty="0"/>
              <a:t>Na maior parte das vezes, é para o polegar que devemos projetar. As funcionalidades estão ao alcance? Estão com um bom espaçamento entre eles? A dica é elementos com 44px. Esteja consciente com o posicionamento de funcionalidades críticas, como “Apagar” ou “Cancelar Pedido”</a:t>
            </a:r>
          </a:p>
          <a:p>
            <a:pPr marL="533400" indent="-346075">
              <a:buFont typeface="Courier New" panose="02070309020205020404" pitchFamily="49" charset="0"/>
              <a:buChar char="o"/>
            </a:pPr>
            <a:r>
              <a:rPr lang="pt-BR" b="1" dirty="0"/>
              <a:t>Conteúdo.</a:t>
            </a:r>
            <a:r>
              <a:rPr lang="pt-BR" dirty="0"/>
              <a:t> Coloque seu conteúdo em primeiro lugar, reduzindo os </a:t>
            </a:r>
            <a:r>
              <a:rPr lang="pt-BR" dirty="0" err="1"/>
              <a:t>dificultadores</a:t>
            </a:r>
            <a:r>
              <a:rPr lang="pt-BR" dirty="0"/>
              <a:t> (botões, abas, caixas de seleção, </a:t>
            </a:r>
            <a:r>
              <a:rPr lang="pt-BR" dirty="0" err="1"/>
              <a:t>sliders</a:t>
            </a:r>
            <a:r>
              <a:rPr lang="pt-BR" dirty="0"/>
              <a:t>)</a:t>
            </a:r>
          </a:p>
          <a:p>
            <a:pPr marL="533400" indent="-346075">
              <a:buFont typeface="Courier New" panose="02070309020205020404" pitchFamily="49" charset="0"/>
              <a:buChar char="o"/>
            </a:pPr>
            <a:r>
              <a:rPr lang="pt-BR" b="1" dirty="0"/>
              <a:t>Controles.</a:t>
            </a:r>
            <a:r>
              <a:rPr lang="pt-BR" dirty="0"/>
              <a:t> Se precisar deles, tente colocá-los na parte inferior da tela (sob o conteúdo)</a:t>
            </a:r>
          </a:p>
          <a:p>
            <a:pPr marL="533400" indent="-346075">
              <a:buFont typeface="Courier New" panose="02070309020205020404" pitchFamily="49" charset="0"/>
              <a:buChar char="o"/>
            </a:pPr>
            <a:r>
              <a:rPr lang="pt-BR" b="1" dirty="0"/>
              <a:t>Rolagem. </a:t>
            </a:r>
            <a:r>
              <a:rPr lang="pt-BR" dirty="0"/>
              <a:t>Evite!</a:t>
            </a:r>
          </a:p>
        </p:txBody>
      </p:sp>
    </p:spTree>
    <p:extLst>
      <p:ext uri="{BB962C8B-B14F-4D97-AF65-F5344CB8AC3E}">
        <p14:creationId xmlns:p14="http://schemas.microsoft.com/office/powerpoint/2010/main" val="42889405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270257-7AD7-D648-97E7-95DED5704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Princípios de Design para Mobile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12500D-8EC6-AE44-9C30-2430184CE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002313"/>
          </a:xfrm>
        </p:spPr>
        <p:txBody>
          <a:bodyPr>
            <a:normAutofit/>
          </a:bodyPr>
          <a:lstStyle/>
          <a:p>
            <a:r>
              <a:rPr lang="pt-BR" dirty="0"/>
              <a:t>4. Modelos de Navegação</a:t>
            </a:r>
          </a:p>
          <a:p>
            <a:pPr marL="533400" indent="-346075">
              <a:buFont typeface="Courier New" panose="02070309020205020404" pitchFamily="49" charset="0"/>
              <a:buChar char="o"/>
            </a:pPr>
            <a:r>
              <a:rPr lang="pt-BR" b="1" dirty="0"/>
              <a:t>Escolha o modelo mais adequado e vá até o fim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23341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270257-7AD7-D648-97E7-95DED5704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Princípios de Design para Mobile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12500D-8EC6-AE44-9C30-2430184CE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002313"/>
          </a:xfrm>
        </p:spPr>
        <p:txBody>
          <a:bodyPr>
            <a:normAutofit/>
          </a:bodyPr>
          <a:lstStyle/>
          <a:p>
            <a:r>
              <a:rPr lang="pt-BR" dirty="0"/>
              <a:t>5. Inputs do usuário</a:t>
            </a:r>
          </a:p>
          <a:p>
            <a:pPr marL="533400" indent="-346075">
              <a:buFont typeface="Courier New" panose="02070309020205020404" pitchFamily="49" charset="0"/>
              <a:buChar char="o"/>
            </a:pPr>
            <a:r>
              <a:rPr lang="pt-BR" dirty="0"/>
              <a:t>Digitar em mobiles é sempre complicado. Tente tornar esse tipo de interação mais fácil</a:t>
            </a:r>
          </a:p>
          <a:p>
            <a:pPr marL="826008" lvl="1" indent="-346075">
              <a:buFont typeface="Courier New" panose="02070309020205020404" pitchFamily="49" charset="0"/>
              <a:buChar char="o"/>
            </a:pPr>
            <a:r>
              <a:rPr lang="pt-BR" dirty="0"/>
              <a:t>Corretores ortográficos</a:t>
            </a:r>
          </a:p>
          <a:p>
            <a:pPr marL="826008" lvl="1" indent="-346075">
              <a:buFont typeface="Courier New" panose="02070309020205020404" pitchFamily="49" charset="0"/>
              <a:buChar char="o"/>
            </a:pPr>
            <a:r>
              <a:rPr lang="pt-BR" dirty="0"/>
              <a:t>Teclados específicos para texto, número, e-mail, URL...</a:t>
            </a:r>
          </a:p>
          <a:p>
            <a:pPr marL="826008" lvl="1" indent="-346075">
              <a:buFont typeface="Courier New" panose="02070309020205020404" pitchFamily="49" charset="0"/>
              <a:buChar char="o"/>
            </a:pPr>
            <a:r>
              <a:rPr lang="pt-BR" dirty="0"/>
              <a:t>Se o </a:t>
            </a:r>
            <a:r>
              <a:rPr lang="pt-BR" dirty="0" err="1"/>
              <a:t>app</a:t>
            </a:r>
            <a:r>
              <a:rPr lang="pt-BR" dirty="0"/>
              <a:t> requer muita digitação, prepare para funcionar em layout </a:t>
            </a:r>
            <a:r>
              <a:rPr lang="pt-BR" i="1" dirty="0" err="1"/>
              <a:t>landscape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38477963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270257-7AD7-D648-97E7-95DED5704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Princípios de Design para Mobile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12500D-8EC6-AE44-9C30-2430184CE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002313"/>
          </a:xfrm>
        </p:spPr>
        <p:txBody>
          <a:bodyPr>
            <a:normAutofit/>
          </a:bodyPr>
          <a:lstStyle/>
          <a:p>
            <a:r>
              <a:rPr lang="pt-BR" dirty="0"/>
              <a:t>6. Gestos</a:t>
            </a:r>
          </a:p>
          <a:p>
            <a:pPr marL="533400" indent="-346075">
              <a:buFont typeface="Courier New" panose="02070309020205020404" pitchFamily="49" charset="0"/>
              <a:buChar char="o"/>
            </a:pPr>
            <a:r>
              <a:rPr lang="pt-BR" dirty="0"/>
              <a:t>Problema é que precisam ser descobertos. Tente expor quando a página for carregada</a:t>
            </a:r>
          </a:p>
          <a:p>
            <a:pPr marL="533400" indent="-346075">
              <a:buFont typeface="Courier New" panose="02070309020205020404" pitchFamily="49" charset="0"/>
              <a:buChar char="o"/>
            </a:pPr>
            <a:r>
              <a:rPr lang="pt-BR" b="1" dirty="0"/>
              <a:t>Duas mãos</a:t>
            </a:r>
            <a:r>
              <a:rPr lang="pt-BR" dirty="0"/>
              <a:t>. Gestos </a:t>
            </a:r>
            <a:r>
              <a:rPr lang="pt-BR" dirty="0" err="1"/>
              <a:t>multi-touch</a:t>
            </a:r>
            <a:r>
              <a:rPr lang="pt-BR" dirty="0"/>
              <a:t> requerem duas mãos. Verifique se seu usuário poderá usar a funcionalidade nos cenários de uso da ferramenta</a:t>
            </a:r>
          </a:p>
          <a:p>
            <a:pPr marL="533400" indent="-346075">
              <a:buFont typeface="Courier New" panose="02070309020205020404" pitchFamily="49" charset="0"/>
              <a:buChar char="o"/>
            </a:pPr>
            <a:r>
              <a:rPr lang="pt-BR" b="1" dirty="0"/>
              <a:t>Bom de ter.</a:t>
            </a:r>
            <a:r>
              <a:rPr lang="pt-BR" dirty="0"/>
              <a:t> Gestos são desejáveis mas não essenciais. Pese as prioridades.</a:t>
            </a:r>
          </a:p>
          <a:p>
            <a:pPr marL="533400" indent="-346075">
              <a:buFont typeface="Courier New" panose="02070309020205020404" pitchFamily="49" charset="0"/>
              <a:buChar char="o"/>
            </a:pPr>
            <a:r>
              <a:rPr lang="pt-BR" b="1" dirty="0"/>
              <a:t>Sem substituição.</a:t>
            </a:r>
            <a:r>
              <a:rPr lang="pt-BR" dirty="0"/>
              <a:t> Ainda não existe um padrão comum para gestos, por isso é cedo para descartar controles visíveis.</a:t>
            </a:r>
          </a:p>
        </p:txBody>
      </p:sp>
    </p:spTree>
    <p:extLst>
      <p:ext uri="{BB962C8B-B14F-4D97-AF65-F5344CB8AC3E}">
        <p14:creationId xmlns:p14="http://schemas.microsoft.com/office/powerpoint/2010/main" val="31646854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270257-7AD7-D648-97E7-95DED5704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Princípios de Design para Mobile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12500D-8EC6-AE44-9C30-2430184CE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002313"/>
          </a:xfrm>
        </p:spPr>
        <p:txBody>
          <a:bodyPr>
            <a:normAutofit/>
          </a:bodyPr>
          <a:lstStyle/>
          <a:p>
            <a:r>
              <a:rPr lang="pt-BR" dirty="0"/>
              <a:t>7. Orientação</a:t>
            </a:r>
          </a:p>
          <a:p>
            <a:pPr marL="533400" indent="-346075">
              <a:buFont typeface="Courier New" panose="02070309020205020404" pitchFamily="49" charset="0"/>
              <a:buChar char="o"/>
            </a:pPr>
            <a:r>
              <a:rPr lang="pt-BR" dirty="0" err="1"/>
              <a:t>Portrait</a:t>
            </a:r>
            <a:r>
              <a:rPr lang="pt-BR" dirty="0"/>
              <a:t> (em pé) é a mais comum. </a:t>
            </a:r>
          </a:p>
          <a:p>
            <a:pPr marL="533400" indent="-346075">
              <a:buFont typeface="Courier New" panose="02070309020205020404" pitchFamily="49" charset="0"/>
              <a:buChar char="o"/>
            </a:pPr>
            <a:r>
              <a:rPr lang="pt-BR" dirty="0"/>
              <a:t>Pense em interfaces considerando o cenário de uso. Se houver necessidade de digitação, esteja preparado para </a:t>
            </a:r>
            <a:r>
              <a:rPr lang="pt-BR" dirty="0" err="1"/>
              <a:t>landscape</a:t>
            </a:r>
            <a:endParaRPr lang="pt-BR" dirty="0"/>
          </a:p>
          <a:p>
            <a:pPr marL="533400" indent="-346075">
              <a:buFont typeface="Courier New" panose="02070309020205020404" pitchFamily="49" charset="0"/>
              <a:buChar char="o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37516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270257-7AD7-D648-97E7-95DED5704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Princípios de Design para Mobile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12500D-8EC6-AE44-9C30-2430184CE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002313"/>
          </a:xfrm>
        </p:spPr>
        <p:txBody>
          <a:bodyPr>
            <a:normAutofit/>
          </a:bodyPr>
          <a:lstStyle/>
          <a:p>
            <a:r>
              <a:rPr lang="pt-BR" dirty="0"/>
              <a:t>8. Comunicações</a:t>
            </a:r>
          </a:p>
          <a:p>
            <a:pPr marL="533400" indent="-346075">
              <a:buFont typeface="Courier New" panose="02070309020205020404" pitchFamily="49" charset="0"/>
              <a:buChar char="o"/>
            </a:pPr>
            <a:r>
              <a:rPr lang="pt-BR" b="1" dirty="0"/>
              <a:t>Forneça feedback</a:t>
            </a:r>
            <a:r>
              <a:rPr lang="pt-BR" dirty="0"/>
              <a:t>. Informe a cada interação. Senão o usuário vai achar que o </a:t>
            </a:r>
            <a:r>
              <a:rPr lang="pt-BR" dirty="0" err="1"/>
              <a:t>app</a:t>
            </a:r>
            <a:r>
              <a:rPr lang="pt-BR" dirty="0"/>
              <a:t> travou. Feedback tátil ou visual. Se for demorar, apresente um indicador de </a:t>
            </a:r>
            <a:r>
              <a:rPr lang="pt-BR" i="1" dirty="0" err="1"/>
              <a:t>loading</a:t>
            </a:r>
            <a:endParaRPr lang="pt-BR" i="1" dirty="0"/>
          </a:p>
          <a:p>
            <a:pPr marL="533400" indent="-346075">
              <a:buFont typeface="Courier New" panose="02070309020205020404" pitchFamily="49" charset="0"/>
              <a:buChar char="o"/>
            </a:pPr>
            <a:r>
              <a:rPr lang="pt-BR" b="1" dirty="0"/>
              <a:t>Alertas modais</a:t>
            </a:r>
            <a:r>
              <a:rPr lang="pt-BR" dirty="0"/>
              <a:t>. São muito agressivos e invasivos. Use só quando algo der muito errado.</a:t>
            </a:r>
          </a:p>
          <a:p>
            <a:pPr marL="533400" indent="-346075">
              <a:buFont typeface="Courier New" panose="02070309020205020404" pitchFamily="49" charset="0"/>
              <a:buChar char="o"/>
            </a:pPr>
            <a:r>
              <a:rPr lang="pt-BR" b="1" dirty="0"/>
              <a:t>Confirmações.</a:t>
            </a:r>
            <a:r>
              <a:rPr lang="pt-BR" dirty="0"/>
              <a:t> Utilize para validar ações críticas (“Confirma exclusão deste projeto?”). O botão padrão deve ser a escolha mais segura.</a:t>
            </a:r>
          </a:p>
          <a:p>
            <a:pPr marL="533400" indent="-346075">
              <a:buFont typeface="Courier New" panose="02070309020205020404" pitchFamily="49" charset="0"/>
              <a:buChar char="o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67765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270257-7AD7-D648-97E7-95DED5704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Princípios de Design para Mobile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12500D-8EC6-AE44-9C30-2430184CE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002313"/>
          </a:xfrm>
        </p:spPr>
        <p:txBody>
          <a:bodyPr>
            <a:normAutofit/>
          </a:bodyPr>
          <a:lstStyle/>
          <a:p>
            <a:r>
              <a:rPr lang="pt-BR" dirty="0"/>
              <a:t>9. Inicialização do </a:t>
            </a:r>
            <a:r>
              <a:rPr lang="pt-BR" dirty="0" err="1"/>
              <a:t>app</a:t>
            </a:r>
            <a:endParaRPr lang="pt-BR" dirty="0"/>
          </a:p>
          <a:p>
            <a:pPr marL="533400" indent="-346075">
              <a:buFont typeface="Courier New" panose="02070309020205020404" pitchFamily="49" charset="0"/>
              <a:buChar char="o"/>
            </a:pPr>
            <a:r>
              <a:rPr lang="pt-BR" dirty="0"/>
              <a:t>Quando um usuário retorna para um aplicativo, o </a:t>
            </a:r>
            <a:r>
              <a:rPr lang="pt-BR" dirty="0" err="1"/>
              <a:t>app</a:t>
            </a:r>
            <a:r>
              <a:rPr lang="pt-BR" dirty="0"/>
              <a:t> deve retomar as operações de onde ele parou. Isso passa a “ilusão de velocidade”</a:t>
            </a:r>
          </a:p>
        </p:txBody>
      </p:sp>
    </p:spTree>
    <p:extLst>
      <p:ext uri="{BB962C8B-B14F-4D97-AF65-F5344CB8AC3E}">
        <p14:creationId xmlns:p14="http://schemas.microsoft.com/office/powerpoint/2010/main" val="15605388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270257-7AD7-D648-97E7-95DED5704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Princípios de Design para Mobile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12500D-8EC6-AE44-9C30-2430184CE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002313"/>
          </a:xfrm>
        </p:spPr>
        <p:txBody>
          <a:bodyPr>
            <a:normAutofit/>
          </a:bodyPr>
          <a:lstStyle/>
          <a:p>
            <a:r>
              <a:rPr lang="pt-BR" dirty="0"/>
              <a:t>10. Primeiras impressões</a:t>
            </a:r>
          </a:p>
          <a:p>
            <a:pPr marL="533400" indent="-346075">
              <a:buFont typeface="Courier New" panose="02070309020205020404" pitchFamily="49" charset="0"/>
              <a:buChar char="o"/>
            </a:pPr>
            <a:r>
              <a:rPr lang="pt-BR" b="1" dirty="0"/>
              <a:t>Seu ícone.</a:t>
            </a:r>
            <a:r>
              <a:rPr lang="pt-BR" dirty="0"/>
              <a:t> Ele irá competir por atenção em um mar de outros ícones. Represente bem o que seu </a:t>
            </a:r>
            <a:r>
              <a:rPr lang="pt-BR" dirty="0" err="1"/>
              <a:t>app</a:t>
            </a:r>
            <a:r>
              <a:rPr lang="pt-BR" dirty="0"/>
              <a:t> faz. Invista!</a:t>
            </a:r>
          </a:p>
          <a:p>
            <a:pPr marL="533400" indent="-346075">
              <a:buFont typeface="Courier New" panose="02070309020205020404" pitchFamily="49" charset="0"/>
              <a:buChar char="o"/>
            </a:pPr>
            <a:r>
              <a:rPr lang="pt-BR" b="1" dirty="0"/>
              <a:t>Primeiro lançamento. </a:t>
            </a:r>
            <a:r>
              <a:rPr lang="pt-BR" dirty="0"/>
              <a:t>Aqui é encantar ou decepcionar. Se o usuário ficar confuso ou frustrado ao tentar se familiarizar com seu </a:t>
            </a:r>
            <a:r>
              <a:rPr lang="pt-BR" dirty="0" err="1"/>
              <a:t>app</a:t>
            </a:r>
            <a:r>
              <a:rPr lang="pt-BR" dirty="0"/>
              <a:t>, vai abandoná-lo. </a:t>
            </a:r>
          </a:p>
          <a:p>
            <a:pPr marL="826008" lvl="1" indent="-346075">
              <a:buFont typeface="Courier New" panose="02070309020205020404" pitchFamily="49" charset="0"/>
              <a:buChar char="o"/>
            </a:pPr>
            <a:r>
              <a:rPr lang="pt-BR" dirty="0"/>
              <a:t>Se for um </a:t>
            </a:r>
            <a:r>
              <a:rPr lang="pt-BR" dirty="0" err="1"/>
              <a:t>app</a:t>
            </a:r>
            <a:r>
              <a:rPr lang="pt-BR" dirty="0"/>
              <a:t> com funcionalidades complexas, inclua “Dicas e Truques”, orientações gerais</a:t>
            </a:r>
          </a:p>
          <a:p>
            <a:pPr marL="826008" lvl="1" indent="-346075">
              <a:buFont typeface="Courier New" panose="02070309020205020404" pitchFamily="49" charset="0"/>
              <a:buChar char="o"/>
            </a:pPr>
            <a:r>
              <a:rPr lang="pt-BR" dirty="0"/>
              <a:t>Se sair muito texto de ajuda, é sinal de que sua interface precisa ser repensada...</a:t>
            </a:r>
          </a:p>
        </p:txBody>
      </p:sp>
    </p:spTree>
    <p:extLst>
      <p:ext uri="{BB962C8B-B14F-4D97-AF65-F5344CB8AC3E}">
        <p14:creationId xmlns:p14="http://schemas.microsoft.com/office/powerpoint/2010/main" val="42631572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09C2A8-3260-8646-91B9-E65B48D62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Esboço e planejamento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006084-90ED-1D41-BB6D-18EA9AEE7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A </a:t>
            </a:r>
            <a:r>
              <a:rPr lang="pt-BR" b="1" dirty="0" err="1"/>
              <a:t>Simple</a:t>
            </a:r>
            <a:r>
              <a:rPr lang="pt-BR" b="1" dirty="0"/>
              <a:t> </a:t>
            </a:r>
            <a:r>
              <a:rPr lang="pt-BR" b="1" dirty="0" err="1"/>
              <a:t>Device</a:t>
            </a:r>
            <a:r>
              <a:rPr lang="pt-BR" b="1" dirty="0"/>
              <a:t> </a:t>
            </a:r>
            <a:r>
              <a:rPr lang="pt-BR" b="1" dirty="0" err="1"/>
              <a:t>Diagram</a:t>
            </a:r>
            <a:r>
              <a:rPr lang="pt-BR" b="1" dirty="0"/>
              <a:t> for </a:t>
            </a:r>
            <a:r>
              <a:rPr lang="pt-BR" b="1" dirty="0" err="1"/>
              <a:t>Responsive</a:t>
            </a:r>
            <a:r>
              <a:rPr lang="pt-BR" b="1" dirty="0"/>
              <a:t> Design Planning </a:t>
            </a:r>
            <a:r>
              <a:rPr lang="pt-BR" dirty="0" err="1"/>
              <a:t>http</a:t>
            </a:r>
            <a:r>
              <a:rPr lang="pt-BR" dirty="0"/>
              <a:t>://</a:t>
            </a:r>
            <a:r>
              <a:rPr lang="pt-BR" dirty="0" err="1"/>
              <a:t>ow.ly</a:t>
            </a:r>
            <a:r>
              <a:rPr lang="pt-BR" dirty="0"/>
              <a:t>/e0g0w </a:t>
            </a:r>
          </a:p>
          <a:p>
            <a:pPr>
              <a:spcBef>
                <a:spcPts val="0"/>
              </a:spcBef>
            </a:pPr>
            <a:r>
              <a:rPr lang="pt-BR" dirty="0"/>
              <a:t>Diagrama para apoiar no planejamento de web design responsivo</a:t>
            </a:r>
          </a:p>
          <a:p>
            <a:r>
              <a:rPr lang="pt-BR" b="1" dirty="0" err="1"/>
              <a:t>Responsive</a:t>
            </a:r>
            <a:r>
              <a:rPr lang="pt-BR" b="1" dirty="0"/>
              <a:t> Web Design Sketch </a:t>
            </a:r>
            <a:r>
              <a:rPr lang="pt-BR" b="1" dirty="0" err="1"/>
              <a:t>Sheets</a:t>
            </a:r>
            <a:r>
              <a:rPr lang="pt-BR" b="1" dirty="0"/>
              <a:t> </a:t>
            </a:r>
            <a:r>
              <a:rPr lang="pt-BR" dirty="0" err="1"/>
              <a:t>http</a:t>
            </a:r>
            <a:r>
              <a:rPr lang="pt-BR" dirty="0"/>
              <a:t>://</a:t>
            </a:r>
            <a:r>
              <a:rPr lang="pt-BR" dirty="0" err="1"/>
              <a:t>ow.ly</a:t>
            </a:r>
            <a:r>
              <a:rPr lang="pt-BR" dirty="0"/>
              <a:t>/</a:t>
            </a:r>
            <a:r>
              <a:rPr lang="pt-BR" dirty="0" err="1"/>
              <a:t>dPHlf</a:t>
            </a:r>
            <a:r>
              <a:rPr lang="pt-BR" dirty="0"/>
              <a:t> </a:t>
            </a:r>
          </a:p>
          <a:p>
            <a:pPr>
              <a:spcBef>
                <a:spcPts val="0"/>
              </a:spcBef>
            </a:pPr>
            <a:r>
              <a:rPr lang="pt-BR" dirty="0"/>
              <a:t>Conjunto de modelos demarcados, indicando vários tamanhos de tela, para o planejamento e esboço das telas em sites responsivos serem bem rápidos.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32076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018D09-A0BC-2A41-8774-F8039ED97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Ferramentas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84C72E-FD1A-CE47-A29A-546B568BC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10746377" cy="4249056"/>
          </a:xfrm>
        </p:spPr>
        <p:txBody>
          <a:bodyPr>
            <a:normAutofit fontScale="92500" lnSpcReduction="20000"/>
          </a:bodyPr>
          <a:lstStyle/>
          <a:p>
            <a:r>
              <a:rPr lang="pt-BR" b="1" dirty="0" err="1"/>
              <a:t>Fluid</a:t>
            </a:r>
            <a:r>
              <a:rPr lang="pt-BR" b="1" dirty="0"/>
              <a:t> Grids </a:t>
            </a:r>
            <a:r>
              <a:rPr lang="pt-BR" dirty="0" err="1"/>
              <a:t>http</a:t>
            </a:r>
            <a:r>
              <a:rPr lang="pt-BR" dirty="0"/>
              <a:t>://</a:t>
            </a:r>
            <a:r>
              <a:rPr lang="pt-BR" dirty="0" err="1"/>
              <a:t>ow.ly</a:t>
            </a:r>
            <a:r>
              <a:rPr lang="pt-BR" dirty="0"/>
              <a:t>/</a:t>
            </a:r>
            <a:r>
              <a:rPr lang="pt-BR" dirty="0" err="1"/>
              <a:t>dUOhD</a:t>
            </a:r>
            <a:endParaRPr lang="pt-BR" b="1" dirty="0"/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pt-BR" dirty="0"/>
              <a:t>Ajuda no desenvolvimento de grids, bastando especificar quantas colunas, tamanho de cada uma e espaço entre elas</a:t>
            </a:r>
          </a:p>
          <a:p>
            <a:r>
              <a:rPr lang="pt-BR" b="1" dirty="0" err="1"/>
              <a:t>PXtoEM</a:t>
            </a:r>
            <a:r>
              <a:rPr lang="pt-BR" b="1" dirty="0"/>
              <a:t> </a:t>
            </a:r>
            <a:r>
              <a:rPr lang="pt-BR" dirty="0" err="1"/>
              <a:t>http</a:t>
            </a:r>
            <a:r>
              <a:rPr lang="pt-BR" dirty="0"/>
              <a:t>://</a:t>
            </a:r>
            <a:r>
              <a:rPr lang="pt-BR" dirty="0" err="1"/>
              <a:t>ow.ly</a:t>
            </a:r>
            <a:r>
              <a:rPr lang="pt-BR" dirty="0"/>
              <a:t>/e0j9U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pt-BR" dirty="0"/>
              <a:t>Tabela interativa de conversão de pixels para outras unidades como </a:t>
            </a:r>
            <a:r>
              <a:rPr lang="pt-BR" dirty="0" err="1"/>
              <a:t>EMs</a:t>
            </a:r>
            <a:r>
              <a:rPr lang="pt-BR" dirty="0"/>
              <a:t>, porcentagem e Pontos.</a:t>
            </a:r>
          </a:p>
          <a:p>
            <a:r>
              <a:rPr lang="pt-BR" b="1" dirty="0" err="1"/>
              <a:t>resizeMyBrowser</a:t>
            </a:r>
            <a:r>
              <a:rPr lang="pt-BR" b="1" dirty="0"/>
              <a:t> </a:t>
            </a:r>
            <a:r>
              <a:rPr lang="pt-BR" dirty="0" err="1"/>
              <a:t>http</a:t>
            </a:r>
            <a:r>
              <a:rPr lang="pt-BR" dirty="0"/>
              <a:t>://</a:t>
            </a:r>
            <a:r>
              <a:rPr lang="pt-BR" dirty="0" err="1"/>
              <a:t>ow.ly</a:t>
            </a:r>
            <a:r>
              <a:rPr lang="pt-BR" dirty="0"/>
              <a:t>/</a:t>
            </a:r>
            <a:r>
              <a:rPr lang="pt-BR" dirty="0" err="1"/>
              <a:t>dUNNr</a:t>
            </a:r>
            <a:endParaRPr lang="pt-BR" dirty="0"/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pt-BR" dirty="0"/>
              <a:t>Resoluções mais comuns (dos </a:t>
            </a:r>
            <a:r>
              <a:rPr lang="pt-BR" dirty="0" err="1"/>
              <a:t>devices</a:t>
            </a:r>
            <a:r>
              <a:rPr lang="pt-BR" dirty="0"/>
              <a:t> mais populares) que, ao serem clicados, abrem uma nova janela com aquele tamanho escolhido. </a:t>
            </a:r>
          </a:p>
          <a:p>
            <a:r>
              <a:rPr lang="pt-BR" b="1" dirty="0"/>
              <a:t>The </a:t>
            </a:r>
            <a:r>
              <a:rPr lang="pt-BR" b="1" dirty="0" err="1"/>
              <a:t>Responsive</a:t>
            </a:r>
            <a:r>
              <a:rPr lang="pt-BR" b="1" dirty="0"/>
              <a:t> </a:t>
            </a:r>
            <a:r>
              <a:rPr lang="pt-BR" b="1" dirty="0" err="1"/>
              <a:t>Calculator</a:t>
            </a:r>
            <a:r>
              <a:rPr lang="pt-BR" b="1" dirty="0"/>
              <a:t> </a:t>
            </a:r>
            <a:r>
              <a:rPr lang="pt-BR" dirty="0" err="1"/>
              <a:t>http</a:t>
            </a:r>
            <a:r>
              <a:rPr lang="pt-BR" dirty="0"/>
              <a:t>://</a:t>
            </a:r>
            <a:r>
              <a:rPr lang="pt-BR" dirty="0" err="1"/>
              <a:t>ow.ly</a:t>
            </a:r>
            <a:r>
              <a:rPr lang="pt-BR" dirty="0"/>
              <a:t>/e0eDr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pt-BR" dirty="0"/>
              <a:t>Calculadora específica para web design responsivo, ajudando a converter pixels para porcentagens. </a:t>
            </a:r>
          </a:p>
        </p:txBody>
      </p:sp>
    </p:spTree>
    <p:extLst>
      <p:ext uri="{BB962C8B-B14F-4D97-AF65-F5344CB8AC3E}">
        <p14:creationId xmlns:p14="http://schemas.microsoft.com/office/powerpoint/2010/main" val="911902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Espaço Reservado para Conteúdo 4" descr="Tabela&#10;&#10;Descrição gerada automaticamente">
            <a:extLst>
              <a:ext uri="{FF2B5EF4-FFF2-40B4-BE49-F238E27FC236}">
                <a16:creationId xmlns:a16="http://schemas.microsoft.com/office/drawing/2014/main" id="{081DE494-385B-1D42-BB7D-0D507B0175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22" r="1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7940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37F887-C357-5D47-8362-CFC957F0A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Testes de </a:t>
            </a:r>
            <a:r>
              <a:rPr lang="pt-BR" dirty="0" err="1"/>
              <a:t>responsividade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6C9943-9EE1-2C4F-B1A1-A75461B3E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10644777" cy="427808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b="1" dirty="0" err="1"/>
              <a:t>Demonstrating</a:t>
            </a:r>
            <a:r>
              <a:rPr lang="pt-BR" b="1" dirty="0"/>
              <a:t> </a:t>
            </a:r>
            <a:r>
              <a:rPr lang="pt-BR" b="1" dirty="0" err="1"/>
              <a:t>Responsive</a:t>
            </a:r>
            <a:r>
              <a:rPr lang="pt-BR" b="1" dirty="0"/>
              <a:t> Design </a:t>
            </a:r>
            <a:r>
              <a:rPr lang="pt-BR" dirty="0" err="1"/>
              <a:t>http</a:t>
            </a:r>
            <a:r>
              <a:rPr lang="pt-BR" dirty="0"/>
              <a:t>://</a:t>
            </a:r>
            <a:r>
              <a:rPr lang="pt-BR" dirty="0" err="1"/>
              <a:t>ow.ly</a:t>
            </a:r>
            <a:r>
              <a:rPr lang="pt-BR" dirty="0"/>
              <a:t>/</a:t>
            </a:r>
            <a:r>
              <a:rPr lang="pt-BR" dirty="0" err="1"/>
              <a:t>dULxj</a:t>
            </a:r>
            <a:endParaRPr lang="pt-BR" dirty="0"/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pt-BR" sz="2100" dirty="0"/>
              <a:t>Para ver como site fica visto em um celular em </a:t>
            </a:r>
            <a:r>
              <a:rPr lang="pt-BR" sz="2100" dirty="0" err="1"/>
              <a:t>landscape</a:t>
            </a:r>
            <a:r>
              <a:rPr lang="pt-BR" sz="2100" dirty="0"/>
              <a:t> e </a:t>
            </a:r>
            <a:r>
              <a:rPr lang="pt-BR" sz="2100" dirty="0" err="1"/>
              <a:t>portrait</a:t>
            </a:r>
            <a:r>
              <a:rPr lang="pt-BR" sz="2100" dirty="0"/>
              <a:t>, </a:t>
            </a:r>
            <a:r>
              <a:rPr lang="pt-BR" sz="2100" dirty="0" err="1"/>
              <a:t>tablet</a:t>
            </a:r>
            <a:r>
              <a:rPr lang="pt-BR" sz="2100" dirty="0"/>
              <a:t> também com as 2 orientações e desktop, alterando, de forma interativa, as visualizações para visualizar. </a:t>
            </a:r>
          </a:p>
          <a:p>
            <a:pPr marL="0" indent="0">
              <a:buNone/>
            </a:pPr>
            <a:r>
              <a:rPr lang="pt-BR" b="1" dirty="0" err="1"/>
              <a:t>Responsive</a:t>
            </a:r>
            <a:r>
              <a:rPr lang="pt-BR" b="1" dirty="0"/>
              <a:t> Play </a:t>
            </a:r>
            <a:r>
              <a:rPr lang="pt-BR" dirty="0" err="1"/>
              <a:t>http</a:t>
            </a:r>
            <a:r>
              <a:rPr lang="pt-BR" dirty="0"/>
              <a:t>://</a:t>
            </a:r>
            <a:r>
              <a:rPr lang="pt-BR" dirty="0" err="1"/>
              <a:t>ow.ly</a:t>
            </a:r>
            <a:r>
              <a:rPr lang="pt-BR" dirty="0"/>
              <a:t>/dSD1b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pt-BR" sz="2100" dirty="0"/>
              <a:t>Checar o desenvolvimento com web design responsivo ao permitir visualizar uma animação de um </a:t>
            </a:r>
            <a:r>
              <a:rPr lang="pt-BR" sz="2100" dirty="0" err="1"/>
              <a:t>viewport</a:t>
            </a:r>
            <a:r>
              <a:rPr lang="pt-BR" sz="2100" dirty="0"/>
              <a:t> se estendendo conforme uma faixa de largura e tempo definidos por quem usa a ferramenta. </a:t>
            </a:r>
          </a:p>
          <a:p>
            <a:pPr marL="0" indent="0">
              <a:buNone/>
            </a:pPr>
            <a:r>
              <a:rPr lang="pt-BR" b="1" dirty="0" err="1"/>
              <a:t>Responsive</a:t>
            </a:r>
            <a:r>
              <a:rPr lang="pt-BR" b="1" dirty="0"/>
              <a:t> Web Design </a:t>
            </a:r>
            <a:r>
              <a:rPr lang="pt-BR" b="1" dirty="0" err="1"/>
              <a:t>Testing</a:t>
            </a:r>
            <a:r>
              <a:rPr lang="pt-BR" b="1" dirty="0"/>
              <a:t> Tool </a:t>
            </a:r>
            <a:r>
              <a:rPr lang="pt-BR" dirty="0" err="1"/>
              <a:t>http</a:t>
            </a:r>
            <a:r>
              <a:rPr lang="pt-BR" dirty="0"/>
              <a:t>://</a:t>
            </a:r>
            <a:r>
              <a:rPr lang="pt-BR" dirty="0" err="1"/>
              <a:t>ow.ly</a:t>
            </a:r>
            <a:r>
              <a:rPr lang="pt-BR" dirty="0"/>
              <a:t>/</a:t>
            </a:r>
            <a:r>
              <a:rPr lang="pt-BR" dirty="0" err="1"/>
              <a:t>dUNFe</a:t>
            </a:r>
            <a:endParaRPr lang="pt-BR" dirty="0"/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pt-BR" sz="2100" dirty="0"/>
              <a:t>Torna possível visualizar site nas larguras de 240, 320, 480, 768, 1024 pixels. </a:t>
            </a:r>
          </a:p>
          <a:p>
            <a:pPr marL="0" indent="0">
              <a:buNone/>
            </a:pPr>
            <a:r>
              <a:rPr lang="pt-BR" b="1" dirty="0" err="1"/>
              <a:t>Screenfly</a:t>
            </a:r>
            <a:r>
              <a:rPr lang="pt-BR" b="1" dirty="0"/>
              <a:t> </a:t>
            </a:r>
            <a:r>
              <a:rPr lang="pt-BR" dirty="0" err="1"/>
              <a:t>http</a:t>
            </a:r>
            <a:r>
              <a:rPr lang="pt-BR" dirty="0"/>
              <a:t>://</a:t>
            </a:r>
            <a:r>
              <a:rPr lang="pt-BR" dirty="0" err="1"/>
              <a:t>ow.ly</a:t>
            </a:r>
            <a:r>
              <a:rPr lang="pt-BR" dirty="0"/>
              <a:t>/e0cUU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pt-BR" dirty="0"/>
              <a:t>Escolha a visualização de um </a:t>
            </a:r>
            <a:r>
              <a:rPr lang="pt-BR" i="1" dirty="0"/>
              <a:t>site </a:t>
            </a:r>
            <a:r>
              <a:rPr lang="pt-BR" dirty="0"/>
              <a:t>em diversos tipos de dispositivos (</a:t>
            </a:r>
            <a:r>
              <a:rPr lang="pt-BR" i="1" dirty="0"/>
              <a:t>Desktop</a:t>
            </a:r>
            <a:r>
              <a:rPr lang="pt-BR" dirty="0"/>
              <a:t>, </a:t>
            </a:r>
            <a:r>
              <a:rPr lang="pt-BR" i="1" dirty="0"/>
              <a:t>Tablet</a:t>
            </a:r>
            <a:r>
              <a:rPr lang="pt-BR" dirty="0"/>
              <a:t>, </a:t>
            </a:r>
            <a:r>
              <a:rPr lang="pt-BR" i="1" dirty="0"/>
              <a:t>Mobile </a:t>
            </a:r>
            <a:r>
              <a:rPr lang="pt-BR" dirty="0"/>
              <a:t>e TV), inclusive com variações das principais resoluções/modelos de cada um. </a:t>
            </a:r>
          </a:p>
        </p:txBody>
      </p:sp>
    </p:spTree>
    <p:extLst>
      <p:ext uri="{BB962C8B-B14F-4D97-AF65-F5344CB8AC3E}">
        <p14:creationId xmlns:p14="http://schemas.microsoft.com/office/powerpoint/2010/main" val="24268676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169410-02F2-0D40-B8B3-DEF8D5299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Templates</a:t>
            </a:r>
            <a:r>
              <a:rPr lang="pt-BR" dirty="0"/>
              <a:t> e Frameworks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B49E76-4112-2B49-A058-F7ED544A5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199" y="1846947"/>
            <a:ext cx="11814629" cy="4307113"/>
          </a:xfrm>
        </p:spPr>
        <p:txBody>
          <a:bodyPr>
            <a:noAutofit/>
          </a:bodyPr>
          <a:lstStyle/>
          <a:p>
            <a:r>
              <a:rPr lang="pt-BR" sz="1400" b="1" dirty="0"/>
              <a:t>1140 CSS Grid </a:t>
            </a:r>
            <a:r>
              <a:rPr lang="pt-BR" sz="1400" dirty="0" err="1"/>
              <a:t>http</a:t>
            </a:r>
            <a:r>
              <a:rPr lang="pt-BR" sz="1400" dirty="0"/>
              <a:t>://</a:t>
            </a:r>
            <a:r>
              <a:rPr lang="pt-BR" sz="1400" dirty="0" err="1"/>
              <a:t>ow.ly</a:t>
            </a:r>
            <a:r>
              <a:rPr lang="pt-BR" sz="1400" dirty="0"/>
              <a:t>/dPJw1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1400" dirty="0"/>
              <a:t>Para monitores de 1280px e, em monitores menores, torna-se fluido e se adapta à largura do navegador. A partir de certo ponto, ele usa </a:t>
            </a:r>
            <a:r>
              <a:rPr lang="pt-BR" sz="1400" i="1" dirty="0"/>
              <a:t>Media Queries </a:t>
            </a:r>
            <a:r>
              <a:rPr lang="pt-BR" sz="1400" dirty="0"/>
              <a:t>para servir uma versão </a:t>
            </a:r>
            <a:r>
              <a:rPr lang="pt-BR" sz="1400" dirty="0" err="1"/>
              <a:t>móvel</a:t>
            </a:r>
            <a:r>
              <a:rPr lang="pt-BR" sz="1400" dirty="0"/>
              <a:t> que, essencialmente, empilha todas as colunas para que o fluxo de informação ainda faça sentido. </a:t>
            </a:r>
          </a:p>
          <a:p>
            <a:r>
              <a:rPr lang="pt-BR" sz="1400" b="1" dirty="0"/>
              <a:t>320 </a:t>
            </a:r>
            <a:r>
              <a:rPr lang="pt-BR" sz="1400" b="1" dirty="0" err="1"/>
              <a:t>and</a:t>
            </a:r>
            <a:r>
              <a:rPr lang="pt-BR" sz="1400" b="1" dirty="0"/>
              <a:t> </a:t>
            </a:r>
            <a:r>
              <a:rPr lang="pt-BR" sz="1400" b="1" dirty="0" err="1"/>
              <a:t>Up</a:t>
            </a:r>
            <a:r>
              <a:rPr lang="pt-BR" sz="1400" b="1" dirty="0"/>
              <a:t> </a:t>
            </a:r>
            <a:r>
              <a:rPr lang="pt-BR" sz="1400" dirty="0" err="1"/>
              <a:t>http</a:t>
            </a:r>
            <a:r>
              <a:rPr lang="pt-BR" sz="1400" dirty="0"/>
              <a:t>://</a:t>
            </a:r>
            <a:r>
              <a:rPr lang="pt-BR" sz="1400" dirty="0" err="1"/>
              <a:t>ow.ly</a:t>
            </a:r>
            <a:r>
              <a:rPr lang="pt-BR" sz="1400" dirty="0"/>
              <a:t>/</a:t>
            </a:r>
            <a:r>
              <a:rPr lang="pt-BR" sz="1400" dirty="0" err="1"/>
              <a:t>dPLxU</a:t>
            </a:r>
            <a:endParaRPr lang="pt-BR" sz="14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1400" dirty="0"/>
              <a:t>Modelos para design responsivo mais conhecidos. Agrada aos que gostam de LESS e SASS para mexer com o CSS e já vem com </a:t>
            </a:r>
            <a:r>
              <a:rPr lang="pt-BR" sz="1400" dirty="0" err="1"/>
              <a:t>Modernizr</a:t>
            </a:r>
            <a:r>
              <a:rPr lang="pt-BR" sz="1400" dirty="0"/>
              <a:t> e </a:t>
            </a:r>
            <a:r>
              <a:rPr lang="pt-BR" sz="1400" dirty="0" err="1"/>
              <a:t>Selectivizr</a:t>
            </a:r>
            <a:r>
              <a:rPr lang="pt-BR" sz="1400" dirty="0"/>
              <a:t>. </a:t>
            </a:r>
          </a:p>
          <a:p>
            <a:r>
              <a:rPr lang="pt-BR" sz="1400" b="1" dirty="0"/>
              <a:t>Foundation 3 </a:t>
            </a:r>
            <a:r>
              <a:rPr lang="pt-BR" sz="1400" dirty="0" err="1"/>
              <a:t>http</a:t>
            </a:r>
            <a:r>
              <a:rPr lang="pt-BR" sz="1400" dirty="0"/>
              <a:t>://</a:t>
            </a:r>
            <a:r>
              <a:rPr lang="pt-BR" sz="1400" dirty="0" err="1"/>
              <a:t>ow.ly</a:t>
            </a:r>
            <a:r>
              <a:rPr lang="pt-BR" sz="1400" dirty="0"/>
              <a:t>/</a:t>
            </a:r>
            <a:r>
              <a:rPr lang="pt-BR" sz="1400" dirty="0" err="1"/>
              <a:t>dQqdG</a:t>
            </a:r>
            <a:endParaRPr lang="pt-BR" sz="14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1400" dirty="0"/>
              <a:t>Se auto intitula o mais avançada framework responsivo de front-</a:t>
            </a:r>
            <a:r>
              <a:rPr lang="pt-BR" sz="1400" dirty="0" err="1"/>
              <a:t>end</a:t>
            </a:r>
            <a:r>
              <a:rPr lang="pt-BR" sz="1400" dirty="0"/>
              <a:t> do mundo. Sistema de grid é feito com SASS. Conta com alguns </a:t>
            </a:r>
            <a:r>
              <a:rPr lang="pt-BR" sz="1400" dirty="0" err="1"/>
              <a:t>add</a:t>
            </a:r>
            <a:r>
              <a:rPr lang="pt-BR" sz="1400" dirty="0"/>
              <a:t>- ons, como </a:t>
            </a:r>
            <a:r>
              <a:rPr lang="pt-BR" sz="1400" dirty="0" err="1"/>
              <a:t>templates</a:t>
            </a:r>
            <a:r>
              <a:rPr lang="pt-BR" sz="1400" dirty="0"/>
              <a:t> HTML, ícones de fontes, tabelas responsivas e mais. </a:t>
            </a:r>
          </a:p>
          <a:p>
            <a:r>
              <a:rPr lang="pt-BR" sz="1400" b="1" dirty="0" err="1"/>
              <a:t>Frameless</a:t>
            </a:r>
            <a:r>
              <a:rPr lang="pt-BR" sz="1400" b="1" dirty="0"/>
              <a:t> </a:t>
            </a:r>
            <a:r>
              <a:rPr lang="pt-BR" sz="1400" dirty="0" err="1"/>
              <a:t>http</a:t>
            </a:r>
            <a:r>
              <a:rPr lang="pt-BR" sz="1400" dirty="0"/>
              <a:t>://</a:t>
            </a:r>
            <a:r>
              <a:rPr lang="pt-BR" sz="1400" dirty="0" err="1"/>
              <a:t>ow.ly</a:t>
            </a:r>
            <a:r>
              <a:rPr lang="pt-BR" sz="1400" dirty="0"/>
              <a:t>/</a:t>
            </a:r>
            <a:r>
              <a:rPr lang="pt-BR" sz="1400" dirty="0" err="1"/>
              <a:t>dPIZS</a:t>
            </a:r>
            <a:endParaRPr lang="pt-BR" sz="14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1400" dirty="0"/>
              <a:t>É um grid feito para designs responsivo com colunas de largura-fixa, ou seja, ao invés de tudo ser fluido, dependendo da resolução mais ou menos colunas são exibidas na tela. Seu slogan é “Adaptar coluna por coluna, não pixel por pixel”. </a:t>
            </a:r>
          </a:p>
          <a:p>
            <a:r>
              <a:rPr lang="pt-BR" sz="1400" b="1" dirty="0" err="1"/>
              <a:t>Initializr</a:t>
            </a:r>
            <a:r>
              <a:rPr lang="pt-BR" sz="1400" b="1" dirty="0"/>
              <a:t> </a:t>
            </a:r>
            <a:r>
              <a:rPr lang="pt-BR" sz="1400" dirty="0" err="1"/>
              <a:t>http</a:t>
            </a:r>
            <a:r>
              <a:rPr lang="pt-BR" sz="1400" dirty="0"/>
              <a:t>://</a:t>
            </a:r>
            <a:r>
              <a:rPr lang="pt-BR" sz="1400" dirty="0" err="1"/>
              <a:t>ow.ly</a:t>
            </a:r>
            <a:r>
              <a:rPr lang="pt-BR" sz="1400" dirty="0"/>
              <a:t>/e0AjK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1400" dirty="0"/>
              <a:t>É um gerador de </a:t>
            </a:r>
            <a:r>
              <a:rPr lang="pt-BR" sz="1400" dirty="0" err="1"/>
              <a:t>templates</a:t>
            </a:r>
            <a:r>
              <a:rPr lang="pt-BR" sz="1400" dirty="0"/>
              <a:t> para HTML5 para ajudar a começar a iniciar novos projetos. O kit conta com HTML5 </a:t>
            </a:r>
            <a:r>
              <a:rPr lang="pt-BR" sz="1400" dirty="0" err="1"/>
              <a:t>Boilerplate</a:t>
            </a:r>
            <a:r>
              <a:rPr lang="pt-BR" sz="1400" dirty="0"/>
              <a:t>, </a:t>
            </a:r>
            <a:r>
              <a:rPr lang="pt-BR" sz="1400" dirty="0" err="1"/>
              <a:t>Bootsrap</a:t>
            </a:r>
            <a:r>
              <a:rPr lang="pt-BR" sz="1400" dirty="0"/>
              <a:t>, </a:t>
            </a:r>
            <a:r>
              <a:rPr lang="pt-BR" sz="1400" dirty="0" err="1"/>
              <a:t>jQuery</a:t>
            </a:r>
            <a:r>
              <a:rPr lang="pt-BR" sz="1400" dirty="0"/>
              <a:t>, </a:t>
            </a:r>
            <a:r>
              <a:rPr lang="pt-BR" sz="1400" dirty="0" err="1"/>
              <a:t>Modernizr</a:t>
            </a:r>
            <a:r>
              <a:rPr lang="pt-BR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2599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2A4013-0E52-8D48-A2F6-A297037A2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Layout fluido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5EC42E-E690-9746-8243-F726AE6E0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Não usar medidas absolutas no CSS</a:t>
            </a:r>
          </a:p>
          <a:p>
            <a:pPr lvl="1"/>
            <a:r>
              <a:rPr lang="pt-BR" dirty="0"/>
              <a:t>Especificar tamanhos, espaçamentos, margens, </a:t>
            </a:r>
            <a:r>
              <a:rPr lang="pt-BR" dirty="0" err="1"/>
              <a:t>paddings</a:t>
            </a:r>
            <a:r>
              <a:rPr lang="pt-BR" dirty="0"/>
              <a:t>... com porcentagens e </a:t>
            </a:r>
            <a:r>
              <a:rPr lang="pt-BR" dirty="0" err="1"/>
              <a:t>ems</a:t>
            </a:r>
            <a:endParaRPr lang="pt-BR" dirty="0"/>
          </a:p>
          <a:p>
            <a:r>
              <a:rPr lang="pt-BR" dirty="0"/>
              <a:t>Pixel (</a:t>
            </a:r>
            <a:r>
              <a:rPr lang="pt-BR" dirty="0" err="1"/>
              <a:t>px</a:t>
            </a:r>
            <a:r>
              <a:rPr lang="pt-BR" dirty="0"/>
              <a:t>) – medida fixa mais comum </a:t>
            </a:r>
          </a:p>
          <a:p>
            <a:pPr>
              <a:spcBef>
                <a:spcPts val="0"/>
              </a:spcBef>
            </a:pPr>
            <a:r>
              <a:rPr lang="pt-BR" sz="1600" dirty="0" err="1"/>
              <a:t>https</a:t>
            </a:r>
            <a:r>
              <a:rPr lang="pt-BR" sz="1600" dirty="0"/>
              <a:t>://</a:t>
            </a:r>
            <a:r>
              <a:rPr lang="pt-BR" sz="1600" dirty="0" err="1"/>
              <a:t>medium.com</a:t>
            </a:r>
            <a:r>
              <a:rPr lang="pt-BR" sz="1600" dirty="0"/>
              <a:t>/@</a:t>
            </a:r>
            <a:r>
              <a:rPr lang="pt-BR" sz="1600" dirty="0" err="1"/>
              <a:t>elvisoares</a:t>
            </a:r>
            <a:r>
              <a:rPr lang="pt-BR" sz="1600" dirty="0"/>
              <a:t>/pixel-perfect-boas-pr%C3%A1ticas-e-gestalt-9665e4f05230</a:t>
            </a:r>
            <a:endParaRPr lang="pt-BR" dirty="0"/>
          </a:p>
          <a:p>
            <a:r>
              <a:rPr lang="pt-BR" dirty="0"/>
              <a:t>Pontos (</a:t>
            </a:r>
            <a:r>
              <a:rPr lang="pt-BR" dirty="0" err="1"/>
              <a:t>pt</a:t>
            </a:r>
            <a:r>
              <a:rPr lang="pt-BR" dirty="0"/>
              <a:t>) – medida usada para configuração de impressão </a:t>
            </a:r>
            <a:r>
              <a:rPr lang="pt-BR" sz="1600" dirty="0"/>
              <a:t>1pt – 1/72 polegadas</a:t>
            </a:r>
          </a:p>
          <a:p>
            <a:r>
              <a:rPr lang="pt-BR" dirty="0"/>
              <a:t>Porcentagens (%) – unidade escalável para dispositivos móveis. Com relação a fonte, 100% </a:t>
            </a:r>
            <a:r>
              <a:rPr lang="pt-BR" dirty="0" err="1"/>
              <a:t>eq</a:t>
            </a:r>
            <a:r>
              <a:rPr lang="pt-BR" dirty="0"/>
              <a:t> 12pt. </a:t>
            </a:r>
            <a:r>
              <a:rPr lang="pt-BR" b="1" dirty="0"/>
              <a:t>Mais útil para tamanhos de layout.</a:t>
            </a:r>
          </a:p>
          <a:p>
            <a:r>
              <a:rPr lang="pt-BR" dirty="0" err="1"/>
              <a:t>Ems</a:t>
            </a:r>
            <a:r>
              <a:rPr lang="pt-BR" dirty="0"/>
              <a:t> (em) – Unidade relativa </a:t>
            </a:r>
            <a:r>
              <a:rPr lang="pt-BR" b="1" dirty="0"/>
              <a:t>mais indicada para fontes</a:t>
            </a:r>
            <a:r>
              <a:rPr lang="pt-BR" dirty="0"/>
              <a:t>, 1em = tamanho atual da fonte do elemento-pai. Se o tamanho da fonte é 12pt, 1em = 12pt. 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8513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FB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2458400-ECD0-F044-88A9-C458D98CB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pt-BR" sz="4000">
                <a:solidFill>
                  <a:srgbClr val="FFFFFF"/>
                </a:solidFill>
              </a:rPr>
              <a:t>Aos fatos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AABE5FF-6AA6-492D-906B-EACBE4C65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r>
              <a:rPr lang="en-US" sz="1800" dirty="0" err="1">
                <a:solidFill>
                  <a:srgbClr val="FFFFFF"/>
                </a:solidFill>
              </a:rPr>
              <a:t>Consideremos</a:t>
            </a:r>
            <a:r>
              <a:rPr lang="en-US" sz="1800" dirty="0">
                <a:solidFill>
                  <a:srgbClr val="FFFFFF"/>
                </a:solidFill>
              </a:rPr>
              <a:t> um site, </a:t>
            </a:r>
            <a:r>
              <a:rPr lang="en-US" sz="1800" dirty="0" err="1">
                <a:solidFill>
                  <a:srgbClr val="FFFFFF"/>
                </a:solidFill>
              </a:rPr>
              <a:t>inicialmente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pensada</a:t>
            </a:r>
            <a:r>
              <a:rPr lang="en-US" sz="1800" dirty="0">
                <a:solidFill>
                  <a:srgbClr val="FFFFFF"/>
                </a:solidFill>
              </a:rPr>
              <a:t> para desktop</a:t>
            </a:r>
          </a:p>
        </p:txBody>
      </p:sp>
      <p:pic>
        <p:nvPicPr>
          <p:cNvPr id="5" name="Espaço Reservado para Conteúdo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7A05409A-0C23-1340-8E30-3A0A1F6D3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8108" y="1016000"/>
            <a:ext cx="7850642" cy="484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959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-1"/>
            <a:ext cx="4648593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9EDC26-43BC-A444-8908-437B41A53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pt-BR" sz="4400" dirty="0">
                <a:solidFill>
                  <a:srgbClr val="FFFFFF"/>
                </a:solidFill>
              </a:rPr>
              <a:t>Estrutura adotada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BEFC67-F73E-B547-B10B-62C9745F3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4278" y="-1"/>
            <a:ext cx="7442037" cy="6400801"/>
          </a:xfrm>
        </p:spPr>
        <p:txBody>
          <a:bodyPr anchor="ctr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1400" dirty="0">
                <a:solidFill>
                  <a:srgbClr val="7F0054"/>
                </a:solidFill>
                <a:latin typeface="SFTT1000"/>
              </a:rPr>
              <a:t>&lt;</a:t>
            </a:r>
            <a:r>
              <a:rPr lang="pt-BR" sz="1400" dirty="0" err="1">
                <a:solidFill>
                  <a:srgbClr val="7F0054"/>
                </a:solidFill>
                <a:latin typeface="SFTT1000"/>
              </a:rPr>
              <a:t>div</a:t>
            </a:r>
            <a:r>
              <a:rPr lang="pt-BR" sz="1400" dirty="0">
                <a:solidFill>
                  <a:srgbClr val="7F0054"/>
                </a:solidFill>
                <a:latin typeface="SFTT1000"/>
              </a:rPr>
              <a:t> </a:t>
            </a:r>
            <a:r>
              <a:rPr lang="pt-BR" sz="1400" dirty="0" err="1">
                <a:latin typeface="SFTT1000"/>
              </a:rPr>
              <a:t>class</a:t>
            </a:r>
            <a:r>
              <a:rPr lang="pt-BR" sz="1400" dirty="0">
                <a:latin typeface="SFTT1000"/>
              </a:rPr>
              <a:t>=</a:t>
            </a:r>
            <a:r>
              <a:rPr lang="pt-BR" sz="1400" dirty="0">
                <a:solidFill>
                  <a:srgbClr val="2800FF"/>
                </a:solidFill>
                <a:latin typeface="SFTT1000"/>
              </a:rPr>
              <a:t>"container"</a:t>
            </a:r>
            <a:r>
              <a:rPr lang="pt-BR" sz="1400" dirty="0">
                <a:solidFill>
                  <a:srgbClr val="7F0054"/>
                </a:solidFill>
                <a:latin typeface="SFTT100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1400" dirty="0">
                <a:solidFill>
                  <a:srgbClr val="7F0054"/>
                </a:solidFill>
                <a:latin typeface="SFTT1000"/>
              </a:rPr>
              <a:t>    &lt;</a:t>
            </a:r>
            <a:r>
              <a:rPr lang="pt-BR" sz="1400" dirty="0" err="1">
                <a:solidFill>
                  <a:srgbClr val="7F0054"/>
                </a:solidFill>
                <a:latin typeface="SFTT1000"/>
              </a:rPr>
              <a:t>div</a:t>
            </a:r>
            <a:r>
              <a:rPr lang="pt-BR" sz="1400" dirty="0">
                <a:solidFill>
                  <a:srgbClr val="7F0054"/>
                </a:solidFill>
                <a:latin typeface="SFTT1000"/>
              </a:rPr>
              <a:t> </a:t>
            </a:r>
            <a:r>
              <a:rPr lang="pt-BR" sz="1400" dirty="0" err="1">
                <a:latin typeface="SFTT1000"/>
              </a:rPr>
              <a:t>class</a:t>
            </a:r>
            <a:r>
              <a:rPr lang="pt-BR" sz="1400" dirty="0">
                <a:latin typeface="SFTT1000"/>
              </a:rPr>
              <a:t>=</a:t>
            </a:r>
            <a:r>
              <a:rPr lang="pt-BR" sz="1400" dirty="0">
                <a:solidFill>
                  <a:srgbClr val="2800FF"/>
                </a:solidFill>
                <a:latin typeface="SFTT1000"/>
              </a:rPr>
              <a:t>"</a:t>
            </a:r>
            <a:r>
              <a:rPr lang="pt-BR" sz="1400" dirty="0" err="1">
                <a:solidFill>
                  <a:srgbClr val="2800FF"/>
                </a:solidFill>
                <a:latin typeface="SFTT1000"/>
              </a:rPr>
              <a:t>content</a:t>
            </a:r>
            <a:r>
              <a:rPr lang="pt-BR" sz="1400" dirty="0">
                <a:solidFill>
                  <a:srgbClr val="2800FF"/>
                </a:solidFill>
                <a:latin typeface="SFTT1000"/>
              </a:rPr>
              <a:t>"</a:t>
            </a:r>
            <a:r>
              <a:rPr lang="pt-BR" sz="1400" dirty="0">
                <a:solidFill>
                  <a:srgbClr val="7F0054"/>
                </a:solidFill>
                <a:latin typeface="SFTT1000"/>
              </a:rPr>
              <a:t>&gt;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1400" dirty="0">
                <a:solidFill>
                  <a:srgbClr val="7F0054"/>
                </a:solidFill>
                <a:latin typeface="SFTT1000"/>
              </a:rPr>
              <a:t>        &lt;</a:t>
            </a:r>
            <a:r>
              <a:rPr lang="pt-BR" sz="1400" dirty="0" err="1">
                <a:solidFill>
                  <a:srgbClr val="7F0054"/>
                </a:solidFill>
                <a:latin typeface="SFTT1000"/>
              </a:rPr>
              <a:t>main</a:t>
            </a:r>
            <a:r>
              <a:rPr lang="pt-BR" sz="1400" dirty="0">
                <a:solidFill>
                  <a:srgbClr val="7F0054"/>
                </a:solidFill>
                <a:latin typeface="SFTT1000"/>
              </a:rPr>
              <a:t> </a:t>
            </a:r>
            <a:r>
              <a:rPr lang="pt-BR" sz="1400" dirty="0" err="1">
                <a:latin typeface="SFTT1000"/>
              </a:rPr>
              <a:t>class</a:t>
            </a:r>
            <a:r>
              <a:rPr lang="pt-BR" sz="1400" dirty="0">
                <a:latin typeface="SFTT1000"/>
              </a:rPr>
              <a:t>=</a:t>
            </a:r>
            <a:r>
              <a:rPr lang="pt-BR" sz="1400" dirty="0">
                <a:solidFill>
                  <a:srgbClr val="2800FF"/>
                </a:solidFill>
                <a:latin typeface="SFTT1000"/>
              </a:rPr>
              <a:t>"</a:t>
            </a:r>
            <a:r>
              <a:rPr lang="pt-BR" sz="1400" dirty="0" err="1">
                <a:solidFill>
                  <a:srgbClr val="2800FF"/>
                </a:solidFill>
                <a:latin typeface="SFTT1000"/>
              </a:rPr>
              <a:t>content-main</a:t>
            </a:r>
            <a:r>
              <a:rPr lang="pt-BR" sz="1400" dirty="0">
                <a:solidFill>
                  <a:srgbClr val="2800FF"/>
                </a:solidFill>
                <a:latin typeface="SFTT1000"/>
              </a:rPr>
              <a:t>"</a:t>
            </a:r>
            <a:r>
              <a:rPr lang="pt-BR" sz="1400" dirty="0">
                <a:solidFill>
                  <a:srgbClr val="7F0054"/>
                </a:solidFill>
                <a:latin typeface="SFTT1000"/>
              </a:rPr>
              <a:t>&gt;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1400" dirty="0">
                <a:solidFill>
                  <a:srgbClr val="7F0054"/>
                </a:solidFill>
                <a:latin typeface="SFTT1000"/>
              </a:rPr>
              <a:t>            &lt;</a:t>
            </a:r>
            <a:r>
              <a:rPr lang="pt-BR" sz="1400" dirty="0" err="1">
                <a:solidFill>
                  <a:srgbClr val="7F0054"/>
                </a:solidFill>
                <a:latin typeface="SFTT1000"/>
              </a:rPr>
              <a:t>article</a:t>
            </a:r>
            <a:r>
              <a:rPr lang="pt-BR" sz="1400" dirty="0">
                <a:solidFill>
                  <a:srgbClr val="7F0054"/>
                </a:solidFill>
                <a:latin typeface="SFTT1000"/>
              </a:rPr>
              <a:t> </a:t>
            </a:r>
            <a:r>
              <a:rPr lang="pt-BR" sz="1400" dirty="0" err="1">
                <a:latin typeface="SFTT1000"/>
              </a:rPr>
              <a:t>class</a:t>
            </a:r>
            <a:r>
              <a:rPr lang="pt-BR" sz="1400" dirty="0">
                <a:latin typeface="SFTT1000"/>
              </a:rPr>
              <a:t>=</a:t>
            </a:r>
            <a:r>
              <a:rPr lang="pt-BR" sz="1400" dirty="0">
                <a:solidFill>
                  <a:srgbClr val="2800FF"/>
                </a:solidFill>
                <a:latin typeface="SFTT1000"/>
              </a:rPr>
              <a:t>"</a:t>
            </a:r>
            <a:r>
              <a:rPr lang="pt-BR" sz="1400" dirty="0" err="1">
                <a:solidFill>
                  <a:srgbClr val="2800FF"/>
                </a:solidFill>
                <a:latin typeface="SFTT1000"/>
              </a:rPr>
              <a:t>hero</a:t>
            </a:r>
            <a:r>
              <a:rPr lang="pt-BR" sz="1400" dirty="0">
                <a:solidFill>
                  <a:srgbClr val="2800FF"/>
                </a:solidFill>
                <a:latin typeface="SFTT1000"/>
              </a:rPr>
              <a:t>"</a:t>
            </a:r>
            <a:r>
              <a:rPr lang="pt-BR" sz="1400" dirty="0">
                <a:solidFill>
                  <a:srgbClr val="7F0054"/>
                </a:solidFill>
                <a:latin typeface="SFTT1000"/>
              </a:rPr>
              <a:t>&gt;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1400" dirty="0">
                <a:solidFill>
                  <a:srgbClr val="7F0054"/>
                </a:solidFill>
                <a:latin typeface="SFTT1000"/>
              </a:rPr>
              <a:t>                &lt;h2&gt; </a:t>
            </a:r>
            <a:r>
              <a:rPr lang="pt-BR" sz="1400" dirty="0" err="1">
                <a:latin typeface="SFTT1000"/>
              </a:rPr>
              <a:t>Título</a:t>
            </a:r>
            <a:r>
              <a:rPr lang="pt-BR" sz="1400" dirty="0">
                <a:latin typeface="SFTT1000"/>
              </a:rPr>
              <a:t> Importante </a:t>
            </a:r>
            <a:r>
              <a:rPr lang="pt-BR" sz="1400" dirty="0">
                <a:solidFill>
                  <a:srgbClr val="7F0054"/>
                </a:solidFill>
                <a:latin typeface="SFTT1000"/>
              </a:rPr>
              <a:t>&lt;/h2&gt; </a:t>
            </a:r>
            <a:endParaRPr lang="pt-BR" sz="1400" dirty="0"/>
          </a:p>
          <a:p>
            <a:pPr marL="719138" indent="-77788">
              <a:spcBef>
                <a:spcPts val="0"/>
              </a:spcBef>
              <a:spcAft>
                <a:spcPts val="0"/>
              </a:spcAft>
            </a:pPr>
            <a:r>
              <a:rPr lang="pt-BR" sz="1400" dirty="0">
                <a:solidFill>
                  <a:srgbClr val="7F0054"/>
                </a:solidFill>
                <a:latin typeface="SFTT1000"/>
              </a:rPr>
              <a:t>&lt;</a:t>
            </a:r>
            <a:r>
              <a:rPr lang="pt-BR" sz="1400" dirty="0" err="1">
                <a:solidFill>
                  <a:srgbClr val="7F0054"/>
                </a:solidFill>
                <a:latin typeface="SFTT1000"/>
              </a:rPr>
              <a:t>p</a:t>
            </a:r>
            <a:r>
              <a:rPr lang="pt-BR" sz="1400" dirty="0">
                <a:solidFill>
                  <a:srgbClr val="7F0054"/>
                </a:solidFill>
                <a:latin typeface="SFTT1000"/>
              </a:rPr>
              <a:t> </a:t>
            </a:r>
            <a:r>
              <a:rPr lang="pt-BR" sz="1400" dirty="0" err="1">
                <a:latin typeface="SFTT1000"/>
              </a:rPr>
              <a:t>class</a:t>
            </a:r>
            <a:r>
              <a:rPr lang="pt-BR" sz="1400" dirty="0">
                <a:latin typeface="SFTT1000"/>
              </a:rPr>
              <a:t>=</a:t>
            </a:r>
            <a:r>
              <a:rPr lang="pt-BR" sz="1400" dirty="0">
                <a:solidFill>
                  <a:srgbClr val="2800FF"/>
                </a:solidFill>
                <a:latin typeface="SFTT1000"/>
              </a:rPr>
              <a:t>"</a:t>
            </a:r>
            <a:r>
              <a:rPr lang="pt-BR" sz="1400" dirty="0" err="1">
                <a:solidFill>
                  <a:srgbClr val="2800FF"/>
                </a:solidFill>
                <a:latin typeface="SFTT1000"/>
              </a:rPr>
              <a:t>brief</a:t>
            </a:r>
            <a:r>
              <a:rPr lang="pt-BR" sz="1400" dirty="0">
                <a:solidFill>
                  <a:srgbClr val="2800FF"/>
                </a:solidFill>
                <a:latin typeface="SFTT1000"/>
              </a:rPr>
              <a:t>"</a:t>
            </a:r>
            <a:r>
              <a:rPr lang="pt-BR" sz="1400" dirty="0">
                <a:solidFill>
                  <a:srgbClr val="7F0054"/>
                </a:solidFill>
                <a:latin typeface="SFTT1000"/>
              </a:rPr>
              <a:t>&gt; </a:t>
            </a:r>
            <a:r>
              <a:rPr lang="pt-BR" sz="1400" dirty="0" err="1">
                <a:latin typeface="SFTT1000"/>
              </a:rPr>
              <a:t>Descrição</a:t>
            </a:r>
            <a:r>
              <a:rPr lang="pt-BR" sz="1400" dirty="0">
                <a:latin typeface="SFTT1000"/>
              </a:rPr>
              <a:t> ou resumo de um </a:t>
            </a:r>
            <a:r>
              <a:rPr lang="pt-BR" sz="1400" dirty="0" err="1">
                <a:latin typeface="SFTT1000"/>
              </a:rPr>
              <a:t>conteúdo</a:t>
            </a:r>
            <a:r>
              <a:rPr lang="pt-BR" sz="1400" dirty="0">
                <a:latin typeface="SFTT1000"/>
              </a:rPr>
              <a:t> importante, que precisa ser....</a:t>
            </a:r>
            <a:r>
              <a:rPr lang="pt-BR" sz="1400" dirty="0">
                <a:solidFill>
                  <a:srgbClr val="7F0054"/>
                </a:solidFill>
                <a:latin typeface="SFTT1000"/>
              </a:rPr>
              <a:t>&lt;/</a:t>
            </a:r>
            <a:r>
              <a:rPr lang="pt-BR" sz="1400" dirty="0" err="1">
                <a:solidFill>
                  <a:srgbClr val="7F0054"/>
                </a:solidFill>
                <a:latin typeface="SFTT1000"/>
              </a:rPr>
              <a:t>p</a:t>
            </a:r>
            <a:r>
              <a:rPr lang="pt-BR" sz="1400" dirty="0">
                <a:solidFill>
                  <a:srgbClr val="7F0054"/>
                </a:solidFill>
                <a:latin typeface="SFTT1000"/>
              </a:rPr>
              <a:t>&gt; </a:t>
            </a:r>
          </a:p>
          <a:p>
            <a:pPr marL="90488" indent="-77788">
              <a:spcBef>
                <a:spcPts val="0"/>
              </a:spcBef>
              <a:spcAft>
                <a:spcPts val="0"/>
              </a:spcAft>
            </a:pPr>
            <a:r>
              <a:rPr lang="pt-BR" sz="1400" dirty="0">
                <a:solidFill>
                  <a:srgbClr val="7F0054"/>
                </a:solidFill>
                <a:latin typeface="SFTT1000"/>
              </a:rPr>
              <a:t>            &lt;/</a:t>
            </a:r>
            <a:r>
              <a:rPr lang="pt-BR" sz="1400" dirty="0" err="1">
                <a:solidFill>
                  <a:srgbClr val="7F0054"/>
                </a:solidFill>
                <a:latin typeface="SFTT1000"/>
              </a:rPr>
              <a:t>article</a:t>
            </a:r>
            <a:r>
              <a:rPr lang="pt-BR" sz="1400" dirty="0">
                <a:solidFill>
                  <a:srgbClr val="7F0054"/>
                </a:solidFill>
                <a:latin typeface="SFTT1000"/>
              </a:rPr>
              <a:t>&gt;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1400" dirty="0">
                <a:solidFill>
                  <a:srgbClr val="7F0054"/>
                </a:solidFill>
                <a:latin typeface="SFTT1000"/>
              </a:rPr>
              <a:t>            &lt;</a:t>
            </a:r>
            <a:r>
              <a:rPr lang="pt-BR" sz="1400" dirty="0" err="1">
                <a:solidFill>
                  <a:srgbClr val="7F0054"/>
                </a:solidFill>
                <a:latin typeface="SFTT1000"/>
              </a:rPr>
              <a:t>section</a:t>
            </a:r>
            <a:r>
              <a:rPr lang="pt-BR" sz="1400" dirty="0">
                <a:solidFill>
                  <a:srgbClr val="7F0054"/>
                </a:solidFill>
                <a:latin typeface="SFTT1000"/>
              </a:rPr>
              <a:t> </a:t>
            </a:r>
            <a:r>
              <a:rPr lang="pt-BR" sz="1400" dirty="0" err="1">
                <a:latin typeface="SFTT1000"/>
              </a:rPr>
              <a:t>class</a:t>
            </a:r>
            <a:r>
              <a:rPr lang="pt-BR" sz="1400" dirty="0">
                <a:latin typeface="SFTT1000"/>
              </a:rPr>
              <a:t>=</a:t>
            </a:r>
            <a:r>
              <a:rPr lang="pt-BR" sz="1400" dirty="0">
                <a:solidFill>
                  <a:srgbClr val="2800FF"/>
                </a:solidFill>
                <a:latin typeface="SFTT1000"/>
              </a:rPr>
              <a:t>"</a:t>
            </a:r>
            <a:r>
              <a:rPr lang="pt-BR" sz="1400" dirty="0" err="1">
                <a:solidFill>
                  <a:srgbClr val="2800FF"/>
                </a:solidFill>
                <a:latin typeface="SFTT1000"/>
              </a:rPr>
              <a:t>last-contents</a:t>
            </a:r>
            <a:r>
              <a:rPr lang="pt-BR" sz="1400" dirty="0">
                <a:solidFill>
                  <a:srgbClr val="2800FF"/>
                </a:solidFill>
                <a:latin typeface="SFTT1000"/>
              </a:rPr>
              <a:t>"</a:t>
            </a:r>
            <a:r>
              <a:rPr lang="pt-BR" sz="1400" dirty="0">
                <a:solidFill>
                  <a:srgbClr val="7F0054"/>
                </a:solidFill>
                <a:latin typeface="SFTT1000"/>
              </a:rPr>
              <a:t>&gt;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1400" dirty="0">
                <a:solidFill>
                  <a:srgbClr val="7F0054"/>
                </a:solidFill>
                <a:latin typeface="SFTT1000"/>
              </a:rPr>
              <a:t>                &lt;</a:t>
            </a:r>
            <a:r>
              <a:rPr lang="pt-BR" sz="1400" dirty="0" err="1">
                <a:solidFill>
                  <a:srgbClr val="7F0054"/>
                </a:solidFill>
                <a:latin typeface="SFTT1000"/>
              </a:rPr>
              <a:t>article</a:t>
            </a:r>
            <a:r>
              <a:rPr lang="pt-BR" sz="1400" dirty="0">
                <a:solidFill>
                  <a:srgbClr val="7F0054"/>
                </a:solidFill>
                <a:latin typeface="SFTT1000"/>
              </a:rPr>
              <a:t> </a:t>
            </a:r>
            <a:r>
              <a:rPr lang="pt-BR" sz="1400" dirty="0" err="1">
                <a:latin typeface="SFTT1000"/>
              </a:rPr>
              <a:t>class</a:t>
            </a:r>
            <a:r>
              <a:rPr lang="pt-BR" sz="1400" dirty="0">
                <a:latin typeface="SFTT1000"/>
              </a:rPr>
              <a:t>=</a:t>
            </a:r>
            <a:r>
              <a:rPr lang="pt-BR" sz="1400" dirty="0">
                <a:solidFill>
                  <a:srgbClr val="2800FF"/>
                </a:solidFill>
                <a:latin typeface="SFTT1000"/>
              </a:rPr>
              <a:t>"</a:t>
            </a:r>
            <a:r>
              <a:rPr lang="pt-BR" sz="1400" dirty="0" err="1">
                <a:solidFill>
                  <a:srgbClr val="2800FF"/>
                </a:solidFill>
                <a:latin typeface="SFTT1000"/>
              </a:rPr>
              <a:t>last-content-call</a:t>
            </a:r>
            <a:r>
              <a:rPr lang="pt-BR" sz="1400" dirty="0">
                <a:solidFill>
                  <a:srgbClr val="2800FF"/>
                </a:solidFill>
                <a:latin typeface="SFTT1000"/>
              </a:rPr>
              <a:t>"</a:t>
            </a:r>
            <a:r>
              <a:rPr lang="pt-BR" sz="1400" dirty="0">
                <a:solidFill>
                  <a:srgbClr val="7F0054"/>
                </a:solidFill>
                <a:latin typeface="SFTT1000"/>
              </a:rPr>
              <a:t>&gt;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1400" dirty="0">
                <a:solidFill>
                  <a:srgbClr val="7F0054"/>
                </a:solidFill>
                <a:latin typeface="SFTT1000"/>
              </a:rPr>
              <a:t>                    &lt;h2 </a:t>
            </a:r>
            <a:r>
              <a:rPr lang="pt-BR" sz="1400" dirty="0" err="1">
                <a:latin typeface="SFTT1000"/>
              </a:rPr>
              <a:t>class</a:t>
            </a:r>
            <a:r>
              <a:rPr lang="pt-BR" sz="1400" dirty="0">
                <a:latin typeface="SFTT1000"/>
              </a:rPr>
              <a:t>=</a:t>
            </a:r>
            <a:r>
              <a:rPr lang="pt-BR" sz="1400" dirty="0">
                <a:solidFill>
                  <a:srgbClr val="2800FF"/>
                </a:solidFill>
                <a:latin typeface="SFTT1000"/>
              </a:rPr>
              <a:t>"</a:t>
            </a:r>
            <a:r>
              <a:rPr lang="pt-BR" sz="1400" dirty="0" err="1">
                <a:solidFill>
                  <a:srgbClr val="2800FF"/>
                </a:solidFill>
                <a:latin typeface="SFTT1000"/>
              </a:rPr>
              <a:t>secondary-title</a:t>
            </a:r>
            <a:r>
              <a:rPr lang="pt-BR" sz="1400" dirty="0">
                <a:solidFill>
                  <a:srgbClr val="2800FF"/>
                </a:solidFill>
                <a:latin typeface="SFTT1000"/>
              </a:rPr>
              <a:t>"</a:t>
            </a:r>
            <a:r>
              <a:rPr lang="pt-BR" sz="1400" dirty="0">
                <a:solidFill>
                  <a:srgbClr val="7F0054"/>
                </a:solidFill>
                <a:latin typeface="SFTT1000"/>
              </a:rPr>
              <a:t>&gt; </a:t>
            </a:r>
            <a:r>
              <a:rPr lang="pt-BR" sz="1400" dirty="0" err="1">
                <a:latin typeface="SFTT1000"/>
              </a:rPr>
              <a:t>Título</a:t>
            </a:r>
            <a:r>
              <a:rPr lang="pt-BR" sz="1400" dirty="0">
                <a:latin typeface="SFTT1000"/>
              </a:rPr>
              <a:t> de </a:t>
            </a:r>
            <a:r>
              <a:rPr lang="pt-BR" sz="1400" dirty="0" err="1">
                <a:latin typeface="SFTT1000"/>
              </a:rPr>
              <a:t>Conteúdo</a:t>
            </a:r>
            <a:r>
              <a:rPr lang="pt-BR" sz="1400" dirty="0">
                <a:latin typeface="SFTT1000"/>
              </a:rPr>
              <a:t> </a:t>
            </a:r>
            <a:r>
              <a:rPr lang="pt-BR" sz="1400" dirty="0">
                <a:solidFill>
                  <a:srgbClr val="7F0054"/>
                </a:solidFill>
                <a:latin typeface="SFTT1000"/>
              </a:rPr>
              <a:t>&lt;/h2&gt; </a:t>
            </a:r>
            <a:endParaRPr lang="pt-BR" sz="1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1400" dirty="0">
                <a:solidFill>
                  <a:srgbClr val="7F0054"/>
                </a:solidFill>
                <a:latin typeface="SFTT1000"/>
              </a:rPr>
              <a:t>                    &lt;</a:t>
            </a:r>
            <a:r>
              <a:rPr lang="pt-BR" sz="1400" dirty="0" err="1">
                <a:solidFill>
                  <a:srgbClr val="7F0054"/>
                </a:solidFill>
                <a:latin typeface="SFTT1000"/>
              </a:rPr>
              <a:t>p</a:t>
            </a:r>
            <a:r>
              <a:rPr lang="pt-BR" sz="1400" dirty="0">
                <a:solidFill>
                  <a:srgbClr val="7F0054"/>
                </a:solidFill>
                <a:latin typeface="SFTT1000"/>
              </a:rPr>
              <a:t> </a:t>
            </a:r>
            <a:r>
              <a:rPr lang="pt-BR" sz="1400" dirty="0" err="1">
                <a:latin typeface="SFTT1000"/>
              </a:rPr>
              <a:t>class</a:t>
            </a:r>
            <a:r>
              <a:rPr lang="pt-BR" sz="1400" dirty="0">
                <a:latin typeface="SFTT1000"/>
              </a:rPr>
              <a:t>=</a:t>
            </a:r>
            <a:r>
              <a:rPr lang="pt-BR" sz="1400" dirty="0">
                <a:solidFill>
                  <a:srgbClr val="2800FF"/>
                </a:solidFill>
                <a:latin typeface="SFTT1000"/>
              </a:rPr>
              <a:t>"</a:t>
            </a:r>
            <a:r>
              <a:rPr lang="pt-BR" sz="1400" dirty="0" err="1">
                <a:solidFill>
                  <a:srgbClr val="2800FF"/>
                </a:solidFill>
                <a:latin typeface="SFTT1000"/>
              </a:rPr>
              <a:t>brief</a:t>
            </a:r>
            <a:r>
              <a:rPr lang="pt-BR" sz="1400" dirty="0">
                <a:solidFill>
                  <a:srgbClr val="2800FF"/>
                </a:solidFill>
                <a:latin typeface="SFTT1000"/>
              </a:rPr>
              <a:t>"</a:t>
            </a:r>
            <a:r>
              <a:rPr lang="pt-BR" sz="1400" dirty="0">
                <a:solidFill>
                  <a:srgbClr val="7F0054"/>
                </a:solidFill>
                <a:latin typeface="SFTT1000"/>
              </a:rPr>
              <a:t>&gt; </a:t>
            </a:r>
            <a:r>
              <a:rPr lang="pt-BR" sz="1400" dirty="0">
                <a:latin typeface="SFTT1000"/>
              </a:rPr>
              <a:t>Resumo ou </a:t>
            </a:r>
            <a:r>
              <a:rPr lang="pt-BR" sz="1400" dirty="0" err="1">
                <a:latin typeface="SFTT1000"/>
              </a:rPr>
              <a:t>descrição</a:t>
            </a:r>
            <a:r>
              <a:rPr lang="pt-BR" sz="1400" dirty="0">
                <a:latin typeface="SFTT1000"/>
              </a:rPr>
              <a:t> deste </a:t>
            </a:r>
            <a:r>
              <a:rPr lang="pt-BR" sz="1400" dirty="0" err="1">
                <a:latin typeface="SFTT1000"/>
              </a:rPr>
              <a:t>conteúdo</a:t>
            </a:r>
            <a:r>
              <a:rPr lang="pt-BR" sz="1400" dirty="0">
                <a:latin typeface="SFTT1000"/>
              </a:rPr>
              <a:t>. &lt;/</a:t>
            </a:r>
            <a:r>
              <a:rPr lang="pt-BR" sz="1400" dirty="0" err="1">
                <a:latin typeface="SFTT1000"/>
              </a:rPr>
              <a:t>p</a:t>
            </a:r>
            <a:r>
              <a:rPr lang="pt-BR" sz="1400" dirty="0">
                <a:latin typeface="SFTT1000"/>
              </a:rPr>
              <a:t>&gt;</a:t>
            </a:r>
            <a:endParaRPr lang="pt-BR" sz="1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1400" dirty="0">
                <a:solidFill>
                  <a:srgbClr val="7F0054"/>
                </a:solidFill>
                <a:latin typeface="SFTT1000"/>
              </a:rPr>
              <a:t>                    &lt;a </a:t>
            </a:r>
            <a:r>
              <a:rPr lang="pt-BR" sz="1400" dirty="0" err="1">
                <a:latin typeface="SFTT1000"/>
              </a:rPr>
              <a:t>href</a:t>
            </a:r>
            <a:r>
              <a:rPr lang="pt-BR" sz="1400" dirty="0">
                <a:latin typeface="SFTT1000"/>
              </a:rPr>
              <a:t>=</a:t>
            </a:r>
            <a:r>
              <a:rPr lang="pt-BR" sz="1400" dirty="0">
                <a:solidFill>
                  <a:srgbClr val="2800FF"/>
                </a:solidFill>
                <a:latin typeface="SFTT1000"/>
              </a:rPr>
              <a:t>"#"</a:t>
            </a:r>
            <a:r>
              <a:rPr lang="pt-BR" sz="1400" dirty="0">
                <a:solidFill>
                  <a:srgbClr val="7F0054"/>
                </a:solidFill>
                <a:latin typeface="SFTT1000"/>
              </a:rPr>
              <a:t>&gt;</a:t>
            </a:r>
            <a:r>
              <a:rPr lang="pt-BR" sz="1400" dirty="0">
                <a:latin typeface="SFTT1000"/>
              </a:rPr>
              <a:t>Leia mais</a:t>
            </a:r>
            <a:r>
              <a:rPr lang="pt-BR" sz="1400" dirty="0">
                <a:solidFill>
                  <a:srgbClr val="7F0054"/>
                </a:solidFill>
                <a:latin typeface="SFTT1000"/>
              </a:rPr>
              <a:t>&lt;/a&gt;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1400" dirty="0">
                <a:solidFill>
                  <a:srgbClr val="7F0054"/>
                </a:solidFill>
                <a:latin typeface="SFTT1000"/>
              </a:rPr>
              <a:t>                &lt;/</a:t>
            </a:r>
            <a:r>
              <a:rPr lang="pt-BR" sz="1400" dirty="0" err="1">
                <a:solidFill>
                  <a:srgbClr val="7F0054"/>
                </a:solidFill>
                <a:latin typeface="SFTT1000"/>
              </a:rPr>
              <a:t>article</a:t>
            </a:r>
            <a:r>
              <a:rPr lang="pt-BR" sz="1400" dirty="0">
                <a:solidFill>
                  <a:srgbClr val="7F0054"/>
                </a:solidFill>
                <a:latin typeface="SFTT1000"/>
              </a:rPr>
              <a:t>&gt;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1400" dirty="0">
                <a:solidFill>
                  <a:srgbClr val="7F0054"/>
                </a:solidFill>
                <a:latin typeface="SFTT1000"/>
              </a:rPr>
              <a:t>                &lt;</a:t>
            </a:r>
            <a:r>
              <a:rPr lang="pt-BR" sz="1400" dirty="0" err="1">
                <a:solidFill>
                  <a:srgbClr val="7F0054"/>
                </a:solidFill>
                <a:latin typeface="SFTT1000"/>
              </a:rPr>
              <a:t>article</a:t>
            </a:r>
            <a:r>
              <a:rPr lang="pt-BR" sz="1400" dirty="0">
                <a:solidFill>
                  <a:srgbClr val="7F0054"/>
                </a:solidFill>
                <a:latin typeface="SFTT1000"/>
              </a:rPr>
              <a:t> </a:t>
            </a:r>
            <a:r>
              <a:rPr lang="pt-BR" sz="1400" dirty="0" err="1">
                <a:latin typeface="SFTT1000"/>
              </a:rPr>
              <a:t>class</a:t>
            </a:r>
            <a:r>
              <a:rPr lang="pt-BR" sz="1400" dirty="0">
                <a:latin typeface="SFTT1000"/>
              </a:rPr>
              <a:t>=</a:t>
            </a:r>
            <a:r>
              <a:rPr lang="pt-BR" sz="1400" dirty="0">
                <a:solidFill>
                  <a:srgbClr val="2800FF"/>
                </a:solidFill>
                <a:latin typeface="SFTT1000"/>
              </a:rPr>
              <a:t>"</a:t>
            </a:r>
            <a:r>
              <a:rPr lang="pt-BR" sz="1400" dirty="0" err="1">
                <a:solidFill>
                  <a:srgbClr val="2800FF"/>
                </a:solidFill>
                <a:latin typeface="SFTT1000"/>
              </a:rPr>
              <a:t>last-content-call</a:t>
            </a:r>
            <a:r>
              <a:rPr lang="pt-BR" sz="1400" dirty="0">
                <a:solidFill>
                  <a:srgbClr val="2800FF"/>
                </a:solidFill>
                <a:latin typeface="SFTT1000"/>
              </a:rPr>
              <a:t>"</a:t>
            </a:r>
            <a:r>
              <a:rPr lang="pt-BR" sz="1400" dirty="0">
                <a:solidFill>
                  <a:srgbClr val="7F0054"/>
                </a:solidFill>
                <a:latin typeface="SFTT1000"/>
              </a:rPr>
              <a:t>&gt;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1400" dirty="0">
                <a:solidFill>
                  <a:srgbClr val="7F0054"/>
                </a:solidFill>
                <a:latin typeface="SFTT1000"/>
              </a:rPr>
              <a:t>                     &lt;h2 </a:t>
            </a:r>
            <a:r>
              <a:rPr lang="pt-BR" sz="1400" dirty="0" err="1">
                <a:latin typeface="SFTT1000"/>
              </a:rPr>
              <a:t>class</a:t>
            </a:r>
            <a:r>
              <a:rPr lang="pt-BR" sz="1400" dirty="0">
                <a:latin typeface="SFTT1000"/>
              </a:rPr>
              <a:t>=</a:t>
            </a:r>
            <a:r>
              <a:rPr lang="pt-BR" sz="1400" dirty="0">
                <a:solidFill>
                  <a:srgbClr val="2800FF"/>
                </a:solidFill>
                <a:latin typeface="SFTT1000"/>
              </a:rPr>
              <a:t>"</a:t>
            </a:r>
            <a:r>
              <a:rPr lang="pt-BR" sz="1400" dirty="0" err="1">
                <a:solidFill>
                  <a:srgbClr val="2800FF"/>
                </a:solidFill>
                <a:latin typeface="SFTT1000"/>
              </a:rPr>
              <a:t>secondary-title</a:t>
            </a:r>
            <a:r>
              <a:rPr lang="pt-BR" sz="1400" dirty="0">
                <a:solidFill>
                  <a:srgbClr val="2800FF"/>
                </a:solidFill>
                <a:latin typeface="SFTT1000"/>
              </a:rPr>
              <a:t>"</a:t>
            </a:r>
            <a:r>
              <a:rPr lang="pt-BR" sz="1400" dirty="0">
                <a:solidFill>
                  <a:srgbClr val="7F0054"/>
                </a:solidFill>
                <a:latin typeface="SFTT1000"/>
              </a:rPr>
              <a:t>&gt; </a:t>
            </a:r>
            <a:r>
              <a:rPr lang="pt-BR" sz="1400" dirty="0" err="1">
                <a:latin typeface="SFTT1000"/>
              </a:rPr>
              <a:t>Título</a:t>
            </a:r>
            <a:r>
              <a:rPr lang="pt-BR" sz="1400" dirty="0">
                <a:latin typeface="SFTT1000"/>
              </a:rPr>
              <a:t> de </a:t>
            </a:r>
            <a:r>
              <a:rPr lang="pt-BR" sz="1400" dirty="0" err="1">
                <a:latin typeface="SFTT1000"/>
              </a:rPr>
              <a:t>Conteúdo</a:t>
            </a:r>
            <a:r>
              <a:rPr lang="pt-BR" sz="1400" dirty="0">
                <a:latin typeface="SFTT1000"/>
              </a:rPr>
              <a:t> </a:t>
            </a:r>
            <a:r>
              <a:rPr lang="pt-BR" sz="1400" dirty="0">
                <a:solidFill>
                  <a:srgbClr val="7F0054"/>
                </a:solidFill>
                <a:latin typeface="SFTT1000"/>
              </a:rPr>
              <a:t>&lt;/h2&gt; </a:t>
            </a:r>
            <a:endParaRPr lang="pt-BR" sz="1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1400" dirty="0">
                <a:solidFill>
                  <a:srgbClr val="7F0054"/>
                </a:solidFill>
                <a:latin typeface="SFTT1000"/>
              </a:rPr>
              <a:t>                     &lt;</a:t>
            </a:r>
            <a:r>
              <a:rPr lang="pt-BR" sz="1400" dirty="0" err="1">
                <a:solidFill>
                  <a:srgbClr val="7F0054"/>
                </a:solidFill>
                <a:latin typeface="SFTT1000"/>
              </a:rPr>
              <a:t>p</a:t>
            </a:r>
            <a:r>
              <a:rPr lang="pt-BR" sz="1400" dirty="0">
                <a:solidFill>
                  <a:srgbClr val="7F0054"/>
                </a:solidFill>
                <a:latin typeface="SFTT1000"/>
              </a:rPr>
              <a:t> </a:t>
            </a:r>
            <a:r>
              <a:rPr lang="pt-BR" sz="1400" dirty="0" err="1">
                <a:latin typeface="SFTT1000"/>
              </a:rPr>
              <a:t>class</a:t>
            </a:r>
            <a:r>
              <a:rPr lang="pt-BR" sz="1400" dirty="0">
                <a:latin typeface="SFTT1000"/>
              </a:rPr>
              <a:t>=</a:t>
            </a:r>
            <a:r>
              <a:rPr lang="pt-BR" sz="1400" dirty="0">
                <a:solidFill>
                  <a:srgbClr val="2800FF"/>
                </a:solidFill>
                <a:latin typeface="SFTT1000"/>
              </a:rPr>
              <a:t>"</a:t>
            </a:r>
            <a:r>
              <a:rPr lang="pt-BR" sz="1400" dirty="0" err="1">
                <a:solidFill>
                  <a:srgbClr val="2800FF"/>
                </a:solidFill>
                <a:latin typeface="SFTT1000"/>
              </a:rPr>
              <a:t>brief</a:t>
            </a:r>
            <a:r>
              <a:rPr lang="pt-BR" sz="1400" dirty="0">
                <a:solidFill>
                  <a:srgbClr val="2800FF"/>
                </a:solidFill>
                <a:latin typeface="SFTT1000"/>
              </a:rPr>
              <a:t>"</a:t>
            </a:r>
            <a:r>
              <a:rPr lang="pt-BR" sz="1400" dirty="0">
                <a:solidFill>
                  <a:srgbClr val="7F0054"/>
                </a:solidFill>
                <a:latin typeface="SFTT1000"/>
              </a:rPr>
              <a:t>&gt; </a:t>
            </a:r>
            <a:r>
              <a:rPr lang="pt-BR" sz="1400" dirty="0">
                <a:latin typeface="SFTT1000"/>
              </a:rPr>
              <a:t>Resumo ou </a:t>
            </a:r>
            <a:r>
              <a:rPr lang="pt-BR" sz="1400" dirty="0" err="1">
                <a:latin typeface="SFTT1000"/>
              </a:rPr>
              <a:t>descrição</a:t>
            </a:r>
            <a:r>
              <a:rPr lang="pt-BR" sz="1400" dirty="0">
                <a:latin typeface="SFTT1000"/>
              </a:rPr>
              <a:t> deste </a:t>
            </a:r>
            <a:r>
              <a:rPr lang="pt-BR" sz="1400" dirty="0" err="1">
                <a:latin typeface="SFTT1000"/>
              </a:rPr>
              <a:t>conteúdo</a:t>
            </a:r>
            <a:r>
              <a:rPr lang="pt-BR" sz="1400" dirty="0">
                <a:latin typeface="SFTT1000"/>
              </a:rPr>
              <a:t>. Deve ser algo que chame...</a:t>
            </a:r>
            <a:r>
              <a:rPr lang="pt-BR" sz="1400" dirty="0">
                <a:solidFill>
                  <a:srgbClr val="7F0054"/>
                </a:solidFill>
                <a:latin typeface="SFTT1000"/>
              </a:rPr>
              <a:t>&lt;/</a:t>
            </a:r>
            <a:r>
              <a:rPr lang="pt-BR" sz="1400" dirty="0" err="1">
                <a:solidFill>
                  <a:srgbClr val="7F0054"/>
                </a:solidFill>
                <a:latin typeface="SFTT1000"/>
              </a:rPr>
              <a:t>p</a:t>
            </a:r>
            <a:r>
              <a:rPr lang="pt-BR" sz="1400" dirty="0">
                <a:solidFill>
                  <a:srgbClr val="7F0054"/>
                </a:solidFill>
                <a:latin typeface="SFTT1000"/>
              </a:rPr>
              <a:t>&gt; </a:t>
            </a:r>
            <a:endParaRPr lang="pt-BR" sz="1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1400" dirty="0">
                <a:solidFill>
                  <a:srgbClr val="7F0054"/>
                </a:solidFill>
                <a:latin typeface="SFTT1000"/>
              </a:rPr>
              <a:t>                     &lt;a </a:t>
            </a:r>
            <a:r>
              <a:rPr lang="pt-BR" sz="1400" dirty="0" err="1">
                <a:latin typeface="SFTT1000"/>
              </a:rPr>
              <a:t>href</a:t>
            </a:r>
            <a:r>
              <a:rPr lang="pt-BR" sz="1400" dirty="0">
                <a:latin typeface="SFTT1000"/>
              </a:rPr>
              <a:t>=</a:t>
            </a:r>
            <a:r>
              <a:rPr lang="pt-BR" sz="1400" dirty="0">
                <a:solidFill>
                  <a:srgbClr val="2800FF"/>
                </a:solidFill>
                <a:latin typeface="SFTT1000"/>
              </a:rPr>
              <a:t>"#"</a:t>
            </a:r>
            <a:r>
              <a:rPr lang="pt-BR" sz="1400" dirty="0">
                <a:solidFill>
                  <a:srgbClr val="7F0054"/>
                </a:solidFill>
                <a:latin typeface="SFTT1000"/>
              </a:rPr>
              <a:t>&gt;</a:t>
            </a:r>
            <a:r>
              <a:rPr lang="pt-BR" sz="1400" dirty="0">
                <a:latin typeface="SFTT1000"/>
              </a:rPr>
              <a:t>Leia mais</a:t>
            </a:r>
            <a:r>
              <a:rPr lang="pt-BR" sz="1400" dirty="0">
                <a:solidFill>
                  <a:srgbClr val="7F0054"/>
                </a:solidFill>
                <a:latin typeface="SFTT1000"/>
              </a:rPr>
              <a:t>&lt;/a&gt;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1400" dirty="0">
                <a:solidFill>
                  <a:srgbClr val="7F0054"/>
                </a:solidFill>
                <a:latin typeface="SFTT1000"/>
              </a:rPr>
              <a:t>                 &lt;/</a:t>
            </a:r>
            <a:r>
              <a:rPr lang="pt-BR" sz="1400" dirty="0" err="1">
                <a:solidFill>
                  <a:srgbClr val="7F0054"/>
                </a:solidFill>
                <a:latin typeface="SFTT1000"/>
              </a:rPr>
              <a:t>article</a:t>
            </a:r>
            <a:r>
              <a:rPr lang="pt-BR" sz="1400" dirty="0">
                <a:solidFill>
                  <a:srgbClr val="7F0054"/>
                </a:solidFill>
                <a:latin typeface="SFTT1000"/>
              </a:rPr>
              <a:t>&gt;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1400" dirty="0">
                <a:latin typeface="SFTT1000"/>
              </a:rPr>
              <a:t>                  [...] </a:t>
            </a:r>
            <a:endParaRPr lang="pt-BR" sz="1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1400" dirty="0">
                <a:solidFill>
                  <a:srgbClr val="7F0054"/>
                </a:solidFill>
                <a:latin typeface="SFTT1000"/>
              </a:rPr>
              <a:t>           &lt;/</a:t>
            </a:r>
            <a:r>
              <a:rPr lang="pt-BR" sz="1400" dirty="0" err="1">
                <a:solidFill>
                  <a:srgbClr val="7F0054"/>
                </a:solidFill>
                <a:latin typeface="SFTT1000"/>
              </a:rPr>
              <a:t>section</a:t>
            </a:r>
            <a:r>
              <a:rPr lang="pt-BR" sz="1400" dirty="0">
                <a:solidFill>
                  <a:srgbClr val="7F0054"/>
                </a:solidFill>
                <a:latin typeface="SFTT1000"/>
              </a:rPr>
              <a:t>&gt;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1400" dirty="0">
                <a:solidFill>
                  <a:srgbClr val="7F0054"/>
                </a:solidFill>
                <a:latin typeface="SFTT1000"/>
              </a:rPr>
              <a:t>        &lt;/</a:t>
            </a:r>
            <a:r>
              <a:rPr lang="pt-BR" sz="1400" dirty="0" err="1">
                <a:solidFill>
                  <a:srgbClr val="7F0054"/>
                </a:solidFill>
                <a:latin typeface="SFTT1000"/>
              </a:rPr>
              <a:t>main</a:t>
            </a:r>
            <a:r>
              <a:rPr lang="pt-BR" sz="1400" dirty="0">
                <a:solidFill>
                  <a:srgbClr val="7F0054"/>
                </a:solidFill>
                <a:latin typeface="SFTT1000"/>
              </a:rPr>
              <a:t>&gt;</a:t>
            </a:r>
            <a:endParaRPr lang="pt-BR" sz="1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1400" dirty="0">
                <a:solidFill>
                  <a:srgbClr val="7F0054"/>
                </a:solidFill>
                <a:latin typeface="SFTT1000"/>
              </a:rPr>
              <a:t>        &lt;</a:t>
            </a:r>
            <a:r>
              <a:rPr lang="pt-BR" sz="1400" dirty="0" err="1">
                <a:solidFill>
                  <a:srgbClr val="7F0054"/>
                </a:solidFill>
                <a:latin typeface="SFTT1000"/>
              </a:rPr>
              <a:t>aside</a:t>
            </a:r>
            <a:r>
              <a:rPr lang="pt-BR" sz="1400" dirty="0">
                <a:solidFill>
                  <a:srgbClr val="7F0054"/>
                </a:solidFill>
                <a:latin typeface="SFTT1000"/>
              </a:rPr>
              <a:t> </a:t>
            </a:r>
            <a:r>
              <a:rPr lang="pt-BR" sz="1400" dirty="0" err="1">
                <a:latin typeface="SFTT1000"/>
              </a:rPr>
              <a:t>class</a:t>
            </a:r>
            <a:r>
              <a:rPr lang="pt-BR" sz="1400" dirty="0">
                <a:latin typeface="SFTT1000"/>
              </a:rPr>
              <a:t>=</a:t>
            </a:r>
            <a:r>
              <a:rPr lang="pt-BR" sz="1400" dirty="0">
                <a:solidFill>
                  <a:srgbClr val="2800FF"/>
                </a:solidFill>
                <a:latin typeface="SFTT1000"/>
              </a:rPr>
              <a:t>"</a:t>
            </a:r>
            <a:r>
              <a:rPr lang="pt-BR" sz="1400" dirty="0" err="1">
                <a:solidFill>
                  <a:srgbClr val="2800FF"/>
                </a:solidFill>
                <a:latin typeface="SFTT1000"/>
              </a:rPr>
              <a:t>content-sidebar</a:t>
            </a:r>
            <a:r>
              <a:rPr lang="pt-BR" sz="1400" dirty="0">
                <a:solidFill>
                  <a:srgbClr val="2800FF"/>
                </a:solidFill>
                <a:latin typeface="SFTT1000"/>
              </a:rPr>
              <a:t>"</a:t>
            </a:r>
            <a:r>
              <a:rPr lang="pt-BR" sz="1400" dirty="0">
                <a:solidFill>
                  <a:srgbClr val="7F0054"/>
                </a:solidFill>
                <a:latin typeface="SFTT1000"/>
              </a:rPr>
              <a:t>&gt;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1400" dirty="0">
                <a:solidFill>
                  <a:srgbClr val="7F0054"/>
                </a:solidFill>
                <a:latin typeface="SFTT1000"/>
              </a:rPr>
              <a:t>                   </a:t>
            </a:r>
            <a:r>
              <a:rPr lang="pt-BR" sz="1400" dirty="0">
                <a:latin typeface="SFTT1000"/>
              </a:rPr>
              <a:t>[...] </a:t>
            </a:r>
            <a:endParaRPr lang="pt-BR" sz="1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1400" dirty="0">
                <a:solidFill>
                  <a:srgbClr val="7F0054"/>
                </a:solidFill>
                <a:latin typeface="SFTT1000"/>
              </a:rPr>
              <a:t>        &lt;/</a:t>
            </a:r>
            <a:r>
              <a:rPr lang="pt-BR" sz="1400" dirty="0" err="1">
                <a:solidFill>
                  <a:srgbClr val="7F0054"/>
                </a:solidFill>
                <a:latin typeface="SFTT1000"/>
              </a:rPr>
              <a:t>aside</a:t>
            </a:r>
            <a:r>
              <a:rPr lang="pt-BR" sz="1400" dirty="0">
                <a:solidFill>
                  <a:srgbClr val="7F0054"/>
                </a:solidFill>
                <a:latin typeface="SFTT1000"/>
              </a:rPr>
              <a:t>&gt;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1400" dirty="0">
                <a:solidFill>
                  <a:srgbClr val="7F0054"/>
                </a:solidFill>
                <a:latin typeface="SFTT1000"/>
              </a:rPr>
              <a:t>    &lt;/</a:t>
            </a:r>
            <a:r>
              <a:rPr lang="pt-BR" sz="1400" dirty="0" err="1">
                <a:solidFill>
                  <a:srgbClr val="7F0054"/>
                </a:solidFill>
                <a:latin typeface="SFTT1000"/>
              </a:rPr>
              <a:t>div</a:t>
            </a:r>
            <a:r>
              <a:rPr lang="pt-BR" sz="1400" dirty="0">
                <a:solidFill>
                  <a:srgbClr val="7F0054"/>
                </a:solidFill>
                <a:latin typeface="SFTT1000"/>
              </a:rPr>
              <a:t>&gt;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1400" dirty="0">
                <a:solidFill>
                  <a:srgbClr val="7F0054"/>
                </a:solidFill>
                <a:latin typeface="SFTT1000"/>
              </a:rPr>
              <a:t>&lt;/</a:t>
            </a:r>
            <a:r>
              <a:rPr lang="pt-BR" sz="1400" dirty="0" err="1">
                <a:solidFill>
                  <a:srgbClr val="7F0054"/>
                </a:solidFill>
                <a:latin typeface="SFTT1000"/>
              </a:rPr>
              <a:t>div</a:t>
            </a:r>
            <a:r>
              <a:rPr lang="pt-BR" sz="1400" dirty="0">
                <a:solidFill>
                  <a:srgbClr val="7F0054"/>
                </a:solidFill>
                <a:latin typeface="SFTT1000"/>
              </a:rPr>
              <a:t>&gt; </a:t>
            </a:r>
            <a:endParaRPr lang="pt-BR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AEED9E-BB91-43A0-911B-1ACD8803E3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26600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1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FB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D4BDE1-28B6-B645-99C9-6DFC48CB6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endParaRPr lang="pt-BR" sz="4000">
              <a:solidFill>
                <a:srgbClr val="FFFFFF"/>
              </a:solidFill>
            </a:endParaRPr>
          </a:p>
        </p:txBody>
      </p:sp>
      <p:cxnSp>
        <p:nvCxnSpPr>
          <p:cNvPr id="27" name="Straight Connector 15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8">
            <a:extLst>
              <a:ext uri="{FF2B5EF4-FFF2-40B4-BE49-F238E27FC236}">
                <a16:creationId xmlns:a16="http://schemas.microsoft.com/office/drawing/2014/main" id="{51016085-D3D2-4845-BEB5-F53E448E5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endParaRPr lang="en-US" sz="1800">
              <a:solidFill>
                <a:srgbClr val="FFFFFF"/>
              </a:solidFill>
            </a:endParaRPr>
          </a:p>
        </p:txBody>
      </p:sp>
      <p:pic>
        <p:nvPicPr>
          <p:cNvPr id="5" name="Espaço Reservado para Conteúdo 4" descr="Interface gráfica do usuário, Aplicativo, Email&#10;&#10;Descrição gerada automaticamente">
            <a:extLst>
              <a:ext uri="{FF2B5EF4-FFF2-40B4-BE49-F238E27FC236}">
                <a16:creationId xmlns:a16="http://schemas.microsoft.com/office/drawing/2014/main" id="{FCDF1AA2-0B73-F342-84BD-64916B4F2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534" y="899886"/>
            <a:ext cx="8078468" cy="508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32918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RegularSeedRightStep">
      <a:dk1>
        <a:srgbClr val="000000"/>
      </a:dk1>
      <a:lt1>
        <a:srgbClr val="FFFFFF"/>
      </a:lt1>
      <a:dk2>
        <a:srgbClr val="181A32"/>
      </a:dk2>
      <a:lt2>
        <a:srgbClr val="F3F0F3"/>
      </a:lt2>
      <a:accent1>
        <a:srgbClr val="2FB82D"/>
      </a:accent1>
      <a:accent2>
        <a:srgbClr val="21B75E"/>
      </a:accent2>
      <a:accent3>
        <a:srgbClr val="2DB59C"/>
      </a:accent3>
      <a:accent4>
        <a:srgbClr val="24A1C8"/>
      </a:accent4>
      <a:accent5>
        <a:srgbClr val="366FDA"/>
      </a:accent5>
      <a:accent6>
        <a:srgbClr val="3D32CC"/>
      </a:accent6>
      <a:hlink>
        <a:srgbClr val="BD3FBF"/>
      </a:hlink>
      <a:folHlink>
        <a:srgbClr val="7F7F7F"/>
      </a:folHlink>
    </a:clrScheme>
    <a:fontScheme name="Retrospect">
      <a:majorFont>
        <a:latin typeface="Avenir Next LT Pro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venir Next LT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3502</Words>
  <Application>Microsoft Macintosh PowerPoint</Application>
  <PresentationFormat>Widescreen</PresentationFormat>
  <Paragraphs>398</Paragraphs>
  <Slides>51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51</vt:i4>
      </vt:variant>
    </vt:vector>
  </HeadingPairs>
  <TitlesOfParts>
    <vt:vector size="59" baseType="lpstr">
      <vt:lpstr>Arial</vt:lpstr>
      <vt:lpstr>Avenir Next LT Pro</vt:lpstr>
      <vt:lpstr>Avenir Next LT Pro Light</vt:lpstr>
      <vt:lpstr>Calibri</vt:lpstr>
      <vt:lpstr>Courier New</vt:lpstr>
      <vt:lpstr>SFTT1000</vt:lpstr>
      <vt:lpstr>Wingdings</vt:lpstr>
      <vt:lpstr>RetrospectVTI</vt:lpstr>
      <vt:lpstr>Design Responsivo</vt:lpstr>
      <vt:lpstr>Design Responsivo</vt:lpstr>
      <vt:lpstr>O que considerar?</vt:lpstr>
      <vt:lpstr>Como?</vt:lpstr>
      <vt:lpstr>Apresentação do PowerPoint</vt:lpstr>
      <vt:lpstr>Layout fluido</vt:lpstr>
      <vt:lpstr>Aos fatos</vt:lpstr>
      <vt:lpstr>Estrutura adotada</vt:lpstr>
      <vt:lpstr>Apresentação do PowerPoint</vt:lpstr>
      <vt:lpstr>Pensando em um CSS fixo https://gist.github.com/3630828  </vt:lpstr>
      <vt:lpstr>Meta tag viewport</vt:lpstr>
      <vt:lpstr>Exemplos da meta tag viewport</vt:lpstr>
      <vt:lpstr>Configuração ideal de viewport</vt:lpstr>
      <vt:lpstr>Convertendo em layout fluido https://gist.github.com/3630828  </vt:lpstr>
      <vt:lpstr>Apresentação do PowerPoint</vt:lpstr>
      <vt:lpstr>Fluidez em imagens e recursos </vt:lpstr>
      <vt:lpstr>Quebrou...</vt:lpstr>
      <vt:lpstr>Solução</vt:lpstr>
      <vt:lpstr>Problema das imagens em layout fluidos  Peso e tamanho </vt:lpstr>
      <vt:lpstr>Que formatos de imagens usar?</vt:lpstr>
      <vt:lpstr>Formatos de imagens 2</vt:lpstr>
      <vt:lpstr>Media Queries</vt:lpstr>
      <vt:lpstr>Media Queries</vt:lpstr>
      <vt:lpstr>Media Queries em um mesmo arquivo</vt:lpstr>
      <vt:lpstr>Outras declarações</vt:lpstr>
      <vt:lpstr>Outros aspectos</vt:lpstr>
      <vt:lpstr>Breakpoints – Padrão Less Framework</vt:lpstr>
      <vt:lpstr>Breakpoints – Padrão Twitter Bootstrap</vt:lpstr>
      <vt:lpstr>Tópicos de Web Mobile</vt:lpstr>
      <vt:lpstr>Como as pessoas usam dispositivos móveis</vt:lpstr>
      <vt:lpstr>Hora e lugar</vt:lpstr>
      <vt:lpstr>Padrões de Navegação Mobile</vt:lpstr>
      <vt:lpstr>Âncora no rodapé</vt:lpstr>
      <vt:lpstr>Menu de seleção</vt:lpstr>
      <vt:lpstr>Alternância</vt:lpstr>
      <vt:lpstr>Slide à esquerda</vt:lpstr>
      <vt:lpstr>Navegação Pull Down</vt:lpstr>
      <vt:lpstr>Princípios de Design para Mobile</vt:lpstr>
      <vt:lpstr>Princípios de Design para Mobile</vt:lpstr>
      <vt:lpstr>Princípios de Design para Mobile</vt:lpstr>
      <vt:lpstr>Princípios de Design para Mobile</vt:lpstr>
      <vt:lpstr>Princípios de Design para Mobile</vt:lpstr>
      <vt:lpstr>Princípios de Design para Mobile</vt:lpstr>
      <vt:lpstr>Princípios de Design para Mobile</vt:lpstr>
      <vt:lpstr>Princípios de Design para Mobile</vt:lpstr>
      <vt:lpstr>Princípios de Design para Mobile</vt:lpstr>
      <vt:lpstr>Princípios de Design para Mobile</vt:lpstr>
      <vt:lpstr>Esboço e planejamento</vt:lpstr>
      <vt:lpstr>Ferramentas</vt:lpstr>
      <vt:lpstr>Testes de responsividade</vt:lpstr>
      <vt:lpstr>Templates e Frameworks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Responsivo</dc:title>
  <dc:creator>RAFAEL ELIAS DE LIMA ESCALFONI</dc:creator>
  <cp:lastModifiedBy>RAFAEL ELIAS DE LIMA ESCALFONI</cp:lastModifiedBy>
  <cp:revision>1</cp:revision>
  <dcterms:created xsi:type="dcterms:W3CDTF">2021-03-23T20:50:18Z</dcterms:created>
  <dcterms:modified xsi:type="dcterms:W3CDTF">2021-11-26T14:25:37Z</dcterms:modified>
</cp:coreProperties>
</file>