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56" r:id="rId4"/>
    <p:sldId id="341" r:id="rId5"/>
    <p:sldId id="260" r:id="rId6"/>
    <p:sldId id="277" r:id="rId7"/>
    <p:sldId id="278" r:id="rId8"/>
    <p:sldId id="279" r:id="rId9"/>
    <p:sldId id="280" r:id="rId10"/>
    <p:sldId id="281" r:id="rId11"/>
    <p:sldId id="286" r:id="rId12"/>
    <p:sldId id="327" r:id="rId13"/>
    <p:sldId id="328" r:id="rId14"/>
    <p:sldId id="288" r:id="rId15"/>
    <p:sldId id="289" r:id="rId16"/>
    <p:sldId id="282" r:id="rId17"/>
    <p:sldId id="313" r:id="rId18"/>
    <p:sldId id="310" r:id="rId19"/>
    <p:sldId id="331" r:id="rId20"/>
    <p:sldId id="311" r:id="rId21"/>
    <p:sldId id="312" r:id="rId22"/>
    <p:sldId id="314" r:id="rId23"/>
    <p:sldId id="332" r:id="rId24"/>
    <p:sldId id="315" r:id="rId25"/>
    <p:sldId id="316" r:id="rId26"/>
    <p:sldId id="320" r:id="rId27"/>
    <p:sldId id="285" r:id="rId28"/>
    <p:sldId id="284" r:id="rId29"/>
    <p:sldId id="333" r:id="rId30"/>
    <p:sldId id="290" r:id="rId31"/>
    <p:sldId id="340" r:id="rId32"/>
    <p:sldId id="291" r:id="rId33"/>
    <p:sldId id="334" r:id="rId34"/>
    <p:sldId id="335" r:id="rId35"/>
    <p:sldId id="336" r:id="rId36"/>
    <p:sldId id="337" r:id="rId37"/>
    <p:sldId id="338" r:id="rId38"/>
    <p:sldId id="339" r:id="rId39"/>
    <p:sldId id="292" r:id="rId40"/>
    <p:sldId id="342" r:id="rId41"/>
    <p:sldId id="367" r:id="rId42"/>
    <p:sldId id="356" r:id="rId43"/>
    <p:sldId id="322" r:id="rId44"/>
    <p:sldId id="355" r:id="rId45"/>
    <p:sldId id="343" r:id="rId46"/>
    <p:sldId id="344" r:id="rId47"/>
    <p:sldId id="345" r:id="rId48"/>
    <p:sldId id="354" r:id="rId49"/>
    <p:sldId id="346" r:id="rId50"/>
    <p:sldId id="347" r:id="rId51"/>
    <p:sldId id="348" r:id="rId52"/>
    <p:sldId id="352" r:id="rId53"/>
    <p:sldId id="349" r:id="rId54"/>
    <p:sldId id="350" r:id="rId55"/>
    <p:sldId id="351" r:id="rId56"/>
    <p:sldId id="366" r:id="rId57"/>
    <p:sldId id="368" r:id="rId58"/>
    <p:sldId id="358" r:id="rId59"/>
    <p:sldId id="357" r:id="rId60"/>
    <p:sldId id="360" r:id="rId61"/>
    <p:sldId id="359" r:id="rId62"/>
    <p:sldId id="363" r:id="rId63"/>
    <p:sldId id="361" r:id="rId64"/>
    <p:sldId id="362" r:id="rId65"/>
    <p:sldId id="364" r:id="rId66"/>
    <p:sldId id="36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127F26-EA3B-4B5C-A91B-15FEB2D26F8F}">
          <p14:sldIdLst>
            <p14:sldId id="276"/>
            <p14:sldId id="275"/>
            <p14:sldId id="256"/>
            <p14:sldId id="341"/>
            <p14:sldId id="260"/>
            <p14:sldId id="277"/>
            <p14:sldId id="278"/>
            <p14:sldId id="279"/>
            <p14:sldId id="280"/>
            <p14:sldId id="281"/>
            <p14:sldId id="286"/>
            <p14:sldId id="327"/>
            <p14:sldId id="328"/>
            <p14:sldId id="288"/>
            <p14:sldId id="289"/>
            <p14:sldId id="282"/>
            <p14:sldId id="313"/>
            <p14:sldId id="310"/>
            <p14:sldId id="331"/>
            <p14:sldId id="311"/>
            <p14:sldId id="312"/>
            <p14:sldId id="314"/>
            <p14:sldId id="332"/>
            <p14:sldId id="315"/>
            <p14:sldId id="316"/>
            <p14:sldId id="320"/>
            <p14:sldId id="285"/>
            <p14:sldId id="284"/>
            <p14:sldId id="333"/>
            <p14:sldId id="290"/>
            <p14:sldId id="340"/>
            <p14:sldId id="291"/>
            <p14:sldId id="334"/>
            <p14:sldId id="335"/>
            <p14:sldId id="336"/>
            <p14:sldId id="337"/>
            <p14:sldId id="338"/>
            <p14:sldId id="339"/>
            <p14:sldId id="292"/>
            <p14:sldId id="342"/>
            <p14:sldId id="367"/>
            <p14:sldId id="356"/>
            <p14:sldId id="322"/>
            <p14:sldId id="355"/>
            <p14:sldId id="343"/>
            <p14:sldId id="344"/>
            <p14:sldId id="345"/>
            <p14:sldId id="354"/>
            <p14:sldId id="346"/>
            <p14:sldId id="347"/>
            <p14:sldId id="348"/>
            <p14:sldId id="352"/>
            <p14:sldId id="349"/>
            <p14:sldId id="350"/>
            <p14:sldId id="351"/>
            <p14:sldId id="366"/>
            <p14:sldId id="368"/>
            <p14:sldId id="358"/>
            <p14:sldId id="357"/>
            <p14:sldId id="360"/>
            <p14:sldId id="359"/>
            <p14:sldId id="363"/>
            <p14:sldId id="361"/>
            <p14:sldId id="362"/>
            <p14:sldId id="364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o\Desktop\New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avgTrainAcc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Sheet1!$B$2:$F$3</c:f>
              <c:multiLvlStrCache>
                <c:ptCount val="5"/>
                <c:lvl>
                  <c:pt idx="0">
                    <c:v>Naive Bayes</c:v>
                  </c:pt>
                  <c:pt idx="1">
                    <c:v>SVM('rbf')</c:v>
                  </c:pt>
                  <c:pt idx="2">
                    <c:v>decision tree</c:v>
                  </c:pt>
                  <c:pt idx="3">
                    <c:v>kNN(k=5)</c:v>
                  </c:pt>
                  <c:pt idx="4">
                    <c:v>Gaussian Discriminant Anaylsis</c:v>
                  </c:pt>
                </c:lvl>
                <c:lvl>
                  <c:pt idx="0">
                    <c:v>F1 Basic methods 10 folds</c:v>
                  </c:pt>
                </c:lvl>
              </c:multiLvlStrCache>
            </c:multiLvl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0.79210000000000003</c:v>
                </c:pt>
                <c:pt idx="1">
                  <c:v>0.99980000000000002</c:v>
                </c:pt>
                <c:pt idx="2">
                  <c:v>0.99139999999999995</c:v>
                </c:pt>
                <c:pt idx="3">
                  <c:v>0.95760000000000001</c:v>
                </c:pt>
                <c:pt idx="4">
                  <c:v>0.94769999999999999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avgTestAcc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Sheet1!$B$2:$F$3</c:f>
              <c:multiLvlStrCache>
                <c:ptCount val="5"/>
                <c:lvl>
                  <c:pt idx="0">
                    <c:v>Naive Bayes</c:v>
                  </c:pt>
                  <c:pt idx="1">
                    <c:v>SVM('rbf')</c:v>
                  </c:pt>
                  <c:pt idx="2">
                    <c:v>decision tree</c:v>
                  </c:pt>
                  <c:pt idx="3">
                    <c:v>kNN(k=5)</c:v>
                  </c:pt>
                  <c:pt idx="4">
                    <c:v>Gaussian Discriminant Anaylsis</c:v>
                  </c:pt>
                </c:lvl>
                <c:lvl>
                  <c:pt idx="0">
                    <c:v>F1 Basic methods 10 folds</c:v>
                  </c:pt>
                </c:lvl>
              </c:multiLvlStrCache>
            </c:multiLvl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0.79090000000000005</c:v>
                </c:pt>
                <c:pt idx="1">
                  <c:v>0.81010000000000004</c:v>
                </c:pt>
                <c:pt idx="2">
                  <c:v>0.93210000000000004</c:v>
                </c:pt>
                <c:pt idx="3">
                  <c:v>0.94369999999999998</c:v>
                </c:pt>
                <c:pt idx="4">
                  <c:v>0.93479999999999996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004864"/>
        <c:axId val="148006400"/>
      </c:lineChart>
      <c:catAx>
        <c:axId val="148004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48006400"/>
        <c:crosses val="autoZero"/>
        <c:auto val="1"/>
        <c:lblAlgn val="ctr"/>
        <c:lblOffset val="100"/>
        <c:noMultiLvlLbl val="0"/>
      </c:catAx>
      <c:valAx>
        <c:axId val="148006400"/>
        <c:scaling>
          <c:orientation val="minMax"/>
          <c:max val="1"/>
          <c:min val="0.70000000000000007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004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bftTrainAcc</c:v>
                </c:pt>
              </c:strCache>
            </c:strRef>
          </c:tx>
          <c:cat>
            <c:multiLvlStrRef>
              <c:f>Sheet1!$B$47:$G$48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F1 PCA+1SAE+Softmax 10 folds with different hidden size</c:v>
                  </c:pt>
                </c:lvl>
              </c:multiLvlStrCache>
            </c:multiLvlStrRef>
          </c:cat>
          <c:val>
            <c:numRef>
              <c:f>Sheet1!$B$49:$G$49</c:f>
              <c:numCache>
                <c:formatCode>General</c:formatCode>
                <c:ptCount val="6"/>
                <c:pt idx="0">
                  <c:v>0.5111</c:v>
                </c:pt>
                <c:pt idx="1">
                  <c:v>0.5111</c:v>
                </c:pt>
                <c:pt idx="2">
                  <c:v>0.5111</c:v>
                </c:pt>
                <c:pt idx="3">
                  <c:v>0.5111</c:v>
                </c:pt>
                <c:pt idx="4">
                  <c:v>0.5111</c:v>
                </c:pt>
                <c:pt idx="5">
                  <c:v>0.5111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aftTrainAcc</c:v>
                </c:pt>
              </c:strCache>
            </c:strRef>
          </c:tx>
          <c:cat>
            <c:multiLvlStrRef>
              <c:f>Sheet1!$B$47:$G$48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F1 PCA+1SAE+Softmax 10 folds with different hidden size</c:v>
                  </c:pt>
                </c:lvl>
              </c:multiLvlStrCache>
            </c:multiLvlStrRef>
          </c:cat>
          <c:val>
            <c:numRef>
              <c:f>Sheet1!$B$50:$G$50</c:f>
              <c:numCache>
                <c:formatCode>General</c:formatCode>
                <c:ptCount val="6"/>
                <c:pt idx="0">
                  <c:v>0.80549999999999999</c:v>
                </c:pt>
                <c:pt idx="1">
                  <c:v>0.81369999999999998</c:v>
                </c:pt>
                <c:pt idx="2">
                  <c:v>0.8175</c:v>
                </c:pt>
                <c:pt idx="3">
                  <c:v>0.81740000000000002</c:v>
                </c:pt>
                <c:pt idx="4">
                  <c:v>0.81720000000000004</c:v>
                </c:pt>
                <c:pt idx="5">
                  <c:v>0.83030000000000004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bftTestAcc</c:v>
                </c:pt>
              </c:strCache>
            </c:strRef>
          </c:tx>
          <c:cat>
            <c:multiLvlStrRef>
              <c:f>Sheet1!$B$47:$G$48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F1 PCA+1SAE+Softmax 10 folds with different hidden size</c:v>
                  </c:pt>
                </c:lvl>
              </c:multiLvlStrCache>
            </c:multiLvlStrRef>
          </c:cat>
          <c:val>
            <c:numRef>
              <c:f>Sheet1!$B$51:$G$51</c:f>
              <c:numCache>
                <c:formatCode>General</c:formatCode>
                <c:ptCount val="6"/>
                <c:pt idx="0">
                  <c:v>0.5111</c:v>
                </c:pt>
                <c:pt idx="1">
                  <c:v>0.5111</c:v>
                </c:pt>
                <c:pt idx="2">
                  <c:v>0.5111</c:v>
                </c:pt>
                <c:pt idx="3">
                  <c:v>0.5111</c:v>
                </c:pt>
                <c:pt idx="4">
                  <c:v>0.5111</c:v>
                </c:pt>
                <c:pt idx="5">
                  <c:v>0.5111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Sheet1!$A$52</c:f>
              <c:strCache>
                <c:ptCount val="1"/>
                <c:pt idx="0">
                  <c:v>aftTestAcc</c:v>
                </c:pt>
              </c:strCache>
            </c:strRef>
          </c:tx>
          <c:cat>
            <c:multiLvlStrRef>
              <c:f>Sheet1!$B$47:$G$48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F1 PCA+1SAE+Softmax 10 folds with different hidden size</c:v>
                  </c:pt>
                </c:lvl>
              </c:multiLvlStrCache>
            </c:multiLvlStrRef>
          </c:cat>
          <c:val>
            <c:numRef>
              <c:f>Sheet1!$B$52:$G$52</c:f>
              <c:numCache>
                <c:formatCode>General</c:formatCode>
                <c:ptCount val="6"/>
                <c:pt idx="0">
                  <c:v>0.80520000000000003</c:v>
                </c:pt>
                <c:pt idx="1">
                  <c:v>0.81010000000000004</c:v>
                </c:pt>
                <c:pt idx="2">
                  <c:v>0.80620000000000003</c:v>
                </c:pt>
                <c:pt idx="3">
                  <c:v>0.81699999999999995</c:v>
                </c:pt>
                <c:pt idx="4">
                  <c:v>0.81379999999999997</c:v>
                </c:pt>
                <c:pt idx="5">
                  <c:v>0.82940000000000003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878464"/>
        <c:axId val="89069824"/>
      </c:lineChart>
      <c:catAx>
        <c:axId val="66878464"/>
        <c:scaling>
          <c:orientation val="minMax"/>
        </c:scaling>
        <c:delete val="0"/>
        <c:axPos val="b"/>
        <c:majorTickMark val="out"/>
        <c:minorTickMark val="none"/>
        <c:tickLblPos val="nextTo"/>
        <c:crossAx val="89069824"/>
        <c:crosses val="autoZero"/>
        <c:auto val="1"/>
        <c:lblAlgn val="ctr"/>
        <c:lblOffset val="100"/>
        <c:noMultiLvlLbl val="0"/>
      </c:catAx>
      <c:valAx>
        <c:axId val="89069824"/>
        <c:scaling>
          <c:orientation val="minMax"/>
          <c:max val="1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878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Sheet1!$A$28</c:f>
              <c:strCache>
                <c:ptCount val="1"/>
                <c:pt idx="0">
                  <c:v>avgTrainAcc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Sheet1!$B$26:$F$27</c:f>
              <c:multiLvlStrCache>
                <c:ptCount val="5"/>
                <c:lvl>
                  <c:pt idx="0">
                    <c:v>Naive Bayes</c:v>
                  </c:pt>
                  <c:pt idx="1">
                    <c:v>SVM</c:v>
                  </c:pt>
                  <c:pt idx="2">
                    <c:v>decision tree</c:v>
                  </c:pt>
                  <c:pt idx="3">
                    <c:v>kNN</c:v>
                  </c:pt>
                  <c:pt idx="4">
                    <c:v>Gaussian Discriminant Anaylsis</c:v>
                  </c:pt>
                </c:lvl>
                <c:lvl>
                  <c:pt idx="0">
                    <c:v>F2 Basic methods 5 folds</c:v>
                  </c:pt>
                </c:lvl>
              </c:multiLvlStrCache>
            </c:multiLvlStrRef>
          </c:cat>
          <c:val>
            <c:numRef>
              <c:f>Sheet1!$B$28:$F$28</c:f>
              <c:numCache>
                <c:formatCode>General</c:formatCode>
                <c:ptCount val="5"/>
                <c:pt idx="0">
                  <c:v>0.81740000000000002</c:v>
                </c:pt>
                <c:pt idx="1">
                  <c:v>0.99980000000000002</c:v>
                </c:pt>
                <c:pt idx="2">
                  <c:v>0.99299999999999999</c:v>
                </c:pt>
                <c:pt idx="3">
                  <c:v>0.95920000000000005</c:v>
                </c:pt>
                <c:pt idx="4">
                  <c:v>0.95799999999999996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Sheet1!$A$29</c:f>
              <c:strCache>
                <c:ptCount val="1"/>
                <c:pt idx="0">
                  <c:v>avgTestAcc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Sheet1!$B$26:$F$27</c:f>
              <c:multiLvlStrCache>
                <c:ptCount val="5"/>
                <c:lvl>
                  <c:pt idx="0">
                    <c:v>Naive Bayes</c:v>
                  </c:pt>
                  <c:pt idx="1">
                    <c:v>SVM</c:v>
                  </c:pt>
                  <c:pt idx="2">
                    <c:v>decision tree</c:v>
                  </c:pt>
                  <c:pt idx="3">
                    <c:v>kNN</c:v>
                  </c:pt>
                  <c:pt idx="4">
                    <c:v>Gaussian Discriminant Anaylsis</c:v>
                  </c:pt>
                </c:lvl>
                <c:lvl>
                  <c:pt idx="0">
                    <c:v>F2 Basic methods 5 folds</c:v>
                  </c:pt>
                </c:lvl>
              </c:multiLvlStrCache>
            </c:multiLvlStrRef>
          </c:cat>
          <c:val>
            <c:numRef>
              <c:f>Sheet1!$B$29:$F$29</c:f>
              <c:numCache>
                <c:formatCode>General</c:formatCode>
                <c:ptCount val="5"/>
                <c:pt idx="0">
                  <c:v>0.5403</c:v>
                </c:pt>
                <c:pt idx="1">
                  <c:v>0.49740000000000001</c:v>
                </c:pt>
                <c:pt idx="2">
                  <c:v>0.4829</c:v>
                </c:pt>
                <c:pt idx="3">
                  <c:v>0.4536</c:v>
                </c:pt>
                <c:pt idx="4">
                  <c:v>0.39610000000000001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52032"/>
        <c:axId val="90253568"/>
      </c:lineChart>
      <c:catAx>
        <c:axId val="9025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90253568"/>
        <c:crosses val="autoZero"/>
        <c:auto val="1"/>
        <c:lblAlgn val="ctr"/>
        <c:lblOffset val="100"/>
        <c:noMultiLvlLbl val="0"/>
      </c:catAx>
      <c:valAx>
        <c:axId val="90253568"/>
        <c:scaling>
          <c:orientation val="minMax"/>
          <c:max val="1"/>
          <c:min val="0.3000000000000000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252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Sheet1!$A$68</c:f>
              <c:strCache>
                <c:ptCount val="1"/>
                <c:pt idx="0">
                  <c:v>bftTrainAcc</c:v>
                </c:pt>
              </c:strCache>
            </c:strRef>
          </c:tx>
          <c:cat>
            <c:multiLvlStrRef>
              <c:f>Sheet1!$B$66:$G$67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F2 PCA+1SAE+Softmax 5 folds with different hidden size</c:v>
                  </c:pt>
                </c:lvl>
              </c:multiLvlStrCache>
            </c:multiLvlStrRef>
          </c:cat>
          <c:val>
            <c:numRef>
              <c:f>Sheet1!$B$68:$G$68</c:f>
              <c:numCache>
                <c:formatCode>General</c:formatCode>
                <c:ptCount val="6"/>
                <c:pt idx="0">
                  <c:v>0.54120000000000001</c:v>
                </c:pt>
                <c:pt idx="1">
                  <c:v>0.54120000000000001</c:v>
                </c:pt>
                <c:pt idx="2">
                  <c:v>0.54120000000000001</c:v>
                </c:pt>
                <c:pt idx="3">
                  <c:v>0.54120000000000001</c:v>
                </c:pt>
                <c:pt idx="4">
                  <c:v>0.54120000000000001</c:v>
                </c:pt>
                <c:pt idx="5">
                  <c:v>0.54120000000000001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Sheet1!$A$69</c:f>
              <c:strCache>
                <c:ptCount val="1"/>
                <c:pt idx="0">
                  <c:v>aftTrainAcc</c:v>
                </c:pt>
              </c:strCache>
            </c:strRef>
          </c:tx>
          <c:cat>
            <c:multiLvlStrRef>
              <c:f>Sheet1!$B$66:$G$67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F2 PCA+1SAE+Softmax 5 folds with different hidden size</c:v>
                  </c:pt>
                </c:lvl>
              </c:multiLvlStrCache>
            </c:multiLvlStrRef>
          </c:cat>
          <c:val>
            <c:numRef>
              <c:f>Sheet1!$B$69:$G$69</c:f>
              <c:numCache>
                <c:formatCode>General</c:formatCode>
                <c:ptCount val="6"/>
                <c:pt idx="0">
                  <c:v>0.73570000000000002</c:v>
                </c:pt>
                <c:pt idx="1">
                  <c:v>0.65249999999999997</c:v>
                </c:pt>
                <c:pt idx="2">
                  <c:v>0.7762</c:v>
                </c:pt>
                <c:pt idx="3">
                  <c:v>0.77680000000000005</c:v>
                </c:pt>
                <c:pt idx="4">
                  <c:v>0.78939999999999999</c:v>
                </c:pt>
                <c:pt idx="5">
                  <c:v>0.7198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Sheet1!$A$70</c:f>
              <c:strCache>
                <c:ptCount val="1"/>
                <c:pt idx="0">
                  <c:v>bftTestAcc</c:v>
                </c:pt>
              </c:strCache>
            </c:strRef>
          </c:tx>
          <c:cat>
            <c:multiLvlStrRef>
              <c:f>Sheet1!$B$66:$G$67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F2 PCA+1SAE+Softmax 5 folds with different hidden size</c:v>
                  </c:pt>
                </c:lvl>
              </c:multiLvlStrCache>
            </c:multiLvlStrRef>
          </c:cat>
          <c:val>
            <c:numRef>
              <c:f>Sheet1!$B$70:$G$70</c:f>
              <c:numCache>
                <c:formatCode>General</c:formatCode>
                <c:ptCount val="6"/>
                <c:pt idx="0">
                  <c:v>0.34449999999999997</c:v>
                </c:pt>
                <c:pt idx="1">
                  <c:v>0.34449999999999997</c:v>
                </c:pt>
                <c:pt idx="2">
                  <c:v>0.34449999999999997</c:v>
                </c:pt>
                <c:pt idx="3">
                  <c:v>0.34449999999999997</c:v>
                </c:pt>
                <c:pt idx="4">
                  <c:v>0.34449999999999997</c:v>
                </c:pt>
                <c:pt idx="5">
                  <c:v>0.34449999999999997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Sheet1!$A$71</c:f>
              <c:strCache>
                <c:ptCount val="1"/>
                <c:pt idx="0">
                  <c:v>aftTestAcc</c:v>
                </c:pt>
              </c:strCache>
            </c:strRef>
          </c:tx>
          <c:cat>
            <c:multiLvlStrRef>
              <c:f>Sheet1!$B$66:$G$67</c:f>
              <c:multiLvlStrCache>
                <c:ptCount val="6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</c:lvl>
                <c:lvl>
                  <c:pt idx="0">
                    <c:v>F2 PCA+1SAE+Softmax 5 folds with different hidden size</c:v>
                  </c:pt>
                </c:lvl>
              </c:multiLvlStrCache>
            </c:multiLvlStrRef>
          </c:cat>
          <c:val>
            <c:numRef>
              <c:f>Sheet1!$B$71:$G$71</c:f>
              <c:numCache>
                <c:formatCode>General</c:formatCode>
                <c:ptCount val="6"/>
                <c:pt idx="0">
                  <c:v>0.38450000000000001</c:v>
                </c:pt>
                <c:pt idx="1">
                  <c:v>0.37719999999999998</c:v>
                </c:pt>
                <c:pt idx="2">
                  <c:v>0.3634</c:v>
                </c:pt>
                <c:pt idx="3">
                  <c:v>0.35670000000000002</c:v>
                </c:pt>
                <c:pt idx="4">
                  <c:v>0.40079999999999999</c:v>
                </c:pt>
                <c:pt idx="5">
                  <c:v>0.36149999999999999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18272"/>
        <c:axId val="42926080"/>
      </c:lineChart>
      <c:catAx>
        <c:axId val="42918272"/>
        <c:scaling>
          <c:orientation val="minMax"/>
        </c:scaling>
        <c:delete val="0"/>
        <c:axPos val="b"/>
        <c:majorTickMark val="out"/>
        <c:minorTickMark val="none"/>
        <c:tickLblPos val="nextTo"/>
        <c:crossAx val="42926080"/>
        <c:crosses val="autoZero"/>
        <c:auto val="1"/>
        <c:lblAlgn val="ctr"/>
        <c:lblOffset val="100"/>
        <c:noMultiLvlLbl val="0"/>
      </c:catAx>
      <c:valAx>
        <c:axId val="42926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91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Sheet1!$A$86</c:f>
              <c:strCache>
                <c:ptCount val="1"/>
                <c:pt idx="0">
                  <c:v>avgTrainAcc</c:v>
                </c:pt>
              </c:strCache>
            </c:strRef>
          </c:tx>
          <c:cat>
            <c:multiLvlStrRef>
              <c:f>Sheet1!$B$83:$P$85</c:f>
              <c:multiLvlStrCache>
                <c:ptCount val="15"/>
                <c:lvl>
                  <c:pt idx="0">
                    <c:v>Naive Bayes</c:v>
                  </c:pt>
                  <c:pt idx="1">
                    <c:v>SVM</c:v>
                  </c:pt>
                  <c:pt idx="2">
                    <c:v>decision tree</c:v>
                  </c:pt>
                  <c:pt idx="3">
                    <c:v>kNN</c:v>
                  </c:pt>
                  <c:pt idx="4">
                    <c:v>Gaussian Discriminant Anaylsis</c:v>
                  </c:pt>
                  <c:pt idx="5">
                    <c:v>Naive Bayes</c:v>
                  </c:pt>
                  <c:pt idx="6">
                    <c:v>SVM</c:v>
                  </c:pt>
                  <c:pt idx="7">
                    <c:v>decision tree</c:v>
                  </c:pt>
                  <c:pt idx="8">
                    <c:v>kNN</c:v>
                  </c:pt>
                  <c:pt idx="9">
                    <c:v>Gaussian Discriminant Anaylsis</c:v>
                  </c:pt>
                  <c:pt idx="10">
                    <c:v>Naive Bayes</c:v>
                  </c:pt>
                  <c:pt idx="11">
                    <c:v>SVM</c:v>
                  </c:pt>
                  <c:pt idx="12">
                    <c:v>decision tree</c:v>
                  </c:pt>
                  <c:pt idx="13">
                    <c:v>kNN</c:v>
                  </c:pt>
                  <c:pt idx="14">
                    <c:v>Gaussian Discriminant Anaylsis</c:v>
                  </c:pt>
                </c:lvl>
                <c:lvl>
                  <c:pt idx="0">
                    <c:v>5%</c:v>
                  </c:pt>
                  <c:pt idx="5">
                    <c:v>10%</c:v>
                  </c:pt>
                  <c:pt idx="10">
                    <c:v>20%</c:v>
                  </c:pt>
                </c:lvl>
                <c:lvl>
                  <c:pt idx="0">
                    <c:v>F3 5%,10%,20% train basic methods</c:v>
                  </c:pt>
                </c:lvl>
              </c:multiLvlStrCache>
            </c:multiLvlStrRef>
          </c:cat>
          <c:val>
            <c:numRef>
              <c:f>Sheet1!$B$86:$P$86</c:f>
              <c:numCache>
                <c:formatCode>General</c:formatCode>
                <c:ptCount val="15"/>
                <c:pt idx="0">
                  <c:v>0.80100000000000005</c:v>
                </c:pt>
                <c:pt idx="1">
                  <c:v>1</c:v>
                </c:pt>
                <c:pt idx="2">
                  <c:v>0.98709999999999998</c:v>
                </c:pt>
                <c:pt idx="3">
                  <c:v>0.86529999999999996</c:v>
                </c:pt>
                <c:pt idx="4">
                  <c:v>1</c:v>
                </c:pt>
                <c:pt idx="5">
                  <c:v>0.79169999999999996</c:v>
                </c:pt>
                <c:pt idx="6">
                  <c:v>1</c:v>
                </c:pt>
                <c:pt idx="7">
                  <c:v>0.98529999999999995</c:v>
                </c:pt>
                <c:pt idx="8">
                  <c:v>0.90490000000000004</c:v>
                </c:pt>
                <c:pt idx="9">
                  <c:v>0.99709999999999999</c:v>
                </c:pt>
                <c:pt idx="10">
                  <c:v>0.79949999999999999</c:v>
                </c:pt>
                <c:pt idx="11">
                  <c:v>0.99980000000000002</c:v>
                </c:pt>
                <c:pt idx="12">
                  <c:v>0.98860000000000003</c:v>
                </c:pt>
                <c:pt idx="13">
                  <c:v>0.92400000000000004</c:v>
                </c:pt>
                <c:pt idx="14">
                  <c:v>0.97929999999999995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Sheet1!$A$87</c:f>
              <c:strCache>
                <c:ptCount val="1"/>
                <c:pt idx="0">
                  <c:v>avgTestAcc</c:v>
                </c:pt>
              </c:strCache>
            </c:strRef>
          </c:tx>
          <c:cat>
            <c:multiLvlStrRef>
              <c:f>Sheet1!$B$83:$P$85</c:f>
              <c:multiLvlStrCache>
                <c:ptCount val="15"/>
                <c:lvl>
                  <c:pt idx="0">
                    <c:v>Naive Bayes</c:v>
                  </c:pt>
                  <c:pt idx="1">
                    <c:v>SVM</c:v>
                  </c:pt>
                  <c:pt idx="2">
                    <c:v>decision tree</c:v>
                  </c:pt>
                  <c:pt idx="3">
                    <c:v>kNN</c:v>
                  </c:pt>
                  <c:pt idx="4">
                    <c:v>Gaussian Discriminant Anaylsis</c:v>
                  </c:pt>
                  <c:pt idx="5">
                    <c:v>Naive Bayes</c:v>
                  </c:pt>
                  <c:pt idx="6">
                    <c:v>SVM</c:v>
                  </c:pt>
                  <c:pt idx="7">
                    <c:v>decision tree</c:v>
                  </c:pt>
                  <c:pt idx="8">
                    <c:v>kNN</c:v>
                  </c:pt>
                  <c:pt idx="9">
                    <c:v>Gaussian Discriminant Anaylsis</c:v>
                  </c:pt>
                  <c:pt idx="10">
                    <c:v>Naive Bayes</c:v>
                  </c:pt>
                  <c:pt idx="11">
                    <c:v>SVM</c:v>
                  </c:pt>
                  <c:pt idx="12">
                    <c:v>decision tree</c:v>
                  </c:pt>
                  <c:pt idx="13">
                    <c:v>kNN</c:v>
                  </c:pt>
                  <c:pt idx="14">
                    <c:v>Gaussian Discriminant Anaylsis</c:v>
                  </c:pt>
                </c:lvl>
                <c:lvl>
                  <c:pt idx="0">
                    <c:v>5%</c:v>
                  </c:pt>
                  <c:pt idx="5">
                    <c:v>10%</c:v>
                  </c:pt>
                  <c:pt idx="10">
                    <c:v>20%</c:v>
                  </c:pt>
                </c:lvl>
                <c:lvl>
                  <c:pt idx="0">
                    <c:v>F3 5%,10%,20% train basic methods</c:v>
                  </c:pt>
                </c:lvl>
              </c:multiLvlStrCache>
            </c:multiLvlStrRef>
          </c:cat>
          <c:val>
            <c:numRef>
              <c:f>Sheet1!$B$87:$P$87</c:f>
              <c:numCache>
                <c:formatCode>General</c:formatCode>
                <c:ptCount val="15"/>
                <c:pt idx="0">
                  <c:v>0.77680000000000005</c:v>
                </c:pt>
                <c:pt idx="1">
                  <c:v>0.68689999999999996</c:v>
                </c:pt>
                <c:pt idx="2">
                  <c:v>0.81220000000000003</c:v>
                </c:pt>
                <c:pt idx="3">
                  <c:v>0.84509999999999996</c:v>
                </c:pt>
                <c:pt idx="4">
                  <c:v>0.74650000000000005</c:v>
                </c:pt>
                <c:pt idx="5">
                  <c:v>0.78869999999999996</c:v>
                </c:pt>
                <c:pt idx="6">
                  <c:v>0.69989999999999997</c:v>
                </c:pt>
                <c:pt idx="7">
                  <c:v>0.84699999999999998</c:v>
                </c:pt>
                <c:pt idx="8">
                  <c:v>0.8851</c:v>
                </c:pt>
                <c:pt idx="9">
                  <c:v>0.85670000000000002</c:v>
                </c:pt>
                <c:pt idx="10">
                  <c:v>0.79279999999999995</c:v>
                </c:pt>
                <c:pt idx="11">
                  <c:v>0.71489999999999998</c:v>
                </c:pt>
                <c:pt idx="12">
                  <c:v>0.8881</c:v>
                </c:pt>
                <c:pt idx="13">
                  <c:v>0.9032</c:v>
                </c:pt>
                <c:pt idx="14">
                  <c:v>0.90459999999999996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65216"/>
        <c:axId val="42915328"/>
      </c:lineChart>
      <c:catAx>
        <c:axId val="42265216"/>
        <c:scaling>
          <c:orientation val="minMax"/>
        </c:scaling>
        <c:delete val="0"/>
        <c:axPos val="b"/>
        <c:majorTickMark val="out"/>
        <c:minorTickMark val="none"/>
        <c:tickLblPos val="nextTo"/>
        <c:crossAx val="42915328"/>
        <c:crosses val="autoZero"/>
        <c:auto val="1"/>
        <c:lblAlgn val="ctr"/>
        <c:lblOffset val="100"/>
        <c:noMultiLvlLbl val="0"/>
      </c:catAx>
      <c:valAx>
        <c:axId val="42915328"/>
        <c:scaling>
          <c:orientation val="minMax"/>
          <c:max val="1"/>
          <c:min val="0.6500000000000001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265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Sheet1!$A$96</c:f>
              <c:strCache>
                <c:ptCount val="1"/>
                <c:pt idx="0">
                  <c:v>avgBftTrain</c:v>
                </c:pt>
              </c:strCache>
            </c:strRef>
          </c:tx>
          <c:cat>
            <c:multiLvlStrRef>
              <c:f>Sheet1!$B$93:$S$95</c:f>
              <c:multiLvlStrCache>
                <c:ptCount val="18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  <c:pt idx="6">
                    <c:v>50</c:v>
                  </c:pt>
                  <c:pt idx="7">
                    <c:v>100</c:v>
                  </c:pt>
                  <c:pt idx="8">
                    <c:v>150</c:v>
                  </c:pt>
                  <c:pt idx="9">
                    <c:v>200</c:v>
                  </c:pt>
                  <c:pt idx="10">
                    <c:v>250</c:v>
                  </c:pt>
                  <c:pt idx="11">
                    <c:v>300</c:v>
                  </c:pt>
                  <c:pt idx="12">
                    <c:v>50</c:v>
                  </c:pt>
                  <c:pt idx="13">
                    <c:v>100</c:v>
                  </c:pt>
                  <c:pt idx="14">
                    <c:v>150</c:v>
                  </c:pt>
                  <c:pt idx="15">
                    <c:v>200</c:v>
                  </c:pt>
                  <c:pt idx="16">
                    <c:v>250</c:v>
                  </c:pt>
                  <c:pt idx="17">
                    <c:v>300</c:v>
                  </c:pt>
                </c:lvl>
                <c:lvl>
                  <c:pt idx="0">
                    <c:v>5%</c:v>
                  </c:pt>
                  <c:pt idx="6">
                    <c:v>10%</c:v>
                  </c:pt>
                  <c:pt idx="12">
                    <c:v>20%</c:v>
                  </c:pt>
                </c:lvl>
                <c:lvl>
                  <c:pt idx="0">
                    <c:v>F3 5%,10%,20% PCA+1SAE+Softmax</c:v>
                  </c:pt>
                </c:lvl>
              </c:multiLvlStrCache>
            </c:multiLvlStrRef>
          </c:cat>
          <c:val>
            <c:numRef>
              <c:f>Sheet1!$B$96:$S$96</c:f>
              <c:numCache>
                <c:formatCode>General</c:formatCode>
                <c:ptCount val="18"/>
                <c:pt idx="0">
                  <c:v>0.52480000000000004</c:v>
                </c:pt>
                <c:pt idx="1">
                  <c:v>0.52480000000000004</c:v>
                </c:pt>
                <c:pt idx="2">
                  <c:v>0.52480000000000004</c:v>
                </c:pt>
                <c:pt idx="3">
                  <c:v>0.52480000000000004</c:v>
                </c:pt>
                <c:pt idx="4">
                  <c:v>0.52480000000000004</c:v>
                </c:pt>
                <c:pt idx="5">
                  <c:v>0.52480000000000004</c:v>
                </c:pt>
                <c:pt idx="6">
                  <c:v>0.52059999999999995</c:v>
                </c:pt>
                <c:pt idx="7">
                  <c:v>0.52059999999999995</c:v>
                </c:pt>
                <c:pt idx="8">
                  <c:v>0.52059999999999995</c:v>
                </c:pt>
                <c:pt idx="9">
                  <c:v>0.52059999999999995</c:v>
                </c:pt>
                <c:pt idx="10">
                  <c:v>0.52059999999999995</c:v>
                </c:pt>
                <c:pt idx="11">
                  <c:v>0.52059999999999995</c:v>
                </c:pt>
                <c:pt idx="12">
                  <c:v>0.5121</c:v>
                </c:pt>
                <c:pt idx="13">
                  <c:v>0.5121</c:v>
                </c:pt>
                <c:pt idx="14">
                  <c:v>0.5121</c:v>
                </c:pt>
                <c:pt idx="15">
                  <c:v>0.5121</c:v>
                </c:pt>
                <c:pt idx="16">
                  <c:v>0.5121</c:v>
                </c:pt>
                <c:pt idx="17">
                  <c:v>0.5121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Sheet1!$A$97</c:f>
              <c:strCache>
                <c:ptCount val="1"/>
                <c:pt idx="0">
                  <c:v>avgAftTrain</c:v>
                </c:pt>
              </c:strCache>
            </c:strRef>
          </c:tx>
          <c:cat>
            <c:multiLvlStrRef>
              <c:f>Sheet1!$B$93:$S$95</c:f>
              <c:multiLvlStrCache>
                <c:ptCount val="18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  <c:pt idx="6">
                    <c:v>50</c:v>
                  </c:pt>
                  <c:pt idx="7">
                    <c:v>100</c:v>
                  </c:pt>
                  <c:pt idx="8">
                    <c:v>150</c:v>
                  </c:pt>
                  <c:pt idx="9">
                    <c:v>200</c:v>
                  </c:pt>
                  <c:pt idx="10">
                    <c:v>250</c:v>
                  </c:pt>
                  <c:pt idx="11">
                    <c:v>300</c:v>
                  </c:pt>
                  <c:pt idx="12">
                    <c:v>50</c:v>
                  </c:pt>
                  <c:pt idx="13">
                    <c:v>100</c:v>
                  </c:pt>
                  <c:pt idx="14">
                    <c:v>150</c:v>
                  </c:pt>
                  <c:pt idx="15">
                    <c:v>200</c:v>
                  </c:pt>
                  <c:pt idx="16">
                    <c:v>250</c:v>
                  </c:pt>
                  <c:pt idx="17">
                    <c:v>300</c:v>
                  </c:pt>
                </c:lvl>
                <c:lvl>
                  <c:pt idx="0">
                    <c:v>5%</c:v>
                  </c:pt>
                  <c:pt idx="6">
                    <c:v>10%</c:v>
                  </c:pt>
                  <c:pt idx="12">
                    <c:v>20%</c:v>
                  </c:pt>
                </c:lvl>
                <c:lvl>
                  <c:pt idx="0">
                    <c:v>F3 5%,10%,20% PCA+1SAE+Softmax</c:v>
                  </c:pt>
                </c:lvl>
              </c:multiLvlStrCache>
            </c:multiLvlStrRef>
          </c:cat>
          <c:val>
            <c:numRef>
              <c:f>Sheet1!$B$97:$S$97</c:f>
              <c:numCache>
                <c:formatCode>General</c:formatCode>
                <c:ptCount val="18"/>
                <c:pt idx="0">
                  <c:v>0.70399999999999996</c:v>
                </c:pt>
                <c:pt idx="1">
                  <c:v>0.70789999999999997</c:v>
                </c:pt>
                <c:pt idx="2">
                  <c:v>0.73660000000000003</c:v>
                </c:pt>
                <c:pt idx="3">
                  <c:v>0.71489999999999998</c:v>
                </c:pt>
                <c:pt idx="4">
                  <c:v>0.70989999999999998</c:v>
                </c:pt>
                <c:pt idx="5">
                  <c:v>0.72670000000000001</c:v>
                </c:pt>
                <c:pt idx="6">
                  <c:v>0.70540000000000003</c:v>
                </c:pt>
                <c:pt idx="7">
                  <c:v>0.73329999999999995</c:v>
                </c:pt>
                <c:pt idx="8">
                  <c:v>0.72750000000000004</c:v>
                </c:pt>
                <c:pt idx="9">
                  <c:v>0.75339999999999996</c:v>
                </c:pt>
                <c:pt idx="10">
                  <c:v>0.78969999999999996</c:v>
                </c:pt>
                <c:pt idx="11">
                  <c:v>0.78969999999999996</c:v>
                </c:pt>
                <c:pt idx="12">
                  <c:v>0.67930000000000001</c:v>
                </c:pt>
                <c:pt idx="13">
                  <c:v>0.67930000000000001</c:v>
                </c:pt>
                <c:pt idx="14">
                  <c:v>0.71279999999999999</c:v>
                </c:pt>
                <c:pt idx="15">
                  <c:v>0.67930000000000001</c:v>
                </c:pt>
                <c:pt idx="16">
                  <c:v>0.68489999999999995</c:v>
                </c:pt>
                <c:pt idx="17">
                  <c:v>0.68489999999999995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Sheet1!$A$98</c:f>
              <c:strCache>
                <c:ptCount val="1"/>
                <c:pt idx="0">
                  <c:v>avgBftTest</c:v>
                </c:pt>
              </c:strCache>
            </c:strRef>
          </c:tx>
          <c:cat>
            <c:multiLvlStrRef>
              <c:f>Sheet1!$B$93:$S$95</c:f>
              <c:multiLvlStrCache>
                <c:ptCount val="18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  <c:pt idx="6">
                    <c:v>50</c:v>
                  </c:pt>
                  <c:pt idx="7">
                    <c:v>100</c:v>
                  </c:pt>
                  <c:pt idx="8">
                    <c:v>150</c:v>
                  </c:pt>
                  <c:pt idx="9">
                    <c:v>200</c:v>
                  </c:pt>
                  <c:pt idx="10">
                    <c:v>250</c:v>
                  </c:pt>
                  <c:pt idx="11">
                    <c:v>300</c:v>
                  </c:pt>
                  <c:pt idx="12">
                    <c:v>50</c:v>
                  </c:pt>
                  <c:pt idx="13">
                    <c:v>100</c:v>
                  </c:pt>
                  <c:pt idx="14">
                    <c:v>150</c:v>
                  </c:pt>
                  <c:pt idx="15">
                    <c:v>200</c:v>
                  </c:pt>
                  <c:pt idx="16">
                    <c:v>250</c:v>
                  </c:pt>
                  <c:pt idx="17">
                    <c:v>300</c:v>
                  </c:pt>
                </c:lvl>
                <c:lvl>
                  <c:pt idx="0">
                    <c:v>5%</c:v>
                  </c:pt>
                  <c:pt idx="6">
                    <c:v>10%</c:v>
                  </c:pt>
                  <c:pt idx="12">
                    <c:v>20%</c:v>
                  </c:pt>
                </c:lvl>
                <c:lvl>
                  <c:pt idx="0">
                    <c:v>F3 5%,10%,20% PCA+1SAE+Softmax</c:v>
                  </c:pt>
                </c:lvl>
              </c:multiLvlStrCache>
            </c:multiLvlStrRef>
          </c:cat>
          <c:val>
            <c:numRef>
              <c:f>Sheet1!$B$98:$S$98</c:f>
              <c:numCache>
                <c:formatCode>General</c:formatCode>
                <c:ptCount val="18"/>
                <c:pt idx="0">
                  <c:v>0.501</c:v>
                </c:pt>
                <c:pt idx="1">
                  <c:v>0.501</c:v>
                </c:pt>
                <c:pt idx="2">
                  <c:v>0.501</c:v>
                </c:pt>
                <c:pt idx="3">
                  <c:v>0.501</c:v>
                </c:pt>
                <c:pt idx="4">
                  <c:v>0.501</c:v>
                </c:pt>
                <c:pt idx="5">
                  <c:v>0.501</c:v>
                </c:pt>
                <c:pt idx="6">
                  <c:v>0.50019999999999998</c:v>
                </c:pt>
                <c:pt idx="7">
                  <c:v>0.50019999999999998</c:v>
                </c:pt>
                <c:pt idx="8">
                  <c:v>0.50019999999999998</c:v>
                </c:pt>
                <c:pt idx="9">
                  <c:v>0.50019999999999998</c:v>
                </c:pt>
                <c:pt idx="10">
                  <c:v>0.50019999999999998</c:v>
                </c:pt>
                <c:pt idx="11">
                  <c:v>0.50019999999999998</c:v>
                </c:pt>
                <c:pt idx="12">
                  <c:v>0.50529999999999997</c:v>
                </c:pt>
                <c:pt idx="13">
                  <c:v>0.50529999999999997</c:v>
                </c:pt>
                <c:pt idx="14">
                  <c:v>0.50529999999999997</c:v>
                </c:pt>
                <c:pt idx="15">
                  <c:v>0.49980000000000002</c:v>
                </c:pt>
                <c:pt idx="16">
                  <c:v>0.50529999999999997</c:v>
                </c:pt>
                <c:pt idx="17">
                  <c:v>0.50529999999999997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Sheet1!$A$99</c:f>
              <c:strCache>
                <c:ptCount val="1"/>
                <c:pt idx="0">
                  <c:v>avgAftTest</c:v>
                </c:pt>
              </c:strCache>
            </c:strRef>
          </c:tx>
          <c:cat>
            <c:multiLvlStrRef>
              <c:f>Sheet1!$B$93:$S$95</c:f>
              <c:multiLvlStrCache>
                <c:ptCount val="18"/>
                <c:lvl>
                  <c:pt idx="0">
                    <c:v>50</c:v>
                  </c:pt>
                  <c:pt idx="1">
                    <c:v>100</c:v>
                  </c:pt>
                  <c:pt idx="2">
                    <c:v>150</c:v>
                  </c:pt>
                  <c:pt idx="3">
                    <c:v>200</c:v>
                  </c:pt>
                  <c:pt idx="4">
                    <c:v>250</c:v>
                  </c:pt>
                  <c:pt idx="5">
                    <c:v>300</c:v>
                  </c:pt>
                  <c:pt idx="6">
                    <c:v>50</c:v>
                  </c:pt>
                  <c:pt idx="7">
                    <c:v>100</c:v>
                  </c:pt>
                  <c:pt idx="8">
                    <c:v>150</c:v>
                  </c:pt>
                  <c:pt idx="9">
                    <c:v>200</c:v>
                  </c:pt>
                  <c:pt idx="10">
                    <c:v>250</c:v>
                  </c:pt>
                  <c:pt idx="11">
                    <c:v>300</c:v>
                  </c:pt>
                  <c:pt idx="12">
                    <c:v>50</c:v>
                  </c:pt>
                  <c:pt idx="13">
                    <c:v>100</c:v>
                  </c:pt>
                  <c:pt idx="14">
                    <c:v>150</c:v>
                  </c:pt>
                  <c:pt idx="15">
                    <c:v>200</c:v>
                  </c:pt>
                  <c:pt idx="16">
                    <c:v>250</c:v>
                  </c:pt>
                  <c:pt idx="17">
                    <c:v>300</c:v>
                  </c:pt>
                </c:lvl>
                <c:lvl>
                  <c:pt idx="0">
                    <c:v>5%</c:v>
                  </c:pt>
                  <c:pt idx="6">
                    <c:v>10%</c:v>
                  </c:pt>
                  <c:pt idx="12">
                    <c:v>20%</c:v>
                  </c:pt>
                </c:lvl>
                <c:lvl>
                  <c:pt idx="0">
                    <c:v>F3 5%,10%,20% PCA+1SAE+Softmax</c:v>
                  </c:pt>
                </c:lvl>
              </c:multiLvlStrCache>
            </c:multiLvlStrRef>
          </c:cat>
          <c:val>
            <c:numRef>
              <c:f>Sheet1!$B$99:$S$99</c:f>
              <c:numCache>
                <c:formatCode>General</c:formatCode>
                <c:ptCount val="18"/>
                <c:pt idx="0">
                  <c:v>0.66120000000000001</c:v>
                </c:pt>
                <c:pt idx="1">
                  <c:v>0.66220000000000001</c:v>
                </c:pt>
                <c:pt idx="2">
                  <c:v>0.70699999999999996</c:v>
                </c:pt>
                <c:pt idx="3">
                  <c:v>0.66839999999999999</c:v>
                </c:pt>
                <c:pt idx="4">
                  <c:v>0.66520000000000001</c:v>
                </c:pt>
                <c:pt idx="5">
                  <c:v>0.66749999999999998</c:v>
                </c:pt>
                <c:pt idx="6">
                  <c:v>0.67530000000000001</c:v>
                </c:pt>
                <c:pt idx="7">
                  <c:v>0.69989999999999997</c:v>
                </c:pt>
                <c:pt idx="8">
                  <c:v>0.69450000000000001</c:v>
                </c:pt>
                <c:pt idx="9">
                  <c:v>0.71750000000000003</c:v>
                </c:pt>
                <c:pt idx="10">
                  <c:v>0.76670000000000005</c:v>
                </c:pt>
                <c:pt idx="11">
                  <c:v>0.76670000000000005</c:v>
                </c:pt>
                <c:pt idx="12">
                  <c:v>0.67959999999999998</c:v>
                </c:pt>
                <c:pt idx="13">
                  <c:v>0.67959999999999998</c:v>
                </c:pt>
                <c:pt idx="14">
                  <c:v>0.70720000000000005</c:v>
                </c:pt>
                <c:pt idx="15">
                  <c:v>0.6714</c:v>
                </c:pt>
                <c:pt idx="16">
                  <c:v>0.68159999999999998</c:v>
                </c:pt>
                <c:pt idx="17">
                  <c:v>0.68159999999999998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53728"/>
        <c:axId val="42555264"/>
      </c:lineChart>
      <c:catAx>
        <c:axId val="4255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42555264"/>
        <c:crosses val="autoZero"/>
        <c:auto val="1"/>
        <c:lblAlgn val="ctr"/>
        <c:lblOffset val="100"/>
        <c:noMultiLvlLbl val="0"/>
      </c:catAx>
      <c:valAx>
        <c:axId val="42555264"/>
        <c:scaling>
          <c:orientation val="minMax"/>
          <c:max val="0.8"/>
          <c:min val="0.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55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 PCA recovery experiment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plot 200 pictures of </a:t>
            </a:r>
            <a:r>
              <a:rPr lang="en-US" dirty="0" err="1" smtClean="0"/>
              <a:t>xReduced</a:t>
            </a:r>
            <a:r>
              <a:rPr lang="en-US" dirty="0" smtClean="0"/>
              <a:t>, each square is 14x14=196 dim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385"/>
            <a:ext cx="8229600" cy="41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3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Labeled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21 group</a:t>
            </a:r>
          </a:p>
          <a:p>
            <a:endParaRPr lang="en-US" dirty="0" smtClean="0"/>
          </a:p>
          <a:p>
            <a:r>
              <a:rPr lang="en-US" dirty="0" smtClean="0"/>
              <a:t>each group has about 150-200 decoys, each decoy is 10404, some other 10816</a:t>
            </a:r>
          </a:p>
          <a:p>
            <a:endParaRPr lang="en-US" dirty="0"/>
          </a:p>
          <a:p>
            <a:r>
              <a:rPr lang="en-US" dirty="0" smtClean="0"/>
              <a:t>To be consistent, use first 10000 attributes</a:t>
            </a:r>
          </a:p>
          <a:p>
            <a:endParaRPr lang="en-US" dirty="0"/>
          </a:p>
          <a:p>
            <a:r>
              <a:rPr lang="en-US" dirty="0" smtClean="0"/>
              <a:t>Group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Histogram of 21 proteins’ labels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5154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14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use common range[0,1,0,150]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3500"/>
            <a:ext cx="9515400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F1): mix up all labeled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2276872"/>
            <a:ext cx="521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Input: 10,000 pixels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314096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Totally 4050 decoys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10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F1) After combine all 21 proteins, labels histogram: 2070 class 1 and 1980 class 2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23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Preprocessing labelled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DC: to get covariance matrix Sigma</a:t>
            </a:r>
          </a:p>
          <a:p>
            <a:endParaRPr lang="en-US" dirty="0"/>
          </a:p>
          <a:p>
            <a:r>
              <a:rPr lang="en-US" dirty="0" smtClean="0"/>
              <a:t>Apply PCA, with same U and k=212 from unlabeled data</a:t>
            </a:r>
          </a:p>
          <a:p>
            <a:endParaRPr lang="en-US" dirty="0"/>
          </a:p>
          <a:p>
            <a:r>
              <a:rPr lang="en-US" dirty="0" smtClean="0"/>
              <a:t>Generate 10 folds for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4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classification tasks, let’s visualize the training and testing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MDS and select the first two dimension</a:t>
            </a:r>
          </a:p>
          <a:p>
            <a:endParaRPr lang="en-US" dirty="0"/>
          </a:p>
          <a:p>
            <a:r>
              <a:rPr lang="en-US" dirty="0" smtClean="0"/>
              <a:t>“r+” means class 1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gx</a:t>
            </a:r>
            <a:r>
              <a:rPr lang="en-US" dirty="0" smtClean="0"/>
              <a:t>” means class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3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Data visualization(Fold 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are 3645 in training and 405 testing, the input dimension is 212</a:t>
            </a:r>
          </a:p>
          <a:p>
            <a:endParaRPr lang="en-US" dirty="0"/>
          </a:p>
          <a:p>
            <a:r>
              <a:rPr lang="en-US" dirty="0" smtClean="0"/>
              <a:t>Divide training into two classes based on labels(0 and 1)</a:t>
            </a:r>
          </a:p>
          <a:p>
            <a:endParaRPr lang="en-US" dirty="0"/>
          </a:p>
          <a:p>
            <a:r>
              <a:rPr lang="en-US" dirty="0" smtClean="0"/>
              <a:t>Training set: 1774 in class 1 and 1871 in class 2</a:t>
            </a:r>
          </a:p>
          <a:p>
            <a:endParaRPr lang="en-US" dirty="0"/>
          </a:p>
          <a:p>
            <a:r>
              <a:rPr lang="en-US" dirty="0" smtClean="0"/>
              <a:t>Test set: 206 in class 1 and 199 in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F1) Fold 1 training and testing labels histogram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067944" y="4509120"/>
            <a:ext cx="4788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 smtClean="0"/>
              <a:t>difference=norm(x-</a:t>
            </a:r>
            <a:r>
              <a:rPr lang="en-US" dirty="0" err="1" smtClean="0"/>
              <a:t>xRecovered</a:t>
            </a:r>
            <a:r>
              <a:rPr lang="en-US" dirty="0"/>
              <a:t>)/norm(</a:t>
            </a:r>
            <a:r>
              <a:rPr lang="en-US" dirty="0" err="1"/>
              <a:t>x+xRecovered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difference </a:t>
            </a:r>
            <a:r>
              <a:rPr lang="en-US" dirty="0" smtClean="0"/>
              <a:t>=</a:t>
            </a:r>
            <a:endParaRPr lang="en-US" dirty="0"/>
          </a:p>
          <a:p>
            <a:r>
              <a:rPr lang="en-US" dirty="0"/>
              <a:t>    0.0148</a:t>
            </a:r>
          </a:p>
        </p:txBody>
      </p:sp>
    </p:spTree>
    <p:extLst>
      <p:ext uri="{BB962C8B-B14F-4D97-AF65-F5344CB8AC3E}">
        <p14:creationId xmlns:p14="http://schemas.microsoft.com/office/powerpoint/2010/main" val="76057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 MDS Plot of train set in 2D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35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 MDS plot of test set in 2D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84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Data visualization(Fold 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are 3645 in training and 405 testing, the input dimension is 212</a:t>
            </a:r>
          </a:p>
          <a:p>
            <a:endParaRPr lang="en-US" dirty="0"/>
          </a:p>
          <a:p>
            <a:r>
              <a:rPr lang="en-US" dirty="0" smtClean="0"/>
              <a:t>Divide training into two classes based on labels(0 and 1)</a:t>
            </a:r>
          </a:p>
          <a:p>
            <a:endParaRPr lang="en-US" dirty="0"/>
          </a:p>
          <a:p>
            <a:r>
              <a:rPr lang="en-US" dirty="0" smtClean="0"/>
              <a:t>Training set: 1793 in class 1 and 1852 in class 2</a:t>
            </a:r>
          </a:p>
          <a:p>
            <a:endParaRPr lang="en-US" dirty="0"/>
          </a:p>
          <a:p>
            <a:r>
              <a:rPr lang="en-US" dirty="0" smtClean="0"/>
              <a:t>Test set: 187 in class 1 and 218 in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F1) Fold 2 training and testing labels histogram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33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 MDS </a:t>
            </a:r>
            <a:r>
              <a:rPr lang="en-US" dirty="0"/>
              <a:t>Plot of train set in 2D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40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 MDS </a:t>
            </a:r>
            <a:r>
              <a:rPr lang="en-US" dirty="0"/>
              <a:t>Plot of </a:t>
            </a:r>
            <a:r>
              <a:rPr lang="en-US" dirty="0" smtClean="0"/>
              <a:t>test set </a:t>
            </a:r>
            <a:r>
              <a:rPr lang="en-US" dirty="0"/>
              <a:t>in 2D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27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three plots we can see that classes in training and testing data are mixed up.</a:t>
            </a:r>
          </a:p>
          <a:p>
            <a:endParaRPr lang="en-US" dirty="0"/>
          </a:p>
          <a:p>
            <a:r>
              <a:rPr lang="en-US" dirty="0" smtClean="0"/>
              <a:t>But they form clusters, which is a good sign for classification in high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F1) baseline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2070/4050=51.11%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F1) Basic classification methods 10 folds cross validation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9011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39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F1) PCA+1SAE+Softmax 10 folds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Lambda=1</a:t>
            </a:r>
          </a:p>
          <a:p>
            <a:r>
              <a:rPr lang="en-US" dirty="0" err="1" smtClean="0"/>
              <a:t>hiddenSize</a:t>
            </a:r>
            <a:r>
              <a:rPr lang="en-US" dirty="0" smtClean="0"/>
              <a:t>=50,100,150,200,250,300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recovery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F1) PCA+1SAE+Softmax </a:t>
            </a:r>
            <a:r>
              <a:rPr lang="en-US" dirty="0"/>
              <a:t>10 folds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6052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64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Formulation 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145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Problem formulation 2(in short “F2)”)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21 protein into 5 folds, 4 out of 5 to be train and 1 to be test</a:t>
            </a:r>
          </a:p>
          <a:p>
            <a:endParaRPr lang="en-US" dirty="0"/>
          </a:p>
          <a:p>
            <a:r>
              <a:rPr lang="en-US" dirty="0" smtClean="0"/>
              <a:t>do five folds cross validation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1 labels histogram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6" y="299695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 is from protein 7,11,13,19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0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1 MDS 2D train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95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1 MDS 2D test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93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2 labels’ histogram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314096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 is from protein: 9,16,17,20,21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2 MDS 2D train</a:t>
            </a:r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004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Fold 2 MDS 2D test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550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F2) Basic Classification </a:t>
            </a:r>
            <a:r>
              <a:rPr lang="en-US" dirty="0"/>
              <a:t>Methods protein data </a:t>
            </a:r>
            <a:r>
              <a:rPr lang="en-US" dirty="0" smtClean="0"/>
              <a:t>5 </a:t>
            </a:r>
            <a:r>
              <a:rPr lang="en-US" dirty="0"/>
              <a:t>fold cross validation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300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3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Formulation 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73389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F2) </a:t>
            </a:r>
            <a:r>
              <a:rPr lang="en-US" dirty="0" smtClean="0"/>
              <a:t>PCA+1SAE+Softmax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=1</a:t>
            </a:r>
          </a:p>
          <a:p>
            <a:r>
              <a:rPr lang="en-US" dirty="0" smtClean="0"/>
              <a:t>hiddenSize:50,100,150,200,250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58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0987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F2) PCA+1SAE+Softmax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59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Formulation 3: </a:t>
            </a:r>
          </a:p>
        </p:txBody>
      </p:sp>
    </p:spTree>
    <p:extLst>
      <p:ext uri="{BB962C8B-B14F-4D97-AF65-F5344CB8AC3E}">
        <p14:creationId xmlns:p14="http://schemas.microsoft.com/office/powerpoint/2010/main" val="3739249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Problem Formulation 3(in short “F3)”)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random trial experiment 5 time</a:t>
            </a:r>
          </a:p>
          <a:p>
            <a:endParaRPr lang="en-US" dirty="0" smtClean="0"/>
          </a:p>
          <a:p>
            <a:r>
              <a:rPr lang="en-US" dirty="0" smtClean="0"/>
              <a:t>Each time:</a:t>
            </a:r>
            <a:endParaRPr lang="en-US" dirty="0"/>
          </a:p>
          <a:p>
            <a:pPr lvl="1"/>
            <a:r>
              <a:rPr lang="en-US" dirty="0" smtClean="0"/>
              <a:t>Randomly select (without replacement) a small percentage(5%,10%,20%) of decoys from each protein to form training set, rest to be testing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5% train 95% 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trail, divide into 5% train and 95%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5% train, 95% test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14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F3)Trial 1 MDS 2D 5% train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453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Trail 1 MDS 2D 95% test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7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10% train 90% 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trail, divide into 10% train and 90%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10% train, 90% test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54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roblem formulation 1 (the following </a:t>
            </a:r>
            <a:r>
              <a:rPr lang="en-US" dirty="0" err="1" smtClean="0"/>
              <a:t>ppt</a:t>
            </a:r>
            <a:r>
              <a:rPr lang="en-US" dirty="0" smtClean="0"/>
              <a:t> use “F1)”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934831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Input: 10,000 pixels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2829322"/>
            <a:ext cx="497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Total: 6603 protein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893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MDS 2D 10% train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764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MDS 2D 90% test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611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20% train 80% test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trail, divide into 20% train and 80%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46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20% train, 80% test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167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MDS 2D 20% train</a:t>
            </a:r>
            <a:endParaRPr lang="en-US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674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F3) Trial 1 MDS 2D 80% test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8" y="1849398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90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F3) 5%, 10%, 20% train basic methods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340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3492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F3) 5%,10%,20% PCA+1SAE+Softmax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448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69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 formulation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4231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Formulation 4, in short: “F4)”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are 21 protein, build the classification system independently for each protein.</a:t>
            </a:r>
          </a:p>
          <a:p>
            <a:endParaRPr lang="en-US" dirty="0"/>
          </a:p>
          <a:p>
            <a:r>
              <a:rPr lang="en-US" dirty="0" smtClean="0"/>
              <a:t>Some protein label are all 0 or all 1, don’t make prediction on those proteins, because the </a:t>
            </a:r>
            <a:r>
              <a:rPr lang="en-US" dirty="0" err="1" smtClean="0"/>
              <a:t>Softmax</a:t>
            </a:r>
            <a:r>
              <a:rPr lang="en-US" dirty="0" smtClean="0"/>
              <a:t> must take at least two different labels.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8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90281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Overall 10000x6603 difference:</a:t>
            </a:r>
          </a:p>
          <a:p>
            <a:r>
              <a:rPr lang="en-US" dirty="0" smtClean="0"/>
              <a:t>&gt;&gt; </a:t>
            </a:r>
            <a:r>
              <a:rPr lang="en-US" dirty="0" err="1"/>
              <a:t>recoveryRate</a:t>
            </a:r>
            <a:r>
              <a:rPr lang="en-US" dirty="0"/>
              <a:t>=norm(x-</a:t>
            </a:r>
            <a:r>
              <a:rPr lang="en-US" dirty="0" err="1"/>
              <a:t>xRecovered</a:t>
            </a:r>
            <a:r>
              <a:rPr lang="en-US" dirty="0"/>
              <a:t>)/norm(</a:t>
            </a:r>
            <a:r>
              <a:rPr lang="en-US" dirty="0" err="1"/>
              <a:t>x+xRecovered</a:t>
            </a:r>
            <a:r>
              <a:rPr lang="en-US" dirty="0"/>
              <a:t>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  <a:r>
              <a:rPr lang="en-US" dirty="0" smtClean="0"/>
              <a:t>0.0070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0"/>
            <a:ext cx="616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F1) Just to show 200 out of 6603 pictures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360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 Histogram of 21 proteins’ labels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5154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42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on the previous histogram plot, not all of them has two classes</a:t>
            </a:r>
          </a:p>
          <a:p>
            <a:endParaRPr lang="en-US" dirty="0"/>
          </a:p>
          <a:p>
            <a:r>
              <a:rPr lang="en-US" dirty="0" smtClean="0"/>
              <a:t>Here are the ones which should get classification involved: 2, 3, 7, 8, 9, 10, 12, 13, 14, 15, 17, 18, 20, 21</a:t>
            </a:r>
          </a:p>
          <a:p>
            <a:endParaRPr lang="en-US" dirty="0"/>
          </a:p>
          <a:p>
            <a:r>
              <a:rPr lang="en-US" dirty="0" smtClean="0"/>
              <a:t>For each protein, generate five random trials with train-test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16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 data visualization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visualize data:</a:t>
            </a:r>
          </a:p>
          <a:p>
            <a:endParaRPr lang="en-US" dirty="0"/>
          </a:p>
          <a:p>
            <a:r>
              <a:rPr lang="en-US" dirty="0" smtClean="0"/>
              <a:t>Select protein 2 (have both classes), use 20% train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1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F4) Protein 2: train and test labels histogram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844824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788024" y="29249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subplot(1,2,1)</a:t>
            </a:r>
          </a:p>
          <a:p>
            <a:r>
              <a:rPr lang="en-US" dirty="0"/>
              <a:t>    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);</a:t>
            </a:r>
          </a:p>
          <a:p>
            <a:r>
              <a:rPr lang="en-US" dirty="0"/>
              <a:t>    subplot(1,2,2)</a:t>
            </a:r>
          </a:p>
          <a:p>
            <a:r>
              <a:rPr lang="en-US" dirty="0"/>
              <a:t>    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testLabels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70451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 Scatter plot on train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8" y="1772816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076056" y="21328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D= </a:t>
            </a:r>
            <a:r>
              <a:rPr lang="en-US" dirty="0" err="1"/>
              <a:t>pdist</a:t>
            </a:r>
            <a:r>
              <a:rPr lang="en-US" dirty="0"/>
              <a:t>(</a:t>
            </a:r>
            <a:r>
              <a:rPr lang="en-US" dirty="0" err="1"/>
              <a:t>trainData</a:t>
            </a:r>
            <a:r>
              <a:rPr lang="en-US" dirty="0"/>
              <a:t>','</a:t>
            </a:r>
            <a:r>
              <a:rPr lang="en-US" dirty="0" err="1"/>
              <a:t>euclidean</a:t>
            </a:r>
            <a:r>
              <a:rPr lang="en-US" dirty="0"/>
              <a:t>');</a:t>
            </a:r>
          </a:p>
          <a:p>
            <a:r>
              <a:rPr lang="en-US" dirty="0"/>
              <a:t>   [</a:t>
            </a:r>
            <a:r>
              <a:rPr lang="en-US" dirty="0" err="1"/>
              <a:t>Y,eigvals</a:t>
            </a:r>
            <a:r>
              <a:rPr lang="en-US" dirty="0"/>
              <a:t>] = </a:t>
            </a:r>
            <a:r>
              <a:rPr lang="en-US" dirty="0" err="1"/>
              <a:t>cmdscale</a:t>
            </a:r>
            <a:r>
              <a:rPr lang="en-US" dirty="0"/>
              <a:t>(D);</a:t>
            </a:r>
          </a:p>
          <a:p>
            <a:r>
              <a:rPr lang="en-US" dirty="0"/>
              <a:t>   Y=Y';</a:t>
            </a:r>
          </a:p>
          <a:p>
            <a:r>
              <a:rPr lang="en-US" dirty="0"/>
              <a:t>   class1=Y(1:2,trainLabels==0);</a:t>
            </a:r>
          </a:p>
          <a:p>
            <a:r>
              <a:rPr lang="en-US" dirty="0"/>
              <a:t>   class2=Y(1:2,trainLabels==1);</a:t>
            </a:r>
          </a:p>
          <a:p>
            <a:r>
              <a:rPr lang="en-US" dirty="0"/>
              <a:t>   scatter(class1(1,:),class1(2,:),'r+')</a:t>
            </a:r>
          </a:p>
          <a:p>
            <a:r>
              <a:rPr lang="en-US" dirty="0"/>
              <a:t>   hold on</a:t>
            </a:r>
          </a:p>
          <a:p>
            <a:r>
              <a:rPr lang="en-US" dirty="0"/>
              <a:t>   scatter(class2(1,:),class2(2,:),'</a:t>
            </a:r>
            <a:r>
              <a:rPr lang="en-US" dirty="0" err="1"/>
              <a:t>gx</a:t>
            </a:r>
            <a:r>
              <a:rPr lang="en-US" dirty="0"/>
              <a:t>')</a:t>
            </a:r>
          </a:p>
          <a:p>
            <a:r>
              <a:rPr lang="en-US" dirty="0"/>
              <a:t>   </a:t>
            </a:r>
            <a:r>
              <a:rPr lang="en-US" dirty="0" err="1"/>
              <a:t>xlabel</a:t>
            </a:r>
            <a:r>
              <a:rPr lang="en-US" dirty="0"/>
              <a:t>('y1')</a:t>
            </a:r>
          </a:p>
          <a:p>
            <a:r>
              <a:rPr lang="en-US" dirty="0"/>
              <a:t>   </a:t>
            </a:r>
            <a:r>
              <a:rPr lang="en-US" dirty="0" err="1"/>
              <a:t>ylabel</a:t>
            </a:r>
            <a:r>
              <a:rPr lang="en-US" dirty="0"/>
              <a:t>('y2')</a:t>
            </a:r>
          </a:p>
        </p:txBody>
      </p:sp>
    </p:spTree>
    <p:extLst>
      <p:ext uri="{BB962C8B-B14F-4D97-AF65-F5344CB8AC3E}">
        <p14:creationId xmlns:p14="http://schemas.microsoft.com/office/powerpoint/2010/main" val="4271705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 Scatter plot on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364563" cy="402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148064" y="206084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D= </a:t>
            </a:r>
            <a:r>
              <a:rPr lang="en-US" dirty="0" err="1"/>
              <a:t>pdist</a:t>
            </a:r>
            <a:r>
              <a:rPr lang="en-US" dirty="0"/>
              <a:t>(</a:t>
            </a:r>
            <a:r>
              <a:rPr lang="en-US" dirty="0" err="1"/>
              <a:t>testData</a:t>
            </a:r>
            <a:r>
              <a:rPr lang="en-US" dirty="0"/>
              <a:t>','</a:t>
            </a:r>
            <a:r>
              <a:rPr lang="en-US" dirty="0" err="1"/>
              <a:t>euclidean</a:t>
            </a:r>
            <a:r>
              <a:rPr lang="en-US" dirty="0"/>
              <a:t>');</a:t>
            </a:r>
          </a:p>
          <a:p>
            <a:r>
              <a:rPr lang="en-US" dirty="0"/>
              <a:t>   [</a:t>
            </a:r>
            <a:r>
              <a:rPr lang="en-US" dirty="0" err="1"/>
              <a:t>Y,eigvals</a:t>
            </a:r>
            <a:r>
              <a:rPr lang="en-US" dirty="0"/>
              <a:t>] = </a:t>
            </a:r>
            <a:r>
              <a:rPr lang="en-US" dirty="0" err="1"/>
              <a:t>cmdscale</a:t>
            </a:r>
            <a:r>
              <a:rPr lang="en-US" dirty="0"/>
              <a:t>(D);</a:t>
            </a:r>
          </a:p>
          <a:p>
            <a:r>
              <a:rPr lang="en-US" dirty="0"/>
              <a:t>   Y=Y';</a:t>
            </a:r>
          </a:p>
          <a:p>
            <a:r>
              <a:rPr lang="en-US" dirty="0"/>
              <a:t>   class1=Y(1:2,testLabels==0);</a:t>
            </a:r>
          </a:p>
          <a:p>
            <a:r>
              <a:rPr lang="en-US" dirty="0"/>
              <a:t>   class2=Y(1:2,testLabels==1);</a:t>
            </a:r>
          </a:p>
          <a:p>
            <a:r>
              <a:rPr lang="en-US" dirty="0"/>
              <a:t>   scatter(class1(1,:),class1(2,:),'r+')</a:t>
            </a:r>
          </a:p>
          <a:p>
            <a:r>
              <a:rPr lang="en-US" dirty="0"/>
              <a:t>   hold on</a:t>
            </a:r>
          </a:p>
          <a:p>
            <a:r>
              <a:rPr lang="en-US" dirty="0"/>
              <a:t>   scatter(class2(1,:),class2(2,:),'</a:t>
            </a:r>
            <a:r>
              <a:rPr lang="en-US" dirty="0" err="1"/>
              <a:t>gx</a:t>
            </a:r>
            <a:r>
              <a:rPr lang="en-US" dirty="0"/>
              <a:t>')</a:t>
            </a:r>
          </a:p>
          <a:p>
            <a:r>
              <a:rPr lang="en-US" dirty="0"/>
              <a:t>   </a:t>
            </a:r>
            <a:r>
              <a:rPr lang="en-US" dirty="0" err="1"/>
              <a:t>xlabel</a:t>
            </a:r>
            <a:r>
              <a:rPr lang="en-US" dirty="0"/>
              <a:t>('y1')</a:t>
            </a:r>
          </a:p>
          <a:p>
            <a:r>
              <a:rPr lang="en-US" dirty="0"/>
              <a:t>   </a:t>
            </a:r>
            <a:r>
              <a:rPr lang="en-US" dirty="0" err="1"/>
              <a:t>ylabel</a:t>
            </a:r>
            <a:r>
              <a:rPr lang="en-US" dirty="0"/>
              <a:t>('y2')</a:t>
            </a:r>
          </a:p>
        </p:txBody>
      </p:sp>
    </p:spTree>
    <p:extLst>
      <p:ext uri="{BB962C8B-B14F-4D97-AF65-F5344CB8AC3E}">
        <p14:creationId xmlns:p14="http://schemas.microsoft.com/office/powerpoint/2010/main" val="308502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F4) generate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protein generate 5 random trial</a:t>
            </a:r>
          </a:p>
          <a:p>
            <a:endParaRPr lang="en-US" dirty="0"/>
          </a:p>
          <a:p>
            <a:r>
              <a:rPr lang="en-US" dirty="0" smtClean="0"/>
              <a:t>Each trial contains 20% train and 80% test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idea applies to 10% train 90% test and 5% train and 95</a:t>
            </a:r>
            <a:r>
              <a:rPr lang="en-US" smtClean="0"/>
              <a:t>% test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original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5"/>
            <a:ext cx="82296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63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recovery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5"/>
            <a:ext cx="82296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72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difference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29600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1110</Words>
  <Application>Microsoft Office PowerPoint</Application>
  <PresentationFormat>全屏显示(4:3)</PresentationFormat>
  <Paragraphs>173</Paragraphs>
  <Slides>66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Digit PCA recovery experiment</vt:lpstr>
      <vt:lpstr>result</vt:lpstr>
      <vt:lpstr>Protein recovery experiment</vt:lpstr>
      <vt:lpstr>PowerPoint 演示文稿</vt:lpstr>
      <vt:lpstr>Problem formulation 1 (the following ppt use “F1)” )</vt:lpstr>
      <vt:lpstr>PowerPoint 演示文稿</vt:lpstr>
      <vt:lpstr>Bigger size: original</vt:lpstr>
      <vt:lpstr>Bigger size: recovery</vt:lpstr>
      <vt:lpstr>Bigger size: difference</vt:lpstr>
      <vt:lpstr> plot 200 pictures of xReduced, each square is 14x14=196 dim</vt:lpstr>
      <vt:lpstr>F1) Labeled data</vt:lpstr>
      <vt:lpstr>F1) Histogram of 21 proteins’ labels</vt:lpstr>
      <vt:lpstr>F1) use common range[0,1,0,150]</vt:lpstr>
      <vt:lpstr>F1): mix up all labeled data</vt:lpstr>
      <vt:lpstr>F1) After combine all 21 proteins, labels histogram: 2070 class 1 and 1980 class 2</vt:lpstr>
      <vt:lpstr>F1) Preprocessing labelled data</vt:lpstr>
      <vt:lpstr>Before classification tasks, let’s visualize the training and testing data</vt:lpstr>
      <vt:lpstr>F1) Data visualization(Fold 1)</vt:lpstr>
      <vt:lpstr>F1) Fold 1 training and testing labels histogram</vt:lpstr>
      <vt:lpstr>F1) MDS Plot of train set in 2D</vt:lpstr>
      <vt:lpstr>F1) MDS plot of test set in 2D</vt:lpstr>
      <vt:lpstr>F1) Data visualization(Fold 2)</vt:lpstr>
      <vt:lpstr>F1) Fold 2 training and testing labels histogram</vt:lpstr>
      <vt:lpstr>F1) MDS Plot of train set in 2D</vt:lpstr>
      <vt:lpstr>F1) MDS Plot of test set in 2D</vt:lpstr>
      <vt:lpstr>PowerPoint 演示文稿</vt:lpstr>
      <vt:lpstr>F1) baseline</vt:lpstr>
      <vt:lpstr>F1) Basic classification methods 10 folds cross validation</vt:lpstr>
      <vt:lpstr>F1) PCA+1SAE+Softmax 10 folds config:</vt:lpstr>
      <vt:lpstr>F1) PCA+1SAE+Softmax 10 folds</vt:lpstr>
      <vt:lpstr>PowerPoint 演示文稿</vt:lpstr>
      <vt:lpstr> Problem formulation 2(in short “F2)”)</vt:lpstr>
      <vt:lpstr>F2) Fold 1 labels histogram</vt:lpstr>
      <vt:lpstr>F2) Fold 1 MDS 2D train </vt:lpstr>
      <vt:lpstr>F2) Fold 1 MDS 2D test</vt:lpstr>
      <vt:lpstr>F2) Fold 2 labels’ histogram</vt:lpstr>
      <vt:lpstr>F2) Fold 2 MDS 2D train</vt:lpstr>
      <vt:lpstr>F2) Fold 2 MDS 2D test</vt:lpstr>
      <vt:lpstr>F2) Basic Classification Methods protein data 5 fold cross validation</vt:lpstr>
      <vt:lpstr>F2) PCA+1SAE+Softmax config</vt:lpstr>
      <vt:lpstr>F2) PCA+1SAE+Softmax</vt:lpstr>
      <vt:lpstr>PowerPoint 演示文稿</vt:lpstr>
      <vt:lpstr> Problem Formulation 3(in short “F3)”)</vt:lpstr>
      <vt:lpstr>F3) 5% train 95% test</vt:lpstr>
      <vt:lpstr>F3) Trial 1 5% train, 95% test</vt:lpstr>
      <vt:lpstr>F3)Trial 1 MDS 2D 5% train</vt:lpstr>
      <vt:lpstr>F3) Trail 1 MDS 2D 95% test</vt:lpstr>
      <vt:lpstr>F3) 10% train 90% test</vt:lpstr>
      <vt:lpstr>F3) Trial 1 10% train, 90% test</vt:lpstr>
      <vt:lpstr>F3) Trial 1 MDS 2D 10% train</vt:lpstr>
      <vt:lpstr>F3) Trial 1 MDS 2D 90% test</vt:lpstr>
      <vt:lpstr>F3) 20% train 80% test</vt:lpstr>
      <vt:lpstr>F3) Trial 1 20% train, 80% test</vt:lpstr>
      <vt:lpstr>F3) Trial 1 MDS 2D 20% train</vt:lpstr>
      <vt:lpstr>F3) Trial 1 MDS 2D 80% test</vt:lpstr>
      <vt:lpstr>F3) 5%, 10%, 20% train basic methods</vt:lpstr>
      <vt:lpstr>F3) 5%,10%,20% PCA+1SAE+Softmax</vt:lpstr>
      <vt:lpstr>PowerPoint 演示文稿</vt:lpstr>
      <vt:lpstr>Problem Formulation 4, in short: “F4)”</vt:lpstr>
      <vt:lpstr>F4) Histogram of 21 proteins’ labels</vt:lpstr>
      <vt:lpstr>F4)</vt:lpstr>
      <vt:lpstr>F4) data visualization</vt:lpstr>
      <vt:lpstr>F4) Protein 2: train and test labels histogram</vt:lpstr>
      <vt:lpstr>F4) Scatter plot on train</vt:lpstr>
      <vt:lpstr>F4) Scatter plot on test</vt:lpstr>
      <vt:lpstr>F4) generate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experiment</dc:title>
  <dc:creator>Chao Fang</dc:creator>
  <cp:lastModifiedBy>Chao Fang</cp:lastModifiedBy>
  <cp:revision>144</cp:revision>
  <dcterms:created xsi:type="dcterms:W3CDTF">2014-04-06T03:45:37Z</dcterms:created>
  <dcterms:modified xsi:type="dcterms:W3CDTF">2014-04-23T23:40:30Z</dcterms:modified>
</cp:coreProperties>
</file>