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Cab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BB1F22-BEC5-40E0-A496-D5D0CAEACAA5}">
  <a:tblStyle styleId="{58BB1F22-BEC5-40E0-A496-D5D0CAEAC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11" Type="http://schemas.openxmlformats.org/officeDocument/2006/relationships/slide" Target="slides/slide5.xml"/><Relationship Id="rId22" Type="http://schemas.openxmlformats.org/officeDocument/2006/relationships/font" Target="fonts/Cabin-italic.fntdata"/><Relationship Id="rId10" Type="http://schemas.openxmlformats.org/officeDocument/2006/relationships/slide" Target="slides/slide4.xml"/><Relationship Id="rId21" Type="http://schemas.openxmlformats.org/officeDocument/2006/relationships/font" Target="fonts/Cabin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ab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5e2c8b4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45e2c8b48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e2c8b4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5e2c8b48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e2c8b4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5e2c8b48c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e2c8b48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5e2c8b48c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Cabin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Cabin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⚫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Cabin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" name="Google Shape;82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⚫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187624" y="1124744"/>
            <a:ext cx="7643813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 u="none" cap="none" strike="noStrike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 u="none" cap="none" strike="noStrike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Banco de Dados II</a:t>
            </a:r>
            <a:endParaRPr b="1" i="1" sz="3600" u="none" cap="none" strike="noStrike">
              <a:solidFill>
                <a:srgbClr val="3B1D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 u="none" cap="none" strike="noStrike">
                <a:solidFill>
                  <a:srgbClr val="3B1D14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pt-BR" sz="3600" u="none" cap="none" strike="noStrike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Projeto de Banco de Dados</a:t>
            </a:r>
            <a:endParaRPr b="1" i="1" sz="3600" u="none" cap="none" strike="noStrike">
              <a:solidFill>
                <a:srgbClr val="3B1D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3B1D1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3B1D1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Rede de Hotéis</a:t>
            </a:r>
            <a:endParaRPr b="1" i="1" sz="3600" u="none" cap="none" strike="noStrike">
              <a:solidFill>
                <a:srgbClr val="3B1D1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3B1D1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Aluno:  </a:t>
            </a:r>
            <a:r>
              <a:rPr b="1" i="1" lang="pt-BR" sz="2400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Rafael Faustini Costa de Oliveira</a:t>
            </a:r>
            <a:endParaRPr b="1" i="1" sz="2400">
              <a:solidFill>
                <a:srgbClr val="3B1D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Aluno:  André Luiz de Oliveira Cunha</a:t>
            </a:r>
            <a:endParaRPr b="1" i="1" sz="2400" u="none" cap="none" strike="noStrike">
              <a:solidFill>
                <a:srgbClr val="3B1D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Orientadora: Profª MSc Claudia Abreu Paes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3B1D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3B1D14"/>
                </a:solidFill>
                <a:latin typeface="Calibri"/>
                <a:ea typeface="Calibri"/>
                <a:cs typeface="Calibri"/>
                <a:sym typeface="Calibri"/>
              </a:rPr>
              <a:t>2018-2</a:t>
            </a:r>
            <a:endParaRPr b="1" i="1" sz="2400" u="none" cap="none" strike="noStrike">
              <a:solidFill>
                <a:srgbClr val="3B1D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1187624" y="1214438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 cap="smal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Script de Inserção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187670" y="3198161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estado (uf,nome) values('RJ','Rio de Janeiro');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cidade (ddd,nome,estadoCodigo) values('21','Niterói', 1);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hotel (nome,endereco,valorDiaria,classificacao,cidadeCodigo) values(‘Hotel Solar do Amanhã’,'Rua Gavião Peixoto, 534', 238, 3, 1);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apartamento (situacao,numeroSequencial,codigoHotel) values('Ocupado', 101, 1);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hospede values ('66152422736','Thomas Bryan Martins','Rua D','2226734834');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ocupacaoreserva (apartamentoCod,hospedeCpf,dataEntrada,dataSaida,estado) values (2,'66152422736','2018-10-26','2018-10-28','Reservado');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formapagamento (descricao) values ('Cartão de Crédito');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pt-BR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pagamento (ocupacaoreservaCod, formapagamentoId, tipo, valor, numeroparcelas, datavencimento) values (2, 2,'Sinal', 335,875, 1, '2018-11-12');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22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∙"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749925" y="2430025"/>
            <a:ext cx="6868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no total 98 linhas de inserção, segue abaixo amostras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1187624" y="1214438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 cap="smal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Script de Consultas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187670" y="1676111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434343"/>
                </a:solidFill>
              </a:rPr>
              <a:t>Nome do Cliente que mais se hospedou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select h.nome, count(*) Estadias from hospede h, ocupacaoreserva o where h.cpf = o.hospedeCpf group by h.nome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having count(*) = (select max(total) from (select hospedeCpf,count(*) as total from ocupacaoreserva group by hospedeCpf) as a);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434343"/>
                </a:solidFill>
              </a:rPr>
              <a:t>Nome do Cliente que mais gastou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select h.nome, sum(valor) Gasto from hospede h, ocupacaoreserva o, pagamento p where h.cpf = o.hospedeCpf and p.ocupacaoreservaCod = o.codigo group by h.nome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having sum(valor) = (select max(total) from (select hospedeCpf,sum(valor)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as total from pagamento, ocupacaoreserva where pagamento.ocupacaoreservaCod = ocupacaoreserva.codigo group by hospedeCpf ) as a);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434343"/>
                </a:solidFill>
              </a:rPr>
              <a:t>Top 3 estados com maior número de hotéis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SELECT e.nome Estado,count(*) QuantidadeHoteis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from cidade as c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Join estado as 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	on c.estadoCodigo = e.codigo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Join hotel as h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	on h.cidadeCodigo = c.codigo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group by e.nome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order by QuantidadeHoteis DESC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LIMIT 3;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434343"/>
                </a:solidFill>
              </a:rPr>
              <a:t>Nomes dos hóspedes  que se hospedaram no mês de outubro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SELECT nome FROM hospede,ocupacaoreserva WHERE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hospede.cpf=ocupacaoreserva.hospedeCpf AND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dataEntrada BETWEEN '2018-10-01' AND '2018-10-31'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1187624" y="1214438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 cap="smal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Script de Consultas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500195" y="2029386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434343"/>
                </a:solidFill>
              </a:rPr>
              <a:t>Nome de cidades que  não possuem  um hotel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SELECT nome from cidade where codigo not in (select cidadeCodigo from hotel);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434343"/>
                </a:solidFill>
              </a:rPr>
              <a:t>Clientes que possuam Bryan no nome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SELECT * from hospede where nome LIKE '%Bryan%';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434343"/>
                </a:solidFill>
              </a:rPr>
              <a:t>Qual das cidades teve o maior numero de hóspedes atendidos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SELECT c.nome, count(a.codigo) HospedesAtendidos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FROM cidade AS c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JOIN hotel AS h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  ON h.cidadeCodigo = c.codigo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JOIN apartamento AS a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  ON a.codigoHotel = h.codigo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JOIN ocupacaoreserva AS 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  ON o.apartamentoCod = a.codigo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group by c.nome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ORDER BY HospedesAtendidos DESC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LIMIT 1;</a:t>
            </a:r>
            <a:endParaRPr sz="600">
              <a:solidFill>
                <a:srgbClr val="434343"/>
              </a:solidFill>
            </a:endParaRPr>
          </a:p>
        </p:txBody>
      </p:sp>
      <p:pic>
        <p:nvPicPr>
          <p:cNvPr descr="Logo Azul"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187624" y="1214438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 cap="smal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Conclusão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239620" y="2636911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pt-BR">
                <a:solidFill>
                  <a:schemeClr val="dk1"/>
                </a:solidFill>
              </a:rPr>
              <a:t>A aplicação da modelagem de banco de dados junto com sua implantação numa situação real foi importante para compreender melhor a linguagem SQL. Dado o exposto, conclui-se que a modelagem é essencial e uma falha nela pode ser catastrófica para todo o desenvolvimento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1187624" y="1214438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 cap="smal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Apresentação do tema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187625" y="1828475"/>
            <a:ext cx="58551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locar em tópicos pontos que d</a:t>
            </a: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efinem o tema.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-"/>
            </a:pP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Organizar as demandas de reserva.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Organizar demandas de ocupação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Organizar tipos de pagamento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Organizar formas de pagamento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50" y="4397225"/>
            <a:ext cx="3209724" cy="24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187724" y="1087588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Conceitual</a:t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239620" y="2636911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∙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275" y="1634450"/>
            <a:ext cx="7507151" cy="50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1187724" y="708988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Lógico</a:t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239620" y="2636911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∙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9625" y="1170703"/>
            <a:ext cx="7643800" cy="55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1187624" y="1214438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Físico</a:t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1152150" y="1810525"/>
            <a:ext cx="79917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1152150" y="19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{58BB1F22-BEC5-40E0-A496-D5D0CAEACAA5}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   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UF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Caractere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Nome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9" name="Google Shape;139;p17"/>
          <p:cNvSpPr txBox="1"/>
          <p:nvPr/>
        </p:nvSpPr>
        <p:spPr>
          <a:xfrm>
            <a:off x="1054575" y="1730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Estado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1152150" y="34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{58BB1F22-BEC5-40E0-A496-D5D0CAEACAA5}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  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DDD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Sigla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Caractere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Nome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Estado.Cod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1" name="Google Shape;141;p17"/>
          <p:cNvSpPr txBox="1"/>
          <p:nvPr/>
        </p:nvSpPr>
        <p:spPr>
          <a:xfrm>
            <a:off x="1054575" y="3038250"/>
            <a:ext cx="3000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Cidade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1187624" y="1214438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Físico</a:t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1152150" y="1810525"/>
            <a:ext cx="79917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054575" y="1730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1152150" y="19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{58BB1F22-BEC5-40E0-A496-D5D0CAEACAA5}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Nome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Endereço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Classificação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Cidade.Cod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2" name="Google Shape;152;p18"/>
          <p:cNvSpPr txBox="1"/>
          <p:nvPr/>
        </p:nvSpPr>
        <p:spPr>
          <a:xfrm>
            <a:off x="1054575" y="1533775"/>
            <a:ext cx="3000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Hotel</a:t>
            </a:r>
            <a:endParaRPr sz="1100"/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1152150" y="397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{58BB1F22-BEC5-40E0-A496-D5D0CAEACAA5}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Situação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Número sequencial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Hotel.Cod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4" name="Google Shape;154;p18"/>
          <p:cNvSpPr txBox="1"/>
          <p:nvPr/>
        </p:nvSpPr>
        <p:spPr>
          <a:xfrm>
            <a:off x="1054575" y="3462650"/>
            <a:ext cx="30000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Apartamento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187624" y="1214438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Físico</a:t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1152150" y="1810525"/>
            <a:ext cx="79917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1054575" y="1730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64" name="Google Shape;164;p19"/>
          <p:cNvGraphicFramePr/>
          <p:nvPr/>
        </p:nvGraphicFramePr>
        <p:xfrm>
          <a:off x="1187625" y="18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{58BB1F22-BEC5-40E0-A496-D5D0CAEACAA5}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Cpf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Caractere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Nome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Endereço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5" name="Google Shape;165;p19"/>
          <p:cNvSpPr txBox="1"/>
          <p:nvPr/>
        </p:nvSpPr>
        <p:spPr>
          <a:xfrm>
            <a:off x="1054575" y="345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Hóspede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66" name="Google Shape;166;p19"/>
          <p:cNvGraphicFramePr/>
          <p:nvPr/>
        </p:nvGraphicFramePr>
        <p:xfrm>
          <a:off x="1187625" y="36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{58BB1F22-BEC5-40E0-A496-D5D0CAEACAA5}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Data-Entrada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Data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Data-Saída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Data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Estado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Apartamento.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Hóspede.cpf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Caractere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7" name="Google Shape;167;p19"/>
          <p:cNvSpPr txBox="1"/>
          <p:nvPr/>
        </p:nvSpPr>
        <p:spPr>
          <a:xfrm>
            <a:off x="1098050" y="2151250"/>
            <a:ext cx="30000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Ocupação Reserva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1187624" y="1214438"/>
            <a:ext cx="76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Físico</a:t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054575" y="1730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1187625" y="20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{58BB1F22-BEC5-40E0-A496-D5D0CAEACAA5}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Inteiro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Descrição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Alfanumérico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7" name="Google Shape;177;p20"/>
          <p:cNvSpPr txBox="1"/>
          <p:nvPr/>
        </p:nvSpPr>
        <p:spPr>
          <a:xfrm>
            <a:off x="1100925" y="2293700"/>
            <a:ext cx="3000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Forma de Pagamento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1187624" y="1214438"/>
            <a:ext cx="7643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 cap="smal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Script de Criação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61375" y="1676100"/>
            <a:ext cx="3430200" cy="4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estado 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codigo int Auto_increment Primary Key,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uf char(2),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nome varchar(100)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cidade 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codigo int auto_increment Primary Key,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ddd varchar(3),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nome varchar(100),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estadoCodigo int  NOT NULL,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Foreign Key(estadoCodigo) references estado(codigo)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hotel 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codigo int auto_increment Primary Key,</a:t>
            </a:r>
            <a:endParaRPr b="1"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varchar(100),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endereco varchar(150),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valorDiaria varchar(5),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classificacao tinyint Default 0,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cidadeCodigo int Not NULL,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Key(cidadeCodigo) references cidade(codigo)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apartamento(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codigo int auto_increment Primary Key,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situacao varchar(100),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numeroSequencial int,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codigoHotel int Not NULL,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Key(codigoHotel) references hotel(codigo)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Logo Azul"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762" y="116632"/>
            <a:ext cx="2352675" cy="74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4467025" y="1288800"/>
            <a:ext cx="4119000" cy="5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∙"/>
            </a:pP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hospede(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cpf char(11) Primary Key,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nome varchar(100),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endereco varchar(100),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tel char(11)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ocupacaoreserva(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codigo int auto_increment Primary Key,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apartamentoCod int,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hospedeCpf char(11),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dataEntrada date,</a:t>
            </a:r>
            <a:endParaRPr b="1"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∙"/>
            </a:pP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dataSaida date,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estado varchar(100),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Foreign Key(hospedeCpf) references hospede(cpf),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Foreign Key(apartamentoCod) references apartamento(codigo)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formapagamento 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int auto_increment Primary Key,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descricao varchar(100)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pagamento (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int auto_increment Primary Key,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ocupacaoreservaCod int,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formapagamentoId int,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 varchar(40),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float,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numeroparcelas int,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datavencimento date,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Key(ocupacaoreservaCod) references ocupacaoreserva(codigo),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Key(formapagamentoId) references formapagamento(id)</a:t>
            </a:r>
            <a:b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841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∙"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ício">
  <a:themeElements>
    <a:clrScheme name="Solstí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