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80" r:id="rId2"/>
  </p:sldMasterIdLst>
  <p:notesMasterIdLst>
    <p:notesMasterId r:id="rId6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12" r:id="rId32"/>
    <p:sldId id="313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x="12192000" cy="6858000"/>
  <p:notesSz cx="6858000" cy="9144000"/>
  <p:embeddedFontLs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Consolas" panose="020B0609020204030204" pitchFamily="49" charset="0"/>
      <p:regular r:id="rId66"/>
      <p:bold r:id="rId67"/>
      <p:italic r:id="rId68"/>
      <p:boldItalic r:id="rId69"/>
    </p:embeddedFont>
    <p:embeddedFont>
      <p:font typeface="Montserrat" panose="020B0604020202020204" charset="0"/>
      <p:regular r:id="rId70"/>
      <p:bold r:id="rId71"/>
      <p:italic r:id="rId72"/>
      <p:boldItalic r:id="rId73"/>
    </p:embeddedFont>
    <p:embeddedFont>
      <p:font typeface="Poppins" panose="00000500000000000000" pitchFamily="2" charset="0"/>
      <p:regular r:id="rId74"/>
      <p:bold r:id="rId75"/>
      <p:italic r:id="rId76"/>
      <p:boldItalic r:id="rId77"/>
    </p:embeddedFont>
    <p:embeddedFont>
      <p:font typeface="Ruda" panose="020B0604020202020204" charset="0"/>
      <p:regular r:id="rId78"/>
      <p:bold r:id="rId79"/>
    </p:embeddedFont>
    <p:embeddedFont>
      <p:font typeface="Teko" panose="020B0604020202020204" charset="0"/>
      <p:regular r:id="rId80"/>
      <p:bold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31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70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jm5N+7tKIieo6DtkxiYQnHF2FH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5F8587-91F1-4136-AE92-E613A37938C3}">
  <a:tblStyle styleId="{C15F8587-91F1-4136-AE92-E613A37938C3}" styleName="Table_0">
    <a:wholeTbl>
      <a:tcTxStyle b="off" i="off">
        <a:font>
          <a:latin typeface="Ruda"/>
          <a:ea typeface="Ruda"/>
          <a:cs typeface="Rud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EEEF"/>
          </a:solidFill>
        </a:fill>
      </a:tcStyle>
    </a:wholeTbl>
    <a:band1H>
      <a:tcTxStyle/>
      <a:tcStyle>
        <a:tcBdr/>
        <a:fill>
          <a:solidFill>
            <a:srgbClr val="F3DBD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3DBD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uda"/>
          <a:ea typeface="Ruda"/>
          <a:cs typeface="Ruda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Ruda"/>
          <a:ea typeface="Ruda"/>
          <a:cs typeface="Ruda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Ruda"/>
          <a:ea typeface="Ruda"/>
          <a:cs typeface="Rud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uda"/>
          <a:ea typeface="Ruda"/>
          <a:cs typeface="Rud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70" y="90"/>
      </p:cViewPr>
      <p:guideLst>
        <p:guide orient="horz" pos="2160"/>
        <p:guide pos="7310"/>
        <p:guide orient="horz" pos="346"/>
        <p:guide orient="horz" pos="3974"/>
        <p:guide pos="3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13.fntdata"/><Relationship Id="rId79" Type="http://schemas.openxmlformats.org/officeDocument/2006/relationships/font" Target="fonts/font18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1.fntdata"/><Relationship Id="rId80" Type="http://schemas.openxmlformats.org/officeDocument/2006/relationships/font" Target="fonts/font19.fntdata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font" Target="fonts/font17.fntdata"/><Relationship Id="rId81" Type="http://schemas.openxmlformats.org/officeDocument/2006/relationships/font" Target="fonts/font20.fntdata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5.fntdata"/><Relationship Id="rId7" Type="http://schemas.openxmlformats.org/officeDocument/2006/relationships/slide" Target="slides/slide5.xml"/><Relationship Id="rId71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5.fntdata"/><Relationship Id="rId61" Type="http://schemas.openxmlformats.org/officeDocument/2006/relationships/notesMaster" Target="notesMasters/notesMaster1.xml"/><Relationship Id="rId8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168" name="Google Shape;1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120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5413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Title Slide">
  <p:cSld name="23_Title Sli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9"/>
          <p:cNvSpPr txBox="1">
            <a:spLocks noGrp="1"/>
          </p:cNvSpPr>
          <p:nvPr>
            <p:ph type="body" idx="1"/>
          </p:nvPr>
        </p:nvSpPr>
        <p:spPr>
          <a:xfrm>
            <a:off x="1870688" y="757453"/>
            <a:ext cx="7578112" cy="141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69"/>
          <p:cNvSpPr txBox="1">
            <a:spLocks noGrp="1"/>
          </p:cNvSpPr>
          <p:nvPr>
            <p:ph type="body" idx="2"/>
          </p:nvPr>
        </p:nvSpPr>
        <p:spPr>
          <a:xfrm>
            <a:off x="1870688" y="460591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Title Slide">
  <p:cSld name="22_Titl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0"/>
          <p:cNvSpPr txBox="1">
            <a:spLocks noGrp="1"/>
          </p:cNvSpPr>
          <p:nvPr>
            <p:ph type="body" idx="1"/>
          </p:nvPr>
        </p:nvSpPr>
        <p:spPr>
          <a:xfrm>
            <a:off x="8172450" y="2768600"/>
            <a:ext cx="3179763" cy="134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Title Slide">
  <p:cSld name="20_Title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1"/>
          <p:cNvSpPr>
            <a:spLocks noGrp="1"/>
          </p:cNvSpPr>
          <p:nvPr>
            <p:ph type="pic" idx="2"/>
          </p:nvPr>
        </p:nvSpPr>
        <p:spPr>
          <a:xfrm>
            <a:off x="4514849" y="2295526"/>
            <a:ext cx="1781176" cy="190023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2" name="Google Shape;72;p71"/>
          <p:cNvSpPr>
            <a:spLocks noGrp="1"/>
          </p:cNvSpPr>
          <p:nvPr>
            <p:ph type="pic" idx="3"/>
          </p:nvPr>
        </p:nvSpPr>
        <p:spPr>
          <a:xfrm>
            <a:off x="3267076" y="3586161"/>
            <a:ext cx="2200274" cy="154781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3" name="Google Shape;73;p71"/>
          <p:cNvSpPr>
            <a:spLocks noGrp="1"/>
          </p:cNvSpPr>
          <p:nvPr>
            <p:ph type="pic" idx="4"/>
          </p:nvPr>
        </p:nvSpPr>
        <p:spPr>
          <a:xfrm>
            <a:off x="1571626" y="1819275"/>
            <a:ext cx="2028825" cy="21526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4" name="Google Shape;74;p71"/>
          <p:cNvSpPr>
            <a:spLocks noGrp="1"/>
          </p:cNvSpPr>
          <p:nvPr>
            <p:ph type="pic" idx="5"/>
          </p:nvPr>
        </p:nvSpPr>
        <p:spPr>
          <a:xfrm>
            <a:off x="657226" y="3586161"/>
            <a:ext cx="2200274" cy="215264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5" name="Google Shape;75;p71"/>
          <p:cNvSpPr txBox="1">
            <a:spLocks noGrp="1"/>
          </p:cNvSpPr>
          <p:nvPr>
            <p:ph type="body" idx="1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71"/>
          <p:cNvSpPr txBox="1">
            <a:spLocks noGrp="1"/>
          </p:cNvSpPr>
          <p:nvPr>
            <p:ph type="body" idx="6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Title Slide">
  <p:cSld name="19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2"/>
          <p:cNvSpPr>
            <a:spLocks noGrp="1"/>
          </p:cNvSpPr>
          <p:nvPr>
            <p:ph type="pic" idx="2"/>
          </p:nvPr>
        </p:nvSpPr>
        <p:spPr>
          <a:xfrm>
            <a:off x="4531660" y="0"/>
            <a:ext cx="76603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9" name="Google Shape;79;p72"/>
          <p:cNvSpPr>
            <a:spLocks noGrp="1"/>
          </p:cNvSpPr>
          <p:nvPr>
            <p:ph type="pic" idx="3"/>
          </p:nvPr>
        </p:nvSpPr>
        <p:spPr>
          <a:xfrm>
            <a:off x="1" y="0"/>
            <a:ext cx="453166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0" name="Google Shape;80;p72"/>
          <p:cNvSpPr txBox="1">
            <a:spLocks noGrp="1"/>
          </p:cNvSpPr>
          <p:nvPr>
            <p:ph type="body" idx="1"/>
          </p:nvPr>
        </p:nvSpPr>
        <p:spPr>
          <a:xfrm>
            <a:off x="1433385" y="3045618"/>
            <a:ext cx="9325232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Title Slide">
  <p:cSld name="18_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3"/>
          <p:cNvSpPr>
            <a:spLocks noGrp="1"/>
          </p:cNvSpPr>
          <p:nvPr>
            <p:ph type="pic" idx="2"/>
          </p:nvPr>
        </p:nvSpPr>
        <p:spPr>
          <a:xfrm>
            <a:off x="1842248" y="1506071"/>
            <a:ext cx="10349753" cy="53519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73"/>
          <p:cNvSpPr txBox="1">
            <a:spLocks noGrp="1"/>
          </p:cNvSpPr>
          <p:nvPr>
            <p:ph type="body" idx="1"/>
          </p:nvPr>
        </p:nvSpPr>
        <p:spPr>
          <a:xfrm>
            <a:off x="7875588" y="4794250"/>
            <a:ext cx="4316412" cy="135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Title Slide">
  <p:cSld name="17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4"/>
          <p:cNvSpPr>
            <a:spLocks noGrp="1"/>
          </p:cNvSpPr>
          <p:nvPr>
            <p:ph type="pic" idx="2"/>
          </p:nvPr>
        </p:nvSpPr>
        <p:spPr>
          <a:xfrm>
            <a:off x="3088685" y="2196548"/>
            <a:ext cx="2554357" cy="25543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6" name="Google Shape;86;p74"/>
          <p:cNvSpPr>
            <a:spLocks noGrp="1"/>
          </p:cNvSpPr>
          <p:nvPr>
            <p:ph type="pic" idx="3"/>
          </p:nvPr>
        </p:nvSpPr>
        <p:spPr>
          <a:xfrm>
            <a:off x="7503116" y="4303644"/>
            <a:ext cx="1600200" cy="160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body" idx="4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Slide">
  <p:cSld name="16_Title Sl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5"/>
          <p:cNvSpPr>
            <a:spLocks noGrp="1"/>
          </p:cNvSpPr>
          <p:nvPr>
            <p:ph type="pic" idx="2"/>
          </p:nvPr>
        </p:nvSpPr>
        <p:spPr>
          <a:xfrm>
            <a:off x="1524000" y="1043546"/>
            <a:ext cx="9144000" cy="477090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1" name="Google Shape;91;p75"/>
          <p:cNvSpPr txBox="1">
            <a:spLocks noGrp="1"/>
          </p:cNvSpPr>
          <p:nvPr>
            <p:ph type="body" idx="1"/>
          </p:nvPr>
        </p:nvSpPr>
        <p:spPr>
          <a:xfrm>
            <a:off x="2870994" y="2086802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75"/>
          <p:cNvSpPr txBox="1">
            <a:spLocks noGrp="1"/>
          </p:cNvSpPr>
          <p:nvPr>
            <p:ph type="body" idx="3"/>
          </p:nvPr>
        </p:nvSpPr>
        <p:spPr>
          <a:xfrm>
            <a:off x="2870994" y="1789940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6"/>
          <p:cNvSpPr>
            <a:spLocks noGrp="1"/>
          </p:cNvSpPr>
          <p:nvPr>
            <p:ph type="pic" idx="2"/>
          </p:nvPr>
        </p:nvSpPr>
        <p:spPr>
          <a:xfrm>
            <a:off x="8043853" y="3926541"/>
            <a:ext cx="3426488" cy="17133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5" name="Google Shape;95;p76"/>
          <p:cNvSpPr txBox="1">
            <a:spLocks noGrp="1"/>
          </p:cNvSpPr>
          <p:nvPr>
            <p:ph type="body" idx="1"/>
          </p:nvPr>
        </p:nvSpPr>
        <p:spPr>
          <a:xfrm>
            <a:off x="980561" y="1847325"/>
            <a:ext cx="4201040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76"/>
          <p:cNvSpPr txBox="1">
            <a:spLocks noGrp="1"/>
          </p:cNvSpPr>
          <p:nvPr>
            <p:ph type="body" idx="3"/>
          </p:nvPr>
        </p:nvSpPr>
        <p:spPr>
          <a:xfrm>
            <a:off x="980561" y="1550463"/>
            <a:ext cx="420104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7"/>
          <p:cNvSpPr txBox="1">
            <a:spLocks noGrp="1"/>
          </p:cNvSpPr>
          <p:nvPr>
            <p:ph type="body" idx="1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77"/>
          <p:cNvSpPr txBox="1">
            <a:spLocks noGrp="1"/>
          </p:cNvSpPr>
          <p:nvPr>
            <p:ph type="body" idx="2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Slide">
  <p:cSld name="13_Title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8"/>
          <p:cNvSpPr>
            <a:spLocks noGrp="1"/>
          </p:cNvSpPr>
          <p:nvPr>
            <p:ph type="pic" idx="2"/>
          </p:nvPr>
        </p:nvSpPr>
        <p:spPr>
          <a:xfrm>
            <a:off x="1176131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2" name="Google Shape;102;p78"/>
          <p:cNvSpPr>
            <a:spLocks noGrp="1"/>
          </p:cNvSpPr>
          <p:nvPr>
            <p:ph type="pic" idx="3"/>
          </p:nvPr>
        </p:nvSpPr>
        <p:spPr>
          <a:xfrm>
            <a:off x="3674166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3" name="Google Shape;103;p78"/>
          <p:cNvSpPr>
            <a:spLocks noGrp="1"/>
          </p:cNvSpPr>
          <p:nvPr>
            <p:ph type="pic" idx="4"/>
          </p:nvPr>
        </p:nvSpPr>
        <p:spPr>
          <a:xfrm>
            <a:off x="6172201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4" name="Google Shape;104;p78"/>
          <p:cNvSpPr>
            <a:spLocks noGrp="1"/>
          </p:cNvSpPr>
          <p:nvPr>
            <p:ph type="pic" idx="5"/>
          </p:nvPr>
        </p:nvSpPr>
        <p:spPr>
          <a:xfrm>
            <a:off x="8670236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78"/>
          <p:cNvSpPr txBox="1">
            <a:spLocks noGrp="1"/>
          </p:cNvSpPr>
          <p:nvPr>
            <p:ph type="body" idx="1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78"/>
          <p:cNvSpPr txBox="1">
            <a:spLocks noGrp="1"/>
          </p:cNvSpPr>
          <p:nvPr>
            <p:ph type="body" idx="6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Title Slide">
  <p:cSld name="21_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9"/>
          <p:cNvSpPr txBox="1">
            <a:spLocks noGrp="1"/>
          </p:cNvSpPr>
          <p:nvPr>
            <p:ph type="body" idx="1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9"/>
          <p:cNvSpPr txBox="1">
            <a:spLocks noGrp="1"/>
          </p:cNvSpPr>
          <p:nvPr>
            <p:ph type="body" idx="2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Slide">
  <p:cSld name="12_Title Slid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9"/>
          <p:cNvSpPr>
            <a:spLocks noGrp="1"/>
          </p:cNvSpPr>
          <p:nvPr>
            <p:ph type="pic" idx="2"/>
          </p:nvPr>
        </p:nvSpPr>
        <p:spPr>
          <a:xfrm>
            <a:off x="1" y="3429000"/>
            <a:ext cx="2790092" cy="25856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79"/>
          <p:cNvSpPr>
            <a:spLocks noGrp="1"/>
          </p:cNvSpPr>
          <p:nvPr>
            <p:ph type="pic" idx="3"/>
          </p:nvPr>
        </p:nvSpPr>
        <p:spPr>
          <a:xfrm>
            <a:off x="3132430" y="3429001"/>
            <a:ext cx="3109871" cy="25856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0" name="Google Shape;110;p79"/>
          <p:cNvSpPr>
            <a:spLocks noGrp="1"/>
          </p:cNvSpPr>
          <p:nvPr>
            <p:ph type="pic" idx="4"/>
          </p:nvPr>
        </p:nvSpPr>
        <p:spPr>
          <a:xfrm>
            <a:off x="6584637" y="3429001"/>
            <a:ext cx="3109871" cy="25856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1" name="Google Shape;111;p79"/>
          <p:cNvSpPr>
            <a:spLocks noGrp="1"/>
          </p:cNvSpPr>
          <p:nvPr>
            <p:ph type="pic" idx="5"/>
          </p:nvPr>
        </p:nvSpPr>
        <p:spPr>
          <a:xfrm>
            <a:off x="10036844" y="3429001"/>
            <a:ext cx="2155156" cy="25856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2" name="Google Shape;112;p79"/>
          <p:cNvSpPr txBox="1">
            <a:spLocks noGrp="1"/>
          </p:cNvSpPr>
          <p:nvPr>
            <p:ph type="body" idx="1"/>
          </p:nvPr>
        </p:nvSpPr>
        <p:spPr>
          <a:xfrm>
            <a:off x="1870688" y="757453"/>
            <a:ext cx="7578112" cy="84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79"/>
          <p:cNvSpPr txBox="1">
            <a:spLocks noGrp="1"/>
          </p:cNvSpPr>
          <p:nvPr>
            <p:ph type="body" idx="6"/>
          </p:nvPr>
        </p:nvSpPr>
        <p:spPr>
          <a:xfrm>
            <a:off x="1870688" y="460591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0"/>
          <p:cNvSpPr txBox="1">
            <a:spLocks noGrp="1"/>
          </p:cNvSpPr>
          <p:nvPr>
            <p:ph type="body" idx="1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80"/>
          <p:cNvSpPr txBox="1">
            <a:spLocks noGrp="1"/>
          </p:cNvSpPr>
          <p:nvPr>
            <p:ph type="body" idx="2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1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28235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9" name="Google Shape;119;p81"/>
          <p:cNvSpPr txBox="1">
            <a:spLocks noGrp="1"/>
          </p:cNvSpPr>
          <p:nvPr>
            <p:ph type="body" idx="1"/>
          </p:nvPr>
        </p:nvSpPr>
        <p:spPr>
          <a:xfrm>
            <a:off x="2067698" y="708025"/>
            <a:ext cx="8056606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81"/>
          <p:cNvSpPr txBox="1">
            <a:spLocks noGrp="1"/>
          </p:cNvSpPr>
          <p:nvPr>
            <p:ph type="body" idx="3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2"/>
          <p:cNvSpPr>
            <a:spLocks noGrp="1"/>
          </p:cNvSpPr>
          <p:nvPr>
            <p:ph type="pic" idx="2"/>
          </p:nvPr>
        </p:nvSpPr>
        <p:spPr>
          <a:xfrm>
            <a:off x="0" y="2774656"/>
            <a:ext cx="12192000" cy="217675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3" name="Google Shape;123;p82"/>
          <p:cNvSpPr txBox="1">
            <a:spLocks noGrp="1"/>
          </p:cNvSpPr>
          <p:nvPr>
            <p:ph type="body" idx="1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82"/>
          <p:cNvSpPr txBox="1">
            <a:spLocks noGrp="1"/>
          </p:cNvSpPr>
          <p:nvPr>
            <p:ph type="body" idx="3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3"/>
          <p:cNvSpPr>
            <a:spLocks noGrp="1"/>
          </p:cNvSpPr>
          <p:nvPr>
            <p:ph type="pic" idx="2"/>
          </p:nvPr>
        </p:nvSpPr>
        <p:spPr>
          <a:xfrm>
            <a:off x="3484796" y="3924400"/>
            <a:ext cx="679938" cy="67993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7" name="Google Shape;127;p83"/>
          <p:cNvSpPr>
            <a:spLocks noGrp="1"/>
          </p:cNvSpPr>
          <p:nvPr>
            <p:ph type="pic" idx="3"/>
          </p:nvPr>
        </p:nvSpPr>
        <p:spPr>
          <a:xfrm>
            <a:off x="6560934" y="3924400"/>
            <a:ext cx="679938" cy="67993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83"/>
          <p:cNvSpPr>
            <a:spLocks noGrp="1"/>
          </p:cNvSpPr>
          <p:nvPr>
            <p:ph type="pic" idx="4"/>
          </p:nvPr>
        </p:nvSpPr>
        <p:spPr>
          <a:xfrm>
            <a:off x="9637072" y="3924400"/>
            <a:ext cx="679938" cy="67993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9" name="Google Shape;129;p83"/>
          <p:cNvSpPr txBox="1">
            <a:spLocks noGrp="1"/>
          </p:cNvSpPr>
          <p:nvPr>
            <p:ph type="body" idx="1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83"/>
          <p:cNvSpPr txBox="1">
            <a:spLocks noGrp="1"/>
          </p:cNvSpPr>
          <p:nvPr>
            <p:ph type="body" idx="5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4"/>
          <p:cNvSpPr>
            <a:spLocks noGrp="1"/>
          </p:cNvSpPr>
          <p:nvPr>
            <p:ph type="pic" idx="2"/>
          </p:nvPr>
        </p:nvSpPr>
        <p:spPr>
          <a:xfrm>
            <a:off x="753801" y="1358537"/>
            <a:ext cx="6757341" cy="54994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3" name="Google Shape;133;p84"/>
          <p:cNvSpPr txBox="1">
            <a:spLocks noGrp="1"/>
          </p:cNvSpPr>
          <p:nvPr>
            <p:ph type="body" idx="1"/>
          </p:nvPr>
        </p:nvSpPr>
        <p:spPr>
          <a:xfrm>
            <a:off x="1305483" y="5413688"/>
            <a:ext cx="4230022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84"/>
          <p:cNvSpPr txBox="1">
            <a:spLocks noGrp="1"/>
          </p:cNvSpPr>
          <p:nvPr>
            <p:ph type="body" idx="3"/>
          </p:nvPr>
        </p:nvSpPr>
        <p:spPr>
          <a:xfrm>
            <a:off x="1305483" y="5116826"/>
            <a:ext cx="4230022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5"/>
          <p:cNvSpPr>
            <a:spLocks noGrp="1"/>
          </p:cNvSpPr>
          <p:nvPr>
            <p:ph type="pic" idx="2"/>
          </p:nvPr>
        </p:nvSpPr>
        <p:spPr>
          <a:xfrm>
            <a:off x="7672388" y="1908175"/>
            <a:ext cx="3648075" cy="4949825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85"/>
          <p:cNvSpPr txBox="1">
            <a:spLocks noGrp="1"/>
          </p:cNvSpPr>
          <p:nvPr>
            <p:ph type="body" idx="1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85"/>
          <p:cNvSpPr txBox="1">
            <a:spLocks noGrp="1"/>
          </p:cNvSpPr>
          <p:nvPr>
            <p:ph type="body" idx="3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6"/>
          <p:cNvSpPr>
            <a:spLocks noGrp="1"/>
          </p:cNvSpPr>
          <p:nvPr>
            <p:ph type="pic" idx="2"/>
          </p:nvPr>
        </p:nvSpPr>
        <p:spPr>
          <a:xfrm>
            <a:off x="8136366" y="1"/>
            <a:ext cx="4055633" cy="40556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7"/>
          <p:cNvSpPr>
            <a:spLocks noGrp="1"/>
          </p:cNvSpPr>
          <p:nvPr>
            <p:ph type="pic" idx="2"/>
          </p:nvPr>
        </p:nvSpPr>
        <p:spPr>
          <a:xfrm>
            <a:off x="-1" y="0"/>
            <a:ext cx="6095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3" name="Google Shape;143;p87"/>
          <p:cNvSpPr txBox="1">
            <a:spLocks noGrp="1"/>
          </p:cNvSpPr>
          <p:nvPr>
            <p:ph type="body" idx="1"/>
          </p:nvPr>
        </p:nvSpPr>
        <p:spPr>
          <a:xfrm>
            <a:off x="7145216" y="988705"/>
            <a:ext cx="4700796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87"/>
          <p:cNvSpPr txBox="1">
            <a:spLocks noGrp="1"/>
          </p:cNvSpPr>
          <p:nvPr>
            <p:ph type="body" idx="3"/>
          </p:nvPr>
        </p:nvSpPr>
        <p:spPr>
          <a:xfrm>
            <a:off x="7145216" y="691843"/>
            <a:ext cx="4700796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8"/>
          <p:cNvSpPr>
            <a:spLocks noGrp="1"/>
          </p:cNvSpPr>
          <p:nvPr>
            <p:ph type="pic" idx="2"/>
          </p:nvPr>
        </p:nvSpPr>
        <p:spPr>
          <a:xfrm>
            <a:off x="1275803" y="3695178"/>
            <a:ext cx="9640394" cy="21795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88"/>
          <p:cNvSpPr txBox="1">
            <a:spLocks noGrp="1"/>
          </p:cNvSpPr>
          <p:nvPr>
            <p:ph type="body" idx="1"/>
          </p:nvPr>
        </p:nvSpPr>
        <p:spPr>
          <a:xfrm>
            <a:off x="6096000" y="1358900"/>
            <a:ext cx="4398963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drao 1">
  <p:cSld name="Padrao 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0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9"/>
          <p:cNvSpPr>
            <a:spLocks noGrp="1"/>
          </p:cNvSpPr>
          <p:nvPr>
            <p:ph type="pic" idx="2"/>
          </p:nvPr>
        </p:nvSpPr>
        <p:spPr>
          <a:xfrm>
            <a:off x="2444123" y="0"/>
            <a:ext cx="7303754" cy="31751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0" name="Google Shape;150;p89"/>
          <p:cNvSpPr txBox="1">
            <a:spLocks noGrp="1"/>
          </p:cNvSpPr>
          <p:nvPr>
            <p:ph type="body" idx="1"/>
          </p:nvPr>
        </p:nvSpPr>
        <p:spPr>
          <a:xfrm>
            <a:off x="3159125" y="3759200"/>
            <a:ext cx="5873750" cy="77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89"/>
          <p:cNvSpPr txBox="1">
            <a:spLocks noGrp="1"/>
          </p:cNvSpPr>
          <p:nvPr>
            <p:ph type="body" idx="3"/>
          </p:nvPr>
        </p:nvSpPr>
        <p:spPr>
          <a:xfrm>
            <a:off x="3159125" y="3429000"/>
            <a:ext cx="58737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D8F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D8F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36525" marR="0" lvl="0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6525" marR="0" lvl="1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6525" marR="0" lvl="2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6525" marR="0" lvl="3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6525" marR="0" lvl="4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6525" marR="0" lvl="5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6525" marR="0" lvl="6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6525" marR="0" lvl="7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6525" marR="0" lvl="8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6525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drao 2">
  <p:cSld name="Padrao 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  <a:defRPr sz="4000" b="1">
                <a:solidFill>
                  <a:srgbClr val="DE8F9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1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drao 4">
  <p:cSld name="Padrao 4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  <a:defRPr sz="4000" b="1">
                <a:solidFill>
                  <a:srgbClr val="9B92C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2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drao 3">
  <p:cSld name="Padrao 3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  <a:defRPr sz="4000" b="1">
                <a:solidFill>
                  <a:srgbClr val="58B7C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3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D8F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D8F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36525" marR="0" lvl="0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6525" marR="0" lvl="1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6525" marR="0" lvl="2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6525" marR="0" lvl="3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6525" marR="0" lvl="4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6525" marR="0" lvl="5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6525" marR="0" lvl="6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6525" marR="0" lvl="7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6525" marR="0" lvl="8" indent="0" algn="ctr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6525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Title Slide">
  <p:cSld name="15_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8"/>
          <p:cNvSpPr txBox="1">
            <a:spLocks noGrp="1"/>
          </p:cNvSpPr>
          <p:nvPr>
            <p:ph type="body" idx="1"/>
          </p:nvPr>
        </p:nvSpPr>
        <p:spPr>
          <a:xfrm rot="-5400000">
            <a:off x="-1270330" y="2356251"/>
            <a:ext cx="5366691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8"/>
          <p:cNvSpPr txBox="1">
            <a:spLocks noGrp="1"/>
          </p:cNvSpPr>
          <p:nvPr>
            <p:ph type="body" idx="2"/>
          </p:nvPr>
        </p:nvSpPr>
        <p:spPr>
          <a:xfrm rot="-5400000">
            <a:off x="-1761037" y="2549928"/>
            <a:ext cx="536669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sz="4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12" name="Google Shape;12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D8F91"/>
                </a:solidFill>
                <a:latin typeface="Ruda"/>
                <a:ea typeface="Ruda"/>
                <a:cs typeface="Ruda"/>
                <a:sym typeface="Rud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13" name="Google Shape;13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D8F91"/>
                </a:solidFill>
                <a:latin typeface="Ruda"/>
                <a:ea typeface="Ruda"/>
                <a:cs typeface="Ruda"/>
                <a:sym typeface="Rud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14" name="Google Shape;14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9070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defRPr>
            </a:lvl1pPr>
            <a:lvl2pPr marL="179070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defRPr>
            </a:lvl2pPr>
            <a:lvl3pPr marL="179070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defRPr>
            </a:lvl3pPr>
            <a:lvl4pPr marL="179070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defRPr>
            </a:lvl4pPr>
            <a:lvl5pPr marL="179070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defRPr>
            </a:lvl5pPr>
            <a:lvl6pPr marL="179070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defRPr>
            </a:lvl6pPr>
            <a:lvl7pPr marL="179070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defRPr>
            </a:lvl7pPr>
            <a:lvl8pPr marL="179070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defRPr>
            </a:lvl8pPr>
            <a:lvl9pPr marL="179070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>
            <a:pPr marL="1790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r>
              <a:rPr lang="pt-BR"/>
              <a:t>  </a:t>
            </a:r>
            <a:endParaRPr/>
          </a:p>
        </p:txBody>
      </p:sp>
      <p:grpSp>
        <p:nvGrpSpPr>
          <p:cNvPr id="15" name="Google Shape;15;p57"/>
          <p:cNvGrpSpPr/>
          <p:nvPr/>
        </p:nvGrpSpPr>
        <p:grpSpPr>
          <a:xfrm rot="5400000" flipH="1">
            <a:off x="10302607" y="4968608"/>
            <a:ext cx="1889392" cy="1889392"/>
            <a:chOff x="1381175" y="5900641"/>
            <a:chExt cx="489820" cy="489820"/>
          </a:xfrm>
        </p:grpSpPr>
        <p:sp>
          <p:nvSpPr>
            <p:cNvPr id="16" name="Google Shape;16;p57"/>
            <p:cNvSpPr/>
            <p:nvPr/>
          </p:nvSpPr>
          <p:spPr>
            <a:xfrm>
              <a:off x="1381175" y="5900641"/>
              <a:ext cx="81637" cy="81637"/>
            </a:xfrm>
            <a:custGeom>
              <a:avLst/>
              <a:gdLst/>
              <a:ahLst/>
              <a:cxnLst/>
              <a:rect l="l" t="t" r="r" b="b"/>
              <a:pathLst>
                <a:path w="138684" h="138684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17" name="Google Shape;17;p57"/>
            <p:cNvSpPr/>
            <p:nvPr/>
          </p:nvSpPr>
          <p:spPr>
            <a:xfrm>
              <a:off x="1462812" y="5900641"/>
              <a:ext cx="81637" cy="81637"/>
            </a:xfrm>
            <a:custGeom>
              <a:avLst/>
              <a:gdLst/>
              <a:ahLst/>
              <a:cxnLst/>
              <a:rect l="l" t="t" r="r" b="b"/>
              <a:pathLst>
                <a:path w="138684" h="138684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18" name="Google Shape;18;p57"/>
            <p:cNvSpPr/>
            <p:nvPr/>
          </p:nvSpPr>
          <p:spPr>
            <a:xfrm>
              <a:off x="1626085" y="5900641"/>
              <a:ext cx="81637" cy="81637"/>
            </a:xfrm>
            <a:custGeom>
              <a:avLst/>
              <a:gdLst/>
              <a:ahLst/>
              <a:cxnLst/>
              <a:rect l="l" t="t" r="r" b="b"/>
              <a:pathLst>
                <a:path w="138684" h="138684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19" name="Google Shape;19;p57"/>
            <p:cNvSpPr/>
            <p:nvPr/>
          </p:nvSpPr>
          <p:spPr>
            <a:xfrm>
              <a:off x="1789358" y="5900641"/>
              <a:ext cx="81637" cy="81637"/>
            </a:xfrm>
            <a:custGeom>
              <a:avLst/>
              <a:gdLst/>
              <a:ahLst/>
              <a:cxnLst/>
              <a:rect l="l" t="t" r="r" b="b"/>
              <a:pathLst>
                <a:path w="138684" h="138684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0" name="Google Shape;20;p57"/>
            <p:cNvSpPr/>
            <p:nvPr/>
          </p:nvSpPr>
          <p:spPr>
            <a:xfrm>
              <a:off x="1381175" y="5982278"/>
              <a:ext cx="81637" cy="81637"/>
            </a:xfrm>
            <a:custGeom>
              <a:avLst/>
              <a:gdLst/>
              <a:ahLst/>
              <a:cxnLst/>
              <a:rect l="l" t="t" r="r" b="b"/>
              <a:pathLst>
                <a:path w="138684" h="138684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1" name="Google Shape;21;p57"/>
            <p:cNvSpPr/>
            <p:nvPr/>
          </p:nvSpPr>
          <p:spPr>
            <a:xfrm>
              <a:off x="1544448" y="5982278"/>
              <a:ext cx="81637" cy="81637"/>
            </a:xfrm>
            <a:custGeom>
              <a:avLst/>
              <a:gdLst/>
              <a:ahLst/>
              <a:cxnLst/>
              <a:rect l="l" t="t" r="r" b="b"/>
              <a:pathLst>
                <a:path w="138684" h="138684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2" name="Google Shape;22;p57"/>
            <p:cNvSpPr/>
            <p:nvPr/>
          </p:nvSpPr>
          <p:spPr>
            <a:xfrm>
              <a:off x="1707721" y="5982278"/>
              <a:ext cx="81637" cy="81637"/>
            </a:xfrm>
            <a:custGeom>
              <a:avLst/>
              <a:gdLst/>
              <a:ahLst/>
              <a:cxnLst/>
              <a:rect l="l" t="t" r="r" b="b"/>
              <a:pathLst>
                <a:path w="138684" h="138684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3" name="Google Shape;23;p57"/>
            <p:cNvSpPr/>
            <p:nvPr/>
          </p:nvSpPr>
          <p:spPr>
            <a:xfrm>
              <a:off x="1381175" y="6063914"/>
              <a:ext cx="81637" cy="81637"/>
            </a:xfrm>
            <a:custGeom>
              <a:avLst/>
              <a:gdLst/>
              <a:ahLst/>
              <a:cxnLst/>
              <a:rect l="l" t="t" r="r" b="b"/>
              <a:pathLst>
                <a:path w="138684" h="138684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4" name="Google Shape;24;p57"/>
            <p:cNvSpPr/>
            <p:nvPr/>
          </p:nvSpPr>
          <p:spPr>
            <a:xfrm>
              <a:off x="1462812" y="6063914"/>
              <a:ext cx="81637" cy="81637"/>
            </a:xfrm>
            <a:custGeom>
              <a:avLst/>
              <a:gdLst/>
              <a:ahLst/>
              <a:cxnLst/>
              <a:rect l="l" t="t" r="r" b="b"/>
              <a:pathLst>
                <a:path w="138684" h="138684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5" name="Google Shape;25;p57"/>
            <p:cNvSpPr/>
            <p:nvPr/>
          </p:nvSpPr>
          <p:spPr>
            <a:xfrm>
              <a:off x="1544448" y="6063914"/>
              <a:ext cx="81637" cy="81637"/>
            </a:xfrm>
            <a:custGeom>
              <a:avLst/>
              <a:gdLst/>
              <a:ahLst/>
              <a:cxnLst/>
              <a:rect l="l" t="t" r="r" b="b"/>
              <a:pathLst>
                <a:path w="138684" h="138684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6" name="Google Shape;26;p57"/>
            <p:cNvSpPr/>
            <p:nvPr/>
          </p:nvSpPr>
          <p:spPr>
            <a:xfrm>
              <a:off x="1626085" y="6063914"/>
              <a:ext cx="81637" cy="81637"/>
            </a:xfrm>
            <a:custGeom>
              <a:avLst/>
              <a:gdLst/>
              <a:ahLst/>
              <a:cxnLst/>
              <a:rect l="l" t="t" r="r" b="b"/>
              <a:pathLst>
                <a:path w="138684" h="138684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7" name="Google Shape;27;p57"/>
            <p:cNvSpPr/>
            <p:nvPr/>
          </p:nvSpPr>
          <p:spPr>
            <a:xfrm>
              <a:off x="1707721" y="6063914"/>
              <a:ext cx="81637" cy="81637"/>
            </a:xfrm>
            <a:custGeom>
              <a:avLst/>
              <a:gdLst/>
              <a:ahLst/>
              <a:cxnLst/>
              <a:rect l="l" t="t" r="r" b="b"/>
              <a:pathLst>
                <a:path w="138684" h="138684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8" name="Google Shape;28;p57"/>
            <p:cNvSpPr/>
            <p:nvPr/>
          </p:nvSpPr>
          <p:spPr>
            <a:xfrm>
              <a:off x="1544448" y="6145551"/>
              <a:ext cx="81637" cy="81637"/>
            </a:xfrm>
            <a:custGeom>
              <a:avLst/>
              <a:gdLst/>
              <a:ahLst/>
              <a:cxnLst/>
              <a:rect l="l" t="t" r="r" b="b"/>
              <a:pathLst>
                <a:path w="138684" h="138684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9" name="Google Shape;29;p57"/>
            <p:cNvSpPr/>
            <p:nvPr/>
          </p:nvSpPr>
          <p:spPr>
            <a:xfrm>
              <a:off x="1707721" y="6145551"/>
              <a:ext cx="81637" cy="81637"/>
            </a:xfrm>
            <a:custGeom>
              <a:avLst/>
              <a:gdLst/>
              <a:ahLst/>
              <a:cxnLst/>
              <a:rect l="l" t="t" r="r" b="b"/>
              <a:pathLst>
                <a:path w="138684" h="138684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0" name="Google Shape;30;p57"/>
            <p:cNvSpPr/>
            <p:nvPr/>
          </p:nvSpPr>
          <p:spPr>
            <a:xfrm>
              <a:off x="1381175" y="6227187"/>
              <a:ext cx="81637" cy="81636"/>
            </a:xfrm>
            <a:custGeom>
              <a:avLst/>
              <a:gdLst/>
              <a:ahLst/>
              <a:cxnLst/>
              <a:rect l="l" t="t" r="r" b="b"/>
              <a:pathLst>
                <a:path w="138684" h="138683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1" name="Google Shape;31;p57"/>
            <p:cNvSpPr/>
            <p:nvPr/>
          </p:nvSpPr>
          <p:spPr>
            <a:xfrm>
              <a:off x="1544448" y="6227187"/>
              <a:ext cx="81637" cy="81636"/>
            </a:xfrm>
            <a:custGeom>
              <a:avLst/>
              <a:gdLst/>
              <a:ahLst/>
              <a:cxnLst/>
              <a:rect l="l" t="t" r="r" b="b"/>
              <a:pathLst>
                <a:path w="138684" h="138683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2" name="Google Shape;32;p57"/>
            <p:cNvSpPr/>
            <p:nvPr/>
          </p:nvSpPr>
          <p:spPr>
            <a:xfrm>
              <a:off x="1707721" y="6227187"/>
              <a:ext cx="81637" cy="81636"/>
            </a:xfrm>
            <a:custGeom>
              <a:avLst/>
              <a:gdLst/>
              <a:ahLst/>
              <a:cxnLst/>
              <a:rect l="l" t="t" r="r" b="b"/>
              <a:pathLst>
                <a:path w="138684" h="138683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3" name="Google Shape;33;p57"/>
            <p:cNvSpPr/>
            <p:nvPr/>
          </p:nvSpPr>
          <p:spPr>
            <a:xfrm>
              <a:off x="1789358" y="6227187"/>
              <a:ext cx="81637" cy="81636"/>
            </a:xfrm>
            <a:custGeom>
              <a:avLst/>
              <a:gdLst/>
              <a:ahLst/>
              <a:cxnLst/>
              <a:rect l="l" t="t" r="r" b="b"/>
              <a:pathLst>
                <a:path w="138684" h="138683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4" name="Google Shape;34;p57"/>
            <p:cNvSpPr/>
            <p:nvPr/>
          </p:nvSpPr>
          <p:spPr>
            <a:xfrm>
              <a:off x="1544448" y="6308824"/>
              <a:ext cx="81637" cy="81637"/>
            </a:xfrm>
            <a:custGeom>
              <a:avLst/>
              <a:gdLst/>
              <a:ahLst/>
              <a:cxnLst/>
              <a:rect l="l" t="t" r="r" b="b"/>
              <a:pathLst>
                <a:path w="138684" h="138684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5" name="Google Shape;35;p57"/>
            <p:cNvSpPr/>
            <p:nvPr/>
          </p:nvSpPr>
          <p:spPr>
            <a:xfrm>
              <a:off x="1626085" y="6308824"/>
              <a:ext cx="81637" cy="81637"/>
            </a:xfrm>
            <a:custGeom>
              <a:avLst/>
              <a:gdLst/>
              <a:ahLst/>
              <a:cxnLst/>
              <a:rect l="l" t="t" r="r" b="b"/>
              <a:pathLst>
                <a:path w="138684" h="138684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6" name="Google Shape;36;p57"/>
            <p:cNvSpPr/>
            <p:nvPr/>
          </p:nvSpPr>
          <p:spPr>
            <a:xfrm>
              <a:off x="1707721" y="6308824"/>
              <a:ext cx="81637" cy="81637"/>
            </a:xfrm>
            <a:custGeom>
              <a:avLst/>
              <a:gdLst/>
              <a:ahLst/>
              <a:cxnLst/>
              <a:rect l="l" t="t" r="r" b="b"/>
              <a:pathLst>
                <a:path w="138684" h="138684" extrusionOk="0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  <p:sp>
        <p:nvSpPr>
          <p:cNvPr id="37" name="Google Shape;37;p57"/>
          <p:cNvSpPr txBox="1"/>
          <p:nvPr/>
        </p:nvSpPr>
        <p:spPr>
          <a:xfrm>
            <a:off x="0" y="411644"/>
            <a:ext cx="9864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CAA5F"/>
                </a:solidFill>
                <a:latin typeface="Ruda"/>
                <a:ea typeface="Ruda"/>
                <a:cs typeface="Ruda"/>
                <a:sym typeface="Ruda"/>
              </a:rPr>
              <a:t>D</a:t>
            </a:r>
            <a:r>
              <a:rPr lang="pt-BR" sz="2400" b="1" dirty="0">
                <a:solidFill>
                  <a:srgbClr val="DE8F9D"/>
                </a:solidFill>
                <a:latin typeface="Ruda"/>
                <a:ea typeface="Ruda"/>
                <a:cs typeface="Ruda"/>
                <a:sym typeface="Ruda"/>
              </a:rPr>
              <a:t>I</a:t>
            </a:r>
            <a:r>
              <a:rPr lang="pt-BR" sz="2400" b="1" dirty="0">
                <a:solidFill>
                  <a:srgbClr val="9B92CD"/>
                </a:solidFill>
                <a:latin typeface="Ruda"/>
                <a:ea typeface="Ruda"/>
                <a:cs typeface="Ruda"/>
                <a:sym typeface="Ruda"/>
              </a:rPr>
              <a:t>D</a:t>
            </a:r>
            <a:endParaRPr sz="400" b="1" dirty="0">
              <a:solidFill>
                <a:srgbClr val="9B92CD"/>
              </a:solidFill>
              <a:latin typeface="Ruda"/>
              <a:ea typeface="Ruda"/>
              <a:cs typeface="Ruda"/>
              <a:sym typeface="Ruda"/>
            </a:endParaRPr>
          </a:p>
        </p:txBody>
      </p:sp>
      <p:pic>
        <p:nvPicPr>
          <p:cNvPr id="38" name="Google Shape;38;p57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338320" y="235658"/>
            <a:ext cx="1640729" cy="6323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FF1">
            <a:alpha val="20000"/>
          </a:srgbClr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ireade.github.io/which-vendor-prefix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DAB5F">
                  <a:alpha val="89803"/>
                </a:srgbClr>
              </a:gs>
              <a:gs pos="23000">
                <a:srgbClr val="E0909E">
                  <a:alpha val="89803"/>
                </a:srgbClr>
              </a:gs>
              <a:gs pos="50000">
                <a:srgbClr val="CC7DC6">
                  <a:alpha val="89803"/>
                </a:srgbClr>
              </a:gs>
              <a:gs pos="76000">
                <a:srgbClr val="9B92CD">
                  <a:alpha val="89803"/>
                </a:srgbClr>
              </a:gs>
              <a:gs pos="100000">
                <a:srgbClr val="59B8C9">
                  <a:alpha val="89803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4200526" y="2401267"/>
            <a:ext cx="3525972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DESIGN DE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INTERFACES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800" dirty="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DIGITAIS</a:t>
            </a:r>
            <a:endParaRPr sz="5800" dirty="0"/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8320" y="235658"/>
            <a:ext cx="1640729" cy="6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"/>
          <p:cNvSpPr txBox="1"/>
          <p:nvPr/>
        </p:nvSpPr>
        <p:spPr>
          <a:xfrm>
            <a:off x="261248" y="6346925"/>
            <a:ext cx="285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rPr>
              <a:t>Prof. Ms. Gildo Leonel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</a:pPr>
            <a:r>
              <a:rPr lang="pt-BR"/>
              <a:t>Inclusão do CSS no HTML</a:t>
            </a:r>
            <a:endParaRPr/>
          </a:p>
        </p:txBody>
      </p:sp>
      <p:sp>
        <p:nvSpPr>
          <p:cNvPr id="268" name="Google Shape;268;p10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Existem 3 meios de incluir o CSS dentro do  HTML;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Aplicar o estilo diretamente nos descritores  individuais - Inline;</a:t>
            </a: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Embutir na página HTML - Interno;</a:t>
            </a: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Vincular uma página a um arquivo CSS - Externo.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269" name="Google Shape;269;p10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</a:pPr>
            <a:r>
              <a:rPr lang="pt-BR"/>
              <a:t>Estilo inline</a:t>
            </a:r>
            <a:endParaRPr/>
          </a:p>
        </p:txBody>
      </p:sp>
      <p:sp>
        <p:nvSpPr>
          <p:cNvPr id="275" name="Google Shape;275;p11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Não é recomendado de usar;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Perde muitas das vantagens de uma folha de  estilo, pois mistura o conteúdo com a  apresentação.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276" name="Google Shape;276;p11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2101595" y="4533900"/>
            <a:ext cx="8109204" cy="13685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</a:pPr>
            <a:r>
              <a:rPr lang="pt-BR"/>
              <a:t>Estilo interno</a:t>
            </a:r>
            <a:endParaRPr/>
          </a:p>
        </p:txBody>
      </p:sp>
      <p:sp>
        <p:nvSpPr>
          <p:cNvPr id="283" name="Google Shape;283;p12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5437633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É recomendado a utilização de um estilo  interno somente quando um único documento  tem um estilo único.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Os estilos internos são definidos na seção </a:t>
            </a:r>
            <a:r>
              <a:rPr lang="pt-BR">
                <a:solidFill>
                  <a:schemeClr val="accent4"/>
                </a:solidFill>
              </a:rPr>
              <a:t>&lt;HEAD&gt;  </a:t>
            </a:r>
            <a:r>
              <a:rPr lang="pt-BR"/>
              <a:t>de uma página HTML, dentro da tag </a:t>
            </a:r>
            <a:r>
              <a:rPr lang="pt-BR">
                <a:solidFill>
                  <a:schemeClr val="accent4"/>
                </a:solidFill>
              </a:rPr>
              <a:t>&lt;STYLE&gt;</a:t>
            </a:r>
            <a:r>
              <a:rPr lang="pt-BR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284" name="Google Shape;284;p12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285" name="Google Shape;285;p12"/>
          <p:cNvSpPr/>
          <p:nvPr/>
        </p:nvSpPr>
        <p:spPr>
          <a:xfrm>
            <a:off x="6741586" y="1690688"/>
            <a:ext cx="5077968" cy="50566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</a:pPr>
            <a:r>
              <a:rPr lang="pt-BR"/>
              <a:t>Estilo externo</a:t>
            </a:r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Uma folha de estilo externa é ideal quando o  </a:t>
            </a:r>
            <a:r>
              <a:rPr lang="pt-BR">
                <a:solidFill>
                  <a:schemeClr val="accent4"/>
                </a:solidFill>
              </a:rPr>
              <a:t>estilo é aplicado a muitas páginas</a:t>
            </a:r>
            <a:r>
              <a:rPr lang="pt-BR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Com uma folha de estilo externa, é possível  alterar a aparência de um site inteiro, alterando  apenas um arquivo.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Para aplicar o estilo externo a página deve  incluir um link para a folha de estilo com a tag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uda"/>
              <a:buNone/>
            </a:pPr>
            <a:r>
              <a:rPr lang="pt-BR">
                <a:solidFill>
                  <a:schemeClr val="accent4"/>
                </a:solidFill>
              </a:rPr>
              <a:t>&lt;link&gt; </a:t>
            </a:r>
            <a:r>
              <a:rPr lang="pt-BR"/>
              <a:t>dentro da tag </a:t>
            </a:r>
            <a:r>
              <a:rPr lang="pt-BR">
                <a:solidFill>
                  <a:schemeClr val="accent4"/>
                </a:solidFill>
              </a:rPr>
              <a:t>&lt;head&gt;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</a:pPr>
            <a:r>
              <a:rPr lang="pt-BR"/>
              <a:t>Estilo externo</a:t>
            </a:r>
            <a:endParaRPr/>
          </a:p>
        </p:txBody>
      </p:sp>
      <p:sp>
        <p:nvSpPr>
          <p:cNvPr id="298" name="Google Shape;298;p14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1445716" y="2076124"/>
            <a:ext cx="7278624" cy="33116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300" name="Google Shape;300;p14"/>
          <p:cNvSpPr/>
          <p:nvPr/>
        </p:nvSpPr>
        <p:spPr>
          <a:xfrm>
            <a:off x="9448799" y="3252236"/>
            <a:ext cx="1828801" cy="8117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32523" t="-351190" r="-169648" b="-151691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Anatomia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 CSS estipula regras para o arquivo em html.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Com cada regra é possível estilizar o conteúdo todo ou somente determinados elementos.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Um comando básico é composto por </a:t>
            </a:r>
            <a:r>
              <a:rPr lang="pt-BR">
                <a:solidFill>
                  <a:schemeClr val="accent5"/>
                </a:solidFill>
              </a:rPr>
              <a:t>seletor</a:t>
            </a:r>
            <a:r>
              <a:rPr lang="pt-BR"/>
              <a:t> e </a:t>
            </a:r>
            <a:r>
              <a:rPr lang="pt-BR">
                <a:solidFill>
                  <a:schemeClr val="accent5"/>
                </a:solidFill>
              </a:rPr>
              <a:t>declarações</a:t>
            </a:r>
            <a:r>
              <a:rPr lang="pt-BR"/>
              <a:t>, que contém </a:t>
            </a:r>
            <a:r>
              <a:rPr lang="pt-BR">
                <a:solidFill>
                  <a:schemeClr val="accent5"/>
                </a:solidFill>
              </a:rPr>
              <a:t>propriedade</a:t>
            </a:r>
            <a:r>
              <a:rPr lang="pt-BR"/>
              <a:t> e </a:t>
            </a:r>
            <a:r>
              <a:rPr lang="pt-BR">
                <a:solidFill>
                  <a:schemeClr val="accent5"/>
                </a:solidFill>
              </a:rPr>
              <a:t>valor</a:t>
            </a:r>
            <a:r>
              <a:rPr lang="pt-BR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36525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Anatomia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 seletor representa uma estrutura usada como  uma condição para determinar </a:t>
            </a:r>
            <a:r>
              <a:rPr lang="pt-BR">
                <a:solidFill>
                  <a:schemeClr val="accent5"/>
                </a:solidFill>
              </a:rPr>
              <a:t>quais elementos  de um grupo de elementos serão formatados</a:t>
            </a:r>
            <a:r>
              <a:rPr lang="pt-BR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Um seletor é normalmente um elemento HTML.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36525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315" name="Google Shape;315;p16"/>
          <p:cNvSpPr txBox="1"/>
          <p:nvPr/>
        </p:nvSpPr>
        <p:spPr>
          <a:xfrm>
            <a:off x="3628516" y="1676401"/>
            <a:ext cx="5061712" cy="13849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seletor</a:t>
            </a:r>
            <a:r>
              <a:rPr lang="pt-BR" sz="2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pt-BR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propriedade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FFFFFF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Anatomia</a:t>
            </a:r>
            <a:endParaRPr/>
          </a:p>
        </p:txBody>
      </p:sp>
      <p:sp>
        <p:nvSpPr>
          <p:cNvPr id="321" name="Google Shape;321;p17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 seletor seleciona elementos baseados  no </a:t>
            </a:r>
            <a:r>
              <a:rPr lang="pt-BR">
                <a:solidFill>
                  <a:schemeClr val="accent5"/>
                </a:solidFill>
              </a:rPr>
              <a:t>nome do elemento</a:t>
            </a:r>
            <a:r>
              <a:rPr lang="pt-BR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Um seletor permite </a:t>
            </a:r>
            <a:r>
              <a:rPr lang="pt-BR">
                <a:solidFill>
                  <a:schemeClr val="accent5"/>
                </a:solidFill>
              </a:rPr>
              <a:t>múltiplas declarações</a:t>
            </a:r>
            <a:r>
              <a:rPr lang="pt-BR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322" name="Google Shape;322;p17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36525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3628516" y="1676401"/>
            <a:ext cx="5061712" cy="13849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seletor</a:t>
            </a:r>
            <a:r>
              <a:rPr lang="pt-BR" sz="2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pt-BR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propriedade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FFFFFF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Anatomia</a:t>
            </a:r>
            <a:endParaRPr/>
          </a:p>
        </p:txBody>
      </p:sp>
      <p:sp>
        <p:nvSpPr>
          <p:cNvPr id="329" name="Google Shape;329;p18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Múltiplas declarações: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Os pares propriedade-valor devem estar entre  chaves e separados por ponto e vírgula.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</p:txBody>
      </p:sp>
      <p:sp>
        <p:nvSpPr>
          <p:cNvPr id="330" name="Google Shape;330;p18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331" name="Google Shape;331;p18"/>
          <p:cNvSpPr txBox="1"/>
          <p:nvPr/>
        </p:nvSpPr>
        <p:spPr>
          <a:xfrm>
            <a:off x="3059558" y="2968090"/>
            <a:ext cx="6072885" cy="22467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seletor{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pt-BR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propriedade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propriedade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FFFFFF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>
            <a:spLocks noGrp="1"/>
          </p:cNvSpPr>
          <p:nvPr>
            <p:ph type="title"/>
          </p:nvPr>
        </p:nvSpPr>
        <p:spPr>
          <a:xfrm>
            <a:off x="5996433" y="324688"/>
            <a:ext cx="248221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1819656" y="4690871"/>
            <a:ext cx="8596884" cy="16215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grpSp>
        <p:nvGrpSpPr>
          <p:cNvPr id="338" name="Google Shape;338;p19"/>
          <p:cNvGrpSpPr/>
          <p:nvPr/>
        </p:nvGrpSpPr>
        <p:grpSpPr>
          <a:xfrm>
            <a:off x="1908047" y="1415797"/>
            <a:ext cx="8525256" cy="3127248"/>
            <a:chOff x="384047" y="1415796"/>
            <a:chExt cx="8525256" cy="3127248"/>
          </a:xfrm>
        </p:grpSpPr>
        <p:sp>
          <p:nvSpPr>
            <p:cNvPr id="339" name="Google Shape;339;p19"/>
            <p:cNvSpPr/>
            <p:nvPr/>
          </p:nvSpPr>
          <p:spPr>
            <a:xfrm>
              <a:off x="384047" y="3029712"/>
              <a:ext cx="8525256" cy="1513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986028" y="1415796"/>
              <a:ext cx="7272528" cy="16901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  <p:sp>
        <p:nvSpPr>
          <p:cNvPr id="341" name="Google Shape;341;p19"/>
          <p:cNvSpPr txBox="1">
            <a:spLocks noGrp="1"/>
          </p:cNvSpPr>
          <p:nvPr>
            <p:ph type="sldNum" idx="12"/>
          </p:nvPr>
        </p:nvSpPr>
        <p:spPr>
          <a:xfrm>
            <a:off x="10134600" y="6436738"/>
            <a:ext cx="2743200" cy="20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2"/>
          <p:cNvGrpSpPr/>
          <p:nvPr/>
        </p:nvGrpSpPr>
        <p:grpSpPr>
          <a:xfrm>
            <a:off x="993085" y="2025743"/>
            <a:ext cx="4642605" cy="369332"/>
            <a:chOff x="993085" y="2025743"/>
            <a:chExt cx="4642605" cy="369332"/>
          </a:xfrm>
        </p:grpSpPr>
        <p:sp>
          <p:nvSpPr>
            <p:cNvPr id="180" name="Google Shape;180;p2"/>
            <p:cNvSpPr txBox="1"/>
            <p:nvPr/>
          </p:nvSpPr>
          <p:spPr>
            <a:xfrm>
              <a:off x="1586116" y="2025743"/>
              <a:ext cx="4049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 – Definição e Vantagens</a:t>
              </a:r>
              <a:endParaRPr sz="1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1" name="Google Shape;181;p2"/>
            <p:cNvSpPr txBox="1"/>
            <p:nvPr/>
          </p:nvSpPr>
          <p:spPr>
            <a:xfrm>
              <a:off x="993085" y="2025743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01.</a:t>
              </a:r>
              <a:endPara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2" name="Google Shape;182;p2"/>
          <p:cNvGrpSpPr/>
          <p:nvPr/>
        </p:nvGrpSpPr>
        <p:grpSpPr>
          <a:xfrm>
            <a:off x="993085" y="2695213"/>
            <a:ext cx="2500224" cy="369332"/>
            <a:chOff x="993085" y="3031504"/>
            <a:chExt cx="2500224" cy="369332"/>
          </a:xfrm>
        </p:grpSpPr>
        <p:sp>
          <p:nvSpPr>
            <p:cNvPr id="183" name="Google Shape;183;p2"/>
            <p:cNvSpPr txBox="1"/>
            <p:nvPr/>
          </p:nvSpPr>
          <p:spPr>
            <a:xfrm>
              <a:off x="1586116" y="3031504"/>
              <a:ext cx="19071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Anatomia</a:t>
              </a:r>
              <a:endParaRPr sz="1800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4" name="Google Shape;184;p2"/>
            <p:cNvSpPr txBox="1"/>
            <p:nvPr/>
          </p:nvSpPr>
          <p:spPr>
            <a:xfrm>
              <a:off x="993085" y="3031504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02.</a:t>
              </a:r>
              <a:endParaRPr sz="18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5" name="Google Shape;185;p2"/>
          <p:cNvGrpSpPr/>
          <p:nvPr/>
        </p:nvGrpSpPr>
        <p:grpSpPr>
          <a:xfrm>
            <a:off x="993085" y="3364683"/>
            <a:ext cx="2895478" cy="369332"/>
            <a:chOff x="993085" y="4037265"/>
            <a:chExt cx="2895478" cy="369332"/>
          </a:xfrm>
        </p:grpSpPr>
        <p:sp>
          <p:nvSpPr>
            <p:cNvPr id="186" name="Google Shape;186;p2"/>
            <p:cNvSpPr txBox="1"/>
            <p:nvPr/>
          </p:nvSpPr>
          <p:spPr>
            <a:xfrm>
              <a:off x="1586116" y="4037265"/>
              <a:ext cx="23024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Seletores</a:t>
              </a:r>
              <a:endParaRPr sz="1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7" name="Google Shape;187;p2"/>
            <p:cNvSpPr txBox="1"/>
            <p:nvPr/>
          </p:nvSpPr>
          <p:spPr>
            <a:xfrm>
              <a:off x="993085" y="4037265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03.</a:t>
              </a:r>
              <a:endParaRPr sz="1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8" name="Google Shape;188;p2"/>
          <p:cNvGrpSpPr/>
          <p:nvPr/>
        </p:nvGrpSpPr>
        <p:grpSpPr>
          <a:xfrm>
            <a:off x="943597" y="4034153"/>
            <a:ext cx="4558629" cy="369332"/>
            <a:chOff x="993085" y="5043026"/>
            <a:chExt cx="4558629" cy="369332"/>
          </a:xfrm>
        </p:grpSpPr>
        <p:sp>
          <p:nvSpPr>
            <p:cNvPr id="189" name="Google Shape;189;p2"/>
            <p:cNvSpPr txBox="1"/>
            <p:nvPr/>
          </p:nvSpPr>
          <p:spPr>
            <a:xfrm>
              <a:off x="1586116" y="5043026"/>
              <a:ext cx="3965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 – Inline, Interno e Externo</a:t>
              </a:r>
              <a:endParaRPr sz="18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0" name="Google Shape;190;p2"/>
            <p:cNvSpPr txBox="1"/>
            <p:nvPr/>
          </p:nvSpPr>
          <p:spPr>
            <a:xfrm>
              <a:off x="993085" y="5043026"/>
              <a:ext cx="794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04.</a:t>
              </a:r>
              <a:endParaRPr sz="18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1" name="Google Shape;191;p2"/>
          <p:cNvGrpSpPr/>
          <p:nvPr/>
        </p:nvGrpSpPr>
        <p:grpSpPr>
          <a:xfrm>
            <a:off x="947914" y="4703623"/>
            <a:ext cx="3846159" cy="369332"/>
            <a:chOff x="6482829" y="2025743"/>
            <a:chExt cx="3846159" cy="369332"/>
          </a:xfrm>
        </p:grpSpPr>
        <p:sp>
          <p:nvSpPr>
            <p:cNvPr id="192" name="Google Shape;192;p2"/>
            <p:cNvSpPr txBox="1"/>
            <p:nvPr/>
          </p:nvSpPr>
          <p:spPr>
            <a:xfrm>
              <a:off x="7075860" y="2025743"/>
              <a:ext cx="3253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Seletor – ID, Classe e Tag</a:t>
              </a:r>
              <a:endParaRPr sz="1800" b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3" name="Google Shape;193;p2"/>
            <p:cNvSpPr txBox="1"/>
            <p:nvPr/>
          </p:nvSpPr>
          <p:spPr>
            <a:xfrm>
              <a:off x="6482829" y="2025743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05.</a:t>
              </a:r>
              <a:endParaRPr sz="1800" b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993085" y="5373093"/>
            <a:ext cx="2987775" cy="369332"/>
            <a:chOff x="6482829" y="3031504"/>
            <a:chExt cx="2987775" cy="369332"/>
          </a:xfrm>
        </p:grpSpPr>
        <p:sp>
          <p:nvSpPr>
            <p:cNvPr id="195" name="Google Shape;195;p2"/>
            <p:cNvSpPr txBox="1"/>
            <p:nvPr/>
          </p:nvSpPr>
          <p:spPr>
            <a:xfrm>
              <a:off x="7075860" y="3031504"/>
              <a:ext cx="2394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cascata</a:t>
              </a:r>
              <a:endParaRPr sz="18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6" name="Google Shape;196;p2"/>
            <p:cNvSpPr txBox="1"/>
            <p:nvPr/>
          </p:nvSpPr>
          <p:spPr>
            <a:xfrm>
              <a:off x="6482829" y="3031504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06.</a:t>
              </a:r>
              <a:endParaRPr sz="18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7" name="Google Shape;197;p2"/>
          <p:cNvGrpSpPr/>
          <p:nvPr/>
        </p:nvGrpSpPr>
        <p:grpSpPr>
          <a:xfrm>
            <a:off x="6445654" y="2025743"/>
            <a:ext cx="2875353" cy="369332"/>
            <a:chOff x="6482829" y="4037265"/>
            <a:chExt cx="2875353" cy="369332"/>
          </a:xfrm>
        </p:grpSpPr>
        <p:sp>
          <p:nvSpPr>
            <p:cNvPr id="198" name="Google Shape;198;p2"/>
            <p:cNvSpPr txBox="1"/>
            <p:nvPr/>
          </p:nvSpPr>
          <p:spPr>
            <a:xfrm>
              <a:off x="7075860" y="4037265"/>
              <a:ext cx="2282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Regra Important</a:t>
              </a:r>
              <a:endParaRPr/>
            </a:p>
          </p:txBody>
        </p:sp>
        <p:sp>
          <p:nvSpPr>
            <p:cNvPr id="199" name="Google Shape;199;p2"/>
            <p:cNvSpPr txBox="1"/>
            <p:nvPr/>
          </p:nvSpPr>
          <p:spPr>
            <a:xfrm>
              <a:off x="6482829" y="4037265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07.</a:t>
              </a:r>
              <a:endPara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00" name="Google Shape;200;p2"/>
          <p:cNvGrpSpPr/>
          <p:nvPr/>
        </p:nvGrpSpPr>
        <p:grpSpPr>
          <a:xfrm>
            <a:off x="6445654" y="3362017"/>
            <a:ext cx="2500224" cy="369332"/>
            <a:chOff x="6482829" y="5043026"/>
            <a:chExt cx="2500224" cy="369332"/>
          </a:xfrm>
        </p:grpSpPr>
        <p:sp>
          <p:nvSpPr>
            <p:cNvPr id="201" name="Google Shape;201;p2"/>
            <p:cNvSpPr txBox="1"/>
            <p:nvPr/>
          </p:nvSpPr>
          <p:spPr>
            <a:xfrm>
              <a:off x="7075860" y="5043026"/>
              <a:ext cx="19071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Shorthand</a:t>
              </a:r>
              <a:endParaRPr/>
            </a:p>
          </p:txBody>
        </p:sp>
        <p:sp>
          <p:nvSpPr>
            <p:cNvPr id="202" name="Google Shape;202;p2"/>
            <p:cNvSpPr txBox="1"/>
            <p:nvPr/>
          </p:nvSpPr>
          <p:spPr>
            <a:xfrm>
              <a:off x="6482829" y="5043026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09.</a:t>
              </a:r>
              <a:endParaRPr sz="1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03" name="Google Shape;203;p2"/>
          <p:cNvSpPr txBox="1">
            <a:spLocks noGrp="1"/>
          </p:cNvSpPr>
          <p:nvPr>
            <p:ph type="body" idx="1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pt-BR"/>
              <a:t>Conteúdo</a:t>
            </a:r>
            <a:endParaRPr/>
          </a:p>
        </p:txBody>
      </p:sp>
      <p:grpSp>
        <p:nvGrpSpPr>
          <p:cNvPr id="204" name="Google Shape;204;p2"/>
          <p:cNvGrpSpPr/>
          <p:nvPr/>
        </p:nvGrpSpPr>
        <p:grpSpPr>
          <a:xfrm>
            <a:off x="6445654" y="2693880"/>
            <a:ext cx="3472787" cy="369332"/>
            <a:chOff x="6482829" y="5043026"/>
            <a:chExt cx="3472787" cy="369332"/>
          </a:xfrm>
        </p:grpSpPr>
        <p:sp>
          <p:nvSpPr>
            <p:cNvPr id="205" name="Google Shape;205;p2"/>
            <p:cNvSpPr txBox="1"/>
            <p:nvPr/>
          </p:nvSpPr>
          <p:spPr>
            <a:xfrm>
              <a:off x="7075860" y="5043026"/>
              <a:ext cx="28797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 Pseudo-Classes</a:t>
              </a:r>
              <a:endParaRPr/>
            </a:p>
          </p:txBody>
        </p:sp>
        <p:sp>
          <p:nvSpPr>
            <p:cNvPr id="206" name="Google Shape;206;p2"/>
            <p:cNvSpPr txBox="1"/>
            <p:nvPr/>
          </p:nvSpPr>
          <p:spPr>
            <a:xfrm>
              <a:off x="6482829" y="5043026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08.</a:t>
              </a:r>
              <a:endParaRPr sz="18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07" name="Google Shape;207;p2"/>
          <p:cNvGrpSpPr/>
          <p:nvPr/>
        </p:nvGrpSpPr>
        <p:grpSpPr>
          <a:xfrm>
            <a:off x="6445654" y="4030154"/>
            <a:ext cx="4029220" cy="369332"/>
            <a:chOff x="6482829" y="5043026"/>
            <a:chExt cx="4029220" cy="369332"/>
          </a:xfrm>
        </p:grpSpPr>
        <p:sp>
          <p:nvSpPr>
            <p:cNvPr id="208" name="Google Shape;208;p2"/>
            <p:cNvSpPr txBox="1"/>
            <p:nvPr/>
          </p:nvSpPr>
          <p:spPr>
            <a:xfrm>
              <a:off x="7075860" y="5043026"/>
              <a:ext cx="34361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Cuidados com a escrita</a:t>
              </a:r>
              <a:endParaRPr sz="18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9" name="Google Shape;209;p2"/>
            <p:cNvSpPr txBox="1"/>
            <p:nvPr/>
          </p:nvSpPr>
          <p:spPr>
            <a:xfrm>
              <a:off x="6482829" y="5043026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10.</a:t>
              </a:r>
              <a:endParaRPr sz="18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0" name="Google Shape;210;p2"/>
          <p:cNvGrpSpPr/>
          <p:nvPr/>
        </p:nvGrpSpPr>
        <p:grpSpPr>
          <a:xfrm>
            <a:off x="6445654" y="4698293"/>
            <a:ext cx="3253128" cy="369332"/>
            <a:chOff x="6482829" y="5043026"/>
            <a:chExt cx="3253128" cy="369332"/>
          </a:xfrm>
        </p:grpSpPr>
        <p:sp>
          <p:nvSpPr>
            <p:cNvPr id="211" name="Google Shape;211;p2"/>
            <p:cNvSpPr txBox="1"/>
            <p:nvPr/>
          </p:nvSpPr>
          <p:spPr>
            <a:xfrm>
              <a:off x="7075860" y="5043026"/>
              <a:ext cx="2660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Vendor prefixos</a:t>
              </a:r>
              <a:endParaRPr sz="1800" b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2" name="Google Shape;212;p2"/>
            <p:cNvSpPr txBox="1"/>
            <p:nvPr/>
          </p:nvSpPr>
          <p:spPr>
            <a:xfrm>
              <a:off x="6482829" y="5043026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11.</a:t>
              </a:r>
              <a:endParaRPr sz="1800" b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Seletores</a:t>
            </a:r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Seletor global - </a:t>
            </a:r>
            <a:r>
              <a:rPr lang="pt-BR">
                <a:solidFill>
                  <a:schemeClr val="accent5"/>
                </a:solidFill>
              </a:rPr>
              <a:t>*;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Elemento – </a:t>
            </a:r>
            <a:r>
              <a:rPr lang="pt-BR">
                <a:solidFill>
                  <a:schemeClr val="accent5"/>
                </a:solidFill>
              </a:rPr>
              <a:t>h1, p, div;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Classe - </a:t>
            </a:r>
            <a:r>
              <a:rPr lang="pt-BR">
                <a:solidFill>
                  <a:schemeClr val="accent5"/>
                </a:solidFill>
              </a:rPr>
              <a:t>.minhaClasse;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Id - </a:t>
            </a:r>
            <a:r>
              <a:rPr lang="pt-BR">
                <a:solidFill>
                  <a:schemeClr val="accent5"/>
                </a:solidFill>
              </a:rPr>
              <a:t>#caixa;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Seletor de atributos, pseudo-classes, entre outros.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</p:txBody>
      </p:sp>
      <p:sp>
        <p:nvSpPr>
          <p:cNvPr id="348" name="Google Shape;348;p20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36525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>
            <a:spLocks noGrp="1"/>
          </p:cNvSpPr>
          <p:nvPr>
            <p:ph type="title"/>
          </p:nvPr>
        </p:nvSpPr>
        <p:spPr>
          <a:xfrm>
            <a:off x="838200" y="713402"/>
            <a:ext cx="9525000" cy="6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 dirty="0"/>
              <a:t>Seletor Global</a:t>
            </a:r>
            <a:endParaRPr dirty="0"/>
          </a:p>
        </p:txBody>
      </p:sp>
      <p:sp>
        <p:nvSpPr>
          <p:cNvPr id="354" name="Google Shape;354;p21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 seletor global(</a:t>
            </a:r>
            <a:r>
              <a:rPr lang="pt-BR">
                <a:solidFill>
                  <a:schemeClr val="accent5"/>
                </a:solidFill>
              </a:rPr>
              <a:t>*</a:t>
            </a:r>
            <a:r>
              <a:rPr lang="pt-BR"/>
              <a:t>) seleciona todos os elementos html e aplica o estilo especificado.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356" name="Google Shape;356;p21"/>
          <p:cNvSpPr txBox="1"/>
          <p:nvPr/>
        </p:nvSpPr>
        <p:spPr>
          <a:xfrm>
            <a:off x="3059558" y="3465343"/>
            <a:ext cx="6072885" cy="13849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 sz="2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pt-BR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FFFFFF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>
            <a:spLocks noGrp="1"/>
          </p:cNvSpPr>
          <p:nvPr>
            <p:ph type="title"/>
          </p:nvPr>
        </p:nvSpPr>
        <p:spPr>
          <a:xfrm>
            <a:off x="838200" y="713402"/>
            <a:ext cx="9525000" cy="6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 dirty="0"/>
              <a:t>Seletor ID</a:t>
            </a:r>
            <a:endParaRPr dirty="0"/>
          </a:p>
        </p:txBody>
      </p:sp>
      <p:sp>
        <p:nvSpPr>
          <p:cNvPr id="362" name="Google Shape;362;p22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 seletor </a:t>
            </a:r>
            <a:r>
              <a:rPr lang="pt-BR">
                <a:solidFill>
                  <a:schemeClr val="accent5"/>
                </a:solidFill>
              </a:rPr>
              <a:t>id</a:t>
            </a:r>
            <a:r>
              <a:rPr lang="pt-BR"/>
              <a:t> usa o atributo id de uma tag  HTML para encontrar o elemento  específico.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Independente de serem tags diferentes, se  ambas tiverem o mesmo id (não recomendado), terão as  mesmas alterações.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363" name="Google Shape;363;p22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>
            <a:spLocks noGrp="1"/>
          </p:cNvSpPr>
          <p:nvPr>
            <p:ph type="title"/>
          </p:nvPr>
        </p:nvSpPr>
        <p:spPr>
          <a:xfrm>
            <a:off x="838200" y="713402"/>
            <a:ext cx="9525000" cy="6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 dirty="0"/>
              <a:t>Seletor ID</a:t>
            </a:r>
            <a:endParaRPr dirty="0"/>
          </a:p>
        </p:txBody>
      </p:sp>
      <p:sp>
        <p:nvSpPr>
          <p:cNvPr id="369" name="Google Shape;369;p23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No CSS a identidade é especificada no formato: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No HTML a referência ao identificador é feita  pelo atributo id.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370" name="Google Shape;370;p23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sp>
        <p:nvSpPr>
          <p:cNvPr id="371" name="Google Shape;371;p23"/>
          <p:cNvSpPr txBox="1"/>
          <p:nvPr/>
        </p:nvSpPr>
        <p:spPr>
          <a:xfrm>
            <a:off x="3059557" y="2600307"/>
            <a:ext cx="6072885" cy="22467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#identificador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pt-BR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propriedade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propriedade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FFFFFF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2944749" y="5767165"/>
            <a:ext cx="6072885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&lt;elemento </a:t>
            </a:r>
            <a:r>
              <a:rPr lang="pt-B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pt-BR" sz="2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‘identificador’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FFFFFF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>
            <a:spLocks noGrp="1"/>
          </p:cNvSpPr>
          <p:nvPr>
            <p:ph type="title"/>
          </p:nvPr>
        </p:nvSpPr>
        <p:spPr>
          <a:xfrm>
            <a:off x="838200" y="713402"/>
            <a:ext cx="9525000" cy="6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 dirty="0"/>
              <a:t>Seletor ID</a:t>
            </a:r>
            <a:endParaRPr dirty="0"/>
          </a:p>
        </p:txBody>
      </p:sp>
      <p:sp>
        <p:nvSpPr>
          <p:cNvPr id="378" name="Google Shape;378;p24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grpSp>
        <p:nvGrpSpPr>
          <p:cNvPr id="379" name="Google Shape;379;p24"/>
          <p:cNvGrpSpPr/>
          <p:nvPr/>
        </p:nvGrpSpPr>
        <p:grpSpPr>
          <a:xfrm>
            <a:off x="1770889" y="1517514"/>
            <a:ext cx="8476488" cy="4791846"/>
            <a:chOff x="246888" y="1517513"/>
            <a:chExt cx="8476488" cy="4791846"/>
          </a:xfrm>
        </p:grpSpPr>
        <p:sp>
          <p:nvSpPr>
            <p:cNvPr id="380" name="Google Shape;380;p24"/>
            <p:cNvSpPr/>
            <p:nvPr/>
          </p:nvSpPr>
          <p:spPr>
            <a:xfrm>
              <a:off x="246888" y="4436363"/>
              <a:ext cx="5379720" cy="187299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251460" y="1517513"/>
              <a:ext cx="8471916" cy="29188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1134"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 txBox="1">
            <a:spLocks noGrp="1"/>
          </p:cNvSpPr>
          <p:nvPr>
            <p:ph type="title"/>
          </p:nvPr>
        </p:nvSpPr>
        <p:spPr>
          <a:xfrm>
            <a:off x="838200" y="713402"/>
            <a:ext cx="9525000" cy="6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 dirty="0"/>
              <a:t>Seletor ID</a:t>
            </a:r>
            <a:endParaRPr dirty="0"/>
          </a:p>
        </p:txBody>
      </p:sp>
      <p:sp>
        <p:nvSpPr>
          <p:cNvPr id="387" name="Google Shape;387;p25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2253996" y="1642873"/>
            <a:ext cx="7984235" cy="41757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>
            <a:spLocks noGrp="1"/>
          </p:cNvSpPr>
          <p:nvPr>
            <p:ph type="title"/>
          </p:nvPr>
        </p:nvSpPr>
        <p:spPr>
          <a:xfrm>
            <a:off x="838200" y="713402"/>
            <a:ext cx="9525000" cy="6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 dirty="0"/>
              <a:t>Seletor de classe</a:t>
            </a:r>
            <a:endParaRPr dirty="0"/>
          </a:p>
        </p:txBody>
      </p:sp>
      <p:sp>
        <p:nvSpPr>
          <p:cNvPr id="394" name="Google Shape;394;p26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dirty="0"/>
              <a:t>A utilização de classes permite agrupar  características semelhantes.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dirty="0"/>
              <a:t>O seletor de classe encontra elementos de uma  classe específica.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dirty="0"/>
              <a:t>Classes são definidas no formato: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 dirty="0"/>
          </a:p>
        </p:txBody>
      </p:sp>
      <p:sp>
        <p:nvSpPr>
          <p:cNvPr id="395" name="Google Shape;395;p26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sp>
        <p:nvSpPr>
          <p:cNvPr id="396" name="Google Shape;396;p26"/>
          <p:cNvSpPr txBox="1"/>
          <p:nvPr/>
        </p:nvSpPr>
        <p:spPr>
          <a:xfrm>
            <a:off x="2745232" y="4611231"/>
            <a:ext cx="6072885" cy="22467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elemento</a:t>
            </a:r>
            <a:r>
              <a:rPr lang="pt-BR" sz="2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.nomeDaClasse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pt-BR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propriedade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propriedade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FFFFFF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"/>
          <p:cNvSpPr txBox="1">
            <a:spLocks noGrp="1"/>
          </p:cNvSpPr>
          <p:nvPr>
            <p:ph type="title"/>
          </p:nvPr>
        </p:nvSpPr>
        <p:spPr>
          <a:xfrm>
            <a:off x="838200" y="713402"/>
            <a:ext cx="9525000" cy="6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 dirty="0"/>
              <a:t>Seletor de classe</a:t>
            </a:r>
            <a:endParaRPr dirty="0"/>
          </a:p>
        </p:txBody>
      </p:sp>
      <p:sp>
        <p:nvSpPr>
          <p:cNvPr id="402" name="Google Shape;402;p27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No HTML a classe é definida através do  atributo class.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403" name="Google Shape;403;p27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sp>
        <p:nvSpPr>
          <p:cNvPr id="404" name="Google Shape;404;p27"/>
          <p:cNvSpPr txBox="1"/>
          <p:nvPr/>
        </p:nvSpPr>
        <p:spPr>
          <a:xfrm>
            <a:off x="2059941" y="1620977"/>
            <a:ext cx="7598409" cy="10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7"/>
          <p:cNvSpPr txBox="1"/>
          <p:nvPr/>
        </p:nvSpPr>
        <p:spPr>
          <a:xfrm>
            <a:off x="2808859" y="3127159"/>
            <a:ext cx="65742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&lt;elemento </a:t>
            </a:r>
            <a:r>
              <a:rPr lang="pt-BR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pt-BR" sz="2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‘nomeDaClasse’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FFFFFF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"/>
          <p:cNvSpPr txBox="1">
            <a:spLocks noGrp="1"/>
          </p:cNvSpPr>
          <p:nvPr>
            <p:ph type="title"/>
          </p:nvPr>
        </p:nvSpPr>
        <p:spPr>
          <a:xfrm>
            <a:off x="838200" y="713397"/>
            <a:ext cx="9525000" cy="629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Seletor de classe</a:t>
            </a:r>
            <a:endParaRPr/>
          </a:p>
        </p:txBody>
      </p:sp>
      <p:sp>
        <p:nvSpPr>
          <p:cNvPr id="411" name="Google Shape;411;p28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grpSp>
        <p:nvGrpSpPr>
          <p:cNvPr id="412" name="Google Shape;412;p28"/>
          <p:cNvGrpSpPr/>
          <p:nvPr/>
        </p:nvGrpSpPr>
        <p:grpSpPr>
          <a:xfrm>
            <a:off x="1950720" y="1684973"/>
            <a:ext cx="8290560" cy="4853939"/>
            <a:chOff x="396240" y="1391411"/>
            <a:chExt cx="8290560" cy="4853939"/>
          </a:xfrm>
        </p:grpSpPr>
        <p:sp>
          <p:nvSpPr>
            <p:cNvPr id="413" name="Google Shape;413;p28"/>
            <p:cNvSpPr/>
            <p:nvPr/>
          </p:nvSpPr>
          <p:spPr>
            <a:xfrm>
              <a:off x="396240" y="1391411"/>
              <a:ext cx="7344156" cy="322630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3220212" y="4372355"/>
              <a:ext cx="5466588" cy="187299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420" name="Google Shape;420;p29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2639567" y="1543811"/>
            <a:ext cx="7056120" cy="44180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CSS(Cascading Style Sheets) – folhas de estilo em cascata.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CSS é uma linguagem usada para estilizar elementos escritos em uma linguagem de marcação como o HTML.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Utilizada para formatar a informação entregue pelo  HTML(imagem, texto, vídeo, áudio,...).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A versão mais atual do CSS é o CSS3.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</p:txBody>
      </p:sp>
      <p:sp>
        <p:nvSpPr>
          <p:cNvPr id="218" name="Google Shape;2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Introdução ao CSS</a:t>
            </a:r>
            <a:endParaRPr/>
          </a:p>
        </p:txBody>
      </p:sp>
      <p:sp>
        <p:nvSpPr>
          <p:cNvPr id="219" name="Google Shape;219;p3"/>
          <p:cNvSpPr txBox="1"/>
          <p:nvPr/>
        </p:nvSpPr>
        <p:spPr>
          <a:xfrm>
            <a:off x="10053066" y="6278068"/>
            <a:ext cx="74930" cy="16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</a:t>
            </a:r>
            <a:endParaRPr sz="1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9220201" y="4953000"/>
            <a:ext cx="1264817" cy="1740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>
            <a:spLocks noGrp="1"/>
          </p:cNvSpPr>
          <p:nvPr>
            <p:ph type="title"/>
          </p:nvPr>
        </p:nvSpPr>
        <p:spPr>
          <a:xfrm>
            <a:off x="838200" y="713402"/>
            <a:ext cx="9525000" cy="6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DIV</a:t>
            </a:r>
            <a:endParaRPr dirty="0"/>
          </a:p>
        </p:txBody>
      </p:sp>
      <p:sp>
        <p:nvSpPr>
          <p:cNvPr id="329" name="Google Shape;329;p18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solidFill>
                  <a:schemeClr val="accent4"/>
                </a:solidFill>
              </a:rPr>
              <a:t>&lt;</a:t>
            </a:r>
            <a:r>
              <a:rPr lang="pt-BR" dirty="0" err="1">
                <a:solidFill>
                  <a:schemeClr val="accent4"/>
                </a:solidFill>
              </a:rPr>
              <a:t>div</a:t>
            </a:r>
            <a:r>
              <a:rPr lang="pt-BR" dirty="0">
                <a:solidFill>
                  <a:schemeClr val="accent4"/>
                </a:solidFill>
              </a:rPr>
              <a:t>&gt; </a:t>
            </a:r>
            <a:r>
              <a:rPr lang="pt-BR" dirty="0"/>
              <a:t>define uma divisão ou uma seção em um documento HTML.</a:t>
            </a: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solidFill>
                  <a:schemeClr val="accent4"/>
                </a:solidFill>
              </a:rPr>
              <a:t>&lt;</a:t>
            </a:r>
            <a:r>
              <a:rPr lang="pt-BR" dirty="0" err="1">
                <a:solidFill>
                  <a:schemeClr val="accent4"/>
                </a:solidFill>
              </a:rPr>
              <a:t>div</a:t>
            </a:r>
            <a:r>
              <a:rPr lang="pt-BR" dirty="0">
                <a:solidFill>
                  <a:schemeClr val="accent4"/>
                </a:solidFill>
              </a:rPr>
              <a:t>&gt; </a:t>
            </a:r>
            <a:r>
              <a:rPr lang="pt-BR" dirty="0"/>
              <a:t>é usada como um contêiner para elementos HTML - que são estilizados com CSS ou manipulados com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solidFill>
                  <a:schemeClr val="accent4"/>
                </a:solidFill>
              </a:rPr>
              <a:t>&lt;</a:t>
            </a:r>
            <a:r>
              <a:rPr lang="pt-BR" dirty="0" err="1">
                <a:solidFill>
                  <a:schemeClr val="accent4"/>
                </a:solidFill>
              </a:rPr>
              <a:t>div</a:t>
            </a:r>
            <a:r>
              <a:rPr lang="pt-BR" dirty="0">
                <a:solidFill>
                  <a:schemeClr val="accent4"/>
                </a:solidFill>
              </a:rPr>
              <a:t>&gt; </a:t>
            </a:r>
            <a:r>
              <a:rPr lang="pt-BR" dirty="0"/>
              <a:t>é facilmente estilizada usando o atributo </a:t>
            </a:r>
            <a:r>
              <a:rPr lang="pt-BR" dirty="0" err="1"/>
              <a:t>class</a:t>
            </a:r>
            <a:r>
              <a:rPr lang="pt-BR" dirty="0"/>
              <a:t> ou id.</a:t>
            </a: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 dirty="0"/>
              <a:t>Qualquer tipo de conteúdo pode ser colocado dentro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solidFill>
                  <a:schemeClr val="accent4"/>
                </a:solidFill>
              </a:rPr>
              <a:t>&lt;</a:t>
            </a:r>
            <a:r>
              <a:rPr lang="pt-BR" dirty="0" err="1">
                <a:solidFill>
                  <a:schemeClr val="accent4"/>
                </a:solidFill>
              </a:rPr>
              <a:t>div</a:t>
            </a:r>
            <a:r>
              <a:rPr lang="pt-BR" dirty="0">
                <a:solidFill>
                  <a:schemeClr val="accent4"/>
                </a:solidFill>
              </a:rPr>
              <a:t>&gt; </a:t>
            </a:r>
            <a:endParaRPr lang="pt-BR" dirty="0"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 dirty="0"/>
              <a:t>Por padrão, os navegadores sempre colocam uma quebra de linha antes e depois do &lt;</a:t>
            </a:r>
            <a:r>
              <a:rPr lang="pt-BR" dirty="0" err="1"/>
              <a:t>div</a:t>
            </a:r>
            <a:r>
              <a:rPr lang="pt-BR" dirty="0"/>
              <a:t>&gt;.</a:t>
            </a:r>
            <a:endParaRPr dirty="0"/>
          </a:p>
        </p:txBody>
      </p:sp>
      <p:sp>
        <p:nvSpPr>
          <p:cNvPr id="330" name="Google Shape;330;p18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575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>
            <a:spLocks noGrp="1"/>
          </p:cNvSpPr>
          <p:nvPr>
            <p:ph type="title"/>
          </p:nvPr>
        </p:nvSpPr>
        <p:spPr>
          <a:xfrm>
            <a:off x="767080" y="794682"/>
            <a:ext cx="9525000" cy="6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DIV</a:t>
            </a:r>
            <a:endParaRPr dirty="0"/>
          </a:p>
        </p:txBody>
      </p:sp>
      <p:sp>
        <p:nvSpPr>
          <p:cNvPr id="330" name="Google Shape;330;p18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CEDA117-1883-42EA-AF0A-EBCEB91F42D6}"/>
              </a:ext>
            </a:extLst>
          </p:cNvPr>
          <p:cNvSpPr txBox="1"/>
          <p:nvPr/>
        </p:nvSpPr>
        <p:spPr>
          <a:xfrm>
            <a:off x="2481580" y="1779687"/>
            <a:ext cx="682498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 err="1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 err="1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 err="1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0" dirty="0" err="1">
                <a:solidFill>
                  <a:srgbClr val="DF631C"/>
                </a:solidFill>
                <a:effectLst/>
                <a:latin typeface="Consolas" panose="020B0609020204030204" pitchFamily="49" charset="0"/>
              </a:rPr>
              <a:t>minhaDiv</a:t>
            </a:r>
            <a:r>
              <a:rPr lang="pt-BR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8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800" b="0" dirty="0">
                <a:solidFill>
                  <a:srgbClr val="A05A48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823FF1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pt-BR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b="0" dirty="0" err="1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b="0" dirty="0" err="1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pt-BR" sz="18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 err="1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DF631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5A33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b="0" dirty="0" err="1">
                <a:solidFill>
                  <a:srgbClr val="C5A332"/>
                </a:solidFill>
                <a:effectLst/>
                <a:latin typeface="Consolas" panose="020B0609020204030204" pitchFamily="49" charset="0"/>
              </a:rPr>
              <a:t>minhaDiv</a:t>
            </a:r>
            <a:r>
              <a:rPr lang="pt-BR" sz="1800" b="0" dirty="0">
                <a:solidFill>
                  <a:srgbClr val="C5A33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pt-BR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Este é um título em um elemento </a:t>
            </a:r>
            <a:r>
              <a:rPr lang="pt-BR" sz="18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pt-BR" sz="18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Este é um texto em um elemento </a:t>
            </a:r>
            <a:r>
              <a:rPr lang="pt-BR" sz="18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8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b="0" dirty="0" err="1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pt-BR" sz="18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b="0" dirty="0" err="1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800" b="0" dirty="0">
                <a:solidFill>
                  <a:srgbClr val="275FE4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62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Seletor de classe</a:t>
            </a:r>
            <a:endParaRPr/>
          </a:p>
        </p:txBody>
      </p:sp>
      <p:sp>
        <p:nvSpPr>
          <p:cNvPr id="427" name="Google Shape;427;p30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 estilo de uma classe pode ser aplicado  a vários elementos.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Para selecionar uma classe independente  do elemento o seguinte formato é utilizado</a:t>
            </a:r>
            <a:endParaRPr/>
          </a:p>
        </p:txBody>
      </p:sp>
      <p:sp>
        <p:nvSpPr>
          <p:cNvPr id="428" name="Google Shape;428;p30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  <p:sp>
        <p:nvSpPr>
          <p:cNvPr id="429" name="Google Shape;429;p30"/>
          <p:cNvSpPr txBox="1"/>
          <p:nvPr/>
        </p:nvSpPr>
        <p:spPr>
          <a:xfrm>
            <a:off x="3059557" y="4043199"/>
            <a:ext cx="6072885" cy="22467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.nomeDaClasse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pt-BR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propriedade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propriedade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FFFFFF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 txBox="1">
            <a:spLocks noGrp="1"/>
          </p:cNvSpPr>
          <p:nvPr>
            <p:ph type="title"/>
          </p:nvPr>
        </p:nvSpPr>
        <p:spPr>
          <a:xfrm>
            <a:off x="838200" y="713397"/>
            <a:ext cx="9525000" cy="629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Seletor de classe</a:t>
            </a:r>
            <a:endParaRPr/>
          </a:p>
        </p:txBody>
      </p:sp>
      <p:sp>
        <p:nvSpPr>
          <p:cNvPr id="435" name="Google Shape;435;p31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  <p:grpSp>
        <p:nvGrpSpPr>
          <p:cNvPr id="436" name="Google Shape;436;p31"/>
          <p:cNvGrpSpPr/>
          <p:nvPr/>
        </p:nvGrpSpPr>
        <p:grpSpPr>
          <a:xfrm>
            <a:off x="1778508" y="1615439"/>
            <a:ext cx="8336279" cy="4591813"/>
            <a:chOff x="254508" y="1615439"/>
            <a:chExt cx="8336279" cy="4591813"/>
          </a:xfrm>
        </p:grpSpPr>
        <p:sp>
          <p:nvSpPr>
            <p:cNvPr id="437" name="Google Shape;437;p31"/>
            <p:cNvSpPr/>
            <p:nvPr/>
          </p:nvSpPr>
          <p:spPr>
            <a:xfrm>
              <a:off x="254508" y="1615439"/>
              <a:ext cx="6408420" cy="318516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515611" y="4838700"/>
              <a:ext cx="4075176" cy="13685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444" name="Google Shape;444;p32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34</a:t>
            </a:fld>
            <a:endParaRPr/>
          </a:p>
        </p:txBody>
      </p:sp>
      <p:sp>
        <p:nvSpPr>
          <p:cNvPr id="445" name="Google Shape;445;p32"/>
          <p:cNvSpPr/>
          <p:nvPr/>
        </p:nvSpPr>
        <p:spPr>
          <a:xfrm>
            <a:off x="2936312" y="1599734"/>
            <a:ext cx="5544312" cy="47335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TAGS especiais</a:t>
            </a:r>
            <a:endParaRPr/>
          </a:p>
        </p:txBody>
      </p:sp>
      <p:sp>
        <p:nvSpPr>
          <p:cNvPr id="451" name="Google Shape;451;p33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&lt;DIV&gt;: é usada para agrupar blocos de  elementos para formatá-los com CSS.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&lt;SPAN&gt;: é utilizada para agrupar elementos  de uma mesma linha. Não fornece nenhuma  mudança visual por si só.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452" name="Google Shape;452;p33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35</a:t>
            </a:fld>
            <a:endParaRPr/>
          </a:p>
        </p:txBody>
      </p:sp>
      <p:sp>
        <p:nvSpPr>
          <p:cNvPr id="453" name="Google Shape;453;p33"/>
          <p:cNvSpPr/>
          <p:nvPr/>
        </p:nvSpPr>
        <p:spPr>
          <a:xfrm>
            <a:off x="1602739" y="2828766"/>
            <a:ext cx="4791456" cy="12237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454" name="Google Shape;454;p33"/>
          <p:cNvSpPr/>
          <p:nvPr/>
        </p:nvSpPr>
        <p:spPr>
          <a:xfrm>
            <a:off x="6814820" y="2936971"/>
            <a:ext cx="3557016" cy="10073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455" name="Google Shape;455;p33"/>
          <p:cNvSpPr/>
          <p:nvPr/>
        </p:nvSpPr>
        <p:spPr>
          <a:xfrm>
            <a:off x="1638300" y="5535167"/>
            <a:ext cx="9015984" cy="2346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456" name="Google Shape;456;p33"/>
          <p:cNvSpPr/>
          <p:nvPr/>
        </p:nvSpPr>
        <p:spPr>
          <a:xfrm>
            <a:off x="1726692" y="5876544"/>
            <a:ext cx="4157472" cy="57607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Comentários</a:t>
            </a:r>
            <a:endParaRPr/>
          </a:p>
        </p:txBody>
      </p:sp>
      <p:sp>
        <p:nvSpPr>
          <p:cNvPr id="462" name="Google Shape;462;p34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Os comentários são utilizados para explicar o código.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São ignorados pelos navegadores.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Um comentário CSS começa com </a:t>
            </a:r>
            <a:r>
              <a:rPr lang="pt-BR">
                <a:solidFill>
                  <a:schemeClr val="accent4"/>
                </a:solidFill>
              </a:rPr>
              <a:t>/*</a:t>
            </a:r>
            <a:r>
              <a:rPr lang="pt-BR"/>
              <a:t> e termina com </a:t>
            </a:r>
            <a:r>
              <a:rPr lang="pt-BR">
                <a:solidFill>
                  <a:schemeClr val="accent4"/>
                </a:solidFill>
              </a:rPr>
              <a:t>*/</a:t>
            </a:r>
            <a:r>
              <a:rPr lang="pt-BR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Os comentários também podem abranger várias  linhas.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463" name="Google Shape;463;p34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Comentários</a:t>
            </a:r>
            <a:endParaRPr/>
          </a:p>
        </p:txBody>
      </p:sp>
      <p:sp>
        <p:nvSpPr>
          <p:cNvPr id="469" name="Google Shape;469;p35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37</a:t>
            </a:fld>
            <a:endParaRPr/>
          </a:p>
        </p:txBody>
      </p:sp>
      <p:sp>
        <p:nvSpPr>
          <p:cNvPr id="470" name="Google Shape;470;p35"/>
          <p:cNvSpPr/>
          <p:nvPr/>
        </p:nvSpPr>
        <p:spPr>
          <a:xfrm>
            <a:off x="2113787" y="1865376"/>
            <a:ext cx="8554212" cy="37444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Cascata faz referencia a escolha do browser de qual regra aplicar, caso haja muitas regras para o mesmo elemento.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 estilo é lido de cima para baixo.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É levado também em consideração 3 fatores: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Origem do estilo;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Especificidade;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Importância.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476" name="Google Shape;47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A cascata</a:t>
            </a:r>
            <a:endParaRPr/>
          </a:p>
        </p:txBody>
      </p:sp>
      <p:sp>
        <p:nvSpPr>
          <p:cNvPr id="477" name="Google Shape;477;p36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Origem do estilo: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</a:pPr>
            <a:r>
              <a:rPr lang="pt-BR">
                <a:solidFill>
                  <a:schemeClr val="accent4"/>
                </a:solidFill>
              </a:rPr>
              <a:t>inline</a:t>
            </a:r>
            <a:r>
              <a:rPr lang="pt-BR"/>
              <a:t> &gt; </a:t>
            </a:r>
            <a:r>
              <a:rPr lang="pt-BR">
                <a:solidFill>
                  <a:schemeClr val="accent2"/>
                </a:solidFill>
              </a:rPr>
              <a:t>interno</a:t>
            </a:r>
            <a:r>
              <a:rPr lang="pt-BR"/>
              <a:t> &gt; </a:t>
            </a:r>
            <a:r>
              <a:rPr lang="pt-BR">
                <a:solidFill>
                  <a:schemeClr val="accent3"/>
                </a:solidFill>
              </a:rPr>
              <a:t>externo</a:t>
            </a:r>
            <a:endParaRPr/>
          </a:p>
          <a:p>
            <a:pPr marL="1428750" lvl="2" indent="-5143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lang="pt-BR"/>
              <a:t>O estilo inline é o mais forte de todos, quando comparado aos estilos interno e externo.</a:t>
            </a:r>
            <a:endParaRPr/>
          </a:p>
          <a:p>
            <a:pPr marL="1428750" lvl="2" indent="-5143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lang="pt-BR"/>
              <a:t>O estilo interno é o segundo mais forte;</a:t>
            </a:r>
            <a:endParaRPr/>
          </a:p>
          <a:p>
            <a:pPr marL="1428750" lvl="2" indent="-5143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lang="pt-BR"/>
              <a:t>O estilo externo é o mais fraco dos 3.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A cascata</a:t>
            </a:r>
            <a:endParaRPr/>
          </a:p>
        </p:txBody>
      </p:sp>
      <p:sp>
        <p:nvSpPr>
          <p:cNvPr id="484" name="Google Shape;484;p37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 CSS surgiu pela primeira vez em </a:t>
            </a:r>
            <a:r>
              <a:rPr lang="pt-BR">
                <a:solidFill>
                  <a:schemeClr val="accent1"/>
                </a:solidFill>
              </a:rPr>
              <a:t>1994</a:t>
            </a:r>
            <a:r>
              <a:rPr lang="pt-BR"/>
              <a:t>. O CSS evoluiu todos esses anos e o W3C manteve os padrões com </a:t>
            </a:r>
            <a:r>
              <a:rPr lang="pt-BR">
                <a:solidFill>
                  <a:schemeClr val="accent2"/>
                </a:solidFill>
              </a:rPr>
              <a:t>CSS1</a:t>
            </a:r>
            <a:r>
              <a:rPr lang="pt-BR"/>
              <a:t>, </a:t>
            </a:r>
            <a:r>
              <a:rPr lang="pt-BR">
                <a:solidFill>
                  <a:schemeClr val="accent3"/>
                </a:solidFill>
              </a:rPr>
              <a:t>CSS2</a:t>
            </a:r>
            <a:r>
              <a:rPr lang="pt-BR"/>
              <a:t> e </a:t>
            </a:r>
            <a:r>
              <a:rPr lang="pt-BR">
                <a:solidFill>
                  <a:schemeClr val="accent4"/>
                </a:solidFill>
              </a:rPr>
              <a:t>CSS3</a:t>
            </a:r>
            <a:r>
              <a:rPr lang="pt-BR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Eles foram construídos um em cima do outro com melhor adaptabilidade e mais recursos. Cada um teve problemas que foram resolvidos pelo próximo padrão. O CSS teve grandes problemas de </a:t>
            </a:r>
            <a:r>
              <a:rPr lang="pt-BR">
                <a:solidFill>
                  <a:schemeClr val="accent5"/>
                </a:solidFill>
              </a:rPr>
              <a:t>adaptabilidade com vários navegadores da Web surgindo </a:t>
            </a:r>
            <a:r>
              <a:rPr lang="pt-BR"/>
              <a:t>todos esses anos, começando pelo Internet Explorer, Opera, Firefox, Chrome e Edge.</a:t>
            </a:r>
            <a:endParaRPr/>
          </a:p>
        </p:txBody>
      </p:sp>
      <p:sp>
        <p:nvSpPr>
          <p:cNvPr id="226" name="Google Shape;226;p4"/>
          <p:cNvSpPr txBox="1">
            <a:spLocks noGrp="1"/>
          </p:cNvSpPr>
          <p:nvPr>
            <p:ph type="title"/>
          </p:nvPr>
        </p:nvSpPr>
        <p:spPr>
          <a:xfrm>
            <a:off x="838200" y="713718"/>
            <a:ext cx="9525000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História do CSS</a:t>
            </a:r>
            <a:endParaRPr/>
          </a:p>
        </p:txBody>
      </p:sp>
      <p:sp>
        <p:nvSpPr>
          <p:cNvPr id="227" name="Google Shape;227;p4"/>
          <p:cNvSpPr txBox="1"/>
          <p:nvPr/>
        </p:nvSpPr>
        <p:spPr>
          <a:xfrm>
            <a:off x="10053066" y="6278068"/>
            <a:ext cx="74930" cy="16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</a:t>
            </a:r>
            <a:endParaRPr sz="1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uda"/>
              <a:buNone/>
            </a:pPr>
            <a:r>
              <a:rPr lang="pt-BR" dirty="0">
                <a:solidFill>
                  <a:schemeClr val="accent1"/>
                </a:solidFill>
              </a:rPr>
              <a:t>Especificidade CSS </a:t>
            </a:r>
            <a:r>
              <a:rPr lang="pt-BR" dirty="0"/>
              <a:t>é um tipo de “poder de escolha”, que ajuda os navegadores a decidir qual valor da propriedade CSS terá precedência e será aplicado aos elementos: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dirty="0"/>
              <a:t>0 – seletor global e negação de </a:t>
            </a:r>
            <a:r>
              <a:rPr lang="pt-BR" dirty="0" err="1"/>
              <a:t>pseudo-classes</a:t>
            </a:r>
            <a:r>
              <a:rPr lang="pt-BR" dirty="0"/>
              <a:t> :</a:t>
            </a:r>
            <a:r>
              <a:rPr lang="pt-BR" dirty="0" err="1"/>
              <a:t>not</a:t>
            </a:r>
            <a:r>
              <a:rPr lang="pt-BR" dirty="0"/>
              <a:t>()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dirty="0"/>
              <a:t>1 – seletor de elemento e </a:t>
            </a:r>
            <a:r>
              <a:rPr lang="pt-BR" dirty="0" err="1"/>
              <a:t>pseudo-elementos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dirty="0"/>
              <a:t>10 – seletores de classe e atributos [</a:t>
            </a:r>
            <a:r>
              <a:rPr lang="pt-BR" dirty="0" err="1"/>
              <a:t>type:text</a:t>
            </a:r>
            <a:r>
              <a:rPr lang="pt-BR" dirty="0"/>
              <a:t>]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dirty="0"/>
              <a:t>100 – seletor de id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dirty="0"/>
              <a:t>1000 – </a:t>
            </a:r>
            <a:r>
              <a:rPr lang="pt-BR" dirty="0" err="1"/>
              <a:t>inline</a:t>
            </a:r>
            <a:r>
              <a:rPr lang="pt-BR" dirty="0"/>
              <a:t>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 dirty="0"/>
          </a:p>
        </p:txBody>
      </p:sp>
      <p:sp>
        <p:nvSpPr>
          <p:cNvPr id="490" name="Google Shape;49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A cascata</a:t>
            </a:r>
            <a:endParaRPr/>
          </a:p>
        </p:txBody>
      </p:sp>
      <p:sp>
        <p:nvSpPr>
          <p:cNvPr id="491" name="Google Shape;491;p38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uda"/>
              <a:buNone/>
            </a:pPr>
            <a:r>
              <a:rPr lang="pt-BR">
                <a:solidFill>
                  <a:schemeClr val="accent3"/>
                </a:solidFill>
              </a:rPr>
              <a:t>Id é maior que classe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Bem, todos sabemos que o ID pode ser usado uma vez em uma estrutura de documento. Quando você tem ID (s) no seu seletor, o número de classes se torna irrelevante.</a:t>
            </a:r>
            <a:endParaRPr/>
          </a:p>
        </p:txBody>
      </p:sp>
      <p:sp>
        <p:nvSpPr>
          <p:cNvPr id="497" name="Google Shape;497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A cascata</a:t>
            </a:r>
            <a:endParaRPr/>
          </a:p>
        </p:txBody>
      </p:sp>
      <p:sp>
        <p:nvSpPr>
          <p:cNvPr id="498" name="Google Shape;498;p39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41</a:t>
            </a:fld>
            <a:endParaRPr/>
          </a:p>
        </p:txBody>
      </p:sp>
      <p:sp>
        <p:nvSpPr>
          <p:cNvPr id="499" name="Google Shape;499;p39"/>
          <p:cNvSpPr/>
          <p:nvPr/>
        </p:nvSpPr>
        <p:spPr>
          <a:xfrm>
            <a:off x="1007704" y="3981129"/>
            <a:ext cx="10107335" cy="36933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B8C6"/>
              </a:buClr>
              <a:buSzPts val="18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800" b="1" i="0" u="none" strike="noStrike" cap="none" dirty="0">
                <a:solidFill>
                  <a:srgbClr val="FF5D9A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pt-BR" sz="1800" b="1" i="0" u="none" strike="noStrike" cap="none" dirty="0">
                <a:solidFill>
                  <a:srgbClr val="E9AC72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pt-BR" sz="1800" b="1" i="0" u="none" strike="noStrike" cap="none" dirty="0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pt-BR" sz="1800" b="1" i="0" u="none" strike="noStrike" cap="none" dirty="0" err="1">
                <a:solidFill>
                  <a:srgbClr val="99C47A"/>
                </a:solidFill>
                <a:latin typeface="Arial"/>
                <a:ea typeface="Arial"/>
                <a:cs typeface="Arial"/>
                <a:sym typeface="Arial"/>
              </a:rPr>
              <a:t>idTeste</a:t>
            </a:r>
            <a:r>
              <a:rPr lang="pt-BR" sz="1800" b="1" i="0" u="none" strike="noStrike" cap="none" dirty="0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pt-BR" sz="1800" b="1" i="0" u="none" strike="noStrike" cap="none" dirty="0">
                <a:solidFill>
                  <a:srgbClr val="FF5D9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 dirty="0" err="1">
                <a:solidFill>
                  <a:srgbClr val="E9AC72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pt-BR" sz="1800" b="1" i="0" u="none" strike="noStrike" cap="none" dirty="0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pt-BR" sz="1800" b="1" i="0" u="none" strike="noStrike" cap="none" dirty="0">
                <a:solidFill>
                  <a:srgbClr val="99C47A"/>
                </a:solidFill>
                <a:latin typeface="Arial"/>
                <a:ea typeface="Arial"/>
                <a:cs typeface="Arial"/>
                <a:sym typeface="Arial"/>
              </a:rPr>
              <a:t>barra1 barra2 barra3 barra4</a:t>
            </a:r>
            <a:r>
              <a:rPr lang="pt-BR" sz="1800" b="1" i="0" u="none" strike="noStrike" cap="none" dirty="0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r>
              <a:rPr lang="pt-BR" sz="1800" b="1" i="0" u="none" strike="noStrike" cap="none" dirty="0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lang="pt-BR" sz="1800" b="1" i="0" u="none" strike="noStrike" cap="none" dirty="0">
                <a:solidFill>
                  <a:srgbClr val="E9AC72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pt-BR" sz="1800" b="1" i="0" u="none" strike="noStrike" cap="none" dirty="0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contra quatro classes</a:t>
            </a:r>
            <a:r>
              <a:rPr lang="pt-BR" sz="1800" b="1" i="0" u="none" strike="noStrike" cap="none" dirty="0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pt-BR" sz="1800" b="1" i="0" u="none" strike="noStrike" cap="none" dirty="0">
                <a:solidFill>
                  <a:srgbClr val="FF5D9A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pt-BR" sz="1800" b="1" i="0" u="none" strike="noStrike" cap="none" dirty="0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1007705" y="4590328"/>
            <a:ext cx="3461656" cy="2031325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BC72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#idTeste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pt-BR" sz="1800" b="1" i="0" u="none" strike="noStrike" cap="none">
                <a:solidFill>
                  <a:srgbClr val="71B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red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B8C6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</a:pPr>
            <a:endParaRPr sz="1800" b="1" i="0" u="none" strike="noStrike" cap="none">
              <a:solidFill>
                <a:srgbClr val="DDBC7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B8C6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barra1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barra2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barra3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barra4 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pt-BR" sz="1800" b="1" i="0" u="none" strike="noStrike" cap="none">
                <a:solidFill>
                  <a:srgbClr val="71B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blue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B8C6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pt-BR" sz="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E se dois seletores se aplicarem ao mesmo elemento? </a:t>
            </a:r>
            <a:endParaRPr/>
          </a:p>
        </p:txBody>
      </p:sp>
      <p:sp>
        <p:nvSpPr>
          <p:cNvPr id="506" name="Google Shape;506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A cascata</a:t>
            </a:r>
            <a:endParaRPr/>
          </a:p>
        </p:txBody>
      </p:sp>
      <p:sp>
        <p:nvSpPr>
          <p:cNvPr id="507" name="Google Shape;507;p40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42</a:t>
            </a:fld>
            <a:endParaRPr/>
          </a:p>
        </p:txBody>
      </p:sp>
      <p:sp>
        <p:nvSpPr>
          <p:cNvPr id="508" name="Google Shape;508;p40"/>
          <p:cNvSpPr/>
          <p:nvPr/>
        </p:nvSpPr>
        <p:spPr>
          <a:xfrm>
            <a:off x="838199" y="3429000"/>
            <a:ext cx="6473246" cy="2215991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B8C6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barra1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barra2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barra3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barr4 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BC72"/>
              </a:buClr>
              <a:buSzPts val="1800"/>
              <a:buFont typeface="Arial"/>
              <a:buNone/>
            </a:pPr>
            <a:r>
              <a:rPr lang="pt-BR" sz="1800" b="1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pt-BR" sz="1800" b="1" i="0" u="none" strike="noStrike" cap="none">
                <a:solidFill>
                  <a:srgbClr val="71B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green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B8C6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rgbClr val="DDBC7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BC72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barra3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barra4 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BC72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   color</a:t>
            </a:r>
            <a:r>
              <a:rPr lang="pt-BR" sz="1800" b="1" i="0" u="none" strike="noStrike" cap="none">
                <a:solidFill>
                  <a:srgbClr val="71B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red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B8C6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Poppins"/>
              <a:buNone/>
            </a:pPr>
            <a:r>
              <a:rPr lang="pt-BR" sz="1200" b="0" i="0" u="none" strike="noStrike" cap="none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40"/>
          <p:cNvSpPr/>
          <p:nvPr/>
        </p:nvSpPr>
        <p:spPr>
          <a:xfrm>
            <a:off x="838199" y="2875023"/>
            <a:ext cx="7990841" cy="36933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B8C6"/>
              </a:buClr>
              <a:buSzPts val="18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800" b="1" i="0" u="none" strike="noStrike" cap="none" dirty="0">
                <a:solidFill>
                  <a:srgbClr val="FF5D9A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pt-BR" sz="1800" b="1" i="0" u="none" strike="noStrike" cap="none" dirty="0" err="1">
                <a:solidFill>
                  <a:srgbClr val="E9AC72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pt-BR" sz="1800" b="1" i="0" u="none" strike="noStrike" cap="none" dirty="0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pt-BR" sz="1800" b="1" i="0" u="none" strike="noStrike" cap="none" dirty="0">
                <a:solidFill>
                  <a:srgbClr val="99C47A"/>
                </a:solidFill>
                <a:latin typeface="Arial"/>
                <a:ea typeface="Arial"/>
                <a:cs typeface="Arial"/>
                <a:sym typeface="Arial"/>
              </a:rPr>
              <a:t>barra1 barra2 barra3 barr4</a:t>
            </a:r>
            <a:r>
              <a:rPr lang="pt-BR" sz="1800" b="1" i="0" u="none" strike="noStrike" cap="none" dirty="0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r>
              <a:rPr lang="pt-BR" sz="1800" b="1" i="0" u="none" strike="noStrike" cap="none" dirty="0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Temos quatro </a:t>
            </a:r>
            <a:r>
              <a:rPr lang="pt-BR" sz="1800" b="1" i="0" u="none" strike="noStrike" cap="none" dirty="0" err="1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classess</a:t>
            </a:r>
            <a:r>
              <a:rPr lang="pt-BR" sz="1800" b="1" i="0" u="none" strike="noStrike" cap="none" dirty="0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pt-BR" sz="1800" b="1" i="0" u="none" strike="noStrike" cap="none" dirty="0">
                <a:solidFill>
                  <a:srgbClr val="FF5D9A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pt-BR" sz="1800" b="1" i="0" u="none" strike="noStrike" cap="none" dirty="0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/>
          <p:cNvSpPr txBox="1">
            <a:spLocks noGrp="1"/>
          </p:cNvSpPr>
          <p:nvPr>
            <p:ph type="body" idx="1"/>
          </p:nvPr>
        </p:nvSpPr>
        <p:spPr>
          <a:xfrm>
            <a:off x="838201" y="1801091"/>
            <a:ext cx="10515600" cy="79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Cálculo da especificidade</a:t>
            </a:r>
            <a:endParaRPr/>
          </a:p>
        </p:txBody>
      </p:sp>
      <p:sp>
        <p:nvSpPr>
          <p:cNvPr id="515" name="Google Shape;515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A cascata</a:t>
            </a:r>
            <a:endParaRPr/>
          </a:p>
        </p:txBody>
      </p:sp>
      <p:sp>
        <p:nvSpPr>
          <p:cNvPr id="516" name="Google Shape;516;p41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43</a:t>
            </a:fld>
            <a:endParaRPr/>
          </a:p>
        </p:txBody>
      </p:sp>
      <p:graphicFrame>
        <p:nvGraphicFramePr>
          <p:cNvPr id="517" name="Google Shape;517;p41"/>
          <p:cNvGraphicFramePr/>
          <p:nvPr/>
        </p:nvGraphicFramePr>
        <p:xfrm>
          <a:off x="2535852" y="2593911"/>
          <a:ext cx="6726275" cy="1529110"/>
        </p:xfrm>
        <a:graphic>
          <a:graphicData uri="http://schemas.openxmlformats.org/drawingml/2006/table">
            <a:tbl>
              <a:tblPr firstRow="1" bandRow="1">
                <a:noFill/>
                <a:tableStyleId>{C15F8587-91F1-4136-AE92-E613A37938C3}</a:tableStyleId>
              </a:tblPr>
              <a:tblGrid>
                <a:gridCol w="116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strike="noStrike" cap="none"/>
                        <a:t>&lt; 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strike="noStrike" cap="none"/>
                        <a:t>#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/>
                        <a:t>Element</a:t>
                      </a:r>
                      <a:endParaRPr sz="2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Inline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ID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Classe, Pseudo Classe, atributo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Elemento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-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-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-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8" name="Google Shape;518;p41" descr="Cubo estrutura de tópic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9176" y="2593911"/>
            <a:ext cx="502644" cy="502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7290" y="4597368"/>
            <a:ext cx="82486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2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E se dois seletores se aplicarem ao mesmo elemento? </a:t>
            </a:r>
            <a:endParaRPr/>
          </a:p>
        </p:txBody>
      </p:sp>
      <p:sp>
        <p:nvSpPr>
          <p:cNvPr id="525" name="Google Shape;52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A cascata</a:t>
            </a:r>
            <a:endParaRPr/>
          </a:p>
        </p:txBody>
      </p:sp>
      <p:sp>
        <p:nvSpPr>
          <p:cNvPr id="526" name="Google Shape;526;p42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44</a:t>
            </a:fld>
            <a:endParaRPr/>
          </a:p>
        </p:txBody>
      </p:sp>
      <p:sp>
        <p:nvSpPr>
          <p:cNvPr id="527" name="Google Shape;527;p42"/>
          <p:cNvSpPr/>
          <p:nvPr/>
        </p:nvSpPr>
        <p:spPr>
          <a:xfrm>
            <a:off x="838198" y="3429000"/>
            <a:ext cx="10276842" cy="2215991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B8C6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barra1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barra2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barra3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barra4 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BC72"/>
              </a:buClr>
              <a:buSzPts val="1800"/>
              <a:buFont typeface="Arial"/>
              <a:buNone/>
            </a:pPr>
            <a:r>
              <a:rPr lang="pt-BR" sz="1800" b="1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pt-BR" sz="1800" b="1" i="0" u="none" strike="noStrike" cap="none">
                <a:solidFill>
                  <a:srgbClr val="71B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green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B8C6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rgbClr val="DDBC7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BC72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barra3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barra4 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BC72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   color</a:t>
            </a:r>
            <a:r>
              <a:rPr lang="pt-BR" sz="1800" b="1" i="0" u="none" strike="noStrike" cap="none">
                <a:solidFill>
                  <a:srgbClr val="71B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red</a:t>
            </a: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B8C6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pt-BR" sz="1800" b="1" i="0" u="none" strike="noStrike" cap="none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Poppins"/>
              <a:buNone/>
            </a:pPr>
            <a:r>
              <a:rPr lang="pt-BR" sz="1200" b="0" i="0" u="none" strike="noStrike" cap="none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2"/>
          <p:cNvSpPr/>
          <p:nvPr/>
        </p:nvSpPr>
        <p:spPr>
          <a:xfrm>
            <a:off x="838199" y="2949266"/>
            <a:ext cx="7736841" cy="36933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B8C6"/>
              </a:buClr>
              <a:buSzPts val="18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800" b="1" i="0" u="none" strike="noStrike" cap="none" dirty="0">
                <a:solidFill>
                  <a:srgbClr val="FF5D9A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pt-BR" sz="1800" b="1" i="0" u="none" strike="noStrike" cap="none" dirty="0" err="1">
                <a:solidFill>
                  <a:srgbClr val="E9AC72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pt-BR" sz="1800" b="1" i="0" u="none" strike="noStrike" cap="none" dirty="0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pt-BR" sz="1800" b="1" i="0" u="none" strike="noStrike" cap="none" dirty="0">
                <a:solidFill>
                  <a:srgbClr val="99C47A"/>
                </a:solidFill>
                <a:latin typeface="Arial"/>
                <a:ea typeface="Arial"/>
                <a:cs typeface="Arial"/>
                <a:sym typeface="Arial"/>
              </a:rPr>
              <a:t>barra1 barra2 barra3 barra4</a:t>
            </a:r>
            <a:r>
              <a:rPr lang="pt-BR" sz="1800" b="1" i="0" u="none" strike="noStrike" cap="none" dirty="0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r>
              <a:rPr lang="pt-BR" sz="1800" b="1" i="0" u="none" strike="noStrike" cap="none" dirty="0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Temos quatro </a:t>
            </a:r>
            <a:r>
              <a:rPr lang="pt-BR" sz="1800" b="1" i="0" u="none" strike="noStrike" cap="none" dirty="0" err="1">
                <a:solidFill>
                  <a:srgbClr val="DDBC72"/>
                </a:solidFill>
                <a:latin typeface="Arial"/>
                <a:ea typeface="Arial"/>
                <a:cs typeface="Arial"/>
                <a:sym typeface="Arial"/>
              </a:rPr>
              <a:t>classess</a:t>
            </a:r>
            <a:r>
              <a:rPr lang="pt-BR" sz="1800" b="1" i="0" u="none" strike="noStrike" cap="none" dirty="0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pt-BR" sz="1800" b="1" i="0" u="none" strike="noStrike" cap="none" dirty="0">
                <a:solidFill>
                  <a:srgbClr val="FF5D9A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pt-BR" sz="1800" b="1" i="0" u="none" strike="noStrike" cap="none" dirty="0">
                <a:solidFill>
                  <a:srgbClr val="B1B8C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</p:txBody>
      </p:sp>
      <p:sp>
        <p:nvSpPr>
          <p:cNvPr id="529" name="Google Shape;529;p42"/>
          <p:cNvSpPr txBox="1"/>
          <p:nvPr/>
        </p:nvSpPr>
        <p:spPr>
          <a:xfrm>
            <a:off x="4850334" y="3471405"/>
            <a:ext cx="21194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accent6"/>
                </a:solidFill>
                <a:latin typeface="Ruda"/>
                <a:ea typeface="Ruda"/>
                <a:cs typeface="Ruda"/>
                <a:sym typeface="Ruda"/>
              </a:rPr>
              <a:t>0 – 4 – 0 </a:t>
            </a:r>
            <a:endParaRPr dirty="0"/>
          </a:p>
        </p:txBody>
      </p:sp>
      <p:sp>
        <p:nvSpPr>
          <p:cNvPr id="530" name="Google Shape;530;p42"/>
          <p:cNvSpPr txBox="1"/>
          <p:nvPr/>
        </p:nvSpPr>
        <p:spPr>
          <a:xfrm>
            <a:off x="4850334" y="4679412"/>
            <a:ext cx="18959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accent6"/>
                </a:solidFill>
                <a:latin typeface="Ruda"/>
                <a:ea typeface="Ruda"/>
                <a:cs typeface="Ruda"/>
                <a:sym typeface="Ruda"/>
              </a:rPr>
              <a:t>0 – 2 – 1 </a:t>
            </a:r>
            <a:endParaRPr dirty="0"/>
          </a:p>
        </p:txBody>
      </p:sp>
      <p:sp>
        <p:nvSpPr>
          <p:cNvPr id="531" name="Google Shape;531;p42"/>
          <p:cNvSpPr txBox="1"/>
          <p:nvPr/>
        </p:nvSpPr>
        <p:spPr>
          <a:xfrm>
            <a:off x="4107332" y="5974105"/>
            <a:ext cx="33159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rPr>
              <a:t>O da esquerda é mais importante</a:t>
            </a:r>
            <a:endParaRPr/>
          </a:p>
        </p:txBody>
      </p:sp>
      <p:cxnSp>
        <p:nvCxnSpPr>
          <p:cNvPr id="532" name="Google Shape;532;p42"/>
          <p:cNvCxnSpPr/>
          <p:nvPr/>
        </p:nvCxnSpPr>
        <p:spPr>
          <a:xfrm>
            <a:off x="4247292" y="5807417"/>
            <a:ext cx="2932894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Uma declaração de estilo com </a:t>
            </a:r>
            <a:r>
              <a:rPr lang="pt-BR">
                <a:solidFill>
                  <a:schemeClr val="accent3"/>
                </a:solidFill>
              </a:rPr>
              <a:t>!important </a:t>
            </a:r>
            <a:r>
              <a:rPr lang="pt-BR"/>
              <a:t>ignora qualquer hierarquia e prevalece sobre todas as demais, é a de mais alta prioridade.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Pode ser útil em diversas situações, o problema é que muitos desenvolvedores de forma preguiçosa ou simplesmente desconhecendo a precedência dos seletores e o efeito cascata, acabam por escolher esse caminho mais curto na correria dos prazos, mas que depois dificultam e muito a manutenção do código.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538" name="Google Shape;538;p43"/>
          <p:cNvSpPr txBox="1">
            <a:spLocks noGrp="1"/>
          </p:cNvSpPr>
          <p:nvPr>
            <p:ph type="title"/>
          </p:nvPr>
        </p:nvSpPr>
        <p:spPr>
          <a:xfrm>
            <a:off x="838200" y="713397"/>
            <a:ext cx="9525000" cy="629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A regra !Important</a:t>
            </a:r>
            <a:endParaRPr/>
          </a:p>
        </p:txBody>
      </p:sp>
      <p:sp>
        <p:nvSpPr>
          <p:cNvPr id="539" name="Google Shape;539;p43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4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Não é uma boa prática, portanto, seu uso deve ser evitado.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Quebra o fluxo natural da cascata.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545" name="Google Shape;545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A regra Important</a:t>
            </a:r>
            <a:endParaRPr/>
          </a:p>
        </p:txBody>
      </p:sp>
      <p:sp>
        <p:nvSpPr>
          <p:cNvPr id="546" name="Google Shape;546;p44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46</a:t>
            </a:fld>
            <a:endParaRPr/>
          </a:p>
        </p:txBody>
      </p:sp>
      <p:sp>
        <p:nvSpPr>
          <p:cNvPr id="547" name="Google Shape;547;p44"/>
          <p:cNvSpPr txBox="1"/>
          <p:nvPr/>
        </p:nvSpPr>
        <p:spPr>
          <a:xfrm>
            <a:off x="3135757" y="4189037"/>
            <a:ext cx="6072885" cy="13849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p{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pt-BR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t-BR" sz="2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!important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FFFFFF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5"/>
          <p:cNvSpPr txBox="1">
            <a:spLocks noGrp="1"/>
          </p:cNvSpPr>
          <p:nvPr>
            <p:ph type="body" idx="1"/>
          </p:nvPr>
        </p:nvSpPr>
        <p:spPr>
          <a:xfrm>
            <a:off x="838201" y="1480074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Uma regra at (at-rule) é uma declaração CSS iniciando com um caractere arroba(@) seguido do identificador e valor.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Exemplos comuns: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@import – Serve para incluir um css externo.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@media – Serve para trabalhar com responsividade da página.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553" name="Google Shape;553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At rules</a:t>
            </a:r>
            <a:endParaRPr/>
          </a:p>
        </p:txBody>
      </p:sp>
      <p:sp>
        <p:nvSpPr>
          <p:cNvPr id="554" name="Google Shape;554;p45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47</a:t>
            </a:fld>
            <a:endParaRPr/>
          </a:p>
        </p:txBody>
      </p:sp>
      <p:sp>
        <p:nvSpPr>
          <p:cNvPr id="555" name="Google Shape;555;p45"/>
          <p:cNvSpPr txBox="1"/>
          <p:nvPr/>
        </p:nvSpPr>
        <p:spPr>
          <a:xfrm>
            <a:off x="1549130" y="3845625"/>
            <a:ext cx="8991600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@import </a:t>
            </a:r>
            <a:r>
              <a:rPr lang="pt-BR" sz="2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pt-B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(‘</a:t>
            </a:r>
            <a:r>
              <a:rPr lang="pt-BR" sz="2800">
                <a:solidFill>
                  <a:srgbClr val="F02EE7"/>
                </a:solidFill>
                <a:latin typeface="Consolas"/>
                <a:ea typeface="Consolas"/>
                <a:cs typeface="Consolas"/>
                <a:sym typeface="Consolas"/>
              </a:rPr>
              <a:t>http://local.com.br/style.css</a:t>
            </a:r>
            <a:r>
              <a:rPr lang="pt-B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’)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rgbClr val="FFFFFF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556" name="Google Shape;556;p45"/>
          <p:cNvSpPr txBox="1"/>
          <p:nvPr/>
        </p:nvSpPr>
        <p:spPr>
          <a:xfrm>
            <a:off x="1600200" y="5200629"/>
            <a:ext cx="8991600" cy="13849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@media (</a:t>
            </a:r>
            <a:r>
              <a:rPr lang="pt-BR" sz="2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t-B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F02EE7"/>
                </a:solidFill>
                <a:latin typeface="Consolas"/>
                <a:ea typeface="Consolas"/>
                <a:cs typeface="Consolas"/>
                <a:sym typeface="Consolas"/>
              </a:rPr>
              <a:t>500px</a:t>
            </a:r>
            <a:r>
              <a:rPr lang="pt-B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/*declarações aqui*/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lt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6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Exemplos comuns: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@font-face – Serve para declarar fontes externas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@keyframes – Serve para declarar animações.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562" name="Google Shape;56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At rules</a:t>
            </a:r>
            <a:endParaRPr/>
          </a:p>
        </p:txBody>
      </p:sp>
      <p:sp>
        <p:nvSpPr>
          <p:cNvPr id="563" name="Google Shape;563;p46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48</a:t>
            </a:fld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1530485" y="3106711"/>
            <a:ext cx="8991600" cy="13849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@font-face{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2800">
                <a:solidFill>
                  <a:srgbClr val="F02EE7"/>
                </a:solidFill>
                <a:latin typeface="Consolas"/>
                <a:ea typeface="Consolas"/>
                <a:cs typeface="Consolas"/>
                <a:sym typeface="Consolas"/>
              </a:rPr>
              <a:t>/*declarações aqui*/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lt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565" name="Google Shape;565;p46"/>
          <p:cNvSpPr txBox="1"/>
          <p:nvPr/>
        </p:nvSpPr>
        <p:spPr>
          <a:xfrm>
            <a:off x="1530485" y="5206963"/>
            <a:ext cx="8991600" cy="13849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@keyframes </a:t>
            </a:r>
            <a:r>
              <a:rPr lang="pt-BR" sz="2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nomeDaAnimação</a:t>
            </a:r>
            <a:r>
              <a:rPr lang="pt-B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2800">
                <a:solidFill>
                  <a:srgbClr val="F02EE7"/>
                </a:solidFill>
                <a:latin typeface="Consolas"/>
                <a:ea typeface="Consolas"/>
                <a:cs typeface="Consolas"/>
                <a:sym typeface="Consolas"/>
              </a:rPr>
              <a:t>/*declarações aqui*/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lt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Pseudo-Classes</a:t>
            </a:r>
            <a:endParaRPr/>
          </a:p>
        </p:txBody>
      </p:sp>
      <p:sp>
        <p:nvSpPr>
          <p:cNvPr id="571" name="Google Shape;571;p47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Pseudo classes em CSS são utilizadas  para adicionar condições em alguns  seletores que mudam de estado.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É possível atribuir propriedades para cada  estado.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Por exemplo, o seletor &lt;A&gt;: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572" name="Google Shape;572;p47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49</a:t>
            </a:fld>
            <a:endParaRPr/>
          </a:p>
        </p:txBody>
      </p:sp>
      <p:sp>
        <p:nvSpPr>
          <p:cNvPr id="573" name="Google Shape;573;p47"/>
          <p:cNvSpPr/>
          <p:nvPr/>
        </p:nvSpPr>
        <p:spPr>
          <a:xfrm>
            <a:off x="2218003" y="4428775"/>
            <a:ext cx="7458456" cy="13685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pt-BR" b="1">
                <a:solidFill>
                  <a:schemeClr val="accent2"/>
                </a:solidFill>
              </a:rPr>
              <a:t>CSS 1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CSS 1 foi adaptado em </a:t>
            </a:r>
            <a:r>
              <a:rPr lang="pt-BR">
                <a:solidFill>
                  <a:schemeClr val="accent2"/>
                </a:solidFill>
              </a:rPr>
              <a:t>1996</a:t>
            </a:r>
            <a:r>
              <a:rPr lang="pt-BR"/>
              <a:t>. Era difícil e menos adaptado pelos navegadores mais recentes, como Internet Explorer 3, Internet Explorer 4 e Netscape 4.x.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CSS 1 tinha propriedades de </a:t>
            </a:r>
            <a:r>
              <a:rPr lang="pt-BR">
                <a:solidFill>
                  <a:schemeClr val="accent2"/>
                </a:solidFill>
              </a:rPr>
              <a:t>fonte</a:t>
            </a:r>
            <a:r>
              <a:rPr lang="pt-BR"/>
              <a:t> e especificação de </a:t>
            </a:r>
            <a:r>
              <a:rPr lang="pt-BR">
                <a:solidFill>
                  <a:schemeClr val="accent2"/>
                </a:solidFill>
              </a:rPr>
              <a:t>tipo de letra </a:t>
            </a:r>
            <a:r>
              <a:rPr lang="pt-BR"/>
              <a:t>e </a:t>
            </a:r>
            <a:r>
              <a:rPr lang="pt-BR">
                <a:solidFill>
                  <a:schemeClr val="accent2"/>
                </a:solidFill>
              </a:rPr>
              <a:t>ênfase, </a:t>
            </a:r>
            <a:r>
              <a:rPr lang="pt-BR"/>
              <a:t>espaçamento de letras e linha de texto. Alinhamento de texto, posicionamento e tabelas também foram adicionados.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Margem, preenchimento, borda e posicionamento para elementos também foram implementados. 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title"/>
          </p:nvPr>
        </p:nvSpPr>
        <p:spPr>
          <a:xfrm>
            <a:off x="838200" y="713718"/>
            <a:ext cx="9525000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História do CSS</a:t>
            </a:r>
            <a:endParaRPr/>
          </a:p>
        </p:txBody>
      </p:sp>
      <p:sp>
        <p:nvSpPr>
          <p:cNvPr id="234" name="Google Shape;234;p5"/>
          <p:cNvSpPr txBox="1"/>
          <p:nvPr/>
        </p:nvSpPr>
        <p:spPr>
          <a:xfrm>
            <a:off x="10053066" y="6278068"/>
            <a:ext cx="74930" cy="16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</a:t>
            </a:r>
            <a:endParaRPr sz="1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Pseudo-Classes</a:t>
            </a:r>
            <a:endParaRPr/>
          </a:p>
        </p:txBody>
      </p:sp>
      <p:sp>
        <p:nvSpPr>
          <p:cNvPr id="579" name="Google Shape;579;p48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Um link ativo, visitado, não visitado, ou  quando o mouse está sobre um link,  podem todos ser exibidos de diferentes  maneiras em um navegador que suporta  CSS.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580" name="Google Shape;580;p48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50</a:t>
            </a:fld>
            <a:endParaRPr/>
          </a:p>
        </p:txBody>
      </p:sp>
      <p:sp>
        <p:nvSpPr>
          <p:cNvPr id="581" name="Google Shape;581;p48"/>
          <p:cNvSpPr txBox="1"/>
          <p:nvPr/>
        </p:nvSpPr>
        <p:spPr>
          <a:xfrm>
            <a:off x="3059557" y="3805816"/>
            <a:ext cx="6072885" cy="22467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seletor</a:t>
            </a:r>
            <a:r>
              <a:rPr lang="pt-BR" sz="2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:pseudo-classe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pt-BR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propriedade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propriedade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FFFFFF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Pseudo-Classes</a:t>
            </a:r>
            <a:endParaRPr/>
          </a:p>
        </p:txBody>
      </p:sp>
      <p:sp>
        <p:nvSpPr>
          <p:cNvPr id="587" name="Google Shape;587;p49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Classes em CSS também podem assumir  pseudo-classes: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588" name="Google Shape;588;p49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51</a:t>
            </a:fld>
            <a:endParaRPr/>
          </a:p>
        </p:txBody>
      </p:sp>
      <p:sp>
        <p:nvSpPr>
          <p:cNvPr id="589" name="Google Shape;589;p49"/>
          <p:cNvSpPr txBox="1"/>
          <p:nvPr/>
        </p:nvSpPr>
        <p:spPr>
          <a:xfrm>
            <a:off x="2242434" y="2750492"/>
            <a:ext cx="7066936" cy="22467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seletor</a:t>
            </a:r>
            <a:r>
              <a:rPr lang="pt-BR" sz="2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.nomeDaClasse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pseudo-classe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pt-BR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propriedade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propriedade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FFFFFF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Pseudo-Classes</a:t>
            </a:r>
            <a:endParaRPr/>
          </a:p>
        </p:txBody>
      </p:sp>
      <p:sp>
        <p:nvSpPr>
          <p:cNvPr id="595" name="Google Shape;595;p50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52</a:t>
            </a:fld>
            <a:endParaRPr/>
          </a:p>
        </p:txBody>
      </p:sp>
      <p:sp>
        <p:nvSpPr>
          <p:cNvPr id="596" name="Google Shape;596;p50"/>
          <p:cNvSpPr/>
          <p:nvPr/>
        </p:nvSpPr>
        <p:spPr>
          <a:xfrm>
            <a:off x="1703832" y="1690688"/>
            <a:ext cx="8784336" cy="44104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Shorthand</a:t>
            </a:r>
            <a:endParaRPr/>
          </a:p>
        </p:txBody>
      </p:sp>
      <p:sp>
        <p:nvSpPr>
          <p:cNvPr id="602" name="Google Shape;602;p51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São propriedades de CSS que possibilitam setar os valores de propriedades similares de CSS simultaneamente: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Pode ser escrito como: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603" name="Google Shape;603;p51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53</a:t>
            </a:fld>
            <a:endParaRPr/>
          </a:p>
        </p:txBody>
      </p:sp>
      <p:sp>
        <p:nvSpPr>
          <p:cNvPr id="604" name="Google Shape;604;p51"/>
          <p:cNvSpPr/>
          <p:nvPr/>
        </p:nvSpPr>
        <p:spPr>
          <a:xfrm>
            <a:off x="838199" y="2932613"/>
            <a:ext cx="8113542" cy="19398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21422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1FCC02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pt-BR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#000</a:t>
            </a:r>
            <a:r>
              <a:rPr lang="pt-BR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1FCC02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background-image</a:t>
            </a:r>
            <a:r>
              <a:rPr lang="pt-BR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800">
                <a:solidFill>
                  <a:srgbClr val="F02EE7"/>
                </a:solidFill>
                <a:latin typeface="Courier New"/>
                <a:ea typeface="Courier New"/>
                <a:cs typeface="Courier New"/>
                <a:sym typeface="Courier New"/>
              </a:rPr>
              <a:t>url(images/bg.gif);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1FCC02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background-repeat</a:t>
            </a:r>
            <a:r>
              <a:rPr lang="pt-BR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no-repeat</a:t>
            </a:r>
            <a:r>
              <a:rPr lang="pt-BR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1FCC02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background-position</a:t>
            </a:r>
            <a:r>
              <a:rPr lang="pt-BR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top right</a:t>
            </a:r>
            <a:r>
              <a:rPr lang="pt-BR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pt-BR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5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51"/>
          <p:cNvSpPr/>
          <p:nvPr/>
        </p:nvSpPr>
        <p:spPr>
          <a:xfrm>
            <a:off x="838199" y="5506375"/>
            <a:ext cx="8991600" cy="10781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21422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1FCC02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pt-BR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#000 </a:t>
            </a:r>
            <a:r>
              <a:rPr lang="pt-BR" sz="2800">
                <a:solidFill>
                  <a:srgbClr val="F02EE7"/>
                </a:solidFill>
                <a:latin typeface="Courier New"/>
                <a:ea typeface="Courier New"/>
                <a:cs typeface="Courier New"/>
                <a:sym typeface="Courier New"/>
              </a:rPr>
              <a:t>url(images/bg.gif) </a:t>
            </a:r>
            <a:r>
              <a:rPr lang="pt-BR" sz="2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no-repeat</a:t>
            </a:r>
            <a:r>
              <a:rPr lang="pt-BR" sz="2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top right</a:t>
            </a:r>
            <a:r>
              <a:rPr lang="pt-BR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pt-BR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5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Cuidados com a escrita</a:t>
            </a:r>
            <a:endParaRPr/>
          </a:p>
        </p:txBody>
      </p:sp>
      <p:sp>
        <p:nvSpPr>
          <p:cNvPr id="611" name="Google Shape;611;p52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Ao escrever os seletores e realizar as declarações das propriedades e valores você deverá tomar bastante cuidado com espaços em branco entre os nomes compostos ou mesmo antes de algum parêntese ou antes de um traço.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Exemplo: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612" name="Google Shape;612;p52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54</a:t>
            </a:fld>
            <a:endParaRPr/>
          </a:p>
        </p:txBody>
      </p:sp>
      <p:sp>
        <p:nvSpPr>
          <p:cNvPr id="613" name="Google Shape;613;p52"/>
          <p:cNvSpPr/>
          <p:nvPr/>
        </p:nvSpPr>
        <p:spPr>
          <a:xfrm>
            <a:off x="2828193" y="5643161"/>
            <a:ext cx="6535615" cy="6472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21422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1FCC02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 color</a:t>
            </a:r>
            <a:r>
              <a:rPr lang="pt-BR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pt-BR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4" name="Google Shape;614;p52"/>
          <p:cNvCxnSpPr/>
          <p:nvPr/>
        </p:nvCxnSpPr>
        <p:spPr>
          <a:xfrm>
            <a:off x="4931924" y="5126327"/>
            <a:ext cx="304800" cy="609600"/>
          </a:xfrm>
          <a:prstGeom prst="straightConnector1">
            <a:avLst/>
          </a:prstGeom>
          <a:noFill/>
          <a:ln w="57150" cap="flat" cmpd="sng">
            <a:solidFill>
              <a:srgbClr val="FE6D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15" name="Google Shape;615;p52"/>
          <p:cNvSpPr txBox="1"/>
          <p:nvPr/>
        </p:nvSpPr>
        <p:spPr>
          <a:xfrm>
            <a:off x="3865124" y="4701330"/>
            <a:ext cx="5119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B5302"/>
                </a:solidFill>
                <a:latin typeface="Ruda"/>
                <a:ea typeface="Ruda"/>
                <a:cs typeface="Ruda"/>
                <a:sym typeface="Ruda"/>
              </a:rPr>
              <a:t>Esse espaço impossibilita a aplicação da propriedade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</a:pPr>
            <a:r>
              <a:rPr lang="pt-BR"/>
              <a:t>Prefixos</a:t>
            </a:r>
            <a:endParaRPr/>
          </a:p>
        </p:txBody>
      </p:sp>
      <p:sp>
        <p:nvSpPr>
          <p:cNvPr id="621" name="Google Shape;621;p53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Algumas propriedades CSS são suportadas em  alguns navegadores e em outros não.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Para  isso, em alguns casos é necessário o uso de  prefixos: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622" name="Google Shape;622;p53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55</a:t>
            </a:fld>
            <a:endParaRPr/>
          </a:p>
        </p:txBody>
      </p:sp>
      <p:pic>
        <p:nvPicPr>
          <p:cNvPr id="623" name="Google Shape;623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3896" y="4036280"/>
            <a:ext cx="5724208" cy="236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</a:pPr>
            <a:r>
              <a:rPr lang="pt-BR"/>
              <a:t>Prefixos</a:t>
            </a:r>
            <a:endParaRPr/>
          </a:p>
        </p:txBody>
      </p:sp>
      <p:sp>
        <p:nvSpPr>
          <p:cNvPr id="629" name="Google Shape;629;p54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Sites para verificar a necessidade de prefixos:</a:t>
            </a:r>
            <a:endParaRPr/>
          </a:p>
          <a:p>
            <a:pPr marL="914400" lvl="1" indent="-304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https://caniuse.com/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http://ireade.github.io/which-vendor-prefix/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630" name="Google Shape;630;p54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636" name="Google Shape;636;p55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Diversas Tags que fazem a formatação de texto do  HTML podem ser substituídas por CSS;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Podemos ver que a tag &lt;FONT&gt; não faz mais falta,  por isso foi abolida do HTML5;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O uso do CSS pode facilitar na  manutenção/atualização da exibição do HTML, pois  alterando em apenas um arquivo, pode-se até  mesmo, alterar propriedades de exibição de páginas  inteiras;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endParaRPr/>
          </a:p>
        </p:txBody>
      </p:sp>
      <p:sp>
        <p:nvSpPr>
          <p:cNvPr id="637" name="Google Shape;637;p55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56"/>
          <p:cNvGrpSpPr/>
          <p:nvPr/>
        </p:nvGrpSpPr>
        <p:grpSpPr>
          <a:xfrm>
            <a:off x="10956587" y="6423191"/>
            <a:ext cx="609600" cy="110012"/>
            <a:chOff x="5692375" y="1381397"/>
            <a:chExt cx="807250" cy="145683"/>
          </a:xfrm>
        </p:grpSpPr>
        <p:sp>
          <p:nvSpPr>
            <p:cNvPr id="643" name="Google Shape;643;p56"/>
            <p:cNvSpPr/>
            <p:nvPr/>
          </p:nvSpPr>
          <p:spPr>
            <a:xfrm>
              <a:off x="6023301" y="1381682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56"/>
            <p:cNvSpPr/>
            <p:nvPr/>
          </p:nvSpPr>
          <p:spPr>
            <a:xfrm>
              <a:off x="5692375" y="1381397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56"/>
            <p:cNvSpPr/>
            <p:nvPr/>
          </p:nvSpPr>
          <p:spPr>
            <a:xfrm>
              <a:off x="6354227" y="1381397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6" name="Google Shape;646;p56"/>
          <p:cNvSpPr/>
          <p:nvPr/>
        </p:nvSpPr>
        <p:spPr>
          <a:xfrm>
            <a:off x="10453992" y="1136038"/>
            <a:ext cx="261611" cy="261611"/>
          </a:xfrm>
          <a:prstGeom prst="ellipse">
            <a:avLst/>
          </a:prstGeom>
          <a:solidFill>
            <a:srgbClr val="FCAA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56"/>
          <p:cNvSpPr/>
          <p:nvPr/>
        </p:nvSpPr>
        <p:spPr>
          <a:xfrm>
            <a:off x="1537961" y="-306393"/>
            <a:ext cx="1262390" cy="1262380"/>
          </a:xfrm>
          <a:prstGeom prst="ellipse">
            <a:avLst/>
          </a:prstGeom>
          <a:solidFill>
            <a:srgbClr val="DE8F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56"/>
          <p:cNvSpPr/>
          <p:nvPr/>
        </p:nvSpPr>
        <p:spPr>
          <a:xfrm>
            <a:off x="9005561" y="5902013"/>
            <a:ext cx="1262390" cy="1262380"/>
          </a:xfrm>
          <a:prstGeom prst="ellipse">
            <a:avLst/>
          </a:prstGeom>
          <a:solidFill>
            <a:srgbClr val="9B92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9" name="Google Shape;649;p56" descr="Perguntas estrutura de tópic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1127" y="955987"/>
            <a:ext cx="5009745" cy="5009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</a:pPr>
            <a:r>
              <a:rPr lang="pt-BR" sz="2600" b="1">
                <a:solidFill>
                  <a:schemeClr val="accent3"/>
                </a:solidFill>
              </a:rPr>
              <a:t>CSS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CSS2 é a melhoria do CSS1. Ele removeu os recursos não totalmente interoperáveis. Ele também incluiu as extensões do navegador.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Ele tinha muitas novidades, como </a:t>
            </a:r>
            <a:r>
              <a:rPr lang="pt-BR">
                <a:solidFill>
                  <a:schemeClr val="accent3"/>
                </a:solidFill>
              </a:rPr>
              <a:t>posicionamento absoluto</a:t>
            </a:r>
            <a:r>
              <a:rPr lang="pt-BR"/>
              <a:t>, </a:t>
            </a:r>
            <a:r>
              <a:rPr lang="pt-BR">
                <a:solidFill>
                  <a:schemeClr val="accent3"/>
                </a:solidFill>
              </a:rPr>
              <a:t>relativo</a:t>
            </a:r>
            <a:r>
              <a:rPr lang="pt-BR"/>
              <a:t> e </a:t>
            </a:r>
            <a:r>
              <a:rPr lang="pt-BR">
                <a:solidFill>
                  <a:schemeClr val="accent3"/>
                </a:solidFill>
              </a:rPr>
              <a:t>fixo</a:t>
            </a:r>
            <a:r>
              <a:rPr lang="pt-BR"/>
              <a:t> de elementos. Ele suportava diferentes tipos de mídia. Ele também incluiu novas propriedades de fonte, como sombra</a:t>
            </a:r>
            <a:endParaRPr/>
          </a:p>
        </p:txBody>
      </p:sp>
      <p:sp>
        <p:nvSpPr>
          <p:cNvPr id="240" name="Google Shape;240;p6"/>
          <p:cNvSpPr txBox="1">
            <a:spLocks noGrp="1"/>
          </p:cNvSpPr>
          <p:nvPr>
            <p:ph type="title"/>
          </p:nvPr>
        </p:nvSpPr>
        <p:spPr>
          <a:xfrm>
            <a:off x="838200" y="713718"/>
            <a:ext cx="9525000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História do CSS</a:t>
            </a:r>
            <a:endParaRPr/>
          </a:p>
        </p:txBody>
      </p:sp>
      <p:sp>
        <p:nvSpPr>
          <p:cNvPr id="241" name="Google Shape;241;p6"/>
          <p:cNvSpPr txBox="1"/>
          <p:nvPr/>
        </p:nvSpPr>
        <p:spPr>
          <a:xfrm>
            <a:off x="10053066" y="6278068"/>
            <a:ext cx="74930" cy="16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</a:t>
            </a:r>
            <a:endParaRPr sz="1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None/>
            </a:pPr>
            <a:r>
              <a:rPr lang="pt-BR" b="1">
                <a:solidFill>
                  <a:schemeClr val="accent4"/>
                </a:solidFill>
              </a:rPr>
              <a:t>CSS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CSS3 é o mais recente e usado atualmente. Tem especificação XHTML. CSS3 tem seu foco principal na </a:t>
            </a:r>
            <a:r>
              <a:rPr lang="pt-BR">
                <a:solidFill>
                  <a:schemeClr val="accent4"/>
                </a:solidFill>
              </a:rPr>
              <a:t>modularização</a:t>
            </a:r>
            <a:r>
              <a:rPr lang="pt-BR"/>
              <a:t> e </a:t>
            </a:r>
            <a:r>
              <a:rPr lang="pt-BR">
                <a:solidFill>
                  <a:schemeClr val="accent4"/>
                </a:solidFill>
              </a:rPr>
              <a:t>separação de interesses</a:t>
            </a:r>
            <a:r>
              <a:rPr lang="pt-BR"/>
              <a:t>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Diferentes módulos agora passam por diferentes estágios do processo de recomendação. CSS3 tem suporte para quase todos os navegadores recentes.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Ele ainda incluiu </a:t>
            </a:r>
            <a:r>
              <a:rPr lang="pt-BR">
                <a:solidFill>
                  <a:schemeClr val="accent4"/>
                </a:solidFill>
              </a:rPr>
              <a:t>novos seletores </a:t>
            </a:r>
            <a:r>
              <a:rPr lang="pt-BR"/>
              <a:t>junto com um novo </a:t>
            </a:r>
            <a:r>
              <a:rPr lang="pt-BR">
                <a:solidFill>
                  <a:schemeClr val="accent4"/>
                </a:solidFill>
              </a:rPr>
              <a:t>combinador</a:t>
            </a:r>
            <a:r>
              <a:rPr lang="pt-BR"/>
              <a:t> e novos </a:t>
            </a:r>
            <a:r>
              <a:rPr lang="pt-BR">
                <a:solidFill>
                  <a:schemeClr val="accent4"/>
                </a:solidFill>
              </a:rPr>
              <a:t>pseudo-elementos</a:t>
            </a:r>
            <a:r>
              <a:rPr lang="pt-BR"/>
              <a:t>.</a:t>
            </a:r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title"/>
          </p:nvPr>
        </p:nvSpPr>
        <p:spPr>
          <a:xfrm>
            <a:off x="838200" y="713718"/>
            <a:ext cx="9525000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História do CSS</a:t>
            </a:r>
            <a:endParaRPr/>
          </a:p>
        </p:txBody>
      </p:sp>
      <p:sp>
        <p:nvSpPr>
          <p:cNvPr id="248" name="Google Shape;248;p7"/>
          <p:cNvSpPr txBox="1"/>
          <p:nvPr/>
        </p:nvSpPr>
        <p:spPr>
          <a:xfrm>
            <a:off x="10053066" y="6278068"/>
            <a:ext cx="74930" cy="16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</a:t>
            </a:r>
            <a:endParaRPr sz="1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</a:pPr>
            <a:r>
              <a:rPr lang="pt-BR" sz="2600" b="1">
                <a:solidFill>
                  <a:schemeClr val="accent4"/>
                </a:solidFill>
              </a:rPr>
              <a:t>CSS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CSS3 tem várias novas propriedades CSS. Ele suporta </a:t>
            </a:r>
            <a:r>
              <a:rPr lang="pt-BR">
                <a:solidFill>
                  <a:schemeClr val="accent4"/>
                </a:solidFill>
              </a:rPr>
              <a:t>animação</a:t>
            </a:r>
            <a:r>
              <a:rPr lang="pt-BR"/>
              <a:t> que não fazia parte das recomendações anteriores.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Várias propriedades foram adicionadas, como transformações, gradientes, animação e transição para efeito de animação no site.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Complementos recentes são como border-radius, box-shadow, flex-box e CSS grid.</a:t>
            </a:r>
            <a:endParaRPr/>
          </a:p>
        </p:txBody>
      </p:sp>
      <p:sp>
        <p:nvSpPr>
          <p:cNvPr id="254" name="Google Shape;254;p8"/>
          <p:cNvSpPr txBox="1">
            <a:spLocks noGrp="1"/>
          </p:cNvSpPr>
          <p:nvPr>
            <p:ph type="title"/>
          </p:nvPr>
        </p:nvSpPr>
        <p:spPr>
          <a:xfrm>
            <a:off x="838200" y="713718"/>
            <a:ext cx="9525000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História do CSS</a:t>
            </a:r>
            <a:endParaRPr/>
          </a:p>
        </p:txBody>
      </p:sp>
      <p:sp>
        <p:nvSpPr>
          <p:cNvPr id="255" name="Google Shape;255;p8"/>
          <p:cNvSpPr txBox="1"/>
          <p:nvPr/>
        </p:nvSpPr>
        <p:spPr>
          <a:xfrm>
            <a:off x="10053066" y="6278068"/>
            <a:ext cx="74930" cy="16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</a:t>
            </a:r>
            <a:endParaRPr sz="1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Vantagens do CSS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body" idx="1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Economia de tempo;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Diminuição do tamanho do código na página;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A página é carregada mais rapidamente;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Maior facilidade na manutenção e alterações  das páginas;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Maior controle no layout da página.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endParaRPr/>
          </a:p>
        </p:txBody>
      </p:sp>
      <p:sp>
        <p:nvSpPr>
          <p:cNvPr id="262" name="Google Shape;262;p9"/>
          <p:cNvSpPr txBox="1">
            <a:spLocks noGrp="1"/>
          </p:cNvSpPr>
          <p:nvPr>
            <p:ph type="sldNum" idx="4294967295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36525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s 263">
      <a:dk1>
        <a:srgbClr val="313C41"/>
      </a:dk1>
      <a:lt1>
        <a:srgbClr val="FFFFFF"/>
      </a:lt1>
      <a:dk2>
        <a:srgbClr val="313C41"/>
      </a:dk2>
      <a:lt2>
        <a:srgbClr val="FFFFFF"/>
      </a:lt2>
      <a:accent1>
        <a:srgbClr val="FDAB5F"/>
      </a:accent1>
      <a:accent2>
        <a:srgbClr val="E0909E"/>
      </a:accent2>
      <a:accent3>
        <a:srgbClr val="CC7DC6"/>
      </a:accent3>
      <a:accent4>
        <a:srgbClr val="9B92CD"/>
      </a:accent4>
      <a:accent5>
        <a:srgbClr val="59B8C9"/>
      </a:accent5>
      <a:accent6>
        <a:srgbClr val="6AC65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AQR - Purpl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8D8D8"/>
      </a:accent1>
      <a:accent2>
        <a:srgbClr val="A5A5A5"/>
      </a:accent2>
      <a:accent3>
        <a:srgbClr val="7F7F7F"/>
      </a:accent3>
      <a:accent4>
        <a:srgbClr val="7030A0"/>
      </a:accent4>
      <a:accent5>
        <a:srgbClr val="262626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2440</Words>
  <Application>Microsoft Office PowerPoint</Application>
  <PresentationFormat>Widescreen</PresentationFormat>
  <Paragraphs>423</Paragraphs>
  <Slides>58</Slides>
  <Notes>58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58</vt:i4>
      </vt:variant>
    </vt:vector>
  </HeadingPairs>
  <TitlesOfParts>
    <vt:vector size="68" baseType="lpstr">
      <vt:lpstr>Calibri</vt:lpstr>
      <vt:lpstr>Ruda</vt:lpstr>
      <vt:lpstr>Consolas</vt:lpstr>
      <vt:lpstr>Arial</vt:lpstr>
      <vt:lpstr>Teko</vt:lpstr>
      <vt:lpstr>Montserrat</vt:lpstr>
      <vt:lpstr>Courier New</vt:lpstr>
      <vt:lpstr>Poppins</vt:lpstr>
      <vt:lpstr>Office Theme</vt:lpstr>
      <vt:lpstr>1_Office Theme</vt:lpstr>
      <vt:lpstr>Apresentação do PowerPoint</vt:lpstr>
      <vt:lpstr>Apresentação do PowerPoint</vt:lpstr>
      <vt:lpstr>Introdução ao CSS</vt:lpstr>
      <vt:lpstr>História do CSS</vt:lpstr>
      <vt:lpstr>História do CSS</vt:lpstr>
      <vt:lpstr>História do CSS</vt:lpstr>
      <vt:lpstr>História do CSS</vt:lpstr>
      <vt:lpstr>História do CSS</vt:lpstr>
      <vt:lpstr>Vantagens do CSS</vt:lpstr>
      <vt:lpstr>Inclusão do CSS no HTML</vt:lpstr>
      <vt:lpstr>Estilo inline</vt:lpstr>
      <vt:lpstr>Estilo interno</vt:lpstr>
      <vt:lpstr>Estilo externo</vt:lpstr>
      <vt:lpstr>Estilo externo</vt:lpstr>
      <vt:lpstr>Anatomia</vt:lpstr>
      <vt:lpstr>Anatomia</vt:lpstr>
      <vt:lpstr>Anatomia</vt:lpstr>
      <vt:lpstr>Anatomia</vt:lpstr>
      <vt:lpstr>Exemplos</vt:lpstr>
      <vt:lpstr>Seletores</vt:lpstr>
      <vt:lpstr>Seletor Global</vt:lpstr>
      <vt:lpstr>Seletor ID</vt:lpstr>
      <vt:lpstr>Seletor ID</vt:lpstr>
      <vt:lpstr>Seletor ID</vt:lpstr>
      <vt:lpstr>Seletor ID</vt:lpstr>
      <vt:lpstr>Seletor de classe</vt:lpstr>
      <vt:lpstr>Seletor de classe</vt:lpstr>
      <vt:lpstr>Seletor de classe</vt:lpstr>
      <vt:lpstr>Exemplo</vt:lpstr>
      <vt:lpstr>A tag DIV</vt:lpstr>
      <vt:lpstr>A tag DIV</vt:lpstr>
      <vt:lpstr>Seletor de classe</vt:lpstr>
      <vt:lpstr>Seletor de classe</vt:lpstr>
      <vt:lpstr>Exemplo</vt:lpstr>
      <vt:lpstr>TAGS especiais</vt:lpstr>
      <vt:lpstr>Comentários</vt:lpstr>
      <vt:lpstr>Comentários</vt:lpstr>
      <vt:lpstr>A cascata</vt:lpstr>
      <vt:lpstr>A cascata</vt:lpstr>
      <vt:lpstr>A cascata</vt:lpstr>
      <vt:lpstr>A cascata</vt:lpstr>
      <vt:lpstr>A cascata</vt:lpstr>
      <vt:lpstr>A cascata</vt:lpstr>
      <vt:lpstr>A cascata</vt:lpstr>
      <vt:lpstr>A regra !Important</vt:lpstr>
      <vt:lpstr>A regra Important</vt:lpstr>
      <vt:lpstr>At rules</vt:lpstr>
      <vt:lpstr>At rules</vt:lpstr>
      <vt:lpstr>Pseudo-Classes</vt:lpstr>
      <vt:lpstr>Pseudo-Classes</vt:lpstr>
      <vt:lpstr>Pseudo-Classes</vt:lpstr>
      <vt:lpstr>Pseudo-Classes</vt:lpstr>
      <vt:lpstr>Shorthand</vt:lpstr>
      <vt:lpstr>Cuidados com a escrita</vt:lpstr>
      <vt:lpstr>Prefixos</vt:lpstr>
      <vt:lpstr>Prefixos</vt:lpstr>
      <vt:lpstr>Conclusões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Andrian Kurniawan</dc:creator>
  <cp:lastModifiedBy>Gildo Leonel</cp:lastModifiedBy>
  <cp:revision>6</cp:revision>
  <dcterms:created xsi:type="dcterms:W3CDTF">2018-12-05T18:19:15Z</dcterms:created>
  <dcterms:modified xsi:type="dcterms:W3CDTF">2022-08-18T18:22:41Z</dcterms:modified>
</cp:coreProperties>
</file>