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70" r:id="rId1"/>
  </p:sldMasterIdLst>
  <p:notesMasterIdLst>
    <p:notesMasterId r:id="rId52"/>
  </p:notesMasterIdLst>
  <p:handoutMasterIdLst>
    <p:handoutMasterId r:id="rId53"/>
  </p:handoutMasterIdLst>
  <p:sldIdLst>
    <p:sldId id="418" r:id="rId2"/>
    <p:sldId id="546" r:id="rId3"/>
    <p:sldId id="547" r:id="rId4"/>
    <p:sldId id="548" r:id="rId5"/>
    <p:sldId id="549" r:id="rId6"/>
    <p:sldId id="559" r:id="rId7"/>
    <p:sldId id="567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60" r:id="rId18"/>
    <p:sldId id="561" r:id="rId19"/>
    <p:sldId id="562" r:id="rId20"/>
    <p:sldId id="563" r:id="rId21"/>
    <p:sldId id="564" r:id="rId22"/>
    <p:sldId id="565" r:id="rId23"/>
    <p:sldId id="566" r:id="rId24"/>
    <p:sldId id="568" r:id="rId25"/>
    <p:sldId id="569" r:id="rId26"/>
    <p:sldId id="570" r:id="rId27"/>
    <p:sldId id="571" r:id="rId28"/>
    <p:sldId id="572" r:id="rId29"/>
    <p:sldId id="573" r:id="rId30"/>
    <p:sldId id="574" r:id="rId31"/>
    <p:sldId id="575" r:id="rId32"/>
    <p:sldId id="577" r:id="rId33"/>
    <p:sldId id="578" r:id="rId34"/>
    <p:sldId id="576" r:id="rId35"/>
    <p:sldId id="579" r:id="rId36"/>
    <p:sldId id="580" r:id="rId37"/>
    <p:sldId id="581" r:id="rId38"/>
    <p:sldId id="583" r:id="rId39"/>
    <p:sldId id="584" r:id="rId40"/>
    <p:sldId id="585" r:id="rId41"/>
    <p:sldId id="582" r:id="rId42"/>
    <p:sldId id="586" r:id="rId43"/>
    <p:sldId id="587" r:id="rId44"/>
    <p:sldId id="588" r:id="rId45"/>
    <p:sldId id="589" r:id="rId46"/>
    <p:sldId id="590" r:id="rId47"/>
    <p:sldId id="591" r:id="rId48"/>
    <p:sldId id="592" r:id="rId49"/>
    <p:sldId id="593" r:id="rId50"/>
    <p:sldId id="594" r:id="rId51"/>
  </p:sldIdLst>
  <p:sldSz cx="9144000" cy="6858000" type="letter"/>
  <p:notesSz cx="70342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b="1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b="1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b="1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b="1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b="1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FF"/>
    <a:srgbClr val="CCFFCC"/>
    <a:srgbClr val="FBFB25"/>
    <a:srgbClr val="009900"/>
    <a:srgbClr val="FF0066"/>
    <a:srgbClr val="CCFFFF"/>
    <a:srgbClr val="FF9900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8351" autoAdjust="0"/>
  </p:normalViewPr>
  <p:slideViewPr>
    <p:cSldViewPr>
      <p:cViewPr varScale="1">
        <p:scale>
          <a:sx n="131" d="100"/>
          <a:sy n="131" d="100"/>
        </p:scale>
        <p:origin x="-8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02" y="-90"/>
      </p:cViewPr>
      <p:guideLst>
        <p:guide orient="horz" pos="2928"/>
        <p:guide pos="22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80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84625" y="0"/>
            <a:ext cx="30480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820DAD-E598-4A28-8C68-FF859E18B060}" type="datetimeFigureOut">
              <a:rPr lang="en-US"/>
              <a:pPr>
                <a:defRPr/>
              </a:pPr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480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84625" y="8829675"/>
            <a:ext cx="30480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33F375-9220-4142-B679-099617628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ADEEE44-DA2D-45BD-9C3E-0E025379BD7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2825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EEE44-DA2D-45BD-9C3E-0E025379BD7A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FFD97-1E39-44BD-8BF7-1CF0EE95591E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29173D-D27A-41ED-BD7A-3767CBDA1896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92E8AE-9302-4BBD-AC22-69A9438EE3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74770-A69A-443E-A581-BD4BB9277A7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3B848-47D5-4063-B9FD-7BE979EF6D5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88D91-1FB6-48F2-A633-B51816E6A8AD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6752B-148C-483D-93A0-F28131F3CA54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08805-A2F8-4E0A-B88A-0E6F6B48ABB6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FFBC9-BDC2-4804-A8EA-F2E03F102440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84B99-97BA-4462-B298-F5F62E062330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4EAD13-9623-4DD5-965E-0AF76AF12C8A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CB816-1288-4855-BB01-F5B4FFAD5AB0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681266-9706-48F2-AD91-713580858C2C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64" r:id="rId12"/>
    <p:sldLayoutId id="214748406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l@u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learning.ua.pt/" TargetMode="External"/><Relationship Id="rId4" Type="http://schemas.openxmlformats.org/officeDocument/2006/relationships/hyperlink" Target="http://sweet.ua.pt/skl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0375" y="7620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600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Computação Reconfigurável</a:t>
            </a:r>
            <a:endParaRPr lang="pt-PT" sz="5800" b="1" dirty="0" smtClean="0">
              <a:solidFill>
                <a:schemeClr val="tx1"/>
              </a:solidFill>
            </a:endParaRPr>
          </a:p>
          <a:p>
            <a:pPr>
              <a:spcAft>
                <a:spcPts val="24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Aula </a:t>
            </a:r>
            <a:r>
              <a:rPr lang="ru-RU" sz="4000" b="1" dirty="0" smtClean="0">
                <a:solidFill>
                  <a:schemeClr val="tx1"/>
                </a:solidFill>
              </a:rPr>
              <a:t>2</a:t>
            </a:r>
            <a:endParaRPr lang="pt-PT" sz="4000" b="1" dirty="0" smtClean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err="1" smtClean="0">
                <a:solidFill>
                  <a:schemeClr val="tx1"/>
                </a:solidFill>
              </a:rPr>
              <a:t>Valeri</a:t>
            </a:r>
            <a:r>
              <a:rPr lang="pt-PT" sz="1800" dirty="0" smtClean="0">
                <a:solidFill>
                  <a:schemeClr val="tx1"/>
                </a:solidFill>
              </a:rPr>
              <a:t> </a:t>
            </a:r>
            <a:r>
              <a:rPr lang="pt-PT" sz="1800" dirty="0" err="1">
                <a:solidFill>
                  <a:schemeClr val="tx1"/>
                </a:solidFill>
              </a:rPr>
              <a:t>Skliarov</a:t>
            </a:r>
            <a:r>
              <a:rPr lang="pt-PT" sz="1800" dirty="0">
                <a:solidFill>
                  <a:schemeClr val="tx1"/>
                </a:solidFill>
              </a:rPr>
              <a:t>, Prof. </a:t>
            </a:r>
            <a:r>
              <a:rPr lang="pt-PT" sz="1800" dirty="0" smtClean="0">
                <a:solidFill>
                  <a:schemeClr val="tx1"/>
                </a:solidFill>
              </a:rPr>
              <a:t>Catedrático</a:t>
            </a:r>
          </a:p>
          <a:p>
            <a:r>
              <a:rPr lang="en-US" sz="1600" dirty="0">
                <a:latin typeface="Courier New" pitchFamily="49" charset="0"/>
              </a:rPr>
              <a:t>Email: </a:t>
            </a:r>
            <a:r>
              <a:rPr lang="en-US" sz="1600" dirty="0" smtClean="0">
                <a:latin typeface="Courier New" pitchFamily="49" charset="0"/>
                <a:hlinkClick r:id="rId3"/>
              </a:rPr>
              <a:t>skl@ua.pt</a:t>
            </a:r>
            <a:r>
              <a:rPr lang="en-US" sz="1600" dirty="0" smtClean="0">
                <a:latin typeface="Courier New" pitchFamily="49" charset="0"/>
              </a:rPr>
              <a:t> </a:t>
            </a:r>
            <a:endParaRPr lang="en-US" sz="1600" dirty="0">
              <a:latin typeface="Courier New" pitchFamily="49" charset="0"/>
            </a:endParaRPr>
          </a:p>
          <a:p>
            <a:pPr>
              <a:spcAft>
                <a:spcPts val="1200"/>
              </a:spcAft>
            </a:pPr>
            <a:r>
              <a:rPr lang="en-US" sz="1600" dirty="0">
                <a:latin typeface="Courier New" pitchFamily="49" charset="0"/>
              </a:rPr>
              <a:t>URL: </a:t>
            </a:r>
            <a:r>
              <a:rPr lang="en-US" sz="1600" dirty="0">
                <a:latin typeface="Courier New" pitchFamily="49" charset="0"/>
                <a:hlinkClick r:id="rId4"/>
              </a:rPr>
              <a:t>http://sweet.ua.pt/skl</a:t>
            </a:r>
            <a:r>
              <a:rPr lang="en-US" sz="1600" dirty="0" smtClean="0">
                <a:latin typeface="Courier New" pitchFamily="49" charset="0"/>
                <a:hlinkClick r:id="rId4"/>
              </a:rPr>
              <a:t>/</a:t>
            </a:r>
            <a:r>
              <a:rPr lang="en-US" sz="1600" dirty="0" smtClean="0">
                <a:latin typeface="Courier New" pitchFamily="49" charset="0"/>
              </a:rPr>
              <a:t>  </a:t>
            </a:r>
            <a:endParaRPr lang="pt-PT" sz="1600" dirty="0">
              <a:latin typeface="Courier New" pitchFamily="49" charset="0"/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400" dirty="0" smtClean="0">
                <a:solidFill>
                  <a:schemeClr val="tx1"/>
                </a:solidFill>
              </a:rPr>
              <a:t>Departamento de Eletrónica,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400" dirty="0" smtClean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 smtClean="0">
                <a:latin typeface="Courier New" pitchFamily="49" charset="0"/>
                <a:hlinkClick r:id="rId5"/>
              </a:rPr>
              <a:t>http://elearning.ua.pt/</a:t>
            </a:r>
            <a:r>
              <a:rPr lang="pt-PT" sz="1600" dirty="0" smtClean="0">
                <a:latin typeface="Courier New" pitchFamily="49" charset="0"/>
              </a:rPr>
              <a:t> </a:t>
            </a:r>
            <a:endParaRPr lang="pt-PT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10" name="TextBox 9"/>
          <p:cNvSpPr txBox="1"/>
          <p:nvPr/>
        </p:nvSpPr>
        <p:spPr>
          <a:xfrm>
            <a:off x="72450" y="76200"/>
            <a:ext cx="3966150" cy="267765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library</a:t>
            </a:r>
            <a:r>
              <a:rPr lang="en-US" sz="1400" b="0" dirty="0">
                <a:latin typeface="Arial Narrow" panose="020B0606020202030204" pitchFamily="34" charset="0"/>
              </a:rPr>
              <a:t> IEEE;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use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 smtClean="0">
                <a:latin typeface="Arial Narrow" panose="020B0606020202030204" pitchFamily="34" charset="0"/>
              </a:rPr>
              <a:t>IEEE.STD_LOGIC_1164.</a:t>
            </a:r>
            <a:r>
              <a:rPr lang="en-US" sz="1400" dirty="0" smtClean="0">
                <a:latin typeface="Arial Narrow" panose="020B0606020202030204" pitchFamily="34" charset="0"/>
              </a:rPr>
              <a:t>all</a:t>
            </a:r>
            <a:r>
              <a:rPr lang="en-US" sz="1400" b="0" dirty="0" smtClean="0">
                <a:latin typeface="Arial Narrow" panose="020B0606020202030204" pitchFamily="34" charset="0"/>
              </a:rPr>
              <a:t>;</a:t>
            </a:r>
            <a:endParaRPr lang="en-US" sz="1400" b="0" dirty="0">
              <a:latin typeface="Arial Narrow" panose="020B0606020202030204" pitchFamily="34" charset="0"/>
            </a:endParaRPr>
          </a:p>
          <a:p>
            <a:endParaRPr lang="en-US" sz="1400" b="0" dirty="0">
              <a:latin typeface="Arial Narrow" panose="020B0606020202030204" pitchFamily="34" charset="0"/>
            </a:endParaRPr>
          </a:p>
          <a:p>
            <a:r>
              <a:rPr lang="en-US" sz="1400" dirty="0">
                <a:latin typeface="Arial Narrow" panose="020B0606020202030204" pitchFamily="34" charset="0"/>
              </a:rPr>
              <a:t>entity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TopTrivial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dirty="0">
                <a:latin typeface="Arial Narrow" panose="020B0606020202030204" pitchFamily="34" charset="0"/>
              </a:rPr>
              <a:t>is</a:t>
            </a:r>
          </a:p>
          <a:p>
            <a:r>
              <a:rPr lang="en-US" sz="1400" b="0" dirty="0">
                <a:latin typeface="Arial Narrow" panose="020B0606020202030204" pitchFamily="34" charset="0"/>
              </a:rPr>
              <a:t>    </a:t>
            </a:r>
            <a:r>
              <a:rPr lang="en-US" sz="1400" dirty="0">
                <a:latin typeface="Arial Narrow" panose="020B0606020202030204" pitchFamily="34" charset="0"/>
              </a:rPr>
              <a:t>port</a:t>
            </a:r>
            <a:r>
              <a:rPr lang="en-US" sz="1400" b="0" dirty="0">
                <a:latin typeface="Arial Narrow" panose="020B0606020202030204" pitchFamily="34" charset="0"/>
              </a:rPr>
              <a:t> (     </a:t>
            </a:r>
            <a:r>
              <a:rPr lang="en-US" sz="1400" b="0" dirty="0" smtClean="0">
                <a:latin typeface="Arial Narrow" panose="020B0606020202030204" pitchFamily="34" charset="0"/>
              </a:rPr>
              <a:t>  </a:t>
            </a:r>
            <a:r>
              <a:rPr lang="en-US" sz="1400" b="0" dirty="0" err="1" smtClean="0">
                <a:solidFill>
                  <a:srgbClr val="7030A0"/>
                </a:solidFill>
                <a:latin typeface="Arial Narrow" panose="020B0606020202030204" pitchFamily="34" charset="0"/>
              </a:rPr>
              <a:t>sw</a:t>
            </a:r>
            <a:r>
              <a:rPr lang="en-US" sz="1400" b="0" dirty="0" smtClean="0">
                <a:latin typeface="Arial Narrow" panose="020B0606020202030204" pitchFamily="34" charset="0"/>
              </a:rPr>
              <a:t>      </a:t>
            </a:r>
            <a:r>
              <a:rPr lang="en-US" sz="1400" b="0" dirty="0">
                <a:latin typeface="Arial Narrow" panose="020B0606020202030204" pitchFamily="34" charset="0"/>
              </a:rPr>
              <a:t>: </a:t>
            </a:r>
            <a:r>
              <a:rPr lang="en-US" sz="1400" dirty="0">
                <a:latin typeface="Arial Narrow" panose="020B0606020202030204" pitchFamily="34" charset="0"/>
              </a:rPr>
              <a:t>in</a:t>
            </a:r>
            <a:r>
              <a:rPr lang="en-US" sz="1400" b="0" dirty="0">
                <a:latin typeface="Arial Narrow" panose="020B0606020202030204" pitchFamily="34" charset="0"/>
              </a:rPr>
              <a:t>  </a:t>
            </a:r>
            <a:r>
              <a:rPr lang="en-US" sz="1400" b="0" dirty="0" err="1" smtClean="0">
                <a:latin typeface="Arial Narrow" panose="020B0606020202030204" pitchFamily="34" charset="0"/>
              </a:rPr>
              <a:t>std_logic_vector</a:t>
            </a:r>
            <a:r>
              <a:rPr lang="en-US" sz="1400" b="0" dirty="0" smtClean="0">
                <a:latin typeface="Arial Narrow" panose="020B0606020202030204" pitchFamily="34" charset="0"/>
              </a:rPr>
              <a:t> </a:t>
            </a:r>
            <a:r>
              <a:rPr lang="en-US" sz="1400" b="0" dirty="0">
                <a:latin typeface="Arial Narrow" panose="020B0606020202030204" pitchFamily="34" charset="0"/>
              </a:rPr>
              <a:t>(15 </a:t>
            </a:r>
            <a:r>
              <a:rPr lang="en-US" sz="1400" dirty="0" err="1">
                <a:latin typeface="Arial Narrow" panose="020B0606020202030204" pitchFamily="34" charset="0"/>
              </a:rPr>
              <a:t>downto</a:t>
            </a:r>
            <a:r>
              <a:rPr lang="en-US" sz="1400" b="0" dirty="0">
                <a:latin typeface="Arial Narrow" panose="020B0606020202030204" pitchFamily="34" charset="0"/>
              </a:rPr>
              <a:t> 0);</a:t>
            </a:r>
          </a:p>
          <a:p>
            <a:r>
              <a:rPr lang="en-US" sz="1400" b="0" dirty="0">
                <a:latin typeface="Arial Narrow" panose="020B0606020202030204" pitchFamily="34" charset="0"/>
              </a:rPr>
              <a:t>                </a:t>
            </a:r>
            <a:r>
              <a:rPr lang="en-US" sz="1400" b="0" dirty="0" smtClean="0">
                <a:latin typeface="Arial Narrow" panose="020B0606020202030204" pitchFamily="34" charset="0"/>
              </a:rPr>
              <a:t>    led     </a:t>
            </a:r>
            <a:r>
              <a:rPr lang="en-US" sz="1400" b="0" dirty="0">
                <a:latin typeface="Arial Narrow" panose="020B0606020202030204" pitchFamily="34" charset="0"/>
              </a:rPr>
              <a:t>: </a:t>
            </a:r>
            <a:r>
              <a:rPr lang="en-US" sz="1400" dirty="0">
                <a:latin typeface="Arial Narrow" panose="020B0606020202030204" pitchFamily="34" charset="0"/>
              </a:rPr>
              <a:t>out</a:t>
            </a:r>
            <a:r>
              <a:rPr lang="en-US" sz="1400" b="0" dirty="0">
                <a:latin typeface="Arial Narrow" panose="020B0606020202030204" pitchFamily="34" charset="0"/>
              </a:rPr>
              <a:t>  </a:t>
            </a:r>
            <a:r>
              <a:rPr lang="en-US" sz="1400" b="0" dirty="0" err="1" smtClean="0">
                <a:latin typeface="Arial Narrow" panose="020B0606020202030204" pitchFamily="34" charset="0"/>
              </a:rPr>
              <a:t>std_logic_vector</a:t>
            </a:r>
            <a:r>
              <a:rPr lang="en-US" sz="1400" b="0" dirty="0" smtClean="0">
                <a:latin typeface="Arial Narrow" panose="020B0606020202030204" pitchFamily="34" charset="0"/>
              </a:rPr>
              <a:t> </a:t>
            </a:r>
            <a:r>
              <a:rPr lang="en-US" sz="1400" b="0" dirty="0">
                <a:latin typeface="Arial Narrow" panose="020B0606020202030204" pitchFamily="34" charset="0"/>
              </a:rPr>
              <a:t>(15 </a:t>
            </a:r>
            <a:r>
              <a:rPr lang="en-US" sz="1400" dirty="0" err="1">
                <a:latin typeface="Arial Narrow" panose="020B0606020202030204" pitchFamily="34" charset="0"/>
              </a:rPr>
              <a:t>downto</a:t>
            </a:r>
            <a:r>
              <a:rPr lang="en-US" sz="1400" b="0" dirty="0">
                <a:latin typeface="Arial Narrow" panose="020B0606020202030204" pitchFamily="34" charset="0"/>
              </a:rPr>
              <a:t> 0));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end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TopTrivial</a:t>
            </a:r>
            <a:r>
              <a:rPr lang="en-US" sz="1400" b="0" dirty="0">
                <a:latin typeface="Arial Narrow" panose="020B0606020202030204" pitchFamily="34" charset="0"/>
              </a:rPr>
              <a:t>;</a:t>
            </a:r>
          </a:p>
          <a:p>
            <a:endParaRPr lang="en-US" sz="1400" b="0" dirty="0">
              <a:latin typeface="Arial Narrow" panose="020B0606020202030204" pitchFamily="34" charset="0"/>
            </a:endParaRPr>
          </a:p>
          <a:p>
            <a:r>
              <a:rPr lang="en-US" sz="1400" dirty="0">
                <a:latin typeface="Arial Narrow" panose="020B0606020202030204" pitchFamily="34" charset="0"/>
              </a:rPr>
              <a:t>architecture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>
                <a:solidFill>
                  <a:srgbClr val="0066FF"/>
                </a:solidFill>
                <a:latin typeface="Arial Narrow" panose="020B0606020202030204" pitchFamily="34" charset="0"/>
              </a:rPr>
              <a:t>Behavioral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dirty="0">
                <a:latin typeface="Arial Narrow" panose="020B0606020202030204" pitchFamily="34" charset="0"/>
              </a:rPr>
              <a:t>of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TopTrivial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dirty="0" smtClean="0">
                <a:latin typeface="Arial Narrow" panose="020B0606020202030204" pitchFamily="34" charset="0"/>
              </a:rPr>
              <a:t>is</a:t>
            </a:r>
            <a:endParaRPr lang="en-US" sz="1400" b="0" dirty="0">
              <a:latin typeface="Arial Narrow" panose="020B0606020202030204" pitchFamily="34" charset="0"/>
            </a:endParaRPr>
          </a:p>
          <a:p>
            <a:r>
              <a:rPr lang="en-US" sz="1400" dirty="0" smtClean="0">
                <a:latin typeface="Arial Narrow" panose="020B0606020202030204" pitchFamily="34" charset="0"/>
              </a:rPr>
              <a:t>begin</a:t>
            </a:r>
            <a:endParaRPr lang="en-US" sz="1400" b="0" dirty="0">
              <a:latin typeface="Arial Narrow" panose="020B0606020202030204" pitchFamily="34" charset="0"/>
            </a:endParaRPr>
          </a:p>
          <a:p>
            <a:r>
              <a:rPr lang="en-US" sz="1400" b="0" dirty="0" smtClean="0">
                <a:latin typeface="Arial Narrow" panose="020B0606020202030204" pitchFamily="34" charset="0"/>
              </a:rPr>
              <a:t>	led </a:t>
            </a:r>
            <a:r>
              <a:rPr lang="en-US" sz="1400" b="0" dirty="0">
                <a:latin typeface="Arial Narrow" panose="020B0606020202030204" pitchFamily="34" charset="0"/>
              </a:rPr>
              <a:t>&lt;= </a:t>
            </a:r>
            <a:r>
              <a:rPr lang="en-US" sz="1400" b="0" dirty="0" err="1">
                <a:latin typeface="Arial Narrow" panose="020B0606020202030204" pitchFamily="34" charset="0"/>
              </a:rPr>
              <a:t>sw</a:t>
            </a:r>
            <a:r>
              <a:rPr lang="en-US" sz="1400" b="0" dirty="0" smtClean="0">
                <a:latin typeface="Arial Narrow" panose="020B0606020202030204" pitchFamily="34" charset="0"/>
              </a:rPr>
              <a:t>;</a:t>
            </a:r>
            <a:endParaRPr lang="en-US" sz="1400" b="0" dirty="0">
              <a:latin typeface="Arial Narrow" panose="020B0606020202030204" pitchFamily="34" charset="0"/>
            </a:endParaRPr>
          </a:p>
          <a:p>
            <a:r>
              <a:rPr lang="en-US" sz="1400" dirty="0">
                <a:latin typeface="Arial Narrow" panose="020B0606020202030204" pitchFamily="34" charset="0"/>
              </a:rPr>
              <a:t>end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>
                <a:solidFill>
                  <a:srgbClr val="0066FF"/>
                </a:solidFill>
                <a:latin typeface="Arial Narrow" panose="020B0606020202030204" pitchFamily="34" charset="0"/>
              </a:rPr>
              <a:t>Behavioral</a:t>
            </a:r>
            <a:r>
              <a:rPr lang="en-US" sz="1400" b="0" dirty="0">
                <a:latin typeface="Arial Narrow" panose="020B0606020202030204" pitchFamily="34" charset="0"/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600" y="76200"/>
            <a:ext cx="4572000" cy="655564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hangingPunct="0"/>
            <a:r>
              <a:rPr lang="en-US" sz="1400" dirty="0"/>
              <a:t>library</a:t>
            </a:r>
            <a:r>
              <a:rPr lang="en-US" sz="1400" b="0" dirty="0"/>
              <a:t> IEEE;</a:t>
            </a:r>
          </a:p>
          <a:p>
            <a:pPr hangingPunct="0"/>
            <a:r>
              <a:rPr lang="en-US" sz="1400" dirty="0"/>
              <a:t>use</a:t>
            </a:r>
            <a:r>
              <a:rPr lang="en-US" sz="1400" b="0" dirty="0"/>
              <a:t> IEEE.std_logic_1164.</a:t>
            </a:r>
            <a:r>
              <a:rPr lang="en-US" sz="1400" dirty="0"/>
              <a:t>all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dirty="0"/>
              <a:t>entity</a:t>
            </a:r>
            <a:r>
              <a:rPr lang="en-US" sz="1400" b="0" dirty="0"/>
              <a:t> </a:t>
            </a:r>
            <a:r>
              <a:rPr lang="en-US" sz="1400" b="0" dirty="0" err="1"/>
              <a:t>for_example</a:t>
            </a:r>
            <a:r>
              <a:rPr lang="en-US" sz="1400" b="0" dirty="0"/>
              <a:t> </a:t>
            </a:r>
            <a:r>
              <a:rPr lang="en-US" sz="1400" dirty="0"/>
              <a:t>is</a:t>
            </a:r>
          </a:p>
          <a:p>
            <a:pPr hangingPunct="0"/>
            <a:r>
              <a:rPr lang="en-US" sz="1400" dirty="0"/>
              <a:t>end</a:t>
            </a:r>
            <a:r>
              <a:rPr lang="en-US" sz="1400" b="0" dirty="0"/>
              <a:t> </a:t>
            </a:r>
            <a:r>
              <a:rPr lang="en-US" sz="1400" b="0" dirty="0" err="1"/>
              <a:t>for_example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dirty="0"/>
              <a:t>architecture</a:t>
            </a:r>
            <a:r>
              <a:rPr lang="en-US" sz="1400" b="0" dirty="0"/>
              <a:t> behavior </a:t>
            </a:r>
            <a:r>
              <a:rPr lang="en-US" sz="1400" dirty="0"/>
              <a:t>of</a:t>
            </a:r>
            <a:r>
              <a:rPr lang="en-US" sz="1400" b="0" dirty="0"/>
              <a:t> </a:t>
            </a:r>
            <a:r>
              <a:rPr lang="en-US" sz="1400" b="0" dirty="0" err="1"/>
              <a:t>for_example</a:t>
            </a:r>
            <a:r>
              <a:rPr lang="en-US" sz="1400" b="0" dirty="0"/>
              <a:t> </a:t>
            </a:r>
            <a:r>
              <a:rPr lang="en-US" sz="1400" dirty="0"/>
              <a:t>is</a:t>
            </a:r>
            <a:r>
              <a:rPr lang="en-US" sz="1400" b="0" dirty="0"/>
              <a:t> 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signal</a:t>
            </a:r>
            <a:r>
              <a:rPr lang="en-US" sz="1400" b="0" dirty="0"/>
              <a:t> </a:t>
            </a:r>
            <a:r>
              <a:rPr lang="en-US" sz="1400" b="0" dirty="0" err="1"/>
              <a:t>sw_in</a:t>
            </a:r>
            <a:r>
              <a:rPr lang="en-US" sz="1400" b="0" dirty="0"/>
              <a:t>      : </a:t>
            </a:r>
            <a:r>
              <a:rPr lang="en-US" sz="1400" b="0" dirty="0" err="1"/>
              <a:t>std_logic_vector</a:t>
            </a:r>
            <a:r>
              <a:rPr lang="en-US" sz="1400" b="0" dirty="0"/>
              <a:t> (15 </a:t>
            </a:r>
            <a:r>
              <a:rPr lang="en-US" sz="1400" dirty="0" err="1"/>
              <a:t>downto</a:t>
            </a:r>
            <a:r>
              <a:rPr lang="en-US" sz="1400" b="0" dirty="0"/>
              <a:t> 0);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signal</a:t>
            </a:r>
            <a:r>
              <a:rPr lang="en-US" sz="1400" b="0" dirty="0"/>
              <a:t> </a:t>
            </a:r>
            <a:r>
              <a:rPr lang="en-US" sz="1400" b="0" dirty="0" err="1"/>
              <a:t>led_out</a:t>
            </a:r>
            <a:r>
              <a:rPr lang="en-US" sz="1400" b="0" dirty="0"/>
              <a:t>    : </a:t>
            </a:r>
            <a:r>
              <a:rPr lang="en-US" sz="1400" b="0" dirty="0" err="1"/>
              <a:t>std_logic_vector</a:t>
            </a:r>
            <a:r>
              <a:rPr lang="en-US" sz="1400" b="0" dirty="0"/>
              <a:t> (15 </a:t>
            </a:r>
            <a:r>
              <a:rPr lang="en-US" sz="1400" dirty="0" err="1"/>
              <a:t>downto</a:t>
            </a:r>
            <a:r>
              <a:rPr lang="en-US" sz="1400" b="0" dirty="0"/>
              <a:t> 0);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component</a:t>
            </a:r>
            <a:r>
              <a:rPr lang="en-US" sz="1400" b="0" dirty="0"/>
              <a:t> </a:t>
            </a:r>
            <a:r>
              <a:rPr lang="en-US" sz="1400" b="0" dirty="0" err="1"/>
              <a:t>TopTrivial</a:t>
            </a:r>
            <a:endParaRPr lang="en-US" sz="1400" b="0" dirty="0"/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port</a:t>
            </a:r>
            <a:r>
              <a:rPr lang="en-US" sz="1400" b="0" dirty="0"/>
              <a:t> (     	</a:t>
            </a:r>
            <a:r>
              <a:rPr lang="en-US" sz="1400" b="0" dirty="0" err="1"/>
              <a:t>sw</a:t>
            </a:r>
            <a:r>
              <a:rPr lang="en-US" sz="1400" b="0" dirty="0"/>
              <a:t>      : </a:t>
            </a:r>
            <a:r>
              <a:rPr lang="en-US" sz="1400" dirty="0"/>
              <a:t>in</a:t>
            </a:r>
            <a:r>
              <a:rPr lang="en-US" sz="1400" b="0" dirty="0"/>
              <a:t>  STD_LOGIC_VECTOR (15 </a:t>
            </a:r>
            <a:r>
              <a:rPr lang="en-US" sz="1400" dirty="0" err="1"/>
              <a:t>downto</a:t>
            </a:r>
            <a:r>
              <a:rPr lang="en-US" sz="1400" b="0" dirty="0"/>
              <a:t> 0);</a:t>
            </a:r>
          </a:p>
          <a:p>
            <a:pPr hangingPunct="0"/>
            <a:r>
              <a:rPr lang="en-US" sz="1400" b="0" dirty="0"/>
              <a:t>                   led     : </a:t>
            </a:r>
            <a:r>
              <a:rPr lang="en-US" sz="1400" dirty="0"/>
              <a:t>out</a:t>
            </a:r>
            <a:r>
              <a:rPr lang="en-US" sz="1400" b="0" dirty="0"/>
              <a:t>  STD_LOGIC_VECTOR (15 </a:t>
            </a:r>
            <a:r>
              <a:rPr lang="en-US" sz="1400" dirty="0" err="1"/>
              <a:t>downto</a:t>
            </a:r>
            <a:r>
              <a:rPr lang="en-US" sz="1400" b="0" dirty="0"/>
              <a:t> 0));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end component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b="0" dirty="0"/>
              <a:t> </a:t>
            </a:r>
            <a:r>
              <a:rPr lang="en-US" sz="1400" dirty="0"/>
              <a:t>begin</a:t>
            </a:r>
            <a:endParaRPr lang="en-US" sz="1400" b="0" dirty="0"/>
          </a:p>
          <a:p>
            <a:pPr hangingPunct="0"/>
            <a:r>
              <a:rPr lang="en-US" sz="1400" b="0" dirty="0" err="1"/>
              <a:t>uut</a:t>
            </a:r>
            <a:r>
              <a:rPr lang="en-US" sz="1400" b="0" dirty="0"/>
              <a:t>: </a:t>
            </a:r>
            <a:r>
              <a:rPr lang="en-US" sz="1400" b="0" dirty="0" err="1"/>
              <a:t>TopTrivial</a:t>
            </a:r>
            <a:r>
              <a:rPr lang="en-US" sz="1400" b="0" dirty="0"/>
              <a:t>	</a:t>
            </a:r>
          </a:p>
          <a:p>
            <a:pPr hangingPunct="0"/>
            <a:r>
              <a:rPr lang="en-US" sz="1400" dirty="0"/>
              <a:t>port map</a:t>
            </a:r>
            <a:r>
              <a:rPr lang="en-US" sz="1400" b="0" dirty="0"/>
              <a:t> (</a:t>
            </a:r>
            <a:r>
              <a:rPr lang="en-US" sz="1400" b="0" dirty="0" err="1"/>
              <a:t>sw</a:t>
            </a:r>
            <a:r>
              <a:rPr lang="en-US" sz="1400" b="0" dirty="0"/>
              <a:t> =&gt; </a:t>
            </a:r>
            <a:r>
              <a:rPr lang="en-US" sz="1400" b="0" dirty="0" err="1"/>
              <a:t>sw_in</a:t>
            </a:r>
            <a:r>
              <a:rPr lang="en-US" sz="1400" b="0" dirty="0"/>
              <a:t>, led =&gt; </a:t>
            </a:r>
            <a:r>
              <a:rPr lang="en-US" sz="1400" b="0" dirty="0" err="1"/>
              <a:t>led_out</a:t>
            </a:r>
            <a:r>
              <a:rPr lang="en-US" sz="1400" b="0" dirty="0"/>
              <a:t>);</a:t>
            </a:r>
          </a:p>
          <a:p>
            <a:pPr hangingPunct="0"/>
            <a:r>
              <a:rPr lang="en-US" sz="1400" b="0" dirty="0" err="1"/>
              <a:t>stim_proc</a:t>
            </a:r>
            <a:r>
              <a:rPr lang="en-US" sz="1400" b="0" dirty="0"/>
              <a:t>: </a:t>
            </a:r>
            <a:r>
              <a:rPr lang="en-US" sz="1400" dirty="0"/>
              <a:t>process</a:t>
            </a:r>
            <a:r>
              <a:rPr lang="en-US" sz="1400" b="0" dirty="0"/>
              <a:t>			</a:t>
            </a:r>
          </a:p>
          <a:p>
            <a:pPr hangingPunct="0"/>
            <a:r>
              <a:rPr lang="en-US" sz="1400" dirty="0"/>
              <a:t>begin</a:t>
            </a:r>
            <a:r>
              <a:rPr lang="en-US" sz="1400" b="0" dirty="0"/>
              <a:t>		</a:t>
            </a:r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</a:t>
            </a:r>
            <a:r>
              <a:rPr lang="en-US" sz="1400" dirty="0"/>
              <a:t>others</a:t>
            </a:r>
            <a:r>
              <a:rPr lang="en-US" sz="1400" b="0" dirty="0"/>
              <a:t> =&gt; '1');			</a:t>
            </a:r>
            <a:r>
              <a:rPr lang="en-US" sz="1400" dirty="0"/>
              <a:t>wait for</a:t>
            </a:r>
            <a:r>
              <a:rPr lang="en-US" sz="1400" b="0" dirty="0"/>
              <a:t> </a:t>
            </a:r>
            <a:r>
              <a:rPr lang="en-US" sz="1400" b="0" dirty="0">
                <a:solidFill>
                  <a:srgbClr val="FF0000"/>
                </a:solidFill>
              </a:rPr>
              <a:t>50 ns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</a:t>
            </a:r>
            <a:r>
              <a:rPr lang="en-US" sz="1400" dirty="0"/>
              <a:t>others</a:t>
            </a:r>
            <a:r>
              <a:rPr lang="en-US" sz="1400" b="0" dirty="0"/>
              <a:t> =&gt; '1');			</a:t>
            </a:r>
            <a:r>
              <a:rPr lang="en-US" sz="1400" dirty="0"/>
              <a:t>wait for</a:t>
            </a:r>
            <a:r>
              <a:rPr lang="en-US" sz="1400" b="0" dirty="0"/>
              <a:t> </a:t>
            </a:r>
            <a:r>
              <a:rPr lang="en-US" sz="1400" b="0" dirty="0">
                <a:solidFill>
                  <a:srgbClr val="FF0000"/>
                </a:solidFill>
              </a:rPr>
              <a:t>100 ns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(15 </a:t>
            </a:r>
            <a:r>
              <a:rPr lang="en-US" sz="1400" dirty="0" err="1"/>
              <a:t>downto</a:t>
            </a:r>
            <a:r>
              <a:rPr lang="en-US" sz="1400" b="0" dirty="0"/>
              <a:t> 10 =&gt; '1', </a:t>
            </a:r>
            <a:r>
              <a:rPr lang="en-US" sz="1400" dirty="0"/>
              <a:t>others</a:t>
            </a:r>
            <a:r>
              <a:rPr lang="en-US" sz="1400" b="0" dirty="0"/>
              <a:t> =&gt; '0');	</a:t>
            </a:r>
            <a:r>
              <a:rPr lang="en-US" sz="1400" dirty="0"/>
              <a:t>wait for</a:t>
            </a:r>
            <a:r>
              <a:rPr lang="en-US" sz="1400" b="0" dirty="0"/>
              <a:t> </a:t>
            </a:r>
            <a:r>
              <a:rPr lang="en-US" sz="1400" b="0" dirty="0">
                <a:solidFill>
                  <a:srgbClr val="FF0000"/>
                </a:solidFill>
              </a:rPr>
              <a:t>50 ns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"1010101010101010";			</a:t>
            </a:r>
            <a:r>
              <a:rPr lang="en-US" sz="1400" dirty="0"/>
              <a:t>wait for</a:t>
            </a:r>
            <a:r>
              <a:rPr lang="en-US" sz="1400" b="0" dirty="0"/>
              <a:t> 70 ns;</a:t>
            </a:r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(15 </a:t>
            </a:r>
            <a:r>
              <a:rPr lang="en-US" sz="1400" dirty="0" err="1"/>
              <a:t>downto</a:t>
            </a:r>
            <a:r>
              <a:rPr lang="en-US" sz="1400" b="0" dirty="0"/>
              <a:t> 13 =&gt; '1',10 =&gt; '1', 6 </a:t>
            </a:r>
            <a:r>
              <a:rPr lang="en-US" sz="1400" dirty="0" err="1"/>
              <a:t>downto</a:t>
            </a:r>
            <a:r>
              <a:rPr lang="en-US" sz="1400" b="0" dirty="0"/>
              <a:t> 5 =&gt; '1', </a:t>
            </a:r>
            <a:r>
              <a:rPr lang="en-US" sz="1400" dirty="0"/>
              <a:t>others</a:t>
            </a:r>
            <a:r>
              <a:rPr lang="en-US" sz="1400" b="0" dirty="0"/>
              <a:t> =&gt; '0');</a:t>
            </a:r>
          </a:p>
          <a:p>
            <a:pPr hangingPunct="0"/>
            <a:r>
              <a:rPr lang="en-US" sz="1400" dirty="0"/>
              <a:t>end process</a:t>
            </a:r>
            <a:r>
              <a:rPr lang="en-US" sz="1400" b="0" dirty="0"/>
              <a:t>;	</a:t>
            </a:r>
          </a:p>
          <a:p>
            <a:pPr hangingPunct="0"/>
            <a:r>
              <a:rPr lang="en-US" sz="1400" dirty="0"/>
              <a:t>end</a:t>
            </a:r>
            <a:r>
              <a:rPr lang="en-US" sz="1400" b="0" dirty="0"/>
              <a:t> behavior;</a:t>
            </a:r>
            <a:endParaRPr lang="en-US" sz="1400" b="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97875" y="92369"/>
            <a:ext cx="119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Testbench</a:t>
            </a:r>
            <a:endParaRPr lang="en-US" sz="1600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4" y="1066800"/>
            <a:ext cx="616267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581400" y="990600"/>
            <a:ext cx="1828800" cy="1717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11</a:t>
            </a:fld>
            <a:endParaRPr lang="en-US" altLang="ja-JP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66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" y="990600"/>
            <a:ext cx="9144000" cy="87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32004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592679"/>
            <a:ext cx="9072563" cy="69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8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12</a:t>
            </a:fld>
            <a:endParaRPr lang="en-US" altLang="ja-JP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267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1658064"/>
            <a:ext cx="6324600" cy="504753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hangingPunct="0"/>
            <a:r>
              <a:rPr lang="en-US" sz="1400" dirty="0"/>
              <a:t>library</a:t>
            </a:r>
            <a:r>
              <a:rPr lang="en-US" sz="1400" b="0" dirty="0"/>
              <a:t> IEEE;</a:t>
            </a:r>
          </a:p>
          <a:p>
            <a:pPr hangingPunct="0"/>
            <a:r>
              <a:rPr lang="en-US" sz="1400" dirty="0"/>
              <a:t>use</a:t>
            </a:r>
            <a:r>
              <a:rPr lang="en-US" sz="1400" b="0" dirty="0"/>
              <a:t> IEEE.std_logic_1164.</a:t>
            </a:r>
            <a:r>
              <a:rPr lang="en-US" sz="1400" dirty="0"/>
              <a:t>all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dirty="0" smtClean="0"/>
              <a:t>entity</a:t>
            </a:r>
            <a:r>
              <a:rPr lang="en-US" sz="1400" b="0" dirty="0" smtClean="0"/>
              <a:t> </a:t>
            </a:r>
            <a:r>
              <a:rPr lang="en-US" sz="1400" b="0" dirty="0" err="1"/>
              <a:t>for_example</a:t>
            </a:r>
            <a:r>
              <a:rPr lang="en-US" sz="1400" b="0" dirty="0"/>
              <a:t> </a:t>
            </a:r>
            <a:r>
              <a:rPr lang="en-US" sz="1400" dirty="0"/>
              <a:t>is</a:t>
            </a:r>
          </a:p>
          <a:p>
            <a:pPr hangingPunct="0"/>
            <a:r>
              <a:rPr lang="en-US" sz="1400" dirty="0"/>
              <a:t>end</a:t>
            </a:r>
            <a:r>
              <a:rPr lang="en-US" sz="1400" b="0" dirty="0"/>
              <a:t> </a:t>
            </a:r>
            <a:r>
              <a:rPr lang="en-US" sz="1400" b="0" dirty="0" err="1"/>
              <a:t>for_example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dirty="0" smtClean="0"/>
              <a:t>architecture</a:t>
            </a:r>
            <a:r>
              <a:rPr lang="en-US" sz="1400" b="0" dirty="0" smtClean="0"/>
              <a:t> </a:t>
            </a:r>
            <a:r>
              <a:rPr lang="en-US" sz="1400" b="0" dirty="0"/>
              <a:t>behavior </a:t>
            </a:r>
            <a:r>
              <a:rPr lang="en-US" sz="1400" dirty="0"/>
              <a:t>of</a:t>
            </a:r>
            <a:r>
              <a:rPr lang="en-US" sz="1400" b="0" dirty="0"/>
              <a:t> </a:t>
            </a:r>
            <a:r>
              <a:rPr lang="en-US" sz="1400" b="0" dirty="0" err="1"/>
              <a:t>for_example</a:t>
            </a:r>
            <a:r>
              <a:rPr lang="en-US" sz="1400" b="0" dirty="0"/>
              <a:t> </a:t>
            </a:r>
            <a:r>
              <a:rPr lang="en-US" sz="1400" dirty="0"/>
              <a:t>is</a:t>
            </a:r>
            <a:r>
              <a:rPr lang="en-US" sz="1400" b="0" dirty="0"/>
              <a:t> 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signal</a:t>
            </a:r>
            <a:r>
              <a:rPr lang="en-US" sz="1400" b="0" dirty="0"/>
              <a:t> </a:t>
            </a:r>
            <a:r>
              <a:rPr lang="en-US" sz="1400" b="0" dirty="0" err="1"/>
              <a:t>sw_in</a:t>
            </a:r>
            <a:r>
              <a:rPr lang="en-US" sz="1400" b="0" dirty="0"/>
              <a:t>      : </a:t>
            </a:r>
            <a:r>
              <a:rPr lang="en-US" sz="1400" b="0" dirty="0" err="1"/>
              <a:t>std_logic_vector</a:t>
            </a:r>
            <a:r>
              <a:rPr lang="en-US" sz="1400" b="0" dirty="0"/>
              <a:t> (15 </a:t>
            </a:r>
            <a:r>
              <a:rPr lang="en-US" sz="1400" dirty="0" err="1"/>
              <a:t>downto</a:t>
            </a:r>
            <a:r>
              <a:rPr lang="en-US" sz="1400" b="0" dirty="0"/>
              <a:t> 0);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signal</a:t>
            </a:r>
            <a:r>
              <a:rPr lang="en-US" sz="1400" b="0" dirty="0"/>
              <a:t> </a:t>
            </a:r>
            <a:r>
              <a:rPr lang="en-US" sz="1400" b="0" dirty="0" err="1"/>
              <a:t>led_out</a:t>
            </a:r>
            <a:r>
              <a:rPr lang="en-US" sz="1400" b="0" dirty="0"/>
              <a:t>    : </a:t>
            </a:r>
            <a:r>
              <a:rPr lang="en-US" sz="1400" b="0" dirty="0" err="1"/>
              <a:t>std_logic_vector</a:t>
            </a:r>
            <a:r>
              <a:rPr lang="en-US" sz="1400" b="0" dirty="0"/>
              <a:t> (15 </a:t>
            </a:r>
            <a:r>
              <a:rPr lang="en-US" sz="1400" dirty="0" err="1"/>
              <a:t>downto</a:t>
            </a:r>
            <a:r>
              <a:rPr lang="en-US" sz="1400" b="0" dirty="0"/>
              <a:t> 0);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component</a:t>
            </a:r>
            <a:r>
              <a:rPr lang="en-US" sz="1400" b="0" dirty="0"/>
              <a:t> </a:t>
            </a:r>
            <a:r>
              <a:rPr lang="en-US" sz="1400" b="0" dirty="0" err="1"/>
              <a:t>TopTrivial</a:t>
            </a:r>
            <a:endParaRPr lang="en-US" sz="1400" b="0" dirty="0"/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port</a:t>
            </a:r>
            <a:r>
              <a:rPr lang="en-US" sz="1400" b="0" dirty="0"/>
              <a:t> (     	</a:t>
            </a:r>
            <a:r>
              <a:rPr lang="en-US" sz="1400" b="0" dirty="0" err="1"/>
              <a:t>sw</a:t>
            </a:r>
            <a:r>
              <a:rPr lang="en-US" sz="1400" b="0" dirty="0"/>
              <a:t>      : </a:t>
            </a:r>
            <a:r>
              <a:rPr lang="en-US" sz="1400" dirty="0"/>
              <a:t>in</a:t>
            </a:r>
            <a:r>
              <a:rPr lang="en-US" sz="1400" b="0" dirty="0"/>
              <a:t>  STD_LOGIC_VECTOR (15 </a:t>
            </a:r>
            <a:r>
              <a:rPr lang="en-US" sz="1400" dirty="0" err="1"/>
              <a:t>downto</a:t>
            </a:r>
            <a:r>
              <a:rPr lang="en-US" sz="1400" b="0" dirty="0"/>
              <a:t> 0);</a:t>
            </a:r>
          </a:p>
          <a:p>
            <a:pPr hangingPunct="0"/>
            <a:r>
              <a:rPr lang="en-US" sz="1400" b="0" dirty="0"/>
              <a:t>                </a:t>
            </a:r>
            <a:r>
              <a:rPr lang="en-US" sz="1400" b="0" dirty="0" smtClean="0"/>
              <a:t>   led     </a:t>
            </a:r>
            <a:r>
              <a:rPr lang="en-US" sz="1400" b="0" dirty="0"/>
              <a:t>: </a:t>
            </a:r>
            <a:r>
              <a:rPr lang="en-US" sz="1400" dirty="0"/>
              <a:t>out</a:t>
            </a:r>
            <a:r>
              <a:rPr lang="en-US" sz="1400" b="0" dirty="0"/>
              <a:t>  STD_LOGIC_VECTOR (15 </a:t>
            </a:r>
            <a:r>
              <a:rPr lang="en-US" sz="1400" dirty="0" err="1"/>
              <a:t>downto</a:t>
            </a:r>
            <a:r>
              <a:rPr lang="en-US" sz="1400" b="0" dirty="0"/>
              <a:t> 0));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end component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b="0" dirty="0"/>
              <a:t> </a:t>
            </a:r>
            <a:r>
              <a:rPr lang="en-US" sz="1400" dirty="0" smtClean="0"/>
              <a:t>begin</a:t>
            </a:r>
            <a:endParaRPr lang="en-US" sz="1400" b="0" dirty="0"/>
          </a:p>
          <a:p>
            <a:pPr hangingPunct="0"/>
            <a:r>
              <a:rPr lang="en-US" sz="1400" b="0" dirty="0" err="1"/>
              <a:t>uut</a:t>
            </a:r>
            <a:r>
              <a:rPr lang="en-US" sz="1400" b="0" dirty="0"/>
              <a:t>: </a:t>
            </a:r>
            <a:r>
              <a:rPr lang="en-US" sz="1400" b="0" dirty="0" err="1"/>
              <a:t>TopTrivial</a:t>
            </a:r>
            <a:r>
              <a:rPr lang="en-US" sz="1400" b="0" dirty="0"/>
              <a:t>	</a:t>
            </a:r>
          </a:p>
          <a:p>
            <a:pPr hangingPunct="0"/>
            <a:r>
              <a:rPr lang="en-US" sz="1400" dirty="0"/>
              <a:t>port map</a:t>
            </a:r>
            <a:r>
              <a:rPr lang="en-US" sz="1400" b="0" dirty="0"/>
              <a:t> (</a:t>
            </a:r>
            <a:r>
              <a:rPr lang="en-US" sz="1400" b="0" dirty="0" err="1"/>
              <a:t>sw</a:t>
            </a:r>
            <a:r>
              <a:rPr lang="en-US" sz="1400" b="0" dirty="0"/>
              <a:t> =&gt; </a:t>
            </a:r>
            <a:r>
              <a:rPr lang="en-US" sz="1400" b="0" dirty="0" err="1"/>
              <a:t>sw_in</a:t>
            </a:r>
            <a:r>
              <a:rPr lang="en-US" sz="1400" b="0" dirty="0"/>
              <a:t>, led =&gt; </a:t>
            </a:r>
            <a:r>
              <a:rPr lang="en-US" sz="1400" b="0" dirty="0" err="1"/>
              <a:t>led_out</a:t>
            </a:r>
            <a:r>
              <a:rPr lang="en-US" sz="1400" b="0" dirty="0" smtClean="0"/>
              <a:t>);</a:t>
            </a:r>
            <a:endParaRPr lang="en-US" sz="1400" b="0" dirty="0"/>
          </a:p>
          <a:p>
            <a:pPr hangingPunct="0"/>
            <a:r>
              <a:rPr lang="en-US" sz="1400" b="0" dirty="0" err="1"/>
              <a:t>stim_proc</a:t>
            </a:r>
            <a:r>
              <a:rPr lang="en-US" sz="1400" b="0" dirty="0"/>
              <a:t>: </a:t>
            </a:r>
            <a:r>
              <a:rPr lang="en-US" sz="1400" dirty="0"/>
              <a:t>process</a:t>
            </a:r>
            <a:r>
              <a:rPr lang="en-US" sz="1400" b="0" dirty="0"/>
              <a:t>			</a:t>
            </a:r>
          </a:p>
          <a:p>
            <a:pPr hangingPunct="0"/>
            <a:r>
              <a:rPr lang="en-US" sz="1400" dirty="0"/>
              <a:t>begin</a:t>
            </a:r>
            <a:r>
              <a:rPr lang="en-US" sz="1400" b="0" dirty="0"/>
              <a:t>		</a:t>
            </a:r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</a:t>
            </a:r>
            <a:r>
              <a:rPr lang="en-US" sz="1400" dirty="0"/>
              <a:t>others</a:t>
            </a:r>
            <a:r>
              <a:rPr lang="en-US" sz="1400" b="0" dirty="0"/>
              <a:t> =&gt; '1</a:t>
            </a:r>
            <a:r>
              <a:rPr lang="en-US" sz="1400" b="0" dirty="0" smtClean="0"/>
              <a:t>');			</a:t>
            </a:r>
            <a:r>
              <a:rPr lang="en-US" sz="1400" dirty="0" smtClean="0"/>
              <a:t>wait </a:t>
            </a:r>
            <a:r>
              <a:rPr lang="en-US" sz="1400" dirty="0"/>
              <a:t>for</a:t>
            </a:r>
            <a:r>
              <a:rPr lang="en-US" sz="1400" b="0" dirty="0"/>
              <a:t> </a:t>
            </a:r>
            <a:r>
              <a:rPr lang="en-US" sz="1400" b="0" dirty="0">
                <a:solidFill>
                  <a:srgbClr val="FF0000"/>
                </a:solidFill>
              </a:rPr>
              <a:t>50 ns</a:t>
            </a:r>
            <a:r>
              <a:rPr lang="en-US" sz="1400" b="0" dirty="0" smtClean="0"/>
              <a:t>;</a:t>
            </a:r>
            <a:endParaRPr lang="en-US" sz="1400" b="0" dirty="0"/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</a:t>
            </a:r>
            <a:r>
              <a:rPr lang="en-US" sz="1400" dirty="0"/>
              <a:t>others</a:t>
            </a:r>
            <a:r>
              <a:rPr lang="en-US" sz="1400" b="0" dirty="0"/>
              <a:t> =&gt; '1</a:t>
            </a:r>
            <a:r>
              <a:rPr lang="en-US" sz="1400" b="0" dirty="0" smtClean="0"/>
              <a:t>');			</a:t>
            </a:r>
            <a:r>
              <a:rPr lang="en-US" sz="1400" dirty="0" smtClean="0"/>
              <a:t>wait </a:t>
            </a:r>
            <a:r>
              <a:rPr lang="en-US" sz="1400" dirty="0"/>
              <a:t>for</a:t>
            </a:r>
            <a:r>
              <a:rPr lang="en-US" sz="1400" b="0" dirty="0"/>
              <a:t> </a:t>
            </a:r>
            <a:r>
              <a:rPr lang="en-US" sz="1400" b="0" dirty="0">
                <a:solidFill>
                  <a:srgbClr val="FF0000"/>
                </a:solidFill>
              </a:rPr>
              <a:t>100 ns</a:t>
            </a:r>
            <a:r>
              <a:rPr lang="en-US" sz="1400" b="0" dirty="0" smtClean="0"/>
              <a:t>;</a:t>
            </a:r>
            <a:endParaRPr lang="en-US" sz="1400" b="0" dirty="0"/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(15 </a:t>
            </a:r>
            <a:r>
              <a:rPr lang="en-US" sz="1400" dirty="0" err="1"/>
              <a:t>downto</a:t>
            </a:r>
            <a:r>
              <a:rPr lang="en-US" sz="1400" b="0" dirty="0"/>
              <a:t> 10 =&gt; '1', </a:t>
            </a:r>
            <a:r>
              <a:rPr lang="en-US" sz="1400" dirty="0"/>
              <a:t>others</a:t>
            </a:r>
            <a:r>
              <a:rPr lang="en-US" sz="1400" b="0" dirty="0"/>
              <a:t> =&gt; '0</a:t>
            </a:r>
            <a:r>
              <a:rPr lang="en-US" sz="1400" b="0" dirty="0" smtClean="0"/>
              <a:t>');	</a:t>
            </a:r>
            <a:r>
              <a:rPr lang="en-US" sz="1400" dirty="0" smtClean="0"/>
              <a:t>wait </a:t>
            </a:r>
            <a:r>
              <a:rPr lang="en-US" sz="1400" dirty="0"/>
              <a:t>for</a:t>
            </a:r>
            <a:r>
              <a:rPr lang="en-US" sz="1400" b="0" dirty="0"/>
              <a:t> </a:t>
            </a:r>
            <a:r>
              <a:rPr lang="en-US" sz="1400" b="0" dirty="0">
                <a:solidFill>
                  <a:srgbClr val="FF0000"/>
                </a:solidFill>
              </a:rPr>
              <a:t>50 </a:t>
            </a:r>
            <a:r>
              <a:rPr lang="en-US" sz="1400" b="0" dirty="0" smtClean="0">
                <a:solidFill>
                  <a:srgbClr val="FF0000"/>
                </a:solidFill>
              </a:rPr>
              <a:t>ns</a:t>
            </a:r>
            <a:r>
              <a:rPr lang="en-US" sz="1400" b="0" dirty="0" smtClean="0"/>
              <a:t>;</a:t>
            </a:r>
            <a:endParaRPr lang="en-US" sz="1400" b="0" dirty="0"/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"1010101010101010</a:t>
            </a:r>
            <a:r>
              <a:rPr lang="en-US" sz="1400" b="0" dirty="0" smtClean="0"/>
              <a:t>";			</a:t>
            </a:r>
            <a:r>
              <a:rPr lang="en-US" sz="1400" dirty="0" smtClean="0"/>
              <a:t>wait </a:t>
            </a:r>
            <a:r>
              <a:rPr lang="en-US" sz="1400" dirty="0"/>
              <a:t>for</a:t>
            </a:r>
            <a:r>
              <a:rPr lang="en-US" sz="1400" b="0" dirty="0"/>
              <a:t> 70 ns</a:t>
            </a:r>
            <a:r>
              <a:rPr lang="en-US" sz="1400" b="0" dirty="0" smtClean="0"/>
              <a:t>;</a:t>
            </a:r>
            <a:endParaRPr lang="en-US" sz="1400" b="0" dirty="0"/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(15 </a:t>
            </a:r>
            <a:r>
              <a:rPr lang="en-US" sz="1400" dirty="0" err="1"/>
              <a:t>downto</a:t>
            </a:r>
            <a:r>
              <a:rPr lang="en-US" sz="1400" b="0" dirty="0"/>
              <a:t> 13 =&gt; '1',10 =&gt; '1', </a:t>
            </a:r>
            <a:r>
              <a:rPr lang="en-US" sz="1400" b="0" dirty="0" smtClean="0"/>
              <a:t>6 </a:t>
            </a:r>
            <a:r>
              <a:rPr lang="en-US" sz="1400" dirty="0" err="1"/>
              <a:t>downto</a:t>
            </a:r>
            <a:r>
              <a:rPr lang="en-US" sz="1400" b="0" dirty="0"/>
              <a:t> 5 =&gt; '1', </a:t>
            </a:r>
            <a:r>
              <a:rPr lang="en-US" sz="1400" dirty="0"/>
              <a:t>others</a:t>
            </a:r>
            <a:r>
              <a:rPr lang="en-US" sz="1400" b="0" dirty="0"/>
              <a:t> =&gt; '0');</a:t>
            </a:r>
          </a:p>
          <a:p>
            <a:pPr hangingPunct="0"/>
            <a:r>
              <a:rPr lang="en-US" sz="1400" dirty="0"/>
              <a:t>end process</a:t>
            </a:r>
            <a:r>
              <a:rPr lang="en-US" sz="1400" b="0" dirty="0" smtClean="0"/>
              <a:t>;</a:t>
            </a:r>
            <a:r>
              <a:rPr lang="en-US" sz="1400" b="0" dirty="0"/>
              <a:t>	</a:t>
            </a:r>
          </a:p>
          <a:p>
            <a:pPr hangingPunct="0"/>
            <a:r>
              <a:rPr lang="en-US" sz="1400" dirty="0"/>
              <a:t>end</a:t>
            </a:r>
            <a:r>
              <a:rPr lang="en-US" sz="1400" b="0" dirty="0"/>
              <a:t> behavior;</a:t>
            </a:r>
            <a:endParaRPr lang="en-US" sz="1400" b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6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1371600" y="846177"/>
            <a:ext cx="6324600" cy="5478423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hangingPunct="0"/>
            <a:r>
              <a:rPr lang="en-US" sz="1400" dirty="0"/>
              <a:t>library</a:t>
            </a:r>
            <a:r>
              <a:rPr lang="en-US" sz="1400" b="0" dirty="0"/>
              <a:t> IEEE;</a:t>
            </a:r>
          </a:p>
          <a:p>
            <a:pPr hangingPunct="0"/>
            <a:r>
              <a:rPr lang="en-US" sz="1400" dirty="0"/>
              <a:t>use</a:t>
            </a:r>
            <a:r>
              <a:rPr lang="en-US" sz="1400" b="0" dirty="0"/>
              <a:t> IEEE.std_logic_1164.</a:t>
            </a:r>
            <a:r>
              <a:rPr lang="en-US" sz="1400" dirty="0"/>
              <a:t>all</a:t>
            </a:r>
            <a:r>
              <a:rPr lang="en-US" sz="1400" b="0" dirty="0" smtClean="0"/>
              <a:t>;</a:t>
            </a:r>
          </a:p>
          <a:p>
            <a:pPr hangingPunct="0"/>
            <a:r>
              <a:rPr lang="en-US" sz="1400" dirty="0">
                <a:solidFill>
                  <a:srgbClr val="FF0066"/>
                </a:solidFill>
              </a:rPr>
              <a:t>library</a:t>
            </a:r>
            <a:r>
              <a:rPr lang="en-US" sz="1400" b="0" dirty="0">
                <a:solidFill>
                  <a:srgbClr val="FF0066"/>
                </a:solidFill>
              </a:rPr>
              <a:t> </a:t>
            </a:r>
            <a:r>
              <a:rPr lang="en-US" sz="1400" b="0" dirty="0" err="1">
                <a:solidFill>
                  <a:srgbClr val="FF0066"/>
                </a:solidFill>
              </a:rPr>
              <a:t>xil_defaultlib</a:t>
            </a:r>
            <a:r>
              <a:rPr lang="en-US" sz="1400" b="0" dirty="0">
                <a:solidFill>
                  <a:srgbClr val="FF0066"/>
                </a:solidFill>
              </a:rPr>
              <a:t>;</a:t>
            </a:r>
          </a:p>
          <a:p>
            <a:pPr hangingPunct="0"/>
            <a:r>
              <a:rPr lang="en-US" sz="1400" dirty="0" smtClean="0"/>
              <a:t>entity</a:t>
            </a:r>
            <a:r>
              <a:rPr lang="en-US" sz="1400" b="0" dirty="0" smtClean="0"/>
              <a:t> </a:t>
            </a:r>
            <a:r>
              <a:rPr lang="en-US" sz="1400" b="0" dirty="0" err="1"/>
              <a:t>for_example</a:t>
            </a:r>
            <a:r>
              <a:rPr lang="en-US" sz="1400" b="0" dirty="0"/>
              <a:t> </a:t>
            </a:r>
            <a:r>
              <a:rPr lang="en-US" sz="1400" dirty="0"/>
              <a:t>is</a:t>
            </a:r>
          </a:p>
          <a:p>
            <a:pPr hangingPunct="0"/>
            <a:r>
              <a:rPr lang="en-US" sz="1400" dirty="0"/>
              <a:t>end</a:t>
            </a:r>
            <a:r>
              <a:rPr lang="en-US" sz="1400" b="0" dirty="0"/>
              <a:t> </a:t>
            </a:r>
            <a:r>
              <a:rPr lang="en-US" sz="1400" b="0" dirty="0" err="1"/>
              <a:t>for_example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dirty="0" smtClean="0"/>
              <a:t>architecture</a:t>
            </a:r>
            <a:r>
              <a:rPr lang="en-US" sz="1400" b="0" dirty="0" smtClean="0"/>
              <a:t> </a:t>
            </a:r>
            <a:r>
              <a:rPr lang="en-US" sz="1400" b="0" dirty="0"/>
              <a:t>behavior </a:t>
            </a:r>
            <a:r>
              <a:rPr lang="en-US" sz="1400" dirty="0"/>
              <a:t>of</a:t>
            </a:r>
            <a:r>
              <a:rPr lang="en-US" sz="1400" b="0" dirty="0"/>
              <a:t> </a:t>
            </a:r>
            <a:r>
              <a:rPr lang="en-US" sz="1400" b="0" dirty="0" err="1"/>
              <a:t>for_example</a:t>
            </a:r>
            <a:r>
              <a:rPr lang="en-US" sz="1400" b="0" dirty="0"/>
              <a:t> </a:t>
            </a:r>
            <a:r>
              <a:rPr lang="en-US" sz="1400" dirty="0"/>
              <a:t>is</a:t>
            </a:r>
            <a:r>
              <a:rPr lang="en-US" sz="1400" b="0" dirty="0"/>
              <a:t> 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signal</a:t>
            </a:r>
            <a:r>
              <a:rPr lang="en-US" sz="1400" b="0" dirty="0"/>
              <a:t> </a:t>
            </a:r>
            <a:r>
              <a:rPr lang="en-US" sz="1400" b="0" dirty="0" err="1"/>
              <a:t>sw_in</a:t>
            </a:r>
            <a:r>
              <a:rPr lang="en-US" sz="1400" b="0" dirty="0"/>
              <a:t>      : </a:t>
            </a:r>
            <a:r>
              <a:rPr lang="en-US" sz="1400" b="0" dirty="0" err="1"/>
              <a:t>std_logic_vector</a:t>
            </a:r>
            <a:r>
              <a:rPr lang="en-US" sz="1400" b="0" dirty="0"/>
              <a:t> (15 </a:t>
            </a:r>
            <a:r>
              <a:rPr lang="en-US" sz="1400" dirty="0" err="1"/>
              <a:t>downto</a:t>
            </a:r>
            <a:r>
              <a:rPr lang="en-US" sz="1400" b="0" dirty="0"/>
              <a:t> 0);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signal</a:t>
            </a:r>
            <a:r>
              <a:rPr lang="en-US" sz="1400" b="0" dirty="0"/>
              <a:t> </a:t>
            </a:r>
            <a:r>
              <a:rPr lang="en-US" sz="1400" b="0" dirty="0" err="1"/>
              <a:t>led_out</a:t>
            </a:r>
            <a:r>
              <a:rPr lang="en-US" sz="1400" b="0" dirty="0"/>
              <a:t>    : </a:t>
            </a:r>
            <a:r>
              <a:rPr lang="en-US" sz="1400" b="0" dirty="0" err="1"/>
              <a:t>std_logic_vector</a:t>
            </a:r>
            <a:r>
              <a:rPr lang="en-US" sz="1400" b="0" dirty="0"/>
              <a:t> (15 </a:t>
            </a:r>
            <a:r>
              <a:rPr lang="en-US" sz="1400" dirty="0" err="1"/>
              <a:t>downto</a:t>
            </a:r>
            <a:r>
              <a:rPr lang="en-US" sz="1400" b="0" dirty="0"/>
              <a:t> 0);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strike="sngStrike" dirty="0"/>
              <a:t>component</a:t>
            </a:r>
            <a:r>
              <a:rPr lang="en-US" sz="1400" b="0" strike="sngStrike" dirty="0"/>
              <a:t> </a:t>
            </a:r>
            <a:r>
              <a:rPr lang="en-US" sz="1400" b="0" strike="sngStrike" dirty="0" err="1"/>
              <a:t>TopTrivial</a:t>
            </a:r>
            <a:endParaRPr lang="en-US" sz="1400" b="0" strike="sngStrike" dirty="0"/>
          </a:p>
          <a:p>
            <a:pPr hangingPunct="0"/>
            <a:r>
              <a:rPr lang="en-US" sz="1400" b="0" strike="sngStrike" dirty="0"/>
              <a:t>    </a:t>
            </a:r>
            <a:r>
              <a:rPr lang="en-US" sz="1400" strike="sngStrike" dirty="0"/>
              <a:t>port</a:t>
            </a:r>
            <a:r>
              <a:rPr lang="en-US" sz="1400" b="0" strike="sngStrike" dirty="0"/>
              <a:t> (     	</a:t>
            </a:r>
            <a:r>
              <a:rPr lang="en-US" sz="1400" b="0" strike="sngStrike" dirty="0" err="1"/>
              <a:t>sw</a:t>
            </a:r>
            <a:r>
              <a:rPr lang="en-US" sz="1400" b="0" strike="sngStrike" dirty="0"/>
              <a:t>      : </a:t>
            </a:r>
            <a:r>
              <a:rPr lang="en-US" sz="1400" strike="sngStrike" dirty="0"/>
              <a:t>in</a:t>
            </a:r>
            <a:r>
              <a:rPr lang="en-US" sz="1400" b="0" strike="sngStrike" dirty="0"/>
              <a:t>  STD_LOGIC_VECTOR (15 </a:t>
            </a:r>
            <a:r>
              <a:rPr lang="en-US" sz="1400" strike="sngStrike" dirty="0" err="1"/>
              <a:t>downto</a:t>
            </a:r>
            <a:r>
              <a:rPr lang="en-US" sz="1400" b="0" strike="sngStrike" dirty="0"/>
              <a:t> 0);</a:t>
            </a:r>
          </a:p>
          <a:p>
            <a:pPr hangingPunct="0"/>
            <a:r>
              <a:rPr lang="en-US" sz="1400" b="0" strike="sngStrike" dirty="0"/>
              <a:t>                </a:t>
            </a:r>
            <a:r>
              <a:rPr lang="en-US" sz="1400" b="0" strike="sngStrike" dirty="0" smtClean="0"/>
              <a:t>   led     </a:t>
            </a:r>
            <a:r>
              <a:rPr lang="en-US" sz="1400" b="0" strike="sngStrike" dirty="0"/>
              <a:t>: </a:t>
            </a:r>
            <a:r>
              <a:rPr lang="en-US" sz="1400" strike="sngStrike" dirty="0"/>
              <a:t>out</a:t>
            </a:r>
            <a:r>
              <a:rPr lang="en-US" sz="1400" b="0" strike="sngStrike" dirty="0"/>
              <a:t>  STD_LOGIC_VECTOR (15 </a:t>
            </a:r>
            <a:r>
              <a:rPr lang="en-US" sz="1400" strike="sngStrike" dirty="0" err="1"/>
              <a:t>downto</a:t>
            </a:r>
            <a:r>
              <a:rPr lang="en-US" sz="1400" b="0" strike="sngStrike" dirty="0"/>
              <a:t> 0));</a:t>
            </a:r>
          </a:p>
          <a:p>
            <a:pPr hangingPunct="0"/>
            <a:r>
              <a:rPr lang="en-US" sz="1400" b="0" strike="sngStrike" dirty="0"/>
              <a:t>    </a:t>
            </a:r>
            <a:r>
              <a:rPr lang="en-US" sz="1400" strike="sngStrike" dirty="0"/>
              <a:t>end component</a:t>
            </a:r>
            <a:r>
              <a:rPr lang="en-US" sz="1400" b="0" strike="sngStrike" dirty="0"/>
              <a:t>;</a:t>
            </a:r>
          </a:p>
          <a:p>
            <a:pPr hangingPunct="0"/>
            <a:r>
              <a:rPr lang="en-US" sz="1400" b="0" dirty="0"/>
              <a:t> </a:t>
            </a:r>
            <a:r>
              <a:rPr lang="en-US" sz="1400" dirty="0" smtClean="0"/>
              <a:t>begin</a:t>
            </a:r>
            <a:endParaRPr lang="en-US" sz="1400" b="0" dirty="0"/>
          </a:p>
          <a:p>
            <a:pPr hangingPunct="0"/>
            <a:r>
              <a:rPr lang="en-US" sz="1400" b="0" strike="sngStrike" dirty="0" err="1"/>
              <a:t>uut</a:t>
            </a:r>
            <a:r>
              <a:rPr lang="en-US" sz="1400" b="0" strike="sngStrike" dirty="0"/>
              <a:t>: </a:t>
            </a:r>
            <a:r>
              <a:rPr lang="en-US" sz="1400" b="0" strike="sngStrike" dirty="0" err="1" smtClean="0"/>
              <a:t>TopTrivial</a:t>
            </a:r>
            <a:endParaRPr lang="en-US" sz="1400" b="0" strike="sngStrike" dirty="0" smtClean="0"/>
          </a:p>
          <a:p>
            <a:pPr hangingPunct="0"/>
            <a:r>
              <a:rPr lang="en-US" sz="1400" b="0" dirty="0" err="1">
                <a:solidFill>
                  <a:srgbClr val="FF0066"/>
                </a:solidFill>
              </a:rPr>
              <a:t>uut</a:t>
            </a:r>
            <a:r>
              <a:rPr lang="en-US" sz="1400" b="0" dirty="0">
                <a:solidFill>
                  <a:srgbClr val="FF0066"/>
                </a:solidFill>
              </a:rPr>
              <a:t>: </a:t>
            </a:r>
            <a:r>
              <a:rPr lang="en-US" sz="1400" dirty="0">
                <a:solidFill>
                  <a:srgbClr val="FF0066"/>
                </a:solidFill>
              </a:rPr>
              <a:t>entity</a:t>
            </a:r>
            <a:r>
              <a:rPr lang="en-US" sz="1400" b="0" dirty="0">
                <a:solidFill>
                  <a:srgbClr val="FF0066"/>
                </a:solidFill>
              </a:rPr>
              <a:t> </a:t>
            </a:r>
            <a:r>
              <a:rPr lang="en-US" sz="1400" b="0" dirty="0" err="1">
                <a:solidFill>
                  <a:srgbClr val="FF0066"/>
                </a:solidFill>
              </a:rPr>
              <a:t>xil_defaultlib.TopTrivial</a:t>
            </a:r>
            <a:r>
              <a:rPr lang="en-US" sz="1400" b="0" dirty="0"/>
              <a:t>	</a:t>
            </a:r>
          </a:p>
          <a:p>
            <a:pPr hangingPunct="0"/>
            <a:r>
              <a:rPr lang="en-US" sz="1400" dirty="0"/>
              <a:t>port map</a:t>
            </a:r>
            <a:r>
              <a:rPr lang="en-US" sz="1400" b="0" dirty="0"/>
              <a:t> (</a:t>
            </a:r>
            <a:r>
              <a:rPr lang="en-US" sz="1400" b="0" dirty="0" err="1"/>
              <a:t>sw</a:t>
            </a:r>
            <a:r>
              <a:rPr lang="en-US" sz="1400" b="0" dirty="0"/>
              <a:t> =&gt; </a:t>
            </a:r>
            <a:r>
              <a:rPr lang="en-US" sz="1400" b="0" dirty="0" err="1"/>
              <a:t>sw_in</a:t>
            </a:r>
            <a:r>
              <a:rPr lang="en-US" sz="1400" b="0" dirty="0"/>
              <a:t>, led =&gt; </a:t>
            </a:r>
            <a:r>
              <a:rPr lang="en-US" sz="1400" b="0" dirty="0" err="1"/>
              <a:t>led_out</a:t>
            </a:r>
            <a:r>
              <a:rPr lang="en-US" sz="1400" b="0" dirty="0" smtClean="0"/>
              <a:t>);</a:t>
            </a:r>
            <a:endParaRPr lang="en-US" sz="1400" b="0" dirty="0"/>
          </a:p>
          <a:p>
            <a:pPr hangingPunct="0"/>
            <a:r>
              <a:rPr lang="en-US" sz="1400" b="0" dirty="0" err="1"/>
              <a:t>stim_proc</a:t>
            </a:r>
            <a:r>
              <a:rPr lang="en-US" sz="1400" b="0" dirty="0"/>
              <a:t>: </a:t>
            </a:r>
            <a:r>
              <a:rPr lang="en-US" sz="1400" dirty="0"/>
              <a:t>process</a:t>
            </a:r>
            <a:r>
              <a:rPr lang="en-US" sz="1400" b="0" dirty="0"/>
              <a:t>			</a:t>
            </a:r>
          </a:p>
          <a:p>
            <a:pPr hangingPunct="0"/>
            <a:r>
              <a:rPr lang="en-US" sz="1400" dirty="0"/>
              <a:t>begin</a:t>
            </a:r>
            <a:r>
              <a:rPr lang="en-US" sz="1400" b="0" dirty="0"/>
              <a:t>		</a:t>
            </a:r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</a:t>
            </a:r>
            <a:r>
              <a:rPr lang="en-US" sz="1400" dirty="0"/>
              <a:t>others</a:t>
            </a:r>
            <a:r>
              <a:rPr lang="en-US" sz="1400" b="0" dirty="0"/>
              <a:t> =&gt; '1</a:t>
            </a:r>
            <a:r>
              <a:rPr lang="en-US" sz="1400" b="0" dirty="0" smtClean="0"/>
              <a:t>');			</a:t>
            </a:r>
            <a:r>
              <a:rPr lang="en-US" sz="1400" dirty="0" smtClean="0"/>
              <a:t>wait </a:t>
            </a:r>
            <a:r>
              <a:rPr lang="en-US" sz="1400" dirty="0"/>
              <a:t>for</a:t>
            </a:r>
            <a:r>
              <a:rPr lang="en-US" sz="1400" b="0" dirty="0"/>
              <a:t> </a:t>
            </a:r>
            <a:r>
              <a:rPr lang="en-US" sz="1400" b="0" dirty="0">
                <a:solidFill>
                  <a:srgbClr val="FF0000"/>
                </a:solidFill>
              </a:rPr>
              <a:t>50 ns</a:t>
            </a:r>
            <a:r>
              <a:rPr lang="en-US" sz="1400" b="0" dirty="0" smtClean="0"/>
              <a:t>;</a:t>
            </a:r>
            <a:endParaRPr lang="en-US" sz="1400" b="0" dirty="0"/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</a:t>
            </a:r>
            <a:r>
              <a:rPr lang="en-US" sz="1400" dirty="0"/>
              <a:t>others</a:t>
            </a:r>
            <a:r>
              <a:rPr lang="en-US" sz="1400" b="0" dirty="0"/>
              <a:t> =&gt; '1</a:t>
            </a:r>
            <a:r>
              <a:rPr lang="en-US" sz="1400" b="0" dirty="0" smtClean="0"/>
              <a:t>');			</a:t>
            </a:r>
            <a:r>
              <a:rPr lang="en-US" sz="1400" dirty="0" smtClean="0"/>
              <a:t>wait </a:t>
            </a:r>
            <a:r>
              <a:rPr lang="en-US" sz="1400" dirty="0"/>
              <a:t>for</a:t>
            </a:r>
            <a:r>
              <a:rPr lang="en-US" sz="1400" b="0" dirty="0"/>
              <a:t> </a:t>
            </a:r>
            <a:r>
              <a:rPr lang="en-US" sz="1400" b="0" dirty="0">
                <a:solidFill>
                  <a:srgbClr val="FF0000"/>
                </a:solidFill>
              </a:rPr>
              <a:t>100 ns</a:t>
            </a:r>
            <a:r>
              <a:rPr lang="en-US" sz="1400" b="0" dirty="0" smtClean="0"/>
              <a:t>;</a:t>
            </a:r>
            <a:endParaRPr lang="en-US" sz="1400" b="0" dirty="0"/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(15 </a:t>
            </a:r>
            <a:r>
              <a:rPr lang="en-US" sz="1400" dirty="0" err="1"/>
              <a:t>downto</a:t>
            </a:r>
            <a:r>
              <a:rPr lang="en-US" sz="1400" b="0" dirty="0"/>
              <a:t> 10 =&gt; '1', </a:t>
            </a:r>
            <a:r>
              <a:rPr lang="en-US" sz="1400" dirty="0"/>
              <a:t>others</a:t>
            </a:r>
            <a:r>
              <a:rPr lang="en-US" sz="1400" b="0" dirty="0"/>
              <a:t> =&gt; '0</a:t>
            </a:r>
            <a:r>
              <a:rPr lang="en-US" sz="1400" b="0" dirty="0" smtClean="0"/>
              <a:t>');	</a:t>
            </a:r>
            <a:r>
              <a:rPr lang="en-US" sz="1400" dirty="0" smtClean="0"/>
              <a:t>wait </a:t>
            </a:r>
            <a:r>
              <a:rPr lang="en-US" sz="1400" dirty="0"/>
              <a:t>for</a:t>
            </a:r>
            <a:r>
              <a:rPr lang="en-US" sz="1400" b="0" dirty="0"/>
              <a:t> </a:t>
            </a:r>
            <a:r>
              <a:rPr lang="en-US" sz="1400" b="0" dirty="0">
                <a:solidFill>
                  <a:srgbClr val="FF0000"/>
                </a:solidFill>
              </a:rPr>
              <a:t>50 </a:t>
            </a:r>
            <a:r>
              <a:rPr lang="en-US" sz="1400" b="0" dirty="0" smtClean="0">
                <a:solidFill>
                  <a:srgbClr val="FF0000"/>
                </a:solidFill>
              </a:rPr>
              <a:t>ns</a:t>
            </a:r>
            <a:r>
              <a:rPr lang="en-US" sz="1400" b="0" dirty="0" smtClean="0"/>
              <a:t>;</a:t>
            </a:r>
            <a:endParaRPr lang="en-US" sz="1400" b="0" dirty="0"/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"1010101010101010</a:t>
            </a:r>
            <a:r>
              <a:rPr lang="en-US" sz="1400" b="0" dirty="0" smtClean="0"/>
              <a:t>";			</a:t>
            </a:r>
            <a:r>
              <a:rPr lang="en-US" sz="1400" dirty="0" smtClean="0"/>
              <a:t>wait </a:t>
            </a:r>
            <a:r>
              <a:rPr lang="en-US" sz="1400" dirty="0"/>
              <a:t>for</a:t>
            </a:r>
            <a:r>
              <a:rPr lang="en-US" sz="1400" b="0" dirty="0"/>
              <a:t> 70 ns</a:t>
            </a:r>
            <a:r>
              <a:rPr lang="en-US" sz="1400" b="0" dirty="0" smtClean="0"/>
              <a:t>;</a:t>
            </a:r>
            <a:endParaRPr lang="en-US" sz="1400" b="0" dirty="0"/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(15 </a:t>
            </a:r>
            <a:r>
              <a:rPr lang="en-US" sz="1400" dirty="0" err="1"/>
              <a:t>downto</a:t>
            </a:r>
            <a:r>
              <a:rPr lang="en-US" sz="1400" b="0" dirty="0"/>
              <a:t> 13 =&gt; '1',10 =&gt; '1', </a:t>
            </a:r>
            <a:r>
              <a:rPr lang="en-US" sz="1400" b="0" dirty="0" smtClean="0"/>
              <a:t>6 </a:t>
            </a:r>
            <a:r>
              <a:rPr lang="en-US" sz="1400" dirty="0" err="1"/>
              <a:t>downto</a:t>
            </a:r>
            <a:r>
              <a:rPr lang="en-US" sz="1400" b="0" dirty="0"/>
              <a:t> 5 =&gt; '1', </a:t>
            </a:r>
            <a:r>
              <a:rPr lang="en-US" sz="1400" dirty="0"/>
              <a:t>others</a:t>
            </a:r>
            <a:r>
              <a:rPr lang="en-US" sz="1400" b="0" dirty="0"/>
              <a:t> =&gt; '0');</a:t>
            </a:r>
          </a:p>
          <a:p>
            <a:pPr hangingPunct="0"/>
            <a:r>
              <a:rPr lang="en-US" sz="1400" dirty="0"/>
              <a:t>end process</a:t>
            </a:r>
            <a:r>
              <a:rPr lang="en-US" sz="1400" b="0" dirty="0" smtClean="0"/>
              <a:t>;</a:t>
            </a:r>
            <a:r>
              <a:rPr lang="en-US" sz="1400" b="0" dirty="0"/>
              <a:t>	</a:t>
            </a:r>
          </a:p>
          <a:p>
            <a:pPr hangingPunct="0"/>
            <a:r>
              <a:rPr lang="en-US" sz="1400" dirty="0"/>
              <a:t>end</a:t>
            </a:r>
            <a:r>
              <a:rPr lang="en-US" sz="1400" b="0" dirty="0"/>
              <a:t> behavior;</a:t>
            </a:r>
            <a:endParaRPr lang="en-US" sz="1400" b="0" dirty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3142" y="196334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dirty="0" smtClean="0"/>
              <a:t>Pode alterar o código da seguinte forma:</a:t>
            </a:r>
            <a:endParaRPr lang="pt-PT" sz="1800" dirty="0"/>
          </a:p>
        </p:txBody>
      </p:sp>
      <p:sp>
        <p:nvSpPr>
          <p:cNvPr id="6" name="Left Brace 5"/>
          <p:cNvSpPr/>
          <p:nvPr/>
        </p:nvSpPr>
        <p:spPr>
          <a:xfrm>
            <a:off x="1143000" y="2634916"/>
            <a:ext cx="228600" cy="762000"/>
          </a:xfrm>
          <a:prstGeom prst="leftBrac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410748" y="283125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dirty="0" smtClean="0">
                <a:solidFill>
                  <a:srgbClr val="FF0066"/>
                </a:solidFill>
              </a:rPr>
              <a:t>remover</a:t>
            </a:r>
            <a:endParaRPr lang="pt-PT" sz="18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3" name="Rectangle 2"/>
          <p:cNvSpPr/>
          <p:nvPr/>
        </p:nvSpPr>
        <p:spPr>
          <a:xfrm>
            <a:off x="969602" y="0"/>
            <a:ext cx="69781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Simulação. Exemplo 2 (divisor da frequência).</a:t>
            </a:r>
            <a:endParaRPr lang="pt-PT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567" y="843379"/>
            <a:ext cx="4724233" cy="5047536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library </a:t>
            </a:r>
            <a:r>
              <a:rPr lang="en-US" sz="1400" b="0" dirty="0"/>
              <a:t>IEEE;</a:t>
            </a:r>
            <a:r>
              <a:rPr lang="en-US" sz="1400" dirty="0"/>
              <a:t>	</a:t>
            </a:r>
          </a:p>
          <a:p>
            <a:r>
              <a:rPr lang="en-US" sz="1400" dirty="0"/>
              <a:t>use </a:t>
            </a:r>
            <a:r>
              <a:rPr lang="en-US" sz="1400" b="0" dirty="0" smtClean="0"/>
              <a:t>IEEE.STD_LOGIC_1164.</a:t>
            </a:r>
            <a:r>
              <a:rPr lang="en-US" sz="1400" dirty="0" smtClean="0"/>
              <a:t>all;</a:t>
            </a:r>
            <a:endParaRPr lang="en-US" sz="1400" dirty="0"/>
          </a:p>
          <a:p>
            <a:r>
              <a:rPr lang="en-US" sz="1400" dirty="0"/>
              <a:t>use </a:t>
            </a:r>
            <a:r>
              <a:rPr lang="en-US" sz="1400" b="0" dirty="0" err="1" smtClean="0"/>
              <a:t>IEEE.STD_LOGIC_ARITH.</a:t>
            </a:r>
            <a:r>
              <a:rPr lang="en-US" sz="1400" dirty="0" err="1" smtClean="0"/>
              <a:t>all</a:t>
            </a:r>
            <a:r>
              <a:rPr lang="en-US" sz="1400" dirty="0" smtClean="0"/>
              <a:t>;</a:t>
            </a:r>
            <a:r>
              <a:rPr lang="en-US" sz="1400" dirty="0"/>
              <a:t>		 </a:t>
            </a:r>
          </a:p>
          <a:p>
            <a:r>
              <a:rPr lang="en-US" sz="1400" dirty="0"/>
              <a:t>use </a:t>
            </a:r>
            <a:r>
              <a:rPr lang="en-US" sz="1400" b="0" dirty="0" err="1" smtClean="0"/>
              <a:t>IEEE.STD_LOGIC_UNSIGNED.</a:t>
            </a:r>
            <a:r>
              <a:rPr lang="en-US" sz="1400" dirty="0" err="1" smtClean="0"/>
              <a:t>all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 smtClean="0"/>
              <a:t>entity</a:t>
            </a:r>
            <a:r>
              <a:rPr lang="en-US" sz="1400" b="0" dirty="0" smtClean="0"/>
              <a:t> </a:t>
            </a:r>
            <a:r>
              <a:rPr lang="en-US" sz="1400" b="0" dirty="0" err="1"/>
              <a:t>clock_divider</a:t>
            </a:r>
            <a:r>
              <a:rPr lang="en-US" sz="1400" b="0" dirty="0"/>
              <a:t> </a:t>
            </a:r>
            <a:r>
              <a:rPr lang="en-US" sz="1400" dirty="0" smtClean="0"/>
              <a:t>is</a:t>
            </a:r>
            <a:r>
              <a:rPr lang="en-US" sz="1400" b="0" dirty="0"/>
              <a:t>		</a:t>
            </a:r>
          </a:p>
          <a:p>
            <a:r>
              <a:rPr lang="en-US" sz="1400" dirty="0"/>
              <a:t>port</a:t>
            </a:r>
            <a:r>
              <a:rPr lang="en-US" sz="1400" b="0" dirty="0"/>
              <a:t> 	</a:t>
            </a:r>
            <a:r>
              <a:rPr lang="en-US" sz="1400" b="0" dirty="0" smtClean="0"/>
              <a:t>( </a:t>
            </a:r>
            <a:r>
              <a:rPr lang="en-US" sz="1400" b="0" dirty="0" err="1"/>
              <a:t>clk</a:t>
            </a:r>
            <a:r>
              <a:rPr lang="en-US" sz="1400" b="0" dirty="0"/>
              <a:t>, reset	</a:t>
            </a:r>
            <a:r>
              <a:rPr lang="en-US" sz="1400" b="0" dirty="0" smtClean="0"/>
              <a:t>    : </a:t>
            </a:r>
            <a:r>
              <a:rPr lang="en-US" sz="1400" dirty="0"/>
              <a:t>in</a:t>
            </a:r>
            <a:r>
              <a:rPr lang="en-US" sz="1400" b="0" dirty="0"/>
              <a:t> </a:t>
            </a:r>
            <a:r>
              <a:rPr lang="en-US" sz="1400" b="0" dirty="0" err="1"/>
              <a:t>std_logic</a:t>
            </a:r>
            <a:r>
              <a:rPr lang="en-US" sz="1400" b="0" dirty="0"/>
              <a:t>;</a:t>
            </a:r>
          </a:p>
          <a:p>
            <a:r>
              <a:rPr lang="en-US" sz="1400" b="0" dirty="0"/>
              <a:t>	</a:t>
            </a:r>
            <a:r>
              <a:rPr lang="en-US" sz="1400" b="0" dirty="0" smtClean="0"/>
              <a:t>  </a:t>
            </a:r>
            <a:r>
              <a:rPr lang="en-US" sz="1400" b="0" dirty="0" err="1"/>
              <a:t>divided_clk</a:t>
            </a:r>
            <a:r>
              <a:rPr lang="en-US" sz="1400" b="0" dirty="0"/>
              <a:t> </a:t>
            </a:r>
            <a:r>
              <a:rPr lang="en-US" sz="1400" b="0" dirty="0" smtClean="0"/>
              <a:t> : </a:t>
            </a:r>
            <a:r>
              <a:rPr lang="en-US" sz="1400" dirty="0"/>
              <a:t>out</a:t>
            </a:r>
            <a:r>
              <a:rPr lang="en-US" sz="1400" b="0" dirty="0"/>
              <a:t> </a:t>
            </a:r>
            <a:r>
              <a:rPr lang="en-US" sz="1400" b="0" dirty="0" err="1"/>
              <a:t>std_logic</a:t>
            </a:r>
            <a:r>
              <a:rPr lang="en-US" sz="1400" b="0" dirty="0"/>
              <a:t>	);</a:t>
            </a:r>
          </a:p>
          <a:p>
            <a:r>
              <a:rPr lang="en-US" sz="1400" dirty="0"/>
              <a:t>end</a:t>
            </a:r>
            <a:r>
              <a:rPr lang="en-US" sz="1400" b="0" dirty="0"/>
              <a:t> </a:t>
            </a:r>
            <a:r>
              <a:rPr lang="en-US" sz="1400" b="0" dirty="0" err="1"/>
              <a:t>clock_divider</a:t>
            </a:r>
            <a:r>
              <a:rPr lang="en-US" sz="1400" b="0" dirty="0" smtClean="0"/>
              <a:t>;</a:t>
            </a:r>
            <a:endParaRPr lang="en-US" sz="1400" b="0" dirty="0"/>
          </a:p>
          <a:p>
            <a:r>
              <a:rPr lang="en-US" sz="1400" dirty="0"/>
              <a:t>architecture</a:t>
            </a:r>
            <a:r>
              <a:rPr lang="en-US" sz="1400" b="0" dirty="0"/>
              <a:t> Behavioral </a:t>
            </a:r>
            <a:r>
              <a:rPr lang="en-US" sz="1400" dirty="0"/>
              <a:t>of</a:t>
            </a:r>
            <a:r>
              <a:rPr lang="en-US" sz="1400" b="0" dirty="0"/>
              <a:t> </a:t>
            </a:r>
            <a:r>
              <a:rPr lang="en-US" sz="1400" b="0" dirty="0" err="1"/>
              <a:t>clock_divider</a:t>
            </a:r>
            <a:r>
              <a:rPr lang="en-US" sz="1400" b="0" dirty="0"/>
              <a:t> </a:t>
            </a:r>
            <a:r>
              <a:rPr lang="en-US" sz="1400" dirty="0"/>
              <a:t>is</a:t>
            </a:r>
          </a:p>
          <a:p>
            <a:r>
              <a:rPr lang="en-US" sz="1400" b="0" dirty="0"/>
              <a:t> </a:t>
            </a:r>
            <a:r>
              <a:rPr lang="en-US" sz="1400" b="0" dirty="0" smtClean="0"/>
              <a:t>  </a:t>
            </a:r>
            <a:r>
              <a:rPr lang="en-US" sz="1400" dirty="0" smtClean="0"/>
              <a:t>signal</a:t>
            </a:r>
            <a:r>
              <a:rPr lang="en-US" sz="1400" b="0" dirty="0" smtClean="0"/>
              <a:t> </a:t>
            </a:r>
            <a:r>
              <a:rPr lang="en-US" sz="1400" b="0" dirty="0" err="1"/>
              <a:t>internal_clock</a:t>
            </a:r>
            <a:r>
              <a:rPr lang="en-US" sz="1400" b="0" dirty="0"/>
              <a:t> : </a:t>
            </a:r>
            <a:r>
              <a:rPr lang="en-US" sz="1400" b="0" dirty="0" err="1"/>
              <a:t>std_logic_vector</a:t>
            </a:r>
            <a:r>
              <a:rPr lang="en-US" sz="1400" b="0" dirty="0"/>
              <a:t> </a:t>
            </a:r>
            <a:r>
              <a:rPr lang="en-US" sz="1400" b="0" dirty="0" smtClean="0"/>
              <a:t>(</a:t>
            </a:r>
            <a:r>
              <a:rPr lang="en-US" sz="1400" b="0" dirty="0">
                <a:solidFill>
                  <a:srgbClr val="FF0066"/>
                </a:solidFill>
              </a:rPr>
              <a:t>2</a:t>
            </a:r>
            <a:r>
              <a:rPr lang="en-US" sz="1400" b="0" dirty="0" smtClean="0">
                <a:solidFill>
                  <a:srgbClr val="FF0066"/>
                </a:solidFill>
              </a:rPr>
              <a:t> </a:t>
            </a:r>
            <a:r>
              <a:rPr lang="en-US" sz="1400" dirty="0" err="1">
                <a:solidFill>
                  <a:srgbClr val="FF0066"/>
                </a:solidFill>
              </a:rPr>
              <a:t>downto</a:t>
            </a:r>
            <a:r>
              <a:rPr lang="en-US" sz="1400" b="0" dirty="0">
                <a:solidFill>
                  <a:srgbClr val="FF0066"/>
                </a:solidFill>
              </a:rPr>
              <a:t> 0</a:t>
            </a:r>
            <a:r>
              <a:rPr lang="en-US" sz="1400" b="0" dirty="0"/>
              <a:t>);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 smtClean="0"/>
              <a:t>process</a:t>
            </a:r>
            <a:r>
              <a:rPr lang="en-US" sz="1400" b="0" dirty="0" smtClean="0"/>
              <a:t>(</a:t>
            </a:r>
            <a:r>
              <a:rPr lang="en-US" sz="1400" b="0" dirty="0" err="1" smtClean="0"/>
              <a:t>clk</a:t>
            </a:r>
            <a:r>
              <a:rPr lang="en-US" sz="1400" b="0" dirty="0" smtClean="0"/>
              <a:t>)</a:t>
            </a:r>
            <a:endParaRPr lang="en-US" sz="1400" b="0" dirty="0"/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if</a:t>
            </a:r>
            <a:r>
              <a:rPr lang="en-US" sz="1400" b="0" dirty="0"/>
              <a:t> </a:t>
            </a:r>
            <a:r>
              <a:rPr lang="en-US" sz="1400" b="0" dirty="0" err="1"/>
              <a:t>rising_edge</a:t>
            </a:r>
            <a:r>
              <a:rPr lang="en-US" sz="1400" b="0" dirty="0"/>
              <a:t>(</a:t>
            </a:r>
            <a:r>
              <a:rPr lang="en-US" sz="1400" b="0" dirty="0" err="1"/>
              <a:t>clk</a:t>
            </a:r>
            <a:r>
              <a:rPr lang="en-US" sz="1400" b="0" dirty="0"/>
              <a:t>) </a:t>
            </a:r>
            <a:r>
              <a:rPr lang="en-US" sz="1400" dirty="0"/>
              <a:t>then</a:t>
            </a:r>
            <a:r>
              <a:rPr lang="en-US" sz="1400" b="0" dirty="0"/>
              <a:t>		</a:t>
            </a:r>
          </a:p>
          <a:p>
            <a:r>
              <a:rPr lang="en-US" sz="1400" b="0" dirty="0" smtClean="0"/>
              <a:t>   </a:t>
            </a:r>
            <a:r>
              <a:rPr lang="en-US" sz="1400" dirty="0" smtClean="0"/>
              <a:t>if</a:t>
            </a:r>
            <a:r>
              <a:rPr lang="en-US" sz="1400" b="0" dirty="0" smtClean="0"/>
              <a:t> </a:t>
            </a:r>
            <a:r>
              <a:rPr lang="en-US" sz="1400" b="0" dirty="0"/>
              <a:t>reset = '1' </a:t>
            </a:r>
            <a:r>
              <a:rPr lang="en-US" sz="1400" dirty="0"/>
              <a:t>then</a:t>
            </a:r>
            <a:r>
              <a:rPr lang="en-US" sz="1400" b="0" dirty="0"/>
              <a:t> 	</a:t>
            </a:r>
            <a:r>
              <a:rPr lang="en-US" sz="1400" b="0" dirty="0" smtClean="0"/>
              <a:t>-- reset </a:t>
            </a:r>
            <a:r>
              <a:rPr lang="en-US" sz="1400" b="0" dirty="0" err="1" smtClean="0"/>
              <a:t>sincrono</a:t>
            </a:r>
            <a:endParaRPr lang="en-US" sz="1400" b="0" dirty="0"/>
          </a:p>
          <a:p>
            <a:r>
              <a:rPr lang="en-US" sz="1400" b="0" dirty="0" smtClean="0"/>
              <a:t>        	</a:t>
            </a:r>
            <a:r>
              <a:rPr lang="en-US" sz="1400" b="0" dirty="0" err="1" smtClean="0"/>
              <a:t>internal_clock</a:t>
            </a:r>
            <a:r>
              <a:rPr lang="en-US" sz="1400" b="0" dirty="0" smtClean="0"/>
              <a:t> </a:t>
            </a:r>
            <a:r>
              <a:rPr lang="en-US" sz="1400" b="0" dirty="0"/>
              <a:t>&lt;= (</a:t>
            </a:r>
            <a:r>
              <a:rPr lang="en-US" sz="1400" dirty="0"/>
              <a:t>others</a:t>
            </a:r>
            <a:r>
              <a:rPr lang="en-US" sz="1400" b="0" dirty="0"/>
              <a:t>=&gt;'0');</a:t>
            </a:r>
          </a:p>
          <a:p>
            <a:r>
              <a:rPr lang="en-US" sz="1400" b="0" dirty="0" smtClean="0"/>
              <a:t>   </a:t>
            </a:r>
            <a:r>
              <a:rPr lang="en-US" sz="1400" dirty="0" smtClean="0"/>
              <a:t>else</a:t>
            </a:r>
            <a:r>
              <a:rPr lang="en-US" sz="1400" b="0" dirty="0"/>
              <a:t>	</a:t>
            </a:r>
            <a:r>
              <a:rPr lang="en-US" sz="1400" b="0" dirty="0" err="1"/>
              <a:t>internal_clock</a:t>
            </a:r>
            <a:r>
              <a:rPr lang="en-US" sz="1400" b="0" dirty="0"/>
              <a:t> &lt;= internal_clock+1;</a:t>
            </a:r>
          </a:p>
          <a:p>
            <a:r>
              <a:rPr lang="en-US" sz="1400" b="0" dirty="0" smtClean="0"/>
              <a:t>   </a:t>
            </a:r>
            <a:r>
              <a:rPr lang="en-US" sz="1400" dirty="0" smtClean="0"/>
              <a:t>end </a:t>
            </a:r>
            <a:r>
              <a:rPr lang="en-US" sz="1400" dirty="0"/>
              <a:t>if</a:t>
            </a:r>
            <a:r>
              <a:rPr lang="en-US" sz="1400" b="0" dirty="0"/>
              <a:t>;</a:t>
            </a:r>
          </a:p>
          <a:p>
            <a:r>
              <a:rPr lang="en-US" sz="1400" dirty="0"/>
              <a:t>end if</a:t>
            </a:r>
            <a:r>
              <a:rPr lang="en-US" sz="1400" b="0" dirty="0"/>
              <a:t>;</a:t>
            </a:r>
          </a:p>
          <a:p>
            <a:r>
              <a:rPr lang="en-US" sz="1400" dirty="0"/>
              <a:t>end process</a:t>
            </a:r>
            <a:r>
              <a:rPr lang="en-US" sz="1400" b="0" dirty="0"/>
              <a:t>;	</a:t>
            </a:r>
          </a:p>
          <a:p>
            <a:r>
              <a:rPr lang="en-US" sz="1400" b="0" dirty="0" err="1"/>
              <a:t>divided_clk</a:t>
            </a:r>
            <a:r>
              <a:rPr lang="en-US" sz="1400" b="0" dirty="0"/>
              <a:t> &lt;= </a:t>
            </a:r>
            <a:r>
              <a:rPr lang="en-US" sz="1400" b="0" dirty="0" err="1"/>
              <a:t>internal_clock</a:t>
            </a:r>
            <a:r>
              <a:rPr lang="en-US" sz="1400" b="0" dirty="0"/>
              <a:t>(</a:t>
            </a:r>
            <a:r>
              <a:rPr lang="en-US" sz="1400" b="0" dirty="0" err="1"/>
              <a:t>internal_clock'left</a:t>
            </a:r>
            <a:r>
              <a:rPr lang="en-US" sz="1400" b="0" dirty="0"/>
              <a:t>); </a:t>
            </a:r>
          </a:p>
          <a:p>
            <a:r>
              <a:rPr lang="en-US" sz="1400" dirty="0"/>
              <a:t>end</a:t>
            </a:r>
            <a:r>
              <a:rPr lang="en-US" sz="1400" b="0" dirty="0"/>
              <a:t> Behavioral;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762000"/>
            <a:ext cx="3886200" cy="526297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hangingPunct="0"/>
            <a:r>
              <a:rPr lang="en-US" sz="1400" dirty="0"/>
              <a:t>library</a:t>
            </a:r>
            <a:r>
              <a:rPr lang="en-US" sz="1400" b="0" dirty="0"/>
              <a:t> IEEE;</a:t>
            </a:r>
          </a:p>
          <a:p>
            <a:pPr hangingPunct="0"/>
            <a:r>
              <a:rPr lang="en-US" sz="1400" dirty="0"/>
              <a:t>use</a:t>
            </a:r>
            <a:r>
              <a:rPr lang="en-US" sz="1400" b="0" dirty="0"/>
              <a:t> IEEE.std_logic_1164.</a:t>
            </a:r>
            <a:r>
              <a:rPr lang="en-US" sz="1400" dirty="0"/>
              <a:t>all</a:t>
            </a:r>
            <a:r>
              <a:rPr lang="en-US" sz="1400" b="0" dirty="0" smtClean="0"/>
              <a:t>;</a:t>
            </a:r>
          </a:p>
          <a:p>
            <a:pPr hangingPunct="0"/>
            <a:r>
              <a:rPr lang="en-US" sz="1400" dirty="0">
                <a:solidFill>
                  <a:srgbClr val="FF0066"/>
                </a:solidFill>
              </a:rPr>
              <a:t>library</a:t>
            </a:r>
            <a:r>
              <a:rPr lang="en-US" sz="1400" b="0" dirty="0">
                <a:solidFill>
                  <a:srgbClr val="FF0066"/>
                </a:solidFill>
              </a:rPr>
              <a:t> </a:t>
            </a:r>
            <a:r>
              <a:rPr lang="en-US" sz="1400" b="0" dirty="0" err="1">
                <a:solidFill>
                  <a:srgbClr val="FF0066"/>
                </a:solidFill>
              </a:rPr>
              <a:t>xil_defaultlib</a:t>
            </a:r>
            <a:r>
              <a:rPr lang="en-US" sz="1400" b="0" dirty="0">
                <a:solidFill>
                  <a:srgbClr val="FF0066"/>
                </a:solidFill>
              </a:rPr>
              <a:t>;</a:t>
            </a:r>
            <a:endParaRPr lang="en-US" sz="1400" b="0" dirty="0"/>
          </a:p>
          <a:p>
            <a:pPr hangingPunct="0"/>
            <a:r>
              <a:rPr lang="en-US" sz="1400" dirty="0" smtClean="0"/>
              <a:t>entity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testbench</a:t>
            </a:r>
            <a:r>
              <a:rPr lang="en-US" sz="1400" b="0" dirty="0" smtClean="0"/>
              <a:t> </a:t>
            </a:r>
            <a:r>
              <a:rPr lang="en-US" sz="1400" dirty="0"/>
              <a:t>is</a:t>
            </a:r>
          </a:p>
          <a:p>
            <a:pPr hangingPunct="0"/>
            <a:r>
              <a:rPr lang="en-US" sz="1400" dirty="0"/>
              <a:t>end</a:t>
            </a:r>
            <a:r>
              <a:rPr lang="en-US" sz="1400" b="0" dirty="0"/>
              <a:t> </a:t>
            </a:r>
            <a:r>
              <a:rPr lang="en-US" sz="1400" b="0" dirty="0" smtClean="0"/>
              <a:t>   </a:t>
            </a:r>
            <a:r>
              <a:rPr lang="en-US" sz="1400" b="0" dirty="0" err="1" smtClean="0"/>
              <a:t>testbench</a:t>
            </a:r>
            <a:r>
              <a:rPr lang="en-US" sz="1400" b="0" dirty="0" smtClean="0"/>
              <a:t>;</a:t>
            </a:r>
            <a:endParaRPr lang="en-US" sz="1400" b="0" dirty="0"/>
          </a:p>
          <a:p>
            <a:pPr hangingPunct="0"/>
            <a:r>
              <a:rPr lang="en-US" sz="1400" dirty="0" smtClean="0"/>
              <a:t>architecture</a:t>
            </a:r>
            <a:r>
              <a:rPr lang="en-US" sz="1400" b="0" dirty="0" smtClean="0"/>
              <a:t> </a:t>
            </a:r>
            <a:r>
              <a:rPr lang="en-US" sz="1400" b="0" dirty="0"/>
              <a:t>behavior </a:t>
            </a:r>
            <a:r>
              <a:rPr lang="en-US" sz="1400" dirty="0"/>
              <a:t>of</a:t>
            </a:r>
            <a:r>
              <a:rPr lang="en-US" sz="1400" b="0" dirty="0"/>
              <a:t> </a:t>
            </a:r>
            <a:r>
              <a:rPr lang="en-US" sz="1400" b="0" dirty="0" err="1"/>
              <a:t>for_example</a:t>
            </a:r>
            <a:r>
              <a:rPr lang="en-US" sz="1400" b="0" dirty="0"/>
              <a:t> </a:t>
            </a:r>
            <a:r>
              <a:rPr lang="en-US" sz="1400" dirty="0"/>
              <a:t>is</a:t>
            </a:r>
            <a:r>
              <a:rPr lang="en-US" sz="1400" b="0" dirty="0"/>
              <a:t> 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signal</a:t>
            </a:r>
            <a:r>
              <a:rPr lang="en-US" sz="1400" b="0" dirty="0"/>
              <a:t> </a:t>
            </a:r>
            <a:r>
              <a:rPr lang="en-US" sz="1400" b="0" dirty="0" err="1" smtClean="0"/>
              <a:t>clk</a:t>
            </a:r>
            <a:r>
              <a:rPr lang="en-US" sz="1400" b="0" dirty="0" smtClean="0"/>
              <a:t>      	: </a:t>
            </a:r>
            <a:r>
              <a:rPr lang="en-US" sz="1400" b="0" dirty="0" err="1" smtClean="0"/>
              <a:t>std_logic</a:t>
            </a:r>
            <a:r>
              <a:rPr lang="en-US" sz="1400" b="0" dirty="0" smtClean="0"/>
              <a:t>;</a:t>
            </a:r>
            <a:endParaRPr lang="en-US" sz="1400" b="0" dirty="0"/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signal</a:t>
            </a:r>
            <a:r>
              <a:rPr lang="en-US" sz="1400" b="0" dirty="0"/>
              <a:t> </a:t>
            </a:r>
            <a:r>
              <a:rPr lang="en-US" sz="1400" b="0" dirty="0" err="1" smtClean="0"/>
              <a:t>rst</a:t>
            </a:r>
            <a:r>
              <a:rPr lang="en-US" sz="1400" b="0" dirty="0" smtClean="0"/>
              <a:t>    	: </a:t>
            </a:r>
            <a:r>
              <a:rPr lang="en-US" sz="1400" b="0" dirty="0" err="1" smtClean="0"/>
              <a:t>std_logic</a:t>
            </a:r>
            <a:r>
              <a:rPr lang="en-US" sz="1400" b="0" dirty="0" smtClean="0"/>
              <a:t>;</a:t>
            </a:r>
          </a:p>
          <a:p>
            <a:pPr hangingPunct="0"/>
            <a:r>
              <a:rPr lang="en-US" sz="1400" b="0" dirty="0"/>
              <a:t> </a:t>
            </a:r>
            <a:r>
              <a:rPr lang="en-US" sz="1400" b="0" dirty="0" smtClean="0"/>
              <a:t>   </a:t>
            </a:r>
            <a:r>
              <a:rPr lang="en-US" sz="1400" dirty="0" smtClean="0"/>
              <a:t>signal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divided_clk</a:t>
            </a:r>
            <a:r>
              <a:rPr lang="en-US" sz="1400" b="0" dirty="0" smtClean="0"/>
              <a:t>    </a:t>
            </a:r>
            <a:r>
              <a:rPr lang="en-US" sz="1400" b="0" dirty="0"/>
              <a:t>: </a:t>
            </a:r>
            <a:r>
              <a:rPr lang="en-US" sz="1400" b="0" dirty="0" err="1" smtClean="0"/>
              <a:t>std_logic</a:t>
            </a:r>
            <a:r>
              <a:rPr lang="en-US" sz="1400" b="0" dirty="0" smtClean="0"/>
              <a:t>;</a:t>
            </a:r>
          </a:p>
          <a:p>
            <a:pPr hangingPunct="0"/>
            <a:r>
              <a:rPr lang="en-US" sz="1400" dirty="0" smtClean="0"/>
              <a:t>constant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clk_period</a:t>
            </a:r>
            <a:r>
              <a:rPr lang="en-US" sz="1400" b="0" dirty="0" smtClean="0"/>
              <a:t>	: time := 50 ns;</a:t>
            </a:r>
            <a:endParaRPr lang="en-US" sz="1400" b="0" dirty="0"/>
          </a:p>
          <a:p>
            <a:pPr hangingPunct="0"/>
            <a:r>
              <a:rPr lang="en-US" sz="1400" dirty="0" smtClean="0"/>
              <a:t>begin</a:t>
            </a:r>
            <a:endParaRPr lang="en-US" sz="1400" b="0" dirty="0"/>
          </a:p>
          <a:p>
            <a:pPr hangingPunct="0"/>
            <a:r>
              <a:rPr lang="en-US" sz="1400" b="0" dirty="0" smtClean="0"/>
              <a:t>div: </a:t>
            </a:r>
            <a:r>
              <a:rPr lang="en-US" sz="1400" dirty="0">
                <a:solidFill>
                  <a:srgbClr val="FF0066"/>
                </a:solidFill>
              </a:rPr>
              <a:t>entity</a:t>
            </a:r>
            <a:r>
              <a:rPr lang="en-US" sz="1400" b="0" dirty="0">
                <a:solidFill>
                  <a:srgbClr val="FF0066"/>
                </a:solidFill>
              </a:rPr>
              <a:t> </a:t>
            </a:r>
            <a:r>
              <a:rPr lang="en-US" sz="1400" b="0" dirty="0" err="1" smtClean="0">
                <a:solidFill>
                  <a:srgbClr val="FF0066"/>
                </a:solidFill>
              </a:rPr>
              <a:t>xil_defaultlib.clock_divider</a:t>
            </a:r>
            <a:r>
              <a:rPr lang="en-US" sz="1400" b="0" dirty="0" smtClean="0">
                <a:solidFill>
                  <a:srgbClr val="FF0066"/>
                </a:solidFill>
              </a:rPr>
              <a:t> </a:t>
            </a:r>
            <a:r>
              <a:rPr lang="en-US" sz="1400" b="0" dirty="0"/>
              <a:t>	</a:t>
            </a:r>
          </a:p>
          <a:p>
            <a:pPr hangingPunct="0"/>
            <a:r>
              <a:rPr lang="en-US" sz="1400" dirty="0"/>
              <a:t>port map</a:t>
            </a:r>
            <a:r>
              <a:rPr lang="en-US" sz="1400" b="0" dirty="0"/>
              <a:t> </a:t>
            </a:r>
            <a:r>
              <a:rPr lang="en-US" sz="1400" b="0" dirty="0" smtClean="0"/>
              <a:t>(</a:t>
            </a:r>
            <a:r>
              <a:rPr lang="en-US" sz="1400" b="0" dirty="0" err="1" smtClean="0"/>
              <a:t>clk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rst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divided_clk</a:t>
            </a:r>
            <a:r>
              <a:rPr lang="en-US" sz="1400" b="0" dirty="0" smtClean="0"/>
              <a:t>);</a:t>
            </a:r>
          </a:p>
          <a:p>
            <a:pPr hangingPunct="0"/>
            <a:r>
              <a:rPr lang="en-US" sz="1400" b="0" dirty="0" err="1" smtClean="0"/>
              <a:t>clock_gen</a:t>
            </a:r>
            <a:r>
              <a:rPr lang="en-US" sz="1400" b="0" dirty="0" smtClean="0"/>
              <a:t> </a:t>
            </a:r>
            <a:r>
              <a:rPr lang="en-US" sz="1400" dirty="0" smtClean="0"/>
              <a:t>process</a:t>
            </a:r>
          </a:p>
          <a:p>
            <a:pPr hangingPunct="0"/>
            <a:r>
              <a:rPr lang="en-US" sz="1400" dirty="0" smtClean="0"/>
              <a:t>begin</a:t>
            </a:r>
          </a:p>
          <a:p>
            <a:pPr hangingPunct="0"/>
            <a:r>
              <a:rPr lang="en-US" sz="1400" b="0" dirty="0" err="1" smtClean="0"/>
              <a:t>clk</a:t>
            </a:r>
            <a:r>
              <a:rPr lang="en-US" sz="1400" b="0" dirty="0" smtClean="0"/>
              <a:t> &lt;= ‘0’;		</a:t>
            </a:r>
            <a:r>
              <a:rPr lang="en-US" sz="1400" dirty="0"/>
              <a:t> wait for</a:t>
            </a:r>
            <a:r>
              <a:rPr lang="en-US" sz="1400" b="0" dirty="0"/>
              <a:t> </a:t>
            </a:r>
            <a:r>
              <a:rPr lang="en-US" sz="1400" b="0" dirty="0" err="1"/>
              <a:t>clk_period</a:t>
            </a:r>
            <a:r>
              <a:rPr lang="en-US" sz="1400" b="0" dirty="0"/>
              <a:t>/2</a:t>
            </a:r>
            <a:r>
              <a:rPr lang="en-US" sz="1400" b="0" dirty="0" smtClean="0"/>
              <a:t>;</a:t>
            </a:r>
          </a:p>
          <a:p>
            <a:pPr hangingPunct="0"/>
            <a:r>
              <a:rPr lang="en-US" sz="1400" b="0" dirty="0" err="1"/>
              <a:t>clk</a:t>
            </a:r>
            <a:r>
              <a:rPr lang="en-US" sz="1400" b="0" dirty="0"/>
              <a:t> &lt;= </a:t>
            </a:r>
            <a:r>
              <a:rPr lang="en-US" sz="1400" b="0" dirty="0" smtClean="0"/>
              <a:t>‘1’;</a:t>
            </a:r>
            <a:r>
              <a:rPr lang="en-US" sz="1400" b="0" dirty="0"/>
              <a:t>		</a:t>
            </a:r>
            <a:r>
              <a:rPr lang="en-US" sz="1400" dirty="0"/>
              <a:t> wait for</a:t>
            </a:r>
            <a:r>
              <a:rPr lang="en-US" sz="1400" b="0" dirty="0"/>
              <a:t> </a:t>
            </a:r>
            <a:r>
              <a:rPr lang="en-US" sz="1400" b="0" dirty="0" err="1"/>
              <a:t>clk_period</a:t>
            </a:r>
            <a:r>
              <a:rPr lang="en-US" sz="1400" b="0" dirty="0"/>
              <a:t>/2</a:t>
            </a:r>
            <a:r>
              <a:rPr lang="en-US" sz="1400" b="0" dirty="0" smtClean="0"/>
              <a:t>;</a:t>
            </a:r>
          </a:p>
          <a:p>
            <a:pPr hangingPunct="0"/>
            <a:r>
              <a:rPr lang="en-US" sz="1400" dirty="0" smtClean="0"/>
              <a:t>end process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clock_gen</a:t>
            </a:r>
            <a:r>
              <a:rPr lang="en-US" sz="1400" b="0" dirty="0" smtClean="0"/>
              <a:t>; </a:t>
            </a:r>
            <a:endParaRPr lang="en-US" sz="1400" b="0" dirty="0"/>
          </a:p>
          <a:p>
            <a:pPr hangingPunct="0"/>
            <a:r>
              <a:rPr lang="en-US" sz="1400" b="0" dirty="0" err="1"/>
              <a:t>stim_proc</a:t>
            </a:r>
            <a:r>
              <a:rPr lang="en-US" sz="1400" b="0" dirty="0"/>
              <a:t>: </a:t>
            </a:r>
            <a:r>
              <a:rPr lang="en-US" sz="1400" dirty="0"/>
              <a:t>process</a:t>
            </a:r>
            <a:r>
              <a:rPr lang="en-US" sz="1400" b="0" dirty="0"/>
              <a:t>			</a:t>
            </a:r>
          </a:p>
          <a:p>
            <a:pPr hangingPunct="0"/>
            <a:r>
              <a:rPr lang="en-US" sz="1400" dirty="0" smtClean="0"/>
              <a:t>begin</a:t>
            </a:r>
          </a:p>
          <a:p>
            <a:pPr hangingPunct="0"/>
            <a:r>
              <a:rPr lang="en-US" sz="1400" b="0" dirty="0" smtClean="0"/>
              <a:t>   </a:t>
            </a:r>
            <a:r>
              <a:rPr lang="en-US" sz="1400" b="0" dirty="0" err="1" smtClean="0"/>
              <a:t>rst</a:t>
            </a:r>
            <a:r>
              <a:rPr lang="en-US" sz="1400" b="0" dirty="0" smtClean="0"/>
              <a:t> &lt;= ‘1’;</a:t>
            </a:r>
            <a:r>
              <a:rPr lang="en-US" sz="1400" b="0" dirty="0"/>
              <a:t>	</a:t>
            </a:r>
            <a:r>
              <a:rPr lang="en-US" sz="1400" b="0" dirty="0" smtClean="0"/>
              <a:t>	</a:t>
            </a:r>
            <a:r>
              <a:rPr lang="en-US" sz="1400" dirty="0"/>
              <a:t> wait for</a:t>
            </a:r>
            <a:r>
              <a:rPr lang="en-US" sz="1400" b="0" dirty="0"/>
              <a:t> 30 ns; 	</a:t>
            </a:r>
          </a:p>
          <a:p>
            <a:pPr hangingPunct="0"/>
            <a:r>
              <a:rPr lang="en-US" sz="1400" b="0" dirty="0"/>
              <a:t> </a:t>
            </a:r>
            <a:r>
              <a:rPr lang="en-US" sz="1400" b="0" dirty="0" smtClean="0"/>
              <a:t>  </a:t>
            </a:r>
            <a:r>
              <a:rPr lang="en-US" sz="1400" b="0" dirty="0" err="1" smtClean="0"/>
              <a:t>rst</a:t>
            </a:r>
            <a:r>
              <a:rPr lang="en-US" sz="1400" b="0" dirty="0" smtClean="0"/>
              <a:t> </a:t>
            </a:r>
            <a:r>
              <a:rPr lang="en-US" sz="1400" b="0" dirty="0"/>
              <a:t>&lt;= </a:t>
            </a:r>
            <a:r>
              <a:rPr lang="en-US" sz="1400" b="0" dirty="0" smtClean="0"/>
              <a:t>‘0’;</a:t>
            </a:r>
            <a:r>
              <a:rPr lang="en-US" sz="1400" b="0" dirty="0"/>
              <a:t>		</a:t>
            </a:r>
            <a:r>
              <a:rPr lang="en-US" sz="1400" dirty="0"/>
              <a:t> wait for</a:t>
            </a:r>
            <a:r>
              <a:rPr lang="en-US" sz="1400" b="0" dirty="0"/>
              <a:t> </a:t>
            </a:r>
            <a:r>
              <a:rPr lang="en-US" sz="1400" b="0" dirty="0" smtClean="0"/>
              <a:t>1000 </a:t>
            </a:r>
            <a:r>
              <a:rPr lang="en-US" sz="1400" b="0" dirty="0"/>
              <a:t>ns;</a:t>
            </a:r>
          </a:p>
          <a:p>
            <a:pPr hangingPunct="0"/>
            <a:r>
              <a:rPr lang="en-US" sz="1400" dirty="0"/>
              <a:t>end process</a:t>
            </a:r>
            <a:r>
              <a:rPr lang="en-US" sz="1400" b="0" dirty="0" smtClean="0"/>
              <a:t>;</a:t>
            </a:r>
            <a:r>
              <a:rPr lang="en-US" sz="1400" b="0" dirty="0"/>
              <a:t>	</a:t>
            </a:r>
          </a:p>
          <a:p>
            <a:pPr hangingPunct="0"/>
            <a:r>
              <a:rPr lang="en-US" sz="1400" dirty="0"/>
              <a:t>end</a:t>
            </a:r>
            <a:r>
              <a:rPr lang="en-US" sz="1400" b="0" dirty="0"/>
              <a:t> behavior;</a:t>
            </a:r>
            <a:endParaRPr lang="en-US" sz="1400" b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15</a:t>
            </a:fld>
            <a:endParaRPr lang="en-US" altLang="ja-JP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41433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-1"/>
            <a:ext cx="3158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" y="923924"/>
            <a:ext cx="864298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72" y="3167062"/>
            <a:ext cx="924928" cy="64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8" y="4191000"/>
            <a:ext cx="878277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9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16</a:t>
            </a:fld>
            <a:endParaRPr lang="en-US" altLang="ja-JP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" y="4896955"/>
            <a:ext cx="9067800" cy="194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6042" y="-68179"/>
            <a:ext cx="4911922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library</a:t>
            </a:r>
            <a:r>
              <a:rPr lang="en-US" sz="1400" b="0" dirty="0"/>
              <a:t> IEEE;</a:t>
            </a:r>
          </a:p>
          <a:p>
            <a:r>
              <a:rPr lang="en-US" sz="1400" dirty="0"/>
              <a:t>use</a:t>
            </a:r>
            <a:r>
              <a:rPr lang="en-US" sz="1400" b="0" dirty="0"/>
              <a:t> </a:t>
            </a:r>
            <a:r>
              <a:rPr lang="en-US" sz="1400" b="0" dirty="0" smtClean="0"/>
              <a:t>IEEE.STD_LOGIC_1164.</a:t>
            </a:r>
            <a:r>
              <a:rPr lang="en-US" sz="1400" dirty="0" smtClean="0"/>
              <a:t>all</a:t>
            </a:r>
            <a:r>
              <a:rPr lang="en-US" sz="1400" b="0" dirty="0" smtClean="0"/>
              <a:t>;</a:t>
            </a:r>
            <a:endParaRPr lang="en-US" sz="1400" b="0" dirty="0"/>
          </a:p>
          <a:p>
            <a:r>
              <a:rPr lang="en-US" sz="1400" dirty="0"/>
              <a:t>use</a:t>
            </a:r>
            <a:r>
              <a:rPr lang="en-US" sz="1400" b="0" dirty="0"/>
              <a:t> </a:t>
            </a:r>
            <a:r>
              <a:rPr lang="en-US" sz="1400" b="0" dirty="0" err="1"/>
              <a:t>IEEE.numeric_std.</a:t>
            </a:r>
            <a:r>
              <a:rPr lang="en-US" sz="1400" dirty="0" err="1"/>
              <a:t>all</a:t>
            </a:r>
            <a:r>
              <a:rPr lang="en-US" sz="1400" b="0" dirty="0"/>
              <a:t>;</a:t>
            </a:r>
          </a:p>
          <a:p>
            <a:r>
              <a:rPr lang="en-US" sz="1400" dirty="0"/>
              <a:t>use</a:t>
            </a:r>
            <a:r>
              <a:rPr lang="en-US" sz="1400" b="0" dirty="0"/>
              <a:t> </a:t>
            </a:r>
            <a:r>
              <a:rPr lang="en-US" sz="1400" b="0" dirty="0" err="1"/>
              <a:t>IEEE.std_logic_unsigned.</a:t>
            </a:r>
            <a:r>
              <a:rPr lang="en-US" sz="1400" dirty="0" err="1"/>
              <a:t>all</a:t>
            </a:r>
            <a:r>
              <a:rPr lang="en-US" sz="1400" b="0" dirty="0"/>
              <a:t>;</a:t>
            </a:r>
          </a:p>
          <a:p>
            <a:r>
              <a:rPr lang="en-US" sz="1400" dirty="0" smtClean="0"/>
              <a:t>entity</a:t>
            </a:r>
            <a:r>
              <a:rPr lang="en-US" sz="1400" b="0" dirty="0" smtClean="0"/>
              <a:t> </a:t>
            </a:r>
            <a:r>
              <a:rPr lang="en-US" sz="1400" b="0" dirty="0"/>
              <a:t>Counter </a:t>
            </a:r>
            <a:r>
              <a:rPr lang="en-US" sz="1400" dirty="0"/>
              <a:t>is</a:t>
            </a:r>
          </a:p>
          <a:p>
            <a:r>
              <a:rPr lang="en-US" sz="1400" b="0" dirty="0"/>
              <a:t>    </a:t>
            </a:r>
            <a:r>
              <a:rPr lang="en-US" sz="1400" dirty="0"/>
              <a:t>port</a:t>
            </a:r>
            <a:r>
              <a:rPr lang="en-US" sz="1400" b="0" dirty="0"/>
              <a:t> </a:t>
            </a:r>
            <a:r>
              <a:rPr lang="en-US" sz="1400" b="0" dirty="0" smtClean="0"/>
              <a:t>(reset   	: </a:t>
            </a:r>
            <a:r>
              <a:rPr lang="en-US" sz="1400" dirty="0"/>
              <a:t>in</a:t>
            </a:r>
            <a:r>
              <a:rPr lang="en-US" sz="1400" b="0" dirty="0"/>
              <a:t> </a:t>
            </a:r>
            <a:r>
              <a:rPr lang="en-US" sz="1400" b="0" dirty="0" err="1"/>
              <a:t>std_logic</a:t>
            </a:r>
            <a:r>
              <a:rPr lang="en-US" sz="1400" b="0" dirty="0"/>
              <a:t>;</a:t>
            </a:r>
          </a:p>
          <a:p>
            <a:r>
              <a:rPr lang="en-US" sz="1400" b="0" dirty="0"/>
              <a:t>            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clk</a:t>
            </a:r>
            <a:r>
              <a:rPr lang="en-US" sz="1400" b="0" dirty="0" smtClean="0"/>
              <a:t>     	: </a:t>
            </a:r>
            <a:r>
              <a:rPr lang="en-US" sz="1400" dirty="0"/>
              <a:t>in</a:t>
            </a:r>
            <a:r>
              <a:rPr lang="en-US" sz="1400" b="0" dirty="0"/>
              <a:t> </a:t>
            </a:r>
            <a:r>
              <a:rPr lang="en-US" sz="1400" b="0" dirty="0" err="1"/>
              <a:t>std_logic</a:t>
            </a:r>
            <a:r>
              <a:rPr lang="en-US" sz="1400" b="0" dirty="0"/>
              <a:t>;</a:t>
            </a:r>
          </a:p>
          <a:p>
            <a:r>
              <a:rPr lang="en-US" sz="1400" b="0" dirty="0"/>
              <a:t>            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My_count</a:t>
            </a:r>
            <a:r>
              <a:rPr lang="en-US" sz="1400" b="0" dirty="0" smtClean="0"/>
              <a:t>	: </a:t>
            </a:r>
            <a:r>
              <a:rPr lang="en-US" sz="1400" dirty="0"/>
              <a:t>out</a:t>
            </a:r>
            <a:r>
              <a:rPr lang="en-US" sz="1400" b="0" dirty="0"/>
              <a:t> </a:t>
            </a:r>
            <a:r>
              <a:rPr lang="en-US" sz="1400" b="0" dirty="0" err="1"/>
              <a:t>std_logic_vector</a:t>
            </a:r>
            <a:r>
              <a:rPr lang="en-US" sz="1400" b="0" dirty="0"/>
              <a:t>(3 </a:t>
            </a:r>
            <a:r>
              <a:rPr lang="en-US" sz="1400" dirty="0" err="1"/>
              <a:t>downto</a:t>
            </a:r>
            <a:r>
              <a:rPr lang="en-US" sz="1400" b="0" dirty="0"/>
              <a:t> 0</a:t>
            </a:r>
            <a:r>
              <a:rPr lang="en-US" sz="1400" b="0" dirty="0" smtClean="0"/>
              <a:t>));</a:t>
            </a:r>
            <a:endParaRPr lang="en-US" sz="1400" b="0" dirty="0"/>
          </a:p>
          <a:p>
            <a:r>
              <a:rPr lang="en-US" sz="1400" dirty="0"/>
              <a:t>end</a:t>
            </a:r>
            <a:r>
              <a:rPr lang="en-US" sz="1400" b="0" dirty="0"/>
              <a:t> Counter;</a:t>
            </a:r>
          </a:p>
          <a:p>
            <a:r>
              <a:rPr lang="en-US" sz="1400" dirty="0" smtClean="0"/>
              <a:t>architecture</a:t>
            </a:r>
            <a:r>
              <a:rPr lang="en-US" sz="1400" b="0" dirty="0" smtClean="0"/>
              <a:t> </a:t>
            </a:r>
            <a:r>
              <a:rPr lang="en-US" sz="1400" b="0" dirty="0"/>
              <a:t>Behavioral </a:t>
            </a:r>
            <a:r>
              <a:rPr lang="en-US" sz="1400" dirty="0"/>
              <a:t>of</a:t>
            </a:r>
            <a:r>
              <a:rPr lang="en-US" sz="1400" b="0" dirty="0"/>
              <a:t> Counter </a:t>
            </a:r>
            <a:r>
              <a:rPr lang="en-US" sz="1400" dirty="0"/>
              <a:t>is</a:t>
            </a:r>
          </a:p>
          <a:p>
            <a:r>
              <a:rPr lang="en-US" sz="1400" dirty="0"/>
              <a:t>signal</a:t>
            </a:r>
            <a:r>
              <a:rPr lang="en-US" sz="1400" b="0" dirty="0"/>
              <a:t> count : </a:t>
            </a:r>
            <a:r>
              <a:rPr lang="en-US" sz="1400" b="0" dirty="0" err="1"/>
              <a:t>std_logic_vector</a:t>
            </a:r>
            <a:r>
              <a:rPr lang="en-US" sz="1400" b="0" dirty="0"/>
              <a:t>(3 </a:t>
            </a:r>
            <a:r>
              <a:rPr lang="en-US" sz="1400" dirty="0" err="1"/>
              <a:t>downto</a:t>
            </a:r>
            <a:r>
              <a:rPr lang="en-US" sz="1400" b="0" dirty="0"/>
              <a:t> 0);</a:t>
            </a:r>
          </a:p>
          <a:p>
            <a:r>
              <a:rPr lang="en-US" sz="1400" dirty="0"/>
              <a:t>begin</a:t>
            </a:r>
          </a:p>
          <a:p>
            <a:r>
              <a:rPr lang="en-US" sz="1400" b="0" dirty="0" smtClean="0"/>
              <a:t>counter</a:t>
            </a:r>
            <a:r>
              <a:rPr lang="en-US" sz="1400" b="0" dirty="0"/>
              <a:t>: </a:t>
            </a:r>
            <a:r>
              <a:rPr lang="en-US" sz="1400" dirty="0"/>
              <a:t>process</a:t>
            </a:r>
            <a:r>
              <a:rPr lang="en-US" sz="1400" b="0" dirty="0"/>
              <a:t> (</a:t>
            </a:r>
            <a:r>
              <a:rPr lang="en-US" sz="1400" b="0" dirty="0" err="1"/>
              <a:t>clk</a:t>
            </a:r>
            <a:r>
              <a:rPr lang="en-US" sz="1400" b="0" dirty="0"/>
              <a:t>) </a:t>
            </a:r>
          </a:p>
          <a:p>
            <a:r>
              <a:rPr lang="en-US" sz="1400" dirty="0"/>
              <a:t>begin</a:t>
            </a:r>
          </a:p>
          <a:p>
            <a:r>
              <a:rPr lang="en-US" sz="1400" b="0" dirty="0"/>
              <a:t>   </a:t>
            </a:r>
            <a:r>
              <a:rPr lang="en-US" sz="1400" dirty="0"/>
              <a:t>if</a:t>
            </a:r>
            <a:r>
              <a:rPr lang="en-US" sz="1400" b="0" dirty="0"/>
              <a:t> </a:t>
            </a:r>
            <a:r>
              <a:rPr lang="en-US" sz="1400" b="0" dirty="0" err="1"/>
              <a:t>rising_edge</a:t>
            </a:r>
            <a:r>
              <a:rPr lang="en-US" sz="1400" b="0" dirty="0"/>
              <a:t>(</a:t>
            </a:r>
            <a:r>
              <a:rPr lang="en-US" sz="1400" b="0" dirty="0" err="1"/>
              <a:t>clk</a:t>
            </a:r>
            <a:r>
              <a:rPr lang="en-US" sz="1400" b="0" dirty="0"/>
              <a:t>) then</a:t>
            </a:r>
          </a:p>
          <a:p>
            <a:r>
              <a:rPr lang="en-US" sz="1400" b="0" dirty="0"/>
              <a:t>        </a:t>
            </a:r>
            <a:r>
              <a:rPr lang="en-US" sz="1400" dirty="0"/>
              <a:t>if</a:t>
            </a:r>
            <a:r>
              <a:rPr lang="en-US" sz="1400" b="0" dirty="0"/>
              <a:t> reset = '1' </a:t>
            </a:r>
            <a:r>
              <a:rPr lang="en-US" sz="1400" dirty="0"/>
              <a:t>then</a:t>
            </a:r>
            <a:r>
              <a:rPr lang="en-US" sz="1400" b="0" dirty="0"/>
              <a:t> 	</a:t>
            </a:r>
          </a:p>
          <a:p>
            <a:r>
              <a:rPr lang="en-US" sz="1400" b="0" dirty="0"/>
              <a:t>            count &lt;= (</a:t>
            </a:r>
            <a:r>
              <a:rPr lang="en-US" sz="1400" dirty="0"/>
              <a:t>others</a:t>
            </a:r>
            <a:r>
              <a:rPr lang="en-US" sz="1400" b="0" dirty="0"/>
              <a:t> =&gt; '0');</a:t>
            </a:r>
          </a:p>
          <a:p>
            <a:r>
              <a:rPr lang="en-US" sz="1400" b="0" dirty="0"/>
              <a:t>        </a:t>
            </a:r>
            <a:r>
              <a:rPr lang="en-US" sz="1400" dirty="0"/>
              <a:t>else</a:t>
            </a:r>
            <a:r>
              <a:rPr lang="en-US" sz="1400" b="0" dirty="0"/>
              <a:t>  	count &lt;= count + 1;</a:t>
            </a:r>
          </a:p>
          <a:p>
            <a:r>
              <a:rPr lang="en-US" sz="1400" b="0" dirty="0"/>
              <a:t>        </a:t>
            </a:r>
            <a:r>
              <a:rPr lang="en-US" sz="1400" dirty="0"/>
              <a:t>end if</a:t>
            </a:r>
            <a:r>
              <a:rPr lang="en-US" sz="1400" b="0" dirty="0"/>
              <a:t>;</a:t>
            </a:r>
          </a:p>
          <a:p>
            <a:r>
              <a:rPr lang="en-US" sz="1400" b="0" dirty="0"/>
              <a:t>   </a:t>
            </a:r>
            <a:r>
              <a:rPr lang="en-US" sz="1400" dirty="0"/>
              <a:t>end if</a:t>
            </a:r>
            <a:r>
              <a:rPr lang="en-US" sz="1400" b="0" dirty="0"/>
              <a:t>;</a:t>
            </a:r>
          </a:p>
          <a:p>
            <a:r>
              <a:rPr lang="en-US" sz="1400" dirty="0"/>
              <a:t>end process</a:t>
            </a:r>
            <a:r>
              <a:rPr lang="en-US" sz="1400" b="0" dirty="0"/>
              <a:t> counter</a:t>
            </a:r>
            <a:r>
              <a:rPr lang="en-US" sz="1400" b="0" dirty="0" smtClean="0"/>
              <a:t>;</a:t>
            </a:r>
            <a:endParaRPr lang="en-US" sz="1400" b="0" dirty="0"/>
          </a:p>
          <a:p>
            <a:r>
              <a:rPr lang="en-US" sz="1400" b="0" dirty="0" err="1"/>
              <a:t>My_count</a:t>
            </a:r>
            <a:r>
              <a:rPr lang="en-US" sz="1400" b="0" dirty="0"/>
              <a:t> &lt;= count</a:t>
            </a:r>
            <a:r>
              <a:rPr lang="en-US" sz="1400" b="0" dirty="0" smtClean="0"/>
              <a:t>;</a:t>
            </a:r>
            <a:endParaRPr lang="en-US" sz="1400" b="0" dirty="0"/>
          </a:p>
          <a:p>
            <a:r>
              <a:rPr lang="en-US" sz="1400" dirty="0"/>
              <a:t>end</a:t>
            </a:r>
            <a:r>
              <a:rPr lang="en-US" sz="1400" b="0" dirty="0"/>
              <a:t> Behavioral;</a:t>
            </a:r>
            <a:endParaRPr lang="pt-PT" sz="14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0"/>
            <a:ext cx="3886200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200" dirty="0" err="1"/>
              <a:t>library</a:t>
            </a:r>
            <a:r>
              <a:rPr lang="pt-PT" sz="1200" b="0" dirty="0"/>
              <a:t> IEEE;	</a:t>
            </a:r>
          </a:p>
          <a:p>
            <a:r>
              <a:rPr lang="pt-PT" sz="1200" dirty="0"/>
              <a:t>use</a:t>
            </a:r>
            <a:r>
              <a:rPr lang="pt-PT" sz="1200" b="0" dirty="0"/>
              <a:t> IEEE.std_logic_1164.</a:t>
            </a:r>
            <a:r>
              <a:rPr lang="pt-PT" sz="1200" dirty="0"/>
              <a:t>all</a:t>
            </a:r>
            <a:r>
              <a:rPr lang="pt-PT" sz="1200" b="0" dirty="0"/>
              <a:t>;</a:t>
            </a:r>
          </a:p>
          <a:p>
            <a:r>
              <a:rPr lang="pt-PT" sz="1200" dirty="0" err="1"/>
              <a:t>library</a:t>
            </a:r>
            <a:r>
              <a:rPr lang="pt-PT" sz="1200" b="0" dirty="0"/>
              <a:t> </a:t>
            </a:r>
            <a:r>
              <a:rPr lang="pt-PT" sz="1200" b="0" dirty="0" err="1"/>
              <a:t>xil_defaultlib</a:t>
            </a:r>
            <a:r>
              <a:rPr lang="pt-PT" sz="1200" b="0" dirty="0"/>
              <a:t>;</a:t>
            </a:r>
          </a:p>
          <a:p>
            <a:r>
              <a:rPr lang="pt-PT" sz="1200" dirty="0" err="1"/>
              <a:t>entity</a:t>
            </a:r>
            <a:r>
              <a:rPr lang="pt-PT" sz="1200" b="0" dirty="0"/>
              <a:t> </a:t>
            </a:r>
            <a:r>
              <a:rPr lang="pt-PT" sz="1200" b="0" dirty="0" err="1"/>
              <a:t>for_example</a:t>
            </a:r>
            <a:r>
              <a:rPr lang="pt-PT" sz="1200" b="0" dirty="0"/>
              <a:t> </a:t>
            </a:r>
            <a:r>
              <a:rPr lang="pt-PT" sz="1200" dirty="0" err="1"/>
              <a:t>is</a:t>
            </a:r>
            <a:endParaRPr lang="pt-PT" sz="1200" dirty="0"/>
          </a:p>
          <a:p>
            <a:r>
              <a:rPr lang="pt-PT" sz="1200" dirty="0" err="1"/>
              <a:t>end</a:t>
            </a:r>
            <a:r>
              <a:rPr lang="pt-PT" sz="1200" b="0" dirty="0"/>
              <a:t> </a:t>
            </a:r>
            <a:r>
              <a:rPr lang="pt-PT" sz="1200" b="0" dirty="0" err="1"/>
              <a:t>for_example</a:t>
            </a:r>
            <a:r>
              <a:rPr lang="pt-PT" sz="1200" b="0" dirty="0"/>
              <a:t>;</a:t>
            </a:r>
          </a:p>
          <a:p>
            <a:r>
              <a:rPr lang="pt-PT" sz="1200" dirty="0" err="1"/>
              <a:t>architecture</a:t>
            </a:r>
            <a:r>
              <a:rPr lang="pt-PT" sz="1200" b="0" dirty="0"/>
              <a:t> </a:t>
            </a:r>
            <a:r>
              <a:rPr lang="pt-PT" sz="1200" b="0" dirty="0" err="1"/>
              <a:t>behavior</a:t>
            </a:r>
            <a:r>
              <a:rPr lang="pt-PT" sz="1200" b="0" dirty="0"/>
              <a:t> </a:t>
            </a:r>
            <a:r>
              <a:rPr lang="pt-PT" sz="1200" dirty="0" err="1"/>
              <a:t>of</a:t>
            </a:r>
            <a:r>
              <a:rPr lang="pt-PT" sz="1200" b="0" dirty="0"/>
              <a:t> </a:t>
            </a:r>
            <a:r>
              <a:rPr lang="pt-PT" sz="1200" b="0" dirty="0" err="1"/>
              <a:t>for_example</a:t>
            </a:r>
            <a:r>
              <a:rPr lang="pt-PT" sz="1200" b="0" dirty="0"/>
              <a:t> </a:t>
            </a:r>
            <a:r>
              <a:rPr lang="pt-PT" sz="1200" dirty="0" err="1"/>
              <a:t>is</a:t>
            </a:r>
            <a:r>
              <a:rPr lang="pt-PT" sz="1200" b="0" dirty="0"/>
              <a:t> </a:t>
            </a:r>
          </a:p>
          <a:p>
            <a:r>
              <a:rPr lang="pt-PT" sz="1200" b="0" dirty="0"/>
              <a:t>   </a:t>
            </a:r>
            <a:r>
              <a:rPr lang="pt-PT" sz="1200" dirty="0" err="1"/>
              <a:t>signal</a:t>
            </a:r>
            <a:r>
              <a:rPr lang="pt-PT" sz="1200" b="0" dirty="0"/>
              <a:t> </a:t>
            </a:r>
            <a:r>
              <a:rPr lang="pt-PT" sz="1200" b="0" dirty="0" err="1"/>
              <a:t>reset</a:t>
            </a:r>
            <a:r>
              <a:rPr lang="pt-PT" sz="1200" b="0" dirty="0"/>
              <a:t> </a:t>
            </a:r>
            <a:r>
              <a:rPr lang="pt-PT" sz="1200" b="0" dirty="0" smtClean="0"/>
              <a:t>, </a:t>
            </a:r>
            <a:r>
              <a:rPr lang="pt-PT" sz="1200" b="0" dirty="0" err="1" smtClean="0"/>
              <a:t>clk</a:t>
            </a:r>
            <a:r>
              <a:rPr lang="pt-PT" sz="1200" b="0" dirty="0" smtClean="0"/>
              <a:t>   : </a:t>
            </a:r>
            <a:r>
              <a:rPr lang="pt-PT" sz="1200" b="0" dirty="0" err="1"/>
              <a:t>std_logic</a:t>
            </a:r>
            <a:r>
              <a:rPr lang="pt-PT" sz="1200" b="0" dirty="0"/>
              <a:t> := '0</a:t>
            </a:r>
            <a:r>
              <a:rPr lang="pt-PT" sz="1200" b="0" dirty="0" smtClean="0"/>
              <a:t>';</a:t>
            </a:r>
          </a:p>
          <a:p>
            <a:r>
              <a:rPr lang="pt-PT" sz="1200" b="0" dirty="0" smtClean="0"/>
              <a:t>   </a:t>
            </a:r>
            <a:r>
              <a:rPr lang="pt-PT" sz="1200" dirty="0" err="1"/>
              <a:t>signal</a:t>
            </a:r>
            <a:r>
              <a:rPr lang="pt-PT" sz="1200" dirty="0"/>
              <a:t> </a:t>
            </a:r>
            <a:r>
              <a:rPr lang="pt-PT" sz="1200" b="0" dirty="0" err="1"/>
              <a:t>My_count</a:t>
            </a:r>
            <a:r>
              <a:rPr lang="pt-PT" sz="1200" b="0" dirty="0"/>
              <a:t> </a:t>
            </a:r>
            <a:r>
              <a:rPr lang="pt-PT" sz="1200" b="0" dirty="0" smtClean="0"/>
              <a:t>  : </a:t>
            </a:r>
            <a:r>
              <a:rPr lang="pt-PT" sz="1200" b="0" dirty="0" err="1"/>
              <a:t>std_logic_vector</a:t>
            </a:r>
            <a:r>
              <a:rPr lang="pt-PT" sz="1200" b="0" dirty="0"/>
              <a:t>(3 </a:t>
            </a:r>
            <a:r>
              <a:rPr lang="pt-PT" sz="1200" dirty="0" err="1"/>
              <a:t>downto</a:t>
            </a:r>
            <a:r>
              <a:rPr lang="pt-PT" sz="1200" dirty="0"/>
              <a:t> </a:t>
            </a:r>
            <a:r>
              <a:rPr lang="pt-PT" sz="1200" b="0" dirty="0"/>
              <a:t>0);</a:t>
            </a:r>
          </a:p>
          <a:p>
            <a:r>
              <a:rPr lang="pt-PT" sz="1200" b="0" dirty="0"/>
              <a:t>   </a:t>
            </a:r>
            <a:r>
              <a:rPr lang="pt-PT" sz="1200" dirty="0" err="1"/>
              <a:t>constant</a:t>
            </a:r>
            <a:r>
              <a:rPr lang="pt-PT" sz="1200" b="0" dirty="0"/>
              <a:t> </a:t>
            </a:r>
            <a:r>
              <a:rPr lang="pt-PT" sz="1200" b="0" dirty="0" err="1"/>
              <a:t>clk_period</a:t>
            </a:r>
            <a:r>
              <a:rPr lang="pt-PT" sz="1200" b="0" dirty="0"/>
              <a:t> 	: time := 50 </a:t>
            </a:r>
            <a:r>
              <a:rPr lang="pt-PT" sz="1200" b="0" dirty="0" err="1"/>
              <a:t>ns</a:t>
            </a:r>
            <a:r>
              <a:rPr lang="pt-PT" sz="1200" b="0" dirty="0"/>
              <a:t>;    </a:t>
            </a:r>
          </a:p>
          <a:p>
            <a:r>
              <a:rPr lang="pt-PT" sz="1200" b="0" dirty="0"/>
              <a:t> </a:t>
            </a:r>
            <a:r>
              <a:rPr lang="pt-PT" sz="1200" dirty="0" err="1"/>
              <a:t>begin</a:t>
            </a:r>
            <a:endParaRPr lang="pt-PT" sz="1200" dirty="0"/>
          </a:p>
          <a:p>
            <a:r>
              <a:rPr lang="pt-PT" sz="1200" b="0" dirty="0"/>
              <a:t> </a:t>
            </a:r>
            <a:r>
              <a:rPr lang="pt-PT" sz="1200" b="0" dirty="0" err="1"/>
              <a:t>uut</a:t>
            </a:r>
            <a:r>
              <a:rPr lang="pt-PT" sz="1200" b="0" dirty="0"/>
              <a:t>: </a:t>
            </a:r>
            <a:r>
              <a:rPr lang="pt-PT" sz="1200" dirty="0" err="1"/>
              <a:t>entity</a:t>
            </a:r>
            <a:r>
              <a:rPr lang="pt-PT" sz="1200" b="0" dirty="0"/>
              <a:t> </a:t>
            </a:r>
            <a:r>
              <a:rPr lang="pt-PT" sz="1200" b="0" dirty="0" err="1"/>
              <a:t>xil_defaultlib.Counter</a:t>
            </a:r>
            <a:r>
              <a:rPr lang="pt-PT" sz="1200" b="0" dirty="0"/>
              <a:t>	</a:t>
            </a:r>
          </a:p>
          <a:p>
            <a:r>
              <a:rPr lang="pt-PT" sz="1200" dirty="0" err="1"/>
              <a:t>port</a:t>
            </a:r>
            <a:r>
              <a:rPr lang="pt-PT" sz="1200" dirty="0"/>
              <a:t> </a:t>
            </a:r>
            <a:r>
              <a:rPr lang="pt-PT" sz="1200" dirty="0" err="1"/>
              <a:t>map</a:t>
            </a:r>
            <a:r>
              <a:rPr lang="pt-PT" sz="1200" b="0" dirty="0"/>
              <a:t> (</a:t>
            </a:r>
            <a:r>
              <a:rPr lang="pt-PT" sz="1200" b="0" dirty="0" err="1" smtClean="0"/>
              <a:t>clk</a:t>
            </a:r>
            <a:r>
              <a:rPr lang="pt-PT" sz="1200" b="0" dirty="0" smtClean="0"/>
              <a:t>, </a:t>
            </a:r>
            <a:r>
              <a:rPr lang="pt-PT" sz="1200" b="0" dirty="0" err="1" smtClean="0"/>
              <a:t>reset</a:t>
            </a:r>
            <a:r>
              <a:rPr lang="pt-PT" sz="1200" b="0" dirty="0"/>
              <a:t>, </a:t>
            </a:r>
            <a:r>
              <a:rPr lang="pt-PT" sz="1200" b="0" dirty="0" err="1" smtClean="0"/>
              <a:t>My_count</a:t>
            </a:r>
            <a:r>
              <a:rPr lang="pt-PT" sz="1200" b="0" dirty="0"/>
              <a:t>);</a:t>
            </a:r>
          </a:p>
          <a:p>
            <a:r>
              <a:rPr lang="pt-PT" sz="1200" b="0" dirty="0" err="1"/>
              <a:t>clk_generator</a:t>
            </a:r>
            <a:r>
              <a:rPr lang="pt-PT" sz="1200" b="0" dirty="0"/>
              <a:t>: </a:t>
            </a:r>
            <a:r>
              <a:rPr lang="pt-PT" sz="1200" dirty="0" err="1" smtClean="0"/>
              <a:t>process</a:t>
            </a:r>
            <a:endParaRPr lang="pt-PT" sz="1200" b="0" dirty="0"/>
          </a:p>
          <a:p>
            <a:r>
              <a:rPr lang="pt-PT" sz="1200" dirty="0" err="1"/>
              <a:t>begin</a:t>
            </a:r>
            <a:r>
              <a:rPr lang="pt-PT" sz="1200" b="0" dirty="0"/>
              <a:t>	</a:t>
            </a:r>
          </a:p>
          <a:p>
            <a:r>
              <a:rPr lang="pt-PT" sz="1200" b="0" dirty="0"/>
              <a:t>   </a:t>
            </a:r>
            <a:r>
              <a:rPr lang="pt-PT" sz="1200" b="0" dirty="0" err="1"/>
              <a:t>clk</a:t>
            </a:r>
            <a:r>
              <a:rPr lang="pt-PT" sz="1200" b="0" dirty="0"/>
              <a:t> &lt;= '0</a:t>
            </a:r>
            <a:r>
              <a:rPr lang="pt-PT" sz="1200" b="0" dirty="0" smtClean="0"/>
              <a:t>';	</a:t>
            </a:r>
            <a:r>
              <a:rPr lang="pt-PT" sz="1200" dirty="0" err="1" smtClean="0"/>
              <a:t>wait</a:t>
            </a:r>
            <a:r>
              <a:rPr lang="pt-PT" sz="1200" dirty="0" smtClean="0"/>
              <a:t> </a:t>
            </a:r>
            <a:r>
              <a:rPr lang="pt-PT" sz="1200" dirty="0"/>
              <a:t>for</a:t>
            </a:r>
            <a:r>
              <a:rPr lang="pt-PT" sz="1200" b="0" dirty="0"/>
              <a:t> </a:t>
            </a:r>
            <a:r>
              <a:rPr lang="pt-PT" sz="1200" b="0" dirty="0" err="1"/>
              <a:t>clk_period</a:t>
            </a:r>
            <a:r>
              <a:rPr lang="pt-PT" sz="1200" b="0" dirty="0"/>
              <a:t>/2;		</a:t>
            </a:r>
          </a:p>
          <a:p>
            <a:r>
              <a:rPr lang="pt-PT" sz="1200" b="0" dirty="0"/>
              <a:t>   </a:t>
            </a:r>
            <a:r>
              <a:rPr lang="pt-PT" sz="1200" b="0" dirty="0" err="1"/>
              <a:t>clk</a:t>
            </a:r>
            <a:r>
              <a:rPr lang="pt-PT" sz="1200" b="0" dirty="0"/>
              <a:t> &lt;= '1</a:t>
            </a:r>
            <a:r>
              <a:rPr lang="pt-PT" sz="1200" b="0" dirty="0" smtClean="0"/>
              <a:t>';  	</a:t>
            </a:r>
            <a:r>
              <a:rPr lang="pt-PT" sz="1200" dirty="0" err="1" smtClean="0"/>
              <a:t>wait</a:t>
            </a:r>
            <a:r>
              <a:rPr lang="pt-PT" sz="1200" dirty="0" smtClean="0"/>
              <a:t> </a:t>
            </a:r>
            <a:r>
              <a:rPr lang="pt-PT" sz="1200" dirty="0"/>
              <a:t>for</a:t>
            </a:r>
            <a:r>
              <a:rPr lang="pt-PT" sz="1200" b="0" dirty="0"/>
              <a:t> </a:t>
            </a:r>
            <a:r>
              <a:rPr lang="pt-PT" sz="1200" b="0" dirty="0" err="1"/>
              <a:t>clk_period</a:t>
            </a:r>
            <a:r>
              <a:rPr lang="pt-PT" sz="1200" b="0" dirty="0"/>
              <a:t>/2;</a:t>
            </a:r>
          </a:p>
          <a:p>
            <a:r>
              <a:rPr lang="pt-PT" sz="1200" dirty="0" err="1"/>
              <a:t>end</a:t>
            </a:r>
            <a:r>
              <a:rPr lang="pt-PT" sz="1200" dirty="0"/>
              <a:t> </a:t>
            </a:r>
            <a:r>
              <a:rPr lang="pt-PT" sz="1200" dirty="0" err="1"/>
              <a:t>process</a:t>
            </a:r>
            <a:r>
              <a:rPr lang="pt-PT" sz="1200" b="0" dirty="0"/>
              <a:t> </a:t>
            </a:r>
            <a:r>
              <a:rPr lang="pt-PT" sz="1200" b="0" dirty="0" err="1"/>
              <a:t>clk_generator</a:t>
            </a:r>
            <a:r>
              <a:rPr lang="pt-PT" sz="1200" b="0" dirty="0"/>
              <a:t>;</a:t>
            </a:r>
          </a:p>
          <a:p>
            <a:r>
              <a:rPr lang="pt-PT" sz="1200" b="0" dirty="0" err="1"/>
              <a:t>stim_proc</a:t>
            </a:r>
            <a:r>
              <a:rPr lang="pt-PT" sz="1200" b="0" dirty="0"/>
              <a:t>: </a:t>
            </a:r>
            <a:r>
              <a:rPr lang="pt-PT" sz="1200" dirty="0" err="1"/>
              <a:t>process</a:t>
            </a:r>
            <a:r>
              <a:rPr lang="pt-PT" sz="1200" b="0" dirty="0"/>
              <a:t>			</a:t>
            </a:r>
          </a:p>
          <a:p>
            <a:r>
              <a:rPr lang="pt-PT" sz="1200" b="0" dirty="0" err="1"/>
              <a:t>begin</a:t>
            </a:r>
            <a:r>
              <a:rPr lang="pt-PT" sz="1200" b="0" dirty="0"/>
              <a:t>		</a:t>
            </a:r>
          </a:p>
          <a:p>
            <a:r>
              <a:rPr lang="pt-PT" sz="1200" b="0" dirty="0"/>
              <a:t>   </a:t>
            </a:r>
            <a:r>
              <a:rPr lang="pt-PT" sz="1200" b="0" dirty="0" err="1"/>
              <a:t>reset</a:t>
            </a:r>
            <a:r>
              <a:rPr lang="pt-PT" sz="1200" b="0" dirty="0"/>
              <a:t> &lt;= '1';	</a:t>
            </a:r>
            <a:r>
              <a:rPr lang="pt-PT" sz="1200" dirty="0" err="1" smtClean="0"/>
              <a:t>wait</a:t>
            </a:r>
            <a:r>
              <a:rPr lang="pt-PT" sz="1200" dirty="0" smtClean="0"/>
              <a:t> </a:t>
            </a:r>
            <a:r>
              <a:rPr lang="pt-PT" sz="1200" dirty="0"/>
              <a:t>for</a:t>
            </a:r>
            <a:r>
              <a:rPr lang="pt-PT" sz="1200" b="0" dirty="0"/>
              <a:t> 50 </a:t>
            </a:r>
            <a:r>
              <a:rPr lang="pt-PT" sz="1200" b="0" dirty="0" err="1"/>
              <a:t>ns</a:t>
            </a:r>
            <a:r>
              <a:rPr lang="pt-PT" sz="1200" b="0" dirty="0"/>
              <a:t>;	</a:t>
            </a:r>
          </a:p>
          <a:p>
            <a:r>
              <a:rPr lang="pt-PT" sz="1200" b="0" dirty="0"/>
              <a:t>   </a:t>
            </a:r>
            <a:r>
              <a:rPr lang="pt-PT" sz="1200" b="0" dirty="0" err="1"/>
              <a:t>reset</a:t>
            </a:r>
            <a:r>
              <a:rPr lang="pt-PT" sz="1200" b="0" dirty="0"/>
              <a:t> &lt;= '0';        	</a:t>
            </a:r>
            <a:r>
              <a:rPr lang="pt-PT" sz="1200" dirty="0" err="1" smtClean="0"/>
              <a:t>wait</a:t>
            </a:r>
            <a:r>
              <a:rPr lang="pt-PT" sz="1200" dirty="0" smtClean="0"/>
              <a:t> </a:t>
            </a:r>
            <a:r>
              <a:rPr lang="pt-PT" sz="1200" dirty="0"/>
              <a:t>for</a:t>
            </a:r>
            <a:r>
              <a:rPr lang="pt-PT" sz="1200" b="0" dirty="0"/>
              <a:t> 100 </a:t>
            </a:r>
            <a:r>
              <a:rPr lang="pt-PT" sz="1200" b="0" dirty="0" err="1"/>
              <a:t>ns</a:t>
            </a:r>
            <a:r>
              <a:rPr lang="pt-PT" sz="1200" b="0" dirty="0"/>
              <a:t>;	</a:t>
            </a:r>
          </a:p>
          <a:p>
            <a:r>
              <a:rPr lang="pt-PT" sz="1200" b="0" dirty="0"/>
              <a:t>   </a:t>
            </a:r>
            <a:r>
              <a:rPr lang="pt-PT" sz="1200" b="0" dirty="0" err="1"/>
              <a:t>reset</a:t>
            </a:r>
            <a:r>
              <a:rPr lang="pt-PT" sz="1200" b="0" dirty="0"/>
              <a:t> &lt;= '0';        	</a:t>
            </a:r>
            <a:r>
              <a:rPr lang="pt-PT" sz="1200" dirty="0" err="1" smtClean="0"/>
              <a:t>wait</a:t>
            </a:r>
            <a:r>
              <a:rPr lang="pt-PT" sz="1200" dirty="0" smtClean="0"/>
              <a:t> </a:t>
            </a:r>
            <a:r>
              <a:rPr lang="pt-PT" sz="1200" dirty="0"/>
              <a:t>for</a:t>
            </a:r>
            <a:r>
              <a:rPr lang="pt-PT" sz="1200" b="0" dirty="0"/>
              <a:t> 100 </a:t>
            </a:r>
            <a:r>
              <a:rPr lang="pt-PT" sz="1200" b="0" dirty="0" err="1"/>
              <a:t>ns</a:t>
            </a:r>
            <a:r>
              <a:rPr lang="pt-PT" sz="1200" b="0" dirty="0"/>
              <a:t>;	</a:t>
            </a:r>
          </a:p>
          <a:p>
            <a:r>
              <a:rPr lang="pt-PT" sz="1200" b="0" dirty="0"/>
              <a:t>   </a:t>
            </a:r>
            <a:r>
              <a:rPr lang="pt-PT" sz="1200" b="0" dirty="0" err="1"/>
              <a:t>reset</a:t>
            </a:r>
            <a:r>
              <a:rPr lang="pt-PT" sz="1200" b="0" dirty="0"/>
              <a:t> &lt;= '0';        	</a:t>
            </a:r>
            <a:r>
              <a:rPr lang="pt-PT" sz="1200" dirty="0" err="1" smtClean="0"/>
              <a:t>wait</a:t>
            </a:r>
            <a:r>
              <a:rPr lang="pt-PT" sz="1200" dirty="0" smtClean="0"/>
              <a:t> </a:t>
            </a:r>
            <a:r>
              <a:rPr lang="pt-PT" sz="1200" dirty="0"/>
              <a:t>for</a:t>
            </a:r>
            <a:r>
              <a:rPr lang="pt-PT" sz="1200" b="0" dirty="0"/>
              <a:t> 100 </a:t>
            </a:r>
            <a:r>
              <a:rPr lang="pt-PT" sz="1200" b="0" dirty="0" err="1"/>
              <a:t>ns</a:t>
            </a:r>
            <a:r>
              <a:rPr lang="pt-PT" sz="1200" b="0" dirty="0"/>
              <a:t>;	</a:t>
            </a:r>
          </a:p>
          <a:p>
            <a:r>
              <a:rPr lang="pt-PT" sz="1200" b="0" dirty="0"/>
              <a:t>   </a:t>
            </a:r>
            <a:r>
              <a:rPr lang="pt-PT" sz="1200" b="0" dirty="0" err="1"/>
              <a:t>reset</a:t>
            </a:r>
            <a:r>
              <a:rPr lang="pt-PT" sz="1200" b="0" dirty="0"/>
              <a:t> &lt;= '0';        	</a:t>
            </a:r>
            <a:r>
              <a:rPr lang="pt-PT" sz="1200" dirty="0" err="1" smtClean="0"/>
              <a:t>wait</a:t>
            </a:r>
            <a:r>
              <a:rPr lang="pt-PT" sz="1200" dirty="0" smtClean="0"/>
              <a:t> </a:t>
            </a:r>
            <a:r>
              <a:rPr lang="pt-PT" sz="1200" dirty="0"/>
              <a:t>for</a:t>
            </a:r>
            <a:r>
              <a:rPr lang="pt-PT" sz="1200" b="0" dirty="0"/>
              <a:t> 500 </a:t>
            </a:r>
            <a:r>
              <a:rPr lang="pt-PT" sz="1200" b="0" dirty="0" err="1"/>
              <a:t>ns</a:t>
            </a:r>
            <a:r>
              <a:rPr lang="pt-PT" sz="1200" b="0" dirty="0"/>
              <a:t>;	</a:t>
            </a:r>
          </a:p>
          <a:p>
            <a:r>
              <a:rPr lang="pt-PT" sz="1200" dirty="0" err="1"/>
              <a:t>end</a:t>
            </a:r>
            <a:r>
              <a:rPr lang="pt-PT" sz="1200" dirty="0"/>
              <a:t> </a:t>
            </a:r>
            <a:r>
              <a:rPr lang="pt-PT" sz="1200" dirty="0" err="1"/>
              <a:t>process</a:t>
            </a:r>
            <a:r>
              <a:rPr lang="pt-PT" sz="1200" b="0" dirty="0"/>
              <a:t>;	</a:t>
            </a:r>
          </a:p>
          <a:p>
            <a:r>
              <a:rPr lang="pt-PT" sz="1200" dirty="0" err="1"/>
              <a:t>end</a:t>
            </a:r>
            <a:r>
              <a:rPr lang="pt-PT" sz="1200" b="0" dirty="0"/>
              <a:t> </a:t>
            </a:r>
            <a:r>
              <a:rPr lang="pt-PT" sz="1200" b="0" dirty="0" err="1"/>
              <a:t>behavior</a:t>
            </a:r>
            <a:r>
              <a:rPr lang="pt-PT" sz="1200" b="0" dirty="0"/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2590800"/>
            <a:ext cx="18085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Simulação.</a:t>
            </a:r>
          </a:p>
          <a:p>
            <a:pPr algn="ctr"/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Exemplo 3</a:t>
            </a:r>
          </a:p>
          <a:p>
            <a:pPr algn="ctr"/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(contador).</a:t>
            </a:r>
            <a:endParaRPr lang="pt-PT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64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17</a:t>
            </a:fld>
            <a:endParaRPr lang="en-US" altLang="ja-JP"/>
          </a:p>
        </p:txBody>
      </p:sp>
      <p:grpSp>
        <p:nvGrpSpPr>
          <p:cNvPr id="3" name="Group 2"/>
          <p:cNvGrpSpPr/>
          <p:nvPr/>
        </p:nvGrpSpPr>
        <p:grpSpPr>
          <a:xfrm>
            <a:off x="1671748" y="533400"/>
            <a:ext cx="6176852" cy="5410200"/>
            <a:chOff x="152400" y="1295400"/>
            <a:chExt cx="6176852" cy="54102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1295400"/>
              <a:ext cx="6176852" cy="5410200"/>
              <a:chOff x="152400" y="1295400"/>
              <a:chExt cx="6176852" cy="54102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1752600"/>
                <a:ext cx="6176852" cy="4953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" name="Straight Arrow Connector 6"/>
              <p:cNvCxnSpPr/>
              <p:nvPr/>
            </p:nvCxnSpPr>
            <p:spPr>
              <a:xfrm flipH="1">
                <a:off x="2514600" y="1295400"/>
                <a:ext cx="22860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2590800" y="1384251"/>
              <a:ext cx="677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b="0" dirty="0" smtClean="0"/>
                <a:t>Tipos</a:t>
              </a:r>
              <a:endParaRPr lang="pt-PT" sz="1600" b="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5984" y="0"/>
            <a:ext cx="579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u="sng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Tipos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de dados, </a:t>
            </a:r>
            <a:r>
              <a:rPr lang="pt-PT" sz="2400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objetos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e operadores</a:t>
            </a:r>
            <a:endParaRPr lang="en-US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021118" y="1885072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019944" y="2133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015258" y="2369234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014084" y="2617762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008224" y="2882706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007050" y="3567332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005876" y="4024532"/>
            <a:ext cx="533400" cy="152400"/>
          </a:xfrm>
          <a:prstGeom prst="rightArrow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005876" y="4267200"/>
            <a:ext cx="533400" cy="152400"/>
          </a:xfrm>
          <a:prstGeom prst="rightArrow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000016" y="5022166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000016" y="5264834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007050" y="551571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22" y="1181481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Vamos utilizar estes tipos: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61816" y="5195423"/>
            <a:ext cx="838200" cy="30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Só para simulação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066817" y="6172200"/>
            <a:ext cx="50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dirty="0" smtClean="0"/>
              <a:t>O tipo </a:t>
            </a:r>
            <a:r>
              <a:rPr lang="pt-PT" sz="1600" dirty="0" smtClean="0"/>
              <a:t>record</a:t>
            </a:r>
            <a:r>
              <a:rPr lang="pt-PT" sz="1600" b="0" dirty="0" smtClean="0"/>
              <a:t> é definido por utilizador e permite criar um conjunto de dados dentro de uma estrutura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41023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18</a:t>
            </a:fld>
            <a:endParaRPr lang="en-US" altLang="ja-JP"/>
          </a:p>
        </p:txBody>
      </p:sp>
      <p:sp>
        <p:nvSpPr>
          <p:cNvPr id="8" name="TextBox 7"/>
          <p:cNvSpPr txBox="1"/>
          <p:nvPr/>
        </p:nvSpPr>
        <p:spPr>
          <a:xfrm>
            <a:off x="1515984" y="0"/>
            <a:ext cx="579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Tipos de dados, </a:t>
            </a:r>
            <a:r>
              <a:rPr lang="pt-PT" sz="2400" u="sng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objetos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e operadores</a:t>
            </a:r>
            <a:endParaRPr lang="en-US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622" y="685800"/>
            <a:ext cx="9002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dirty="0" smtClean="0"/>
              <a:t>Vamos considerar três tipos de </a:t>
            </a:r>
            <a:r>
              <a:rPr lang="pt-PT" sz="1600" b="0" dirty="0" err="1" smtClean="0"/>
              <a:t>objetos</a:t>
            </a:r>
            <a:r>
              <a:rPr lang="pt-PT" sz="1600" b="0" dirty="0" smtClean="0"/>
              <a:t> que são:</a:t>
            </a:r>
          </a:p>
          <a:p>
            <a:endParaRPr lang="pt-PT" sz="1600" b="0" dirty="0"/>
          </a:p>
          <a:p>
            <a:pPr marL="342900" indent="-342900">
              <a:buAutoNum type="arabicPeriod"/>
            </a:pPr>
            <a:r>
              <a:rPr lang="pt-PT" sz="1600" b="0" dirty="0" smtClean="0"/>
              <a:t>Sinais (</a:t>
            </a:r>
            <a:r>
              <a:rPr lang="pt-PT" sz="1600" dirty="0" err="1" smtClean="0">
                <a:solidFill>
                  <a:srgbClr val="C00000"/>
                </a:solidFill>
              </a:rPr>
              <a:t>signal</a:t>
            </a:r>
            <a:r>
              <a:rPr lang="pt-PT" sz="1600" b="0" dirty="0" smtClean="0"/>
              <a:t>) que são declarados na parte declarativa de </a:t>
            </a:r>
            <a:r>
              <a:rPr lang="pt-PT" sz="1600" b="0" dirty="0" err="1" smtClean="0"/>
              <a:t>arquitetura</a:t>
            </a:r>
            <a:r>
              <a:rPr lang="pt-PT" sz="1600" b="0" dirty="0" smtClean="0"/>
              <a:t>.</a:t>
            </a:r>
          </a:p>
          <a:p>
            <a:pPr marL="342900" indent="-342900">
              <a:buAutoNum type="arabicPeriod"/>
            </a:pPr>
            <a:endParaRPr lang="pt-PT" sz="1600" b="0" dirty="0"/>
          </a:p>
          <a:p>
            <a:pPr marL="342900" indent="-342900">
              <a:buAutoNum type="arabicPeriod"/>
            </a:pPr>
            <a:endParaRPr lang="pt-PT" sz="1600" b="0" dirty="0" smtClean="0"/>
          </a:p>
          <a:p>
            <a:pPr marL="342900" indent="-342900">
              <a:buAutoNum type="arabicPeriod"/>
            </a:pPr>
            <a:endParaRPr lang="pt-PT" sz="1600" b="0" dirty="0"/>
          </a:p>
          <a:p>
            <a:pPr marL="342900" indent="-342900">
              <a:buAutoNum type="arabicPeriod"/>
            </a:pPr>
            <a:endParaRPr lang="pt-PT" sz="1600" b="0" dirty="0" smtClean="0"/>
          </a:p>
          <a:p>
            <a:pPr marL="342900" indent="-342900">
              <a:buAutoNum type="arabicPeriod"/>
            </a:pPr>
            <a:endParaRPr lang="pt-PT" sz="1600" b="0" dirty="0"/>
          </a:p>
          <a:p>
            <a:pPr marL="342900" indent="-342900">
              <a:buAutoNum type="arabicPeriod"/>
            </a:pPr>
            <a:endParaRPr lang="pt-PT" sz="1600" b="0" dirty="0" smtClean="0"/>
          </a:p>
          <a:p>
            <a:pPr marL="342900" indent="-342900">
              <a:buAutoNum type="arabicPeriod"/>
            </a:pPr>
            <a:r>
              <a:rPr lang="pt-PT" sz="1600" b="0" dirty="0" smtClean="0"/>
              <a:t>Variáveis (</a:t>
            </a:r>
            <a:r>
              <a:rPr lang="pt-PT" sz="1600" dirty="0" err="1" smtClean="0">
                <a:solidFill>
                  <a:srgbClr val="009900"/>
                </a:solidFill>
              </a:rPr>
              <a:t>variable</a:t>
            </a:r>
            <a:r>
              <a:rPr lang="pt-PT" sz="1600" b="0" dirty="0" smtClean="0"/>
              <a:t>) </a:t>
            </a:r>
            <a:r>
              <a:rPr lang="pt-PT" sz="1600" b="0" dirty="0"/>
              <a:t>que são </a:t>
            </a:r>
            <a:r>
              <a:rPr lang="pt-PT" sz="1600" b="0" dirty="0" smtClean="0"/>
              <a:t>declaradas na </a:t>
            </a:r>
            <a:r>
              <a:rPr lang="pt-PT" sz="1600" b="0" dirty="0"/>
              <a:t>parte declarativa de </a:t>
            </a:r>
            <a:r>
              <a:rPr lang="pt-PT" sz="1600" b="0" dirty="0" smtClean="0"/>
              <a:t>processo, função e procedimento.</a:t>
            </a:r>
          </a:p>
          <a:p>
            <a:pPr marL="342900" indent="-342900">
              <a:buAutoNum type="arabicPeriod"/>
            </a:pPr>
            <a:endParaRPr lang="pt-PT" sz="1600" b="0" dirty="0"/>
          </a:p>
          <a:p>
            <a:pPr marL="342900" indent="-342900">
              <a:buAutoNum type="arabicPeriod"/>
            </a:pPr>
            <a:endParaRPr lang="pt-PT" sz="1600" b="0" dirty="0" smtClean="0"/>
          </a:p>
          <a:p>
            <a:pPr marL="342900" indent="-342900">
              <a:buAutoNum type="arabicPeriod"/>
            </a:pPr>
            <a:endParaRPr lang="pt-PT" sz="1600" b="0" dirty="0" smtClean="0"/>
          </a:p>
          <a:p>
            <a:pPr marL="342900" indent="-342900">
              <a:buAutoNum type="arabicPeriod"/>
            </a:pPr>
            <a:endParaRPr lang="pt-PT" sz="1600" b="0" dirty="0"/>
          </a:p>
          <a:p>
            <a:pPr marL="342900" indent="-342900">
              <a:buAutoNum type="arabicPeriod"/>
            </a:pPr>
            <a:endParaRPr lang="pt-PT" sz="1600" b="0" dirty="0" smtClean="0"/>
          </a:p>
          <a:p>
            <a:pPr marL="342900" indent="-342900">
              <a:buAutoNum type="arabicPeriod"/>
            </a:pPr>
            <a:r>
              <a:rPr lang="pt-PT" sz="1600" b="0" dirty="0" smtClean="0"/>
              <a:t>Constantes (</a:t>
            </a:r>
            <a:r>
              <a:rPr lang="pt-PT" sz="1600" dirty="0" err="1" smtClean="0">
                <a:solidFill>
                  <a:srgbClr val="0066FF"/>
                </a:solidFill>
              </a:rPr>
              <a:t>constant</a:t>
            </a:r>
            <a:r>
              <a:rPr lang="pt-PT" sz="1600" b="0" dirty="0" smtClean="0"/>
              <a:t>) </a:t>
            </a:r>
            <a:r>
              <a:rPr lang="pt-PT" sz="1600" b="0" dirty="0"/>
              <a:t>que são </a:t>
            </a:r>
            <a:r>
              <a:rPr lang="pt-PT" sz="1600" b="0" dirty="0" smtClean="0"/>
              <a:t>declaradas na </a:t>
            </a:r>
            <a:r>
              <a:rPr lang="pt-PT" sz="1600" b="0" dirty="0"/>
              <a:t>parte declarativa de </a:t>
            </a:r>
            <a:r>
              <a:rPr lang="pt-PT" sz="1600" b="0" dirty="0" err="1" smtClean="0"/>
              <a:t>arquitetura</a:t>
            </a:r>
            <a:r>
              <a:rPr lang="pt-PT" sz="1600" b="0" dirty="0" smtClean="0"/>
              <a:t>, processo, função </a:t>
            </a:r>
            <a:r>
              <a:rPr lang="pt-PT" sz="1600" b="0" dirty="0"/>
              <a:t>e </a:t>
            </a:r>
            <a:r>
              <a:rPr lang="pt-PT" sz="1600" b="0" dirty="0" smtClean="0"/>
              <a:t>procedimento.</a:t>
            </a:r>
            <a:endParaRPr lang="en-US" sz="1600" b="0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561719"/>
            <a:ext cx="4752976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PT" sz="1400" dirty="0" err="1" smtClean="0">
                <a:solidFill>
                  <a:schemeClr val="tx1"/>
                </a:solidFill>
              </a:rPr>
              <a:t>arquitecture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b="0" dirty="0" smtClean="0">
                <a:solidFill>
                  <a:schemeClr val="tx1"/>
                </a:solidFill>
              </a:rPr>
              <a:t>&lt;nome </a:t>
            </a:r>
            <a:r>
              <a:rPr lang="pt-PT" sz="1400" b="0" dirty="0">
                <a:solidFill>
                  <a:schemeClr val="tx1"/>
                </a:solidFill>
              </a:rPr>
              <a:t>de </a:t>
            </a:r>
            <a:r>
              <a:rPr lang="pt-PT" sz="1400" b="0" dirty="0" err="1">
                <a:solidFill>
                  <a:schemeClr val="tx1"/>
                </a:solidFill>
              </a:rPr>
              <a:t>arquitetura</a:t>
            </a:r>
            <a:r>
              <a:rPr lang="pt-PT" sz="1400" b="0" dirty="0">
                <a:solidFill>
                  <a:schemeClr val="tx1"/>
                </a:solidFill>
              </a:rPr>
              <a:t> </a:t>
            </a:r>
            <a:r>
              <a:rPr lang="pt-PT" sz="1400" b="0" dirty="0" smtClean="0">
                <a:solidFill>
                  <a:schemeClr val="tx1"/>
                </a:solidFill>
              </a:rPr>
              <a:t>&gt; </a:t>
            </a:r>
            <a:r>
              <a:rPr lang="pt-PT" sz="1400" dirty="0" err="1" smtClean="0">
                <a:solidFill>
                  <a:schemeClr val="tx1"/>
                </a:solidFill>
              </a:rPr>
              <a:t>of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b="0" dirty="0">
                <a:solidFill>
                  <a:schemeClr val="tx1"/>
                </a:solidFill>
              </a:rPr>
              <a:t>&lt;nome de entidade&gt;</a:t>
            </a:r>
            <a:r>
              <a:rPr lang="pt-PT" sz="1400" b="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is</a:t>
            </a:r>
            <a:endParaRPr lang="pt-PT" sz="1400" dirty="0" smtClean="0">
              <a:solidFill>
                <a:schemeClr val="tx1"/>
              </a:solidFill>
            </a:endParaRPr>
          </a:p>
          <a:p>
            <a:r>
              <a:rPr lang="pt-PT" sz="1400" b="0" dirty="0" smtClean="0">
                <a:solidFill>
                  <a:srgbClr val="C00000"/>
                </a:solidFill>
              </a:rPr>
              <a:t>Declaração de sinais– </a:t>
            </a:r>
            <a:r>
              <a:rPr lang="pt-PT" sz="1400" dirty="0" err="1" smtClean="0">
                <a:solidFill>
                  <a:srgbClr val="C00000"/>
                </a:solidFill>
              </a:rPr>
              <a:t>signal</a:t>
            </a:r>
            <a:endParaRPr lang="pt-PT" sz="1400" dirty="0" smtClean="0">
              <a:solidFill>
                <a:srgbClr val="C00000"/>
              </a:solidFill>
            </a:endParaRPr>
          </a:p>
          <a:p>
            <a:r>
              <a:rPr lang="pt-PT" sz="1400" dirty="0" err="1" smtClean="0">
                <a:solidFill>
                  <a:schemeClr val="tx1"/>
                </a:solidFill>
              </a:rPr>
              <a:t>begin</a:t>
            </a:r>
            <a:endParaRPr lang="pt-PT" sz="1400" dirty="0" smtClean="0">
              <a:solidFill>
                <a:schemeClr val="tx1"/>
              </a:solidFill>
            </a:endParaRPr>
          </a:p>
          <a:p>
            <a:r>
              <a:rPr lang="pt-PT" sz="1400" b="0" dirty="0" smtClean="0">
                <a:solidFill>
                  <a:schemeClr val="tx1"/>
                </a:solidFill>
              </a:rPr>
              <a:t>	Corpo de </a:t>
            </a:r>
            <a:r>
              <a:rPr lang="pt-PT" sz="1400" b="0" dirty="0" err="1" smtClean="0">
                <a:solidFill>
                  <a:schemeClr val="tx1"/>
                </a:solidFill>
              </a:rPr>
              <a:t>arquitetura</a:t>
            </a:r>
            <a:endParaRPr lang="pt-PT" sz="1400" b="0" dirty="0" smtClean="0">
              <a:solidFill>
                <a:schemeClr val="tx1"/>
              </a:solidFill>
            </a:endParaRPr>
          </a:p>
          <a:p>
            <a:r>
              <a:rPr lang="pt-PT" sz="1400" dirty="0" err="1" smtClean="0">
                <a:solidFill>
                  <a:schemeClr val="tx1"/>
                </a:solidFill>
              </a:rPr>
              <a:t>end</a:t>
            </a:r>
            <a:r>
              <a:rPr lang="pt-PT" sz="1400" b="0" dirty="0" smtClean="0">
                <a:solidFill>
                  <a:schemeClr val="tx1"/>
                </a:solidFill>
              </a:rPr>
              <a:t> </a:t>
            </a:r>
            <a:r>
              <a:rPr lang="pt-PT" sz="1400" b="0" dirty="0">
                <a:solidFill>
                  <a:schemeClr val="tx1"/>
                </a:solidFill>
              </a:rPr>
              <a:t>&lt;nome de </a:t>
            </a:r>
            <a:r>
              <a:rPr lang="pt-PT" sz="1400" b="0" dirty="0" err="1">
                <a:solidFill>
                  <a:schemeClr val="tx1"/>
                </a:solidFill>
              </a:rPr>
              <a:t>arquitetura</a:t>
            </a:r>
            <a:r>
              <a:rPr lang="pt-PT" sz="1400" b="0" dirty="0">
                <a:solidFill>
                  <a:schemeClr val="tx1"/>
                </a:solidFill>
              </a:rPr>
              <a:t> &gt;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3238119"/>
            <a:ext cx="2868221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process</a:t>
            </a:r>
            <a:r>
              <a:rPr lang="en-US" b="0" dirty="0"/>
              <a:t> (</a:t>
            </a:r>
            <a:r>
              <a:rPr lang="en-US" b="0" dirty="0" err="1"/>
              <a:t>sw</a:t>
            </a:r>
            <a:r>
              <a:rPr lang="en-US" b="0" dirty="0"/>
              <a:t>)</a:t>
            </a:r>
          </a:p>
          <a:p>
            <a:r>
              <a:rPr lang="en-US" dirty="0">
                <a:solidFill>
                  <a:srgbClr val="009900"/>
                </a:solidFill>
              </a:rPr>
              <a:t>variable</a:t>
            </a:r>
            <a:r>
              <a:rPr lang="en-US" b="0" dirty="0">
                <a:solidFill>
                  <a:srgbClr val="009900"/>
                </a:solidFill>
              </a:rPr>
              <a:t> </a:t>
            </a:r>
            <a:r>
              <a:rPr lang="en-US" b="0" dirty="0" err="1">
                <a:solidFill>
                  <a:srgbClr val="009900"/>
                </a:solidFill>
              </a:rPr>
              <a:t>hwc</a:t>
            </a:r>
            <a:r>
              <a:rPr lang="en-US" b="0" dirty="0">
                <a:solidFill>
                  <a:srgbClr val="009900"/>
                </a:solidFill>
              </a:rPr>
              <a:t>   : integer </a:t>
            </a:r>
            <a:r>
              <a:rPr lang="en-US" dirty="0">
                <a:solidFill>
                  <a:srgbClr val="009900"/>
                </a:solidFill>
              </a:rPr>
              <a:t>range</a:t>
            </a:r>
            <a:r>
              <a:rPr lang="en-US" b="0" dirty="0">
                <a:solidFill>
                  <a:srgbClr val="009900"/>
                </a:solidFill>
              </a:rPr>
              <a:t> 0 </a:t>
            </a:r>
            <a:r>
              <a:rPr lang="en-US" dirty="0">
                <a:solidFill>
                  <a:srgbClr val="009900"/>
                </a:solidFill>
              </a:rPr>
              <a:t>to</a:t>
            </a:r>
            <a:r>
              <a:rPr lang="en-US" b="0" dirty="0">
                <a:solidFill>
                  <a:srgbClr val="009900"/>
                </a:solidFill>
              </a:rPr>
              <a:t> 8;</a:t>
            </a:r>
            <a:r>
              <a:rPr lang="en-US" b="0" dirty="0"/>
              <a:t> </a:t>
            </a:r>
          </a:p>
          <a:p>
            <a:r>
              <a:rPr lang="en-US" dirty="0"/>
              <a:t>begin</a:t>
            </a:r>
          </a:p>
          <a:p>
            <a:r>
              <a:rPr lang="en-US" b="0" dirty="0"/>
              <a:t>   -- . . . . . . . . . . . .</a:t>
            </a:r>
          </a:p>
          <a:p>
            <a:r>
              <a:rPr lang="en-US" dirty="0"/>
              <a:t>end </a:t>
            </a:r>
            <a:r>
              <a:rPr lang="en-US" dirty="0" smtClean="0"/>
              <a:t>process</a:t>
            </a:r>
            <a:r>
              <a:rPr lang="en-US" b="0" dirty="0" smtClean="0"/>
              <a:t>;</a:t>
            </a:r>
            <a:endParaRPr lang="en-US" b="0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5257800"/>
            <a:ext cx="5972176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architecture</a:t>
            </a:r>
            <a:r>
              <a:rPr lang="en-US" b="0" dirty="0"/>
              <a:t> Behavioral </a:t>
            </a:r>
            <a:r>
              <a:rPr lang="en-US" dirty="0"/>
              <a:t>of</a:t>
            </a:r>
            <a:r>
              <a:rPr lang="en-US" b="0" dirty="0"/>
              <a:t> </a:t>
            </a:r>
            <a:r>
              <a:rPr lang="en-US" b="0" dirty="0" err="1"/>
              <a:t>CombCircuit</a:t>
            </a:r>
            <a:r>
              <a:rPr lang="en-US" b="0" dirty="0"/>
              <a:t> </a:t>
            </a:r>
            <a:r>
              <a:rPr lang="en-US" dirty="0"/>
              <a:t>is</a:t>
            </a:r>
          </a:p>
          <a:p>
            <a:r>
              <a:rPr lang="en-US" b="0" dirty="0" smtClean="0"/>
              <a:t>	</a:t>
            </a:r>
            <a:r>
              <a:rPr lang="en-US" dirty="0" smtClean="0"/>
              <a:t>type</a:t>
            </a:r>
            <a:r>
              <a:rPr lang="en-US" b="0" dirty="0" smtClean="0"/>
              <a:t> </a:t>
            </a:r>
            <a:r>
              <a:rPr lang="en-US" b="0" dirty="0" err="1"/>
              <a:t>for_test</a:t>
            </a:r>
            <a:r>
              <a:rPr lang="en-US" b="0" dirty="0"/>
              <a:t> </a:t>
            </a:r>
            <a:r>
              <a:rPr lang="en-US" dirty="0"/>
              <a:t>is array</a:t>
            </a:r>
            <a:r>
              <a:rPr lang="en-US" b="0" dirty="0"/>
              <a:t> (0 </a:t>
            </a:r>
            <a:r>
              <a:rPr lang="en-US" dirty="0"/>
              <a:t>to</a:t>
            </a:r>
            <a:r>
              <a:rPr lang="en-US" b="0" dirty="0"/>
              <a:t> 3) of </a:t>
            </a:r>
            <a:r>
              <a:rPr lang="en-US" b="0" dirty="0" err="1"/>
              <a:t>std_logic_vector</a:t>
            </a:r>
            <a:r>
              <a:rPr lang="en-US" b="0" dirty="0"/>
              <a:t>(3 </a:t>
            </a:r>
            <a:r>
              <a:rPr lang="en-US" dirty="0" err="1"/>
              <a:t>downto</a:t>
            </a:r>
            <a:r>
              <a:rPr lang="en-US" b="0" dirty="0"/>
              <a:t> 0);</a:t>
            </a:r>
          </a:p>
          <a:p>
            <a:r>
              <a:rPr lang="en-US" b="0" dirty="0" smtClean="0"/>
              <a:t>	</a:t>
            </a:r>
            <a:r>
              <a:rPr lang="en-US" dirty="0" smtClean="0">
                <a:solidFill>
                  <a:srgbClr val="0066FF"/>
                </a:solidFill>
              </a:rPr>
              <a:t>constant</a:t>
            </a:r>
            <a:r>
              <a:rPr lang="en-US" b="0" dirty="0" smtClean="0"/>
              <a:t> </a:t>
            </a:r>
            <a:r>
              <a:rPr lang="en-US" b="0" dirty="0" err="1"/>
              <a:t>for_ex</a:t>
            </a:r>
            <a:r>
              <a:rPr lang="en-US" b="0" dirty="0"/>
              <a:t> : </a:t>
            </a:r>
            <a:r>
              <a:rPr lang="en-US" b="0" dirty="0" err="1"/>
              <a:t>for_test</a:t>
            </a:r>
            <a:r>
              <a:rPr lang="en-US" b="0" dirty="0"/>
              <a:t>:=("0001","0010","0100","1000"); </a:t>
            </a:r>
          </a:p>
          <a:p>
            <a:r>
              <a:rPr lang="en-US" dirty="0" smtClean="0"/>
              <a:t>begin</a:t>
            </a:r>
          </a:p>
          <a:p>
            <a:r>
              <a:rPr lang="en-US" b="0" dirty="0" smtClean="0"/>
              <a:t>-- . . . . . . . . . . . . . . . 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044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19</a:t>
            </a:fld>
            <a:endParaRPr lang="en-US" altLang="ja-JP"/>
          </a:p>
        </p:txBody>
      </p:sp>
      <p:sp>
        <p:nvSpPr>
          <p:cNvPr id="8" name="TextBox 7"/>
          <p:cNvSpPr txBox="1"/>
          <p:nvPr/>
        </p:nvSpPr>
        <p:spPr>
          <a:xfrm>
            <a:off x="1515984" y="0"/>
            <a:ext cx="579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Tipos de dados, </a:t>
            </a:r>
            <a:r>
              <a:rPr lang="pt-PT" sz="2400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objetos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e </a:t>
            </a:r>
            <a:r>
              <a:rPr lang="pt-PT" sz="2400" u="sng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operadores</a:t>
            </a:r>
            <a:endParaRPr lang="en-US" sz="2400" u="sng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609600"/>
            <a:ext cx="8534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0" dirty="0" smtClean="0"/>
              <a:t>aritméticos (</a:t>
            </a:r>
            <a:r>
              <a:rPr lang="pt-PT" sz="1800" b="0" dirty="0" err="1" smtClean="0"/>
              <a:t>arithmetic</a:t>
            </a:r>
            <a:r>
              <a:rPr lang="pt-PT" sz="1800" b="0" dirty="0" smtClean="0"/>
              <a:t>)		(+, -, *, /, </a:t>
            </a:r>
            <a:r>
              <a:rPr lang="pt-PT" sz="1800" dirty="0" err="1" smtClean="0"/>
              <a:t>abs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mod</a:t>
            </a:r>
            <a:r>
              <a:rPr lang="pt-PT" sz="1800" b="0" dirty="0" smtClean="0"/>
              <a:t>, </a:t>
            </a:r>
            <a:r>
              <a:rPr lang="pt-PT" sz="1800" dirty="0" smtClean="0"/>
              <a:t>rem</a:t>
            </a:r>
            <a:r>
              <a:rPr lang="pt-PT" sz="1800" b="0" dirty="0" smtClean="0"/>
              <a:t>, </a:t>
            </a:r>
            <a:r>
              <a:rPr lang="pt-PT" sz="1800" b="0" dirty="0" err="1" smtClean="0"/>
              <a:t>sign</a:t>
            </a:r>
            <a:r>
              <a:rPr lang="pt-PT" sz="1800" b="0" dirty="0" smtClean="0"/>
              <a:t> + </a:t>
            </a:r>
            <a:r>
              <a:rPr lang="pt-PT" sz="1800" b="0" dirty="0" err="1" smtClean="0"/>
              <a:t>and</a:t>
            </a:r>
            <a:r>
              <a:rPr lang="pt-PT" sz="1800" b="0" dirty="0" smtClean="0"/>
              <a:t> -, **), </a:t>
            </a:r>
          </a:p>
          <a:p>
            <a:r>
              <a:rPr lang="pt-PT" sz="1800" b="0" dirty="0" smtClean="0"/>
              <a:t>concatenação (</a:t>
            </a:r>
            <a:r>
              <a:rPr lang="pt-PT" sz="1800" b="0" dirty="0" err="1" smtClean="0"/>
              <a:t>concatenation</a:t>
            </a:r>
            <a:r>
              <a:rPr lang="pt-PT" sz="1800" b="0" dirty="0" smtClean="0"/>
              <a:t>)	(&amp;), </a:t>
            </a:r>
          </a:p>
          <a:p>
            <a:r>
              <a:rPr lang="pt-PT" sz="1800" b="0" dirty="0" smtClean="0"/>
              <a:t>lógicos 	(</a:t>
            </a:r>
            <a:r>
              <a:rPr lang="pt-PT" sz="1800" b="0" dirty="0" err="1" smtClean="0"/>
              <a:t>logic</a:t>
            </a:r>
            <a:r>
              <a:rPr lang="pt-PT" sz="1800" b="0" dirty="0" smtClean="0"/>
              <a:t>)			(</a:t>
            </a:r>
            <a:r>
              <a:rPr lang="pt-PT" sz="1800" dirty="0" err="1" smtClean="0"/>
              <a:t>and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nand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nor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not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or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xnor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xor</a:t>
            </a:r>
            <a:r>
              <a:rPr lang="pt-PT" sz="1800" b="0" dirty="0" smtClean="0"/>
              <a:t>), </a:t>
            </a:r>
          </a:p>
          <a:p>
            <a:r>
              <a:rPr lang="pt-PT" sz="1800" b="0" dirty="0" smtClean="0"/>
              <a:t>relacionais (</a:t>
            </a:r>
            <a:r>
              <a:rPr lang="pt-PT" sz="1800" b="0" dirty="0" err="1" smtClean="0"/>
              <a:t>relational</a:t>
            </a:r>
            <a:r>
              <a:rPr lang="pt-PT" sz="1800" b="0" dirty="0" smtClean="0"/>
              <a:t>) 		(=, /=, &lt;, &lt;=, &gt;, &gt;=), </a:t>
            </a:r>
          </a:p>
          <a:p>
            <a:r>
              <a:rPr lang="pt-PT" sz="1800" b="0" dirty="0" smtClean="0"/>
              <a:t>atribuição (</a:t>
            </a:r>
            <a:r>
              <a:rPr lang="pt-PT" sz="1800" b="0" dirty="0" err="1" smtClean="0"/>
              <a:t>assignment</a:t>
            </a:r>
            <a:r>
              <a:rPr lang="pt-PT" sz="1800" b="0" dirty="0" smtClean="0"/>
              <a:t>)		(:=, &lt;=) </a:t>
            </a:r>
          </a:p>
          <a:p>
            <a:r>
              <a:rPr lang="pt-PT" sz="1800" b="0" dirty="0" smtClean="0"/>
              <a:t>deslocamento (</a:t>
            </a:r>
            <a:r>
              <a:rPr lang="pt-PT" sz="1800" b="0" dirty="0" err="1" smtClean="0"/>
              <a:t>shift</a:t>
            </a:r>
            <a:r>
              <a:rPr lang="pt-PT" sz="1800" b="0" dirty="0" smtClean="0"/>
              <a:t>) 		(</a:t>
            </a:r>
            <a:r>
              <a:rPr lang="pt-PT" sz="1800" dirty="0" smtClean="0"/>
              <a:t>rol</a:t>
            </a:r>
            <a:r>
              <a:rPr lang="pt-PT" sz="1800" b="0" dirty="0" smtClean="0"/>
              <a:t>, </a:t>
            </a:r>
            <a:r>
              <a:rPr lang="pt-PT" sz="1800" dirty="0" smtClean="0"/>
              <a:t>ror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sla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sll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sra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srl</a:t>
            </a:r>
            <a:r>
              <a:rPr lang="pt-PT" sz="1800" b="0" dirty="0" smtClean="0"/>
              <a:t>). </a:t>
            </a:r>
          </a:p>
          <a:p>
            <a:endParaRPr lang="pt-PT" sz="1800" b="0" dirty="0" smtClean="0"/>
          </a:p>
          <a:p>
            <a:r>
              <a:rPr lang="pt-PT" sz="1800" b="0" dirty="0" smtClean="0">
                <a:solidFill>
                  <a:srgbClr val="FF3399"/>
                </a:solidFill>
              </a:rPr>
              <a:t>Prioridade (</a:t>
            </a:r>
            <a:r>
              <a:rPr lang="pt-PT" sz="1800" b="0" dirty="0" err="1" smtClean="0">
                <a:solidFill>
                  <a:srgbClr val="FF3399"/>
                </a:solidFill>
              </a:rPr>
              <a:t>precedence</a:t>
            </a:r>
            <a:r>
              <a:rPr lang="pt-PT" sz="1800" b="0" dirty="0">
                <a:solidFill>
                  <a:srgbClr val="FF3399"/>
                </a:solidFill>
              </a:rPr>
              <a:t>)</a:t>
            </a:r>
            <a:r>
              <a:rPr lang="pt-PT" sz="1800" b="0" dirty="0" smtClean="0">
                <a:solidFill>
                  <a:srgbClr val="FF3399"/>
                </a:solidFill>
              </a:rPr>
              <a:t> :</a:t>
            </a:r>
            <a:r>
              <a:rPr lang="pt-PT" sz="1800" b="0" dirty="0" smtClean="0"/>
              <a:t> </a:t>
            </a:r>
          </a:p>
          <a:p>
            <a:r>
              <a:rPr lang="pt-PT" sz="1800" b="0" dirty="0" smtClean="0"/>
              <a:t>(**), </a:t>
            </a:r>
          </a:p>
          <a:p>
            <a:r>
              <a:rPr lang="pt-PT" sz="1800" b="0" dirty="0" smtClean="0"/>
              <a:t>(</a:t>
            </a:r>
            <a:r>
              <a:rPr lang="pt-PT" sz="1800" dirty="0" err="1" smtClean="0"/>
              <a:t>abs</a:t>
            </a:r>
            <a:r>
              <a:rPr lang="pt-PT" sz="1800" b="0" dirty="0" smtClean="0"/>
              <a:t>), </a:t>
            </a:r>
          </a:p>
          <a:p>
            <a:r>
              <a:rPr lang="pt-PT" sz="1800" b="0" dirty="0" smtClean="0"/>
              <a:t>(</a:t>
            </a:r>
            <a:r>
              <a:rPr lang="pt-PT" sz="1800" dirty="0" err="1" smtClean="0"/>
              <a:t>not</a:t>
            </a:r>
            <a:r>
              <a:rPr lang="pt-PT" sz="1800" b="0" dirty="0" smtClean="0"/>
              <a:t>), </a:t>
            </a:r>
          </a:p>
          <a:p>
            <a:r>
              <a:rPr lang="pt-PT" sz="1800" b="0" dirty="0" smtClean="0"/>
              <a:t>(*), </a:t>
            </a:r>
          </a:p>
          <a:p>
            <a:r>
              <a:rPr lang="pt-PT" sz="1800" b="0" dirty="0" smtClean="0"/>
              <a:t>(/), </a:t>
            </a:r>
          </a:p>
          <a:p>
            <a:r>
              <a:rPr lang="pt-PT" sz="1800" b="0" dirty="0" smtClean="0"/>
              <a:t>(</a:t>
            </a:r>
            <a:r>
              <a:rPr lang="pt-PT" sz="1800" dirty="0" err="1" smtClean="0"/>
              <a:t>mod</a:t>
            </a:r>
            <a:r>
              <a:rPr lang="pt-PT" sz="1800" b="0" dirty="0" smtClean="0"/>
              <a:t>, </a:t>
            </a:r>
            <a:r>
              <a:rPr lang="pt-PT" sz="1800" dirty="0" smtClean="0"/>
              <a:t>rem</a:t>
            </a:r>
            <a:r>
              <a:rPr lang="pt-PT" sz="1800" b="0" dirty="0" smtClean="0"/>
              <a:t>), </a:t>
            </a:r>
          </a:p>
          <a:p>
            <a:r>
              <a:rPr lang="pt-PT" sz="1800" b="0" dirty="0" smtClean="0"/>
              <a:t>(+ </a:t>
            </a:r>
            <a:r>
              <a:rPr lang="pt-PT" sz="1800" b="0" dirty="0" err="1" smtClean="0"/>
              <a:t>identity</a:t>
            </a:r>
            <a:r>
              <a:rPr lang="pt-PT" sz="1800" b="0" dirty="0" smtClean="0"/>
              <a:t>, - </a:t>
            </a:r>
            <a:r>
              <a:rPr lang="pt-PT" sz="1800" b="0" dirty="0" err="1" smtClean="0"/>
              <a:t>negation</a:t>
            </a:r>
            <a:r>
              <a:rPr lang="pt-PT" sz="1800" b="0" dirty="0" smtClean="0"/>
              <a:t>), </a:t>
            </a:r>
          </a:p>
          <a:p>
            <a:r>
              <a:rPr lang="pt-PT" sz="1800" b="0" dirty="0" smtClean="0"/>
              <a:t>(+,-), </a:t>
            </a:r>
          </a:p>
          <a:p>
            <a:r>
              <a:rPr lang="pt-PT" sz="1800" b="0" dirty="0" smtClean="0"/>
              <a:t>(&amp;),</a:t>
            </a:r>
          </a:p>
          <a:p>
            <a:r>
              <a:rPr lang="pt-PT" sz="1800" b="0" dirty="0" smtClean="0"/>
              <a:t>(</a:t>
            </a:r>
            <a:r>
              <a:rPr lang="pt-PT" sz="1800" dirty="0" smtClean="0"/>
              <a:t>rol</a:t>
            </a:r>
            <a:r>
              <a:rPr lang="pt-PT" sz="1800" b="0" dirty="0" smtClean="0"/>
              <a:t>, </a:t>
            </a:r>
            <a:r>
              <a:rPr lang="pt-PT" sz="1800" dirty="0" smtClean="0"/>
              <a:t>ror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sll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srl</a:t>
            </a:r>
            <a:r>
              <a:rPr lang="pt-PT" sz="1800" b="0" dirty="0" smtClean="0"/>
              <a:t>), </a:t>
            </a:r>
          </a:p>
          <a:p>
            <a:r>
              <a:rPr lang="pt-PT" sz="1800" b="0" dirty="0" smtClean="0"/>
              <a:t>(</a:t>
            </a:r>
            <a:r>
              <a:rPr lang="pt-PT" sz="1800" dirty="0" err="1" smtClean="0"/>
              <a:t>sla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sra</a:t>
            </a:r>
            <a:r>
              <a:rPr lang="pt-PT" sz="1800" b="0" dirty="0" smtClean="0"/>
              <a:t>), </a:t>
            </a:r>
          </a:p>
          <a:p>
            <a:r>
              <a:rPr lang="pt-PT" sz="1800" b="0" dirty="0" smtClean="0"/>
              <a:t>(=,/=), </a:t>
            </a:r>
          </a:p>
          <a:p>
            <a:r>
              <a:rPr lang="pt-PT" sz="1800" b="0" dirty="0" smtClean="0"/>
              <a:t>(&lt;, &lt;=, &gt;, &gt;= ), </a:t>
            </a:r>
          </a:p>
          <a:p>
            <a:r>
              <a:rPr lang="pt-PT" sz="1800" b="0" dirty="0" smtClean="0"/>
              <a:t>(</a:t>
            </a:r>
            <a:r>
              <a:rPr lang="pt-PT" sz="1800" dirty="0" err="1" smtClean="0"/>
              <a:t>and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nand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nor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or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xnor</a:t>
            </a:r>
            <a:r>
              <a:rPr lang="pt-PT" sz="1800" b="0" dirty="0" smtClean="0"/>
              <a:t>, </a:t>
            </a:r>
            <a:r>
              <a:rPr lang="pt-PT" sz="1800" dirty="0" err="1" smtClean="0"/>
              <a:t>xor</a:t>
            </a:r>
            <a:r>
              <a:rPr lang="pt-PT" sz="1800" b="0" dirty="0" smtClean="0"/>
              <a:t>)</a:t>
            </a:r>
            <a:endParaRPr lang="pt-PT" sz="1800" b="0" dirty="0"/>
          </a:p>
        </p:txBody>
      </p:sp>
    </p:spTree>
    <p:extLst>
      <p:ext uri="{BB962C8B-B14F-4D97-AF65-F5344CB8AC3E}">
        <p14:creationId xmlns:p14="http://schemas.microsoft.com/office/powerpoint/2010/main" val="20416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3" name="Rectangle 2"/>
          <p:cNvSpPr/>
          <p:nvPr/>
        </p:nvSpPr>
        <p:spPr>
          <a:xfrm>
            <a:off x="457200" y="7758"/>
            <a:ext cx="8153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Revisão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da aula anterior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73458" y="1125894"/>
            <a:ext cx="1223157" cy="93169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66" y="1142972"/>
            <a:ext cx="1171575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529" y="1172387"/>
            <a:ext cx="1241072" cy="91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9" y="1136045"/>
            <a:ext cx="1374421" cy="99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00" y="2745224"/>
            <a:ext cx="4461478" cy="3046988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library</a:t>
            </a:r>
            <a:r>
              <a:rPr lang="en-US" sz="1600" b="0" dirty="0">
                <a:latin typeface="Arial Narrow" panose="020B0606020202030204" pitchFamily="34" charset="0"/>
              </a:rPr>
              <a:t> IEEE;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use</a:t>
            </a:r>
            <a:r>
              <a:rPr lang="en-US" sz="1600" b="0" dirty="0">
                <a:latin typeface="Arial Narrow" panose="020B0606020202030204" pitchFamily="34" charset="0"/>
              </a:rPr>
              <a:t> IEEE.STD_LOGIC_1164.ALL</a:t>
            </a:r>
            <a:r>
              <a:rPr lang="en-US" sz="1600" b="0" dirty="0" smtClean="0">
                <a:latin typeface="Arial Narrow" panose="020B0606020202030204" pitchFamily="34" charset="0"/>
              </a:rPr>
              <a:t>;</a:t>
            </a:r>
            <a:endParaRPr lang="en-US" sz="1600" b="0" dirty="0">
              <a:latin typeface="Arial Narrow" panose="020B0606020202030204" pitchFamily="34" charset="0"/>
            </a:endParaRPr>
          </a:p>
          <a:p>
            <a:endParaRPr lang="en-US" sz="1600" b="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entity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TopTrivial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dirty="0">
                <a:latin typeface="Arial Narrow" panose="020B0606020202030204" pitchFamily="34" charset="0"/>
              </a:rPr>
              <a:t>is</a:t>
            </a:r>
          </a:p>
          <a:p>
            <a:r>
              <a:rPr lang="en-US" sz="1600" b="0" dirty="0">
                <a:latin typeface="Arial Narrow" panose="020B0606020202030204" pitchFamily="34" charset="0"/>
              </a:rPr>
              <a:t>    </a:t>
            </a:r>
            <a:r>
              <a:rPr lang="en-US" sz="1600" dirty="0">
                <a:latin typeface="Arial Narrow" panose="020B0606020202030204" pitchFamily="34" charset="0"/>
              </a:rPr>
              <a:t>port</a:t>
            </a:r>
            <a:r>
              <a:rPr lang="en-US" sz="1600" b="0" dirty="0">
                <a:latin typeface="Arial Narrow" panose="020B0606020202030204" pitchFamily="34" charset="0"/>
              </a:rPr>
              <a:t> (     	</a:t>
            </a:r>
            <a:r>
              <a:rPr lang="en-US" sz="1600" b="0" dirty="0" err="1" smtClean="0">
                <a:solidFill>
                  <a:srgbClr val="7030A0"/>
                </a:solidFill>
                <a:latin typeface="Arial Narrow" panose="020B0606020202030204" pitchFamily="34" charset="0"/>
              </a:rPr>
              <a:t>sw</a:t>
            </a:r>
            <a:r>
              <a:rPr lang="en-US" sz="1600" b="0" dirty="0" smtClean="0">
                <a:latin typeface="Arial Narrow" panose="020B0606020202030204" pitchFamily="34" charset="0"/>
              </a:rPr>
              <a:t>      </a:t>
            </a:r>
            <a:r>
              <a:rPr lang="en-US" sz="1600" b="0" dirty="0">
                <a:latin typeface="Arial Narrow" panose="020B0606020202030204" pitchFamily="34" charset="0"/>
              </a:rPr>
              <a:t>: </a:t>
            </a:r>
            <a:r>
              <a:rPr lang="en-US" sz="1600" dirty="0">
                <a:latin typeface="Arial Narrow" panose="020B0606020202030204" pitchFamily="34" charset="0"/>
              </a:rPr>
              <a:t>in</a:t>
            </a:r>
            <a:r>
              <a:rPr lang="en-US" sz="1600" b="0" dirty="0">
                <a:latin typeface="Arial Narrow" panose="020B0606020202030204" pitchFamily="34" charset="0"/>
              </a:rPr>
              <a:t>  </a:t>
            </a:r>
            <a:r>
              <a:rPr lang="en-US" sz="1600" b="0" dirty="0" err="1" smtClean="0">
                <a:latin typeface="Arial Narrow" panose="020B0606020202030204" pitchFamily="34" charset="0"/>
              </a:rPr>
              <a:t>std_logic_vector</a:t>
            </a:r>
            <a:r>
              <a:rPr lang="en-US" sz="1600" b="0" dirty="0" smtClean="0">
                <a:latin typeface="Arial Narrow" panose="020B0606020202030204" pitchFamily="34" charset="0"/>
              </a:rPr>
              <a:t> </a:t>
            </a:r>
            <a:r>
              <a:rPr lang="en-US" sz="1600" b="0" dirty="0">
                <a:latin typeface="Arial Narrow" panose="020B0606020202030204" pitchFamily="34" charset="0"/>
              </a:rPr>
              <a:t>(15 </a:t>
            </a:r>
            <a:r>
              <a:rPr lang="en-US" sz="1600" dirty="0" err="1">
                <a:latin typeface="Arial Narrow" panose="020B0606020202030204" pitchFamily="34" charset="0"/>
              </a:rPr>
              <a:t>downto</a:t>
            </a:r>
            <a:r>
              <a:rPr lang="en-US" sz="1600" b="0" dirty="0">
                <a:latin typeface="Arial Narrow" panose="020B0606020202030204" pitchFamily="34" charset="0"/>
              </a:rPr>
              <a:t> 0);</a:t>
            </a:r>
          </a:p>
          <a:p>
            <a:r>
              <a:rPr lang="en-US" sz="1600" b="0" dirty="0">
                <a:latin typeface="Arial Narrow" panose="020B0606020202030204" pitchFamily="34" charset="0"/>
              </a:rPr>
              <a:t>                </a:t>
            </a:r>
            <a:r>
              <a:rPr lang="en-US" sz="1600" b="0" dirty="0" smtClean="0">
                <a:latin typeface="Arial Narrow" panose="020B0606020202030204" pitchFamily="34" charset="0"/>
              </a:rPr>
              <a:t>    led     </a:t>
            </a:r>
            <a:r>
              <a:rPr lang="en-US" sz="1600" b="0" dirty="0">
                <a:latin typeface="Arial Narrow" panose="020B0606020202030204" pitchFamily="34" charset="0"/>
              </a:rPr>
              <a:t>: </a:t>
            </a:r>
            <a:r>
              <a:rPr lang="en-US" sz="1600" dirty="0">
                <a:latin typeface="Arial Narrow" panose="020B0606020202030204" pitchFamily="34" charset="0"/>
              </a:rPr>
              <a:t>out</a:t>
            </a:r>
            <a:r>
              <a:rPr lang="en-US" sz="1600" b="0" dirty="0">
                <a:latin typeface="Arial Narrow" panose="020B0606020202030204" pitchFamily="34" charset="0"/>
              </a:rPr>
              <a:t>  </a:t>
            </a:r>
            <a:r>
              <a:rPr lang="en-US" sz="1600" b="0" dirty="0" err="1" smtClean="0">
                <a:latin typeface="Arial Narrow" panose="020B0606020202030204" pitchFamily="34" charset="0"/>
              </a:rPr>
              <a:t>std_logic_vector</a:t>
            </a:r>
            <a:r>
              <a:rPr lang="en-US" sz="1600" b="0" dirty="0" smtClean="0">
                <a:latin typeface="Arial Narrow" panose="020B0606020202030204" pitchFamily="34" charset="0"/>
              </a:rPr>
              <a:t> </a:t>
            </a:r>
            <a:r>
              <a:rPr lang="en-US" sz="1600" b="0" dirty="0">
                <a:latin typeface="Arial Narrow" panose="020B0606020202030204" pitchFamily="34" charset="0"/>
              </a:rPr>
              <a:t>(15 </a:t>
            </a:r>
            <a:r>
              <a:rPr lang="en-US" sz="1600" dirty="0" err="1">
                <a:latin typeface="Arial Narrow" panose="020B0606020202030204" pitchFamily="34" charset="0"/>
              </a:rPr>
              <a:t>downto</a:t>
            </a:r>
            <a:r>
              <a:rPr lang="en-US" sz="1600" b="0" dirty="0">
                <a:latin typeface="Arial Narrow" panose="020B0606020202030204" pitchFamily="34" charset="0"/>
              </a:rPr>
              <a:t> 0));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end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TopTrivial</a:t>
            </a:r>
            <a:r>
              <a:rPr lang="en-US" sz="1600" b="0" dirty="0">
                <a:latin typeface="Arial Narrow" panose="020B0606020202030204" pitchFamily="34" charset="0"/>
              </a:rPr>
              <a:t>;</a:t>
            </a:r>
          </a:p>
          <a:p>
            <a:endParaRPr lang="en-US" sz="1600" b="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architecture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b="0" dirty="0">
                <a:solidFill>
                  <a:srgbClr val="0066FF"/>
                </a:solidFill>
                <a:latin typeface="Arial Narrow" panose="020B0606020202030204" pitchFamily="34" charset="0"/>
              </a:rPr>
              <a:t>Behavioral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dirty="0">
                <a:latin typeface="Arial Narrow" panose="020B0606020202030204" pitchFamily="34" charset="0"/>
              </a:rPr>
              <a:t>of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TopTrivial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is</a:t>
            </a:r>
            <a:endParaRPr lang="en-US" sz="1600" b="0" dirty="0">
              <a:latin typeface="Arial Narrow" panose="020B0606020202030204" pitchFamily="34" charset="0"/>
            </a:endParaRPr>
          </a:p>
          <a:p>
            <a:r>
              <a:rPr lang="en-US" sz="1600" dirty="0" smtClean="0">
                <a:latin typeface="Arial Narrow" panose="020B0606020202030204" pitchFamily="34" charset="0"/>
              </a:rPr>
              <a:t>begin</a:t>
            </a:r>
            <a:endParaRPr lang="en-US" sz="1600" b="0" dirty="0">
              <a:latin typeface="Arial Narrow" panose="020B0606020202030204" pitchFamily="34" charset="0"/>
            </a:endParaRPr>
          </a:p>
          <a:p>
            <a:r>
              <a:rPr lang="en-US" sz="1600" b="0" dirty="0" smtClean="0">
                <a:latin typeface="Arial Narrow" panose="020B0606020202030204" pitchFamily="34" charset="0"/>
              </a:rPr>
              <a:t>	led </a:t>
            </a:r>
            <a:r>
              <a:rPr lang="en-US" sz="1600" b="0" dirty="0">
                <a:latin typeface="Arial Narrow" panose="020B0606020202030204" pitchFamily="34" charset="0"/>
              </a:rPr>
              <a:t>&lt;= </a:t>
            </a:r>
            <a:r>
              <a:rPr lang="en-US" sz="1600" b="0" dirty="0" err="1">
                <a:latin typeface="Arial Narrow" panose="020B0606020202030204" pitchFamily="34" charset="0"/>
              </a:rPr>
              <a:t>sw</a:t>
            </a:r>
            <a:r>
              <a:rPr lang="en-US" sz="1600" b="0" dirty="0" smtClean="0">
                <a:latin typeface="Arial Narrow" panose="020B0606020202030204" pitchFamily="34" charset="0"/>
              </a:rPr>
              <a:t>;</a:t>
            </a:r>
            <a:endParaRPr lang="en-US" sz="1600" b="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end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b="0" dirty="0">
                <a:solidFill>
                  <a:srgbClr val="0066FF"/>
                </a:solidFill>
                <a:latin typeface="Arial Narrow" panose="020B0606020202030204" pitchFamily="34" charset="0"/>
              </a:rPr>
              <a:t>Behavioral</a:t>
            </a:r>
            <a:r>
              <a:rPr lang="en-US" sz="1600" b="0" dirty="0">
                <a:latin typeface="Arial Narrow" panose="020B0606020202030204" pitchFamily="34" charset="0"/>
              </a:rPr>
              <a:t>;</a:t>
            </a:r>
          </a:p>
        </p:txBody>
      </p: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 flipH="1">
            <a:off x="2383139" y="2057585"/>
            <a:ext cx="401898" cy="687639"/>
          </a:xfrm>
          <a:prstGeom prst="straightConnector1">
            <a:avLst/>
          </a:prstGeom>
          <a:noFill/>
          <a:ln w="28575">
            <a:solidFill>
              <a:srgbClr val="FF0000"/>
            </a:solidFill>
            <a:miter lim="800000"/>
            <a:headEnd type="diamond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3000" y="1125894"/>
            <a:ext cx="1524000" cy="10097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228600" y="1089752"/>
            <a:ext cx="2448035" cy="107721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pt-PT" sz="32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Primeiros passos:</a:t>
            </a:r>
            <a:endParaRPr lang="pt-PT" sz="3200" b="1" u="sng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53207"/>
            <a:ext cx="4256649" cy="470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7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381000" y="11554"/>
            <a:ext cx="821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Instruções de controlo – decisão: </a:t>
            </a:r>
            <a:r>
              <a:rPr lang="pt-PT" sz="2400" i="1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2400" i="1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when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2400" i="1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2400" i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  .</a:t>
            </a:r>
            <a:endParaRPr lang="pt-PT" sz="2400" i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Processos </a:t>
            </a:r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combinatórios</a:t>
            </a:r>
            <a:endParaRPr lang="en-US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1371600"/>
            <a:ext cx="2667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55741" y="1627110"/>
            <a:ext cx="2793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/>
              <a:t>Circuito combinatório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69830" y="1752600"/>
            <a:ext cx="1016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1166" y="1381183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/>
              <a:t>sw</a:t>
            </a:r>
            <a:r>
              <a:rPr lang="pt-PT" sz="3600" baseline="-25000" dirty="0" smtClean="0"/>
              <a:t>0</a:t>
            </a:r>
            <a:endParaRPr lang="en-US" sz="3600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69830" y="2581217"/>
            <a:ext cx="1016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1166" y="2209800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/>
              <a:t>sw</a:t>
            </a:r>
            <a:r>
              <a:rPr lang="pt-PT" sz="3600" baseline="-25000" dirty="0" smtClean="0"/>
              <a:t>1</a:t>
            </a:r>
            <a:endParaRPr lang="en-US" sz="3600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62600" y="1566204"/>
            <a:ext cx="1016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62600" y="1947204"/>
            <a:ext cx="1016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2600" y="2328204"/>
            <a:ext cx="1016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2709204"/>
            <a:ext cx="1016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09927" y="1171136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led</a:t>
            </a:r>
            <a:r>
              <a:rPr lang="pt-PT" sz="3200" baseline="-25000" dirty="0" smtClean="0"/>
              <a:t>0</a:t>
            </a:r>
            <a:endParaRPr lang="en-US" sz="32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20763" y="159160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led</a:t>
            </a:r>
            <a:r>
              <a:rPr lang="pt-PT" sz="3200" baseline="-25000" dirty="0"/>
              <a:t>1</a:t>
            </a:r>
            <a:endParaRPr lang="en-US" sz="32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6961" y="1995268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led</a:t>
            </a:r>
            <a:r>
              <a:rPr lang="pt-PT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7797" y="242980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led</a:t>
            </a:r>
            <a:r>
              <a:rPr lang="pt-PT" sz="3200" baseline="-25000" dirty="0" smtClean="0"/>
              <a:t>3</a:t>
            </a:r>
            <a:endParaRPr 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3676233"/>
            <a:ext cx="2855269" cy="2800767"/>
          </a:xfrm>
          <a:prstGeom prst="rect">
            <a:avLst/>
          </a:prstGeom>
          <a:solidFill>
            <a:srgbClr val="FBFB25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00     0001</a:t>
            </a:r>
          </a:p>
          <a:p>
            <a:r>
              <a:rPr lang="pt-PT" dirty="0" smtClean="0"/>
              <a:t>01     0010</a:t>
            </a:r>
          </a:p>
          <a:p>
            <a:r>
              <a:rPr lang="pt-PT" dirty="0" smtClean="0"/>
              <a:t>10     0100</a:t>
            </a:r>
          </a:p>
          <a:p>
            <a:r>
              <a:rPr lang="pt-PT" dirty="0" smtClean="0"/>
              <a:t>11     1000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18172" y="3214568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Funcionamento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" y="4763869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/>
              <a:t>sw</a:t>
            </a:r>
            <a:r>
              <a:rPr lang="pt-PT" sz="3600" baseline="-25000" dirty="0" smtClean="0"/>
              <a:t>0</a:t>
            </a:r>
            <a:r>
              <a:rPr lang="pt-PT" sz="3600" dirty="0"/>
              <a:t> </a:t>
            </a:r>
            <a:r>
              <a:rPr lang="pt-PT" sz="3600" dirty="0" smtClean="0"/>
              <a:t>sw</a:t>
            </a:r>
            <a:r>
              <a:rPr lang="pt-PT" sz="3600" baseline="-25000" dirty="0" smtClean="0"/>
              <a:t>1</a:t>
            </a:r>
            <a:endParaRPr lang="en-US" sz="3600" baseline="-25000" dirty="0"/>
          </a:p>
        </p:txBody>
      </p:sp>
      <p:sp>
        <p:nvSpPr>
          <p:cNvPr id="23" name="Left Brace 22"/>
          <p:cNvSpPr/>
          <p:nvPr/>
        </p:nvSpPr>
        <p:spPr>
          <a:xfrm>
            <a:off x="2514600" y="3676233"/>
            <a:ext cx="304800" cy="28007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flipH="1">
            <a:off x="5638800" y="3657600"/>
            <a:ext cx="304800" cy="28007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84171" y="4803746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led</a:t>
            </a:r>
            <a:r>
              <a:rPr lang="pt-PT" sz="2800" baseline="-25000" dirty="0" smtClean="0"/>
              <a:t>3</a:t>
            </a:r>
            <a:r>
              <a:rPr lang="pt-PT" sz="2800" dirty="0" smtClean="0"/>
              <a:t> led</a:t>
            </a:r>
            <a:r>
              <a:rPr lang="pt-PT" sz="2800" baseline="-25000" dirty="0" smtClean="0"/>
              <a:t>2</a:t>
            </a:r>
            <a:r>
              <a:rPr lang="pt-PT" sz="2800" dirty="0" smtClean="0"/>
              <a:t> led</a:t>
            </a:r>
            <a:r>
              <a:rPr lang="pt-PT" sz="2800" baseline="-25000" dirty="0" smtClean="0"/>
              <a:t>1</a:t>
            </a:r>
            <a:r>
              <a:rPr lang="pt-PT" sz="2800" dirty="0" smtClean="0"/>
              <a:t> led</a:t>
            </a:r>
            <a:r>
              <a:rPr lang="pt-PT" sz="2800" baseline="-25000" dirty="0" smtClean="0"/>
              <a:t>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2382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21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381000" y="11554"/>
            <a:ext cx="821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Instruções de controlo – decisão: </a:t>
            </a:r>
            <a:r>
              <a:rPr lang="pt-PT" sz="2400" i="1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2400" i="1" u="sng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when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2400" i="1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2400" i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  .</a:t>
            </a:r>
            <a:endParaRPr lang="pt-PT" sz="2400" i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Processos </a:t>
            </a:r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combinatórios</a:t>
            </a:r>
            <a:endParaRPr lang="en-US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454527"/>
            <a:ext cx="5456943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library</a:t>
            </a:r>
            <a:r>
              <a:rPr lang="en-US" sz="1600" b="0" dirty="0">
                <a:solidFill>
                  <a:schemeClr val="tx1"/>
                </a:solidFill>
              </a:rPr>
              <a:t> IEEE;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</a:rPr>
              <a:t>IEEE.STD_LOGIC_1164.</a:t>
            </a:r>
            <a:r>
              <a:rPr lang="en-US" sz="1600" dirty="0" smtClean="0">
                <a:solidFill>
                  <a:schemeClr val="tx1"/>
                </a:solidFill>
              </a:rPr>
              <a:t>all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  <a:r>
              <a:rPr lang="en-US" sz="1600" b="0" dirty="0">
                <a:solidFill>
                  <a:schemeClr val="tx1"/>
                </a:solidFill>
              </a:rPr>
              <a:t>	 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entity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CombCircuit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tx1"/>
                </a:solidFill>
              </a:rPr>
              <a:t>port</a:t>
            </a:r>
            <a:r>
              <a:rPr lang="en-US" sz="1600" b="0" dirty="0">
                <a:solidFill>
                  <a:schemeClr val="tx1"/>
                </a:solidFill>
              </a:rPr>
              <a:t> (   </a:t>
            </a:r>
            <a:r>
              <a:rPr lang="en-US" sz="1600" b="0" dirty="0" err="1" smtClean="0">
                <a:solidFill>
                  <a:schemeClr val="tx1"/>
                </a:solidFill>
              </a:rPr>
              <a:t>sw</a:t>
            </a:r>
            <a:r>
              <a:rPr lang="en-US" sz="1600" b="0" dirty="0" smtClean="0">
                <a:solidFill>
                  <a:schemeClr val="tx1"/>
                </a:solidFill>
              </a:rPr>
              <a:t>   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 (1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            </a:t>
            </a:r>
            <a:r>
              <a:rPr lang="en-US" sz="1600" b="0" dirty="0" smtClean="0">
                <a:solidFill>
                  <a:schemeClr val="tx1"/>
                </a:solidFill>
              </a:rPr>
              <a:t>led     	: </a:t>
            </a:r>
            <a:r>
              <a:rPr lang="en-US" sz="1600" dirty="0">
                <a:solidFill>
                  <a:schemeClr val="tx1"/>
                </a:solidFill>
              </a:rPr>
              <a:t>out</a:t>
            </a:r>
            <a:r>
              <a:rPr lang="en-US" sz="1600" b="0" dirty="0">
                <a:solidFill>
                  <a:schemeClr val="tx1"/>
                </a:solidFill>
              </a:rPr>
              <a:t> 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 (3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CombCircuit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architecture</a:t>
            </a:r>
            <a:r>
              <a:rPr lang="en-US" sz="1600" b="0" dirty="0">
                <a:solidFill>
                  <a:schemeClr val="tx1"/>
                </a:solidFill>
              </a:rPr>
              <a:t> Behavioral </a:t>
            </a:r>
            <a:r>
              <a:rPr lang="en-US" sz="1600" dirty="0">
                <a:solidFill>
                  <a:schemeClr val="tx1"/>
                </a:solidFill>
              </a:rPr>
              <a:t>of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CombCircuit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is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begin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b="0" dirty="0" smtClean="0">
                <a:solidFill>
                  <a:schemeClr val="tx1"/>
                </a:solidFill>
              </a:rPr>
              <a:t>led </a:t>
            </a:r>
            <a:r>
              <a:rPr lang="en-US" sz="1600" b="0" dirty="0">
                <a:solidFill>
                  <a:schemeClr val="tx1"/>
                </a:solidFill>
              </a:rPr>
              <a:t>&lt;= </a:t>
            </a:r>
            <a:r>
              <a:rPr lang="en-US" sz="1600" b="0" dirty="0" smtClean="0">
                <a:solidFill>
                  <a:schemeClr val="tx1"/>
                </a:solidFill>
              </a:rPr>
              <a:t>	"</a:t>
            </a:r>
            <a:r>
              <a:rPr lang="en-US" sz="1600" b="0" dirty="0">
                <a:solidFill>
                  <a:schemeClr val="tx1"/>
                </a:solidFill>
              </a:rPr>
              <a:t>0001" </a:t>
            </a:r>
            <a:r>
              <a:rPr lang="en-US" sz="1600" b="0" dirty="0" smtClean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when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 = "00" 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   	"</a:t>
            </a:r>
            <a:r>
              <a:rPr lang="en-US" sz="1600" b="0" dirty="0">
                <a:solidFill>
                  <a:schemeClr val="tx1"/>
                </a:solidFill>
              </a:rPr>
              <a:t>0010" </a:t>
            </a:r>
            <a:r>
              <a:rPr lang="en-US" sz="1600" b="0" dirty="0" smtClean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when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 = "01" 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   	"</a:t>
            </a:r>
            <a:r>
              <a:rPr lang="en-US" sz="1600" b="0" dirty="0">
                <a:solidFill>
                  <a:schemeClr val="tx1"/>
                </a:solidFill>
              </a:rPr>
              <a:t>0100" </a:t>
            </a:r>
            <a:r>
              <a:rPr lang="en-US" sz="1600" b="0" dirty="0" smtClean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when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 = "10" 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   	"</a:t>
            </a:r>
            <a:r>
              <a:rPr lang="en-US" sz="1600" b="0" dirty="0">
                <a:solidFill>
                  <a:schemeClr val="tx1"/>
                </a:solidFill>
              </a:rPr>
              <a:t>1000" </a:t>
            </a:r>
            <a:r>
              <a:rPr lang="en-US" sz="1600" b="0" dirty="0" smtClean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when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 = "11" 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  <a:r>
              <a:rPr lang="en-US" sz="1600" b="0" dirty="0">
                <a:solidFill>
                  <a:schemeClr val="tx1"/>
                </a:solidFill>
              </a:rPr>
              <a:t> "0000</a:t>
            </a:r>
            <a:r>
              <a:rPr lang="en-US" sz="1600" b="0" dirty="0" smtClean="0">
                <a:solidFill>
                  <a:schemeClr val="tx1"/>
                </a:solidFill>
              </a:rPr>
              <a:t>";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end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chemeClr val="tx1"/>
                </a:solidFill>
              </a:rPr>
              <a:t>Behavioral;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07731" y="2133600"/>
            <a:ext cx="2855269" cy="2800767"/>
          </a:xfrm>
          <a:prstGeom prst="rect">
            <a:avLst/>
          </a:prstGeom>
          <a:solidFill>
            <a:srgbClr val="FBFB25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00     0001</a:t>
            </a:r>
          </a:p>
          <a:p>
            <a:r>
              <a:rPr lang="pt-PT" dirty="0" smtClean="0"/>
              <a:t>01     0010</a:t>
            </a:r>
          </a:p>
          <a:p>
            <a:r>
              <a:rPr lang="pt-PT" dirty="0" smtClean="0"/>
              <a:t>10     0100</a:t>
            </a:r>
          </a:p>
          <a:p>
            <a:r>
              <a:rPr lang="pt-PT" dirty="0" smtClean="0"/>
              <a:t>11     1000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8404" y="4191000"/>
            <a:ext cx="4495800" cy="99060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614204" y="5181600"/>
            <a:ext cx="1176996" cy="551021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05486" y="5322096"/>
            <a:ext cx="2347913" cy="830997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Utilizar dentro de </a:t>
            </a:r>
            <a:r>
              <a:rPr lang="pt-PT" sz="2400" dirty="0" err="1" smtClean="0"/>
              <a:t>arquitetura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1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381000" y="11554"/>
            <a:ext cx="821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Instruções de controlo – decisão: </a:t>
            </a:r>
            <a:r>
              <a:rPr lang="pt-PT" sz="2400" i="1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2400" i="1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when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2400" i="1" u="sng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2400" i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  .</a:t>
            </a:r>
            <a:endParaRPr lang="pt-PT" sz="2400" i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Processos </a:t>
            </a:r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combinatórios</a:t>
            </a:r>
            <a:endParaRPr lang="en-US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454527"/>
            <a:ext cx="5456943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library</a:t>
            </a:r>
            <a:r>
              <a:rPr lang="en-US" sz="1600" b="0" dirty="0">
                <a:solidFill>
                  <a:schemeClr val="tx1"/>
                </a:solidFill>
              </a:rPr>
              <a:t> IEEE;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</a:rPr>
              <a:t>IEEE.STD_LOGIC_1164.</a:t>
            </a:r>
            <a:r>
              <a:rPr lang="en-US" sz="1600" dirty="0" smtClean="0">
                <a:solidFill>
                  <a:schemeClr val="tx1"/>
                </a:solidFill>
              </a:rPr>
              <a:t>all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  <a:r>
              <a:rPr lang="en-US" sz="1600" b="0" dirty="0">
                <a:solidFill>
                  <a:schemeClr val="tx1"/>
                </a:solidFill>
              </a:rPr>
              <a:t>	 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entity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CombCircuit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tx1"/>
                </a:solidFill>
              </a:rPr>
              <a:t>port</a:t>
            </a:r>
            <a:r>
              <a:rPr lang="en-US" sz="1600" b="0" dirty="0">
                <a:solidFill>
                  <a:schemeClr val="tx1"/>
                </a:solidFill>
              </a:rPr>
              <a:t> (   </a:t>
            </a:r>
            <a:r>
              <a:rPr lang="en-US" sz="1600" b="0" dirty="0" err="1" smtClean="0">
                <a:solidFill>
                  <a:schemeClr val="tx1"/>
                </a:solidFill>
              </a:rPr>
              <a:t>sw</a:t>
            </a:r>
            <a:r>
              <a:rPr lang="en-US" sz="1600" b="0" dirty="0" smtClean="0">
                <a:solidFill>
                  <a:schemeClr val="tx1"/>
                </a:solidFill>
              </a:rPr>
              <a:t>   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 (1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            </a:t>
            </a:r>
            <a:r>
              <a:rPr lang="en-US" sz="1600" b="0" dirty="0" smtClean="0">
                <a:solidFill>
                  <a:schemeClr val="tx1"/>
                </a:solidFill>
              </a:rPr>
              <a:t>led     	: </a:t>
            </a:r>
            <a:r>
              <a:rPr lang="en-US" sz="1600" dirty="0">
                <a:solidFill>
                  <a:schemeClr val="tx1"/>
                </a:solidFill>
              </a:rPr>
              <a:t>out</a:t>
            </a:r>
            <a:r>
              <a:rPr lang="en-US" sz="1600" b="0" dirty="0">
                <a:solidFill>
                  <a:schemeClr val="tx1"/>
                </a:solidFill>
              </a:rPr>
              <a:t> 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 (3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CombCircuit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architecture</a:t>
            </a:r>
            <a:r>
              <a:rPr lang="en-US" sz="1600" b="0" dirty="0">
                <a:solidFill>
                  <a:schemeClr val="tx1"/>
                </a:solidFill>
              </a:rPr>
              <a:t> Behavioral </a:t>
            </a:r>
            <a:r>
              <a:rPr lang="en-US" sz="1600" dirty="0">
                <a:solidFill>
                  <a:schemeClr val="tx1"/>
                </a:solidFill>
              </a:rPr>
              <a:t>of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CombCircuit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is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begin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with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select</a:t>
            </a:r>
            <a:r>
              <a:rPr lang="en-US" sz="1600" b="0" dirty="0">
                <a:solidFill>
                  <a:schemeClr val="tx1"/>
                </a:solidFill>
              </a:rPr>
              <a:t> led &lt;=  </a:t>
            </a:r>
            <a:r>
              <a:rPr lang="en-US" sz="1600" b="0" dirty="0" smtClean="0">
                <a:solidFill>
                  <a:schemeClr val="tx1"/>
                </a:solidFill>
              </a:rPr>
              <a:t>	"</a:t>
            </a:r>
            <a:r>
              <a:rPr lang="en-US" sz="1600" b="0" dirty="0">
                <a:solidFill>
                  <a:schemeClr val="tx1"/>
                </a:solidFill>
              </a:rPr>
              <a:t>0001" </a:t>
            </a:r>
            <a:r>
              <a:rPr lang="en-US" sz="1600" dirty="0">
                <a:solidFill>
                  <a:schemeClr val="tx1"/>
                </a:solidFill>
              </a:rPr>
              <a:t>when</a:t>
            </a:r>
            <a:r>
              <a:rPr lang="en-US" sz="1600" b="0" dirty="0">
                <a:solidFill>
                  <a:schemeClr val="tx1"/>
                </a:solidFill>
              </a:rPr>
              <a:t> "00",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                   		"</a:t>
            </a:r>
            <a:r>
              <a:rPr lang="en-US" sz="1600" b="0" dirty="0">
                <a:solidFill>
                  <a:schemeClr val="tx1"/>
                </a:solidFill>
              </a:rPr>
              <a:t>0010" </a:t>
            </a:r>
            <a:r>
              <a:rPr lang="en-US" sz="1600" dirty="0">
                <a:solidFill>
                  <a:schemeClr val="tx1"/>
                </a:solidFill>
              </a:rPr>
              <a:t>when</a:t>
            </a:r>
            <a:r>
              <a:rPr lang="en-US" sz="1600" b="0" dirty="0">
                <a:solidFill>
                  <a:schemeClr val="tx1"/>
                </a:solidFill>
              </a:rPr>
              <a:t> "01",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                   		"</a:t>
            </a:r>
            <a:r>
              <a:rPr lang="en-US" sz="1600" b="0" dirty="0">
                <a:solidFill>
                  <a:schemeClr val="tx1"/>
                </a:solidFill>
              </a:rPr>
              <a:t>0100" </a:t>
            </a:r>
            <a:r>
              <a:rPr lang="en-US" sz="1600" dirty="0">
                <a:solidFill>
                  <a:schemeClr val="tx1"/>
                </a:solidFill>
              </a:rPr>
              <a:t>when</a:t>
            </a:r>
            <a:r>
              <a:rPr lang="en-US" sz="1600" b="0" dirty="0">
                <a:solidFill>
                  <a:schemeClr val="tx1"/>
                </a:solidFill>
              </a:rPr>
              <a:t> "10",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                   		"</a:t>
            </a:r>
            <a:r>
              <a:rPr lang="en-US" sz="1600" b="0" dirty="0">
                <a:solidFill>
                  <a:schemeClr val="tx1"/>
                </a:solidFill>
              </a:rPr>
              <a:t>1000" </a:t>
            </a:r>
            <a:r>
              <a:rPr lang="en-US" sz="1600" dirty="0">
                <a:solidFill>
                  <a:schemeClr val="tx1"/>
                </a:solidFill>
              </a:rPr>
              <a:t>when</a:t>
            </a:r>
            <a:r>
              <a:rPr lang="en-US" sz="1600" b="0" dirty="0">
                <a:solidFill>
                  <a:schemeClr val="tx1"/>
                </a:solidFill>
              </a:rPr>
              <a:t> "11", 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                   		"</a:t>
            </a:r>
            <a:r>
              <a:rPr lang="en-US" sz="1600" b="0" dirty="0">
                <a:solidFill>
                  <a:schemeClr val="tx1"/>
                </a:solidFill>
              </a:rPr>
              <a:t>0000" </a:t>
            </a:r>
            <a:r>
              <a:rPr lang="en-US" sz="1600" dirty="0">
                <a:solidFill>
                  <a:schemeClr val="tx1"/>
                </a:solidFill>
              </a:rPr>
              <a:t>when others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  <a:endParaRPr lang="en-US" sz="1600" b="0" dirty="0" smtClean="0">
              <a:solidFill>
                <a:schemeClr val="tx1"/>
              </a:solidFill>
            </a:endParaRP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end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chemeClr val="tx1"/>
                </a:solidFill>
              </a:rPr>
              <a:t>Behavioral;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07731" y="2133600"/>
            <a:ext cx="2855269" cy="2800767"/>
          </a:xfrm>
          <a:prstGeom prst="rect">
            <a:avLst/>
          </a:prstGeom>
          <a:solidFill>
            <a:srgbClr val="FBFB25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00     0001</a:t>
            </a:r>
          </a:p>
          <a:p>
            <a:r>
              <a:rPr lang="pt-PT" dirty="0" smtClean="0"/>
              <a:t>01     0010</a:t>
            </a:r>
          </a:p>
          <a:p>
            <a:r>
              <a:rPr lang="pt-PT" dirty="0" smtClean="0"/>
              <a:t>10     0100</a:t>
            </a:r>
          </a:p>
          <a:p>
            <a:r>
              <a:rPr lang="pt-PT" dirty="0" smtClean="0"/>
              <a:t>11     1000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8404" y="4191000"/>
            <a:ext cx="4834596" cy="126611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953000" y="5457110"/>
            <a:ext cx="838200" cy="275512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05486" y="5322096"/>
            <a:ext cx="2347913" cy="830997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Utilizar dentro de </a:t>
            </a:r>
            <a:r>
              <a:rPr lang="pt-PT" sz="2400" dirty="0" err="1" smtClean="0"/>
              <a:t>arquitetura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3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23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381000" y="11554"/>
            <a:ext cx="821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Instruções de controlo – decisão: </a:t>
            </a:r>
            <a:r>
              <a:rPr lang="pt-PT" sz="2400" i="1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2400" i="1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when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2400" i="1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2400" i="1" u="sng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</a:t>
            </a:r>
            <a:r>
              <a:rPr lang="pt-PT" sz="2400" i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.</a:t>
            </a:r>
            <a:endParaRPr lang="pt-PT" sz="2400" i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Processos </a:t>
            </a:r>
            <a:r>
              <a:rPr lang="pt-PT" sz="2400" u="sng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combinatórios</a:t>
            </a:r>
            <a:endParaRPr lang="en-US" sz="2400" u="sng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5456943" cy="57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library</a:t>
            </a:r>
            <a:r>
              <a:rPr lang="en-US" sz="1600" b="0" dirty="0">
                <a:solidFill>
                  <a:schemeClr val="tx1"/>
                </a:solidFill>
              </a:rPr>
              <a:t> IEEE;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</a:rPr>
              <a:t>IEEE.STD_LOGIC_1164.</a:t>
            </a:r>
            <a:r>
              <a:rPr lang="en-US" sz="1600" dirty="0" smtClean="0">
                <a:solidFill>
                  <a:schemeClr val="tx1"/>
                </a:solidFill>
              </a:rPr>
              <a:t>all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  <a:r>
              <a:rPr lang="en-US" sz="1600" b="0" dirty="0">
                <a:solidFill>
                  <a:schemeClr val="tx1"/>
                </a:solidFill>
              </a:rPr>
              <a:t>	 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entity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CombCircuit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tx1"/>
                </a:solidFill>
              </a:rPr>
              <a:t>port</a:t>
            </a:r>
            <a:r>
              <a:rPr lang="en-US" sz="1600" b="0" dirty="0">
                <a:solidFill>
                  <a:schemeClr val="tx1"/>
                </a:solidFill>
              </a:rPr>
              <a:t> (   </a:t>
            </a:r>
            <a:r>
              <a:rPr lang="en-US" sz="1600" b="0" dirty="0" err="1" smtClean="0">
                <a:solidFill>
                  <a:schemeClr val="tx1"/>
                </a:solidFill>
              </a:rPr>
              <a:t>sw</a:t>
            </a:r>
            <a:r>
              <a:rPr lang="en-US" sz="1600" b="0" dirty="0" smtClean="0">
                <a:solidFill>
                  <a:schemeClr val="tx1"/>
                </a:solidFill>
              </a:rPr>
              <a:t>   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 (1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            </a:t>
            </a:r>
            <a:r>
              <a:rPr lang="en-US" sz="1600" b="0" dirty="0" smtClean="0">
                <a:solidFill>
                  <a:schemeClr val="tx1"/>
                </a:solidFill>
              </a:rPr>
              <a:t>led     	: </a:t>
            </a:r>
            <a:r>
              <a:rPr lang="en-US" sz="1600" dirty="0">
                <a:solidFill>
                  <a:schemeClr val="tx1"/>
                </a:solidFill>
              </a:rPr>
              <a:t>out</a:t>
            </a:r>
            <a:r>
              <a:rPr lang="en-US" sz="1600" b="0" dirty="0">
                <a:solidFill>
                  <a:schemeClr val="tx1"/>
                </a:solidFill>
              </a:rPr>
              <a:t> 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 (3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CombCircuit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architecture</a:t>
            </a:r>
            <a:r>
              <a:rPr lang="en-US" sz="1600" b="0" dirty="0">
                <a:solidFill>
                  <a:schemeClr val="tx1"/>
                </a:solidFill>
              </a:rPr>
              <a:t> Behavioral </a:t>
            </a:r>
            <a:r>
              <a:rPr lang="en-US" sz="1600" dirty="0">
                <a:solidFill>
                  <a:schemeClr val="tx1"/>
                </a:solidFill>
              </a:rPr>
              <a:t>of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CombCircuit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is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begin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process</a:t>
            </a:r>
            <a:r>
              <a:rPr lang="en-US" sz="1600" b="0" dirty="0" smtClean="0">
                <a:solidFill>
                  <a:schemeClr val="tx1"/>
                </a:solidFill>
              </a:rPr>
              <a:t>(</a:t>
            </a:r>
            <a:r>
              <a:rPr lang="en-US" sz="1600" b="0" dirty="0" err="1" smtClean="0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begin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0" dirty="0" smtClean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tx1"/>
                </a:solidFill>
              </a:rPr>
              <a:t>case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    </a:t>
            </a:r>
            <a:r>
              <a:rPr lang="en-US" sz="1600" dirty="0">
                <a:solidFill>
                  <a:schemeClr val="tx1"/>
                </a:solidFill>
              </a:rPr>
              <a:t>when</a:t>
            </a:r>
            <a:r>
              <a:rPr lang="en-US" sz="1600" b="0" dirty="0">
                <a:solidFill>
                  <a:schemeClr val="tx1"/>
                </a:solidFill>
              </a:rPr>
              <a:t> "00" =&gt; led &lt;= "0001";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    </a:t>
            </a:r>
            <a:r>
              <a:rPr lang="en-US" sz="1600" dirty="0">
                <a:solidFill>
                  <a:schemeClr val="tx1"/>
                </a:solidFill>
              </a:rPr>
              <a:t>when</a:t>
            </a:r>
            <a:r>
              <a:rPr lang="en-US" sz="1600" b="0" dirty="0">
                <a:solidFill>
                  <a:schemeClr val="tx1"/>
                </a:solidFill>
              </a:rPr>
              <a:t> "01" =&gt; led &lt;= "0010";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    </a:t>
            </a:r>
            <a:r>
              <a:rPr lang="en-US" sz="1600" dirty="0">
                <a:solidFill>
                  <a:schemeClr val="tx1"/>
                </a:solidFill>
              </a:rPr>
              <a:t>when</a:t>
            </a:r>
            <a:r>
              <a:rPr lang="en-US" sz="1600" b="0" dirty="0">
                <a:solidFill>
                  <a:schemeClr val="tx1"/>
                </a:solidFill>
              </a:rPr>
              <a:t> "10" =&gt; led &lt;= "0100";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    </a:t>
            </a:r>
            <a:r>
              <a:rPr lang="en-US" sz="1600" dirty="0">
                <a:solidFill>
                  <a:schemeClr val="tx1"/>
                </a:solidFill>
              </a:rPr>
              <a:t>when</a:t>
            </a:r>
            <a:r>
              <a:rPr lang="en-US" sz="1600" b="0" dirty="0">
                <a:solidFill>
                  <a:schemeClr val="tx1"/>
                </a:solidFill>
              </a:rPr>
              <a:t> "11" =&gt; led &lt;= "1000";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    </a:t>
            </a:r>
            <a:r>
              <a:rPr lang="en-US" sz="1600" dirty="0">
                <a:solidFill>
                  <a:schemeClr val="tx1"/>
                </a:solidFill>
              </a:rPr>
              <a:t>when others</a:t>
            </a:r>
            <a:r>
              <a:rPr lang="en-US" sz="1600" b="0" dirty="0">
                <a:solidFill>
                  <a:schemeClr val="tx1"/>
                </a:solidFill>
              </a:rPr>
              <a:t> =&gt; led &lt;= "0000";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tx1"/>
                </a:solidFill>
              </a:rPr>
              <a:t>end case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end </a:t>
            </a:r>
            <a:r>
              <a:rPr lang="en-US" sz="1600" dirty="0">
                <a:solidFill>
                  <a:schemeClr val="tx1"/>
                </a:solidFill>
              </a:rPr>
              <a:t>process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  <a:endParaRPr lang="en-US" sz="1600" b="0" dirty="0" smtClean="0">
              <a:solidFill>
                <a:schemeClr val="tx1"/>
              </a:solidFill>
            </a:endParaRP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end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chemeClr val="tx1"/>
                </a:solidFill>
              </a:rPr>
              <a:t>Behavioral;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07731" y="2133600"/>
            <a:ext cx="2855269" cy="2800767"/>
          </a:xfrm>
          <a:prstGeom prst="rect">
            <a:avLst/>
          </a:prstGeom>
          <a:solidFill>
            <a:srgbClr val="FBFB25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00     0001</a:t>
            </a:r>
          </a:p>
          <a:p>
            <a:r>
              <a:rPr lang="pt-PT" dirty="0" smtClean="0"/>
              <a:t>01     0010</a:t>
            </a:r>
          </a:p>
          <a:p>
            <a:r>
              <a:rPr lang="pt-PT" dirty="0" smtClean="0"/>
              <a:t>10     0100</a:t>
            </a:r>
          </a:p>
          <a:p>
            <a:r>
              <a:rPr lang="pt-PT" dirty="0" smtClean="0"/>
              <a:t>11     1000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8404" y="3733800"/>
            <a:ext cx="3462996" cy="251460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581400" y="4991100"/>
            <a:ext cx="2224086" cy="330996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05486" y="5322096"/>
            <a:ext cx="2347913" cy="1200329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solidFill>
                  <a:srgbClr val="FF3300"/>
                </a:solidFill>
              </a:rPr>
              <a:t>Não pode (!!!)</a:t>
            </a:r>
            <a:r>
              <a:rPr lang="pt-PT" sz="2400" dirty="0" smtClean="0"/>
              <a:t> utilizar dentro de </a:t>
            </a:r>
            <a:r>
              <a:rPr lang="pt-PT" sz="2400" dirty="0" err="1" smtClean="0"/>
              <a:t>arquitetura</a:t>
            </a:r>
            <a:endParaRPr lang="en-US" sz="2400" dirty="0"/>
          </a:p>
        </p:txBody>
      </p:sp>
      <p:sp>
        <p:nvSpPr>
          <p:cNvPr id="7" name="Left Brace 6"/>
          <p:cNvSpPr/>
          <p:nvPr/>
        </p:nvSpPr>
        <p:spPr>
          <a:xfrm>
            <a:off x="228600" y="4253132"/>
            <a:ext cx="152400" cy="1655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24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381000" y="11554"/>
            <a:ext cx="821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Instruções de controlo – decisão: </a:t>
            </a:r>
            <a:r>
              <a:rPr lang="pt-PT" sz="2400" i="1" u="sng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2400" i="1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when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2400" i="1" dirty="0" err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pt-PT" sz="2400" i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  .</a:t>
            </a:r>
            <a:endParaRPr lang="pt-PT" sz="2400" i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Processos </a:t>
            </a:r>
            <a:r>
              <a:rPr lang="pt-PT" sz="2400" u="sng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combinatórios</a:t>
            </a:r>
            <a:endParaRPr lang="en-US" sz="2400" u="sng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5456943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library</a:t>
            </a:r>
            <a:r>
              <a:rPr lang="en-US" sz="1600" b="0" dirty="0">
                <a:solidFill>
                  <a:schemeClr val="tx1"/>
                </a:solidFill>
              </a:rPr>
              <a:t> IEEE;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</a:rPr>
              <a:t>IEEE.STD_LOGIC_1164.</a:t>
            </a:r>
            <a:r>
              <a:rPr lang="en-US" sz="1600" dirty="0" smtClean="0">
                <a:solidFill>
                  <a:schemeClr val="tx1"/>
                </a:solidFill>
              </a:rPr>
              <a:t>all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  <a:r>
              <a:rPr lang="en-US" sz="1600" b="0" dirty="0">
                <a:solidFill>
                  <a:schemeClr val="tx1"/>
                </a:solidFill>
              </a:rPr>
              <a:t>	 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entity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CombCircuit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tx1"/>
                </a:solidFill>
              </a:rPr>
              <a:t>port</a:t>
            </a:r>
            <a:r>
              <a:rPr lang="en-US" sz="1600" b="0" dirty="0">
                <a:solidFill>
                  <a:schemeClr val="tx1"/>
                </a:solidFill>
              </a:rPr>
              <a:t> (   </a:t>
            </a:r>
            <a:r>
              <a:rPr lang="en-US" sz="1600" b="0" dirty="0" err="1" smtClean="0">
                <a:solidFill>
                  <a:schemeClr val="tx1"/>
                </a:solidFill>
              </a:rPr>
              <a:t>sw</a:t>
            </a:r>
            <a:r>
              <a:rPr lang="en-US" sz="1600" b="0" dirty="0" smtClean="0">
                <a:solidFill>
                  <a:schemeClr val="tx1"/>
                </a:solidFill>
              </a:rPr>
              <a:t>   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 (1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            </a:t>
            </a:r>
            <a:r>
              <a:rPr lang="en-US" sz="1600" b="0" dirty="0" smtClean="0">
                <a:solidFill>
                  <a:schemeClr val="tx1"/>
                </a:solidFill>
              </a:rPr>
              <a:t>led     	: </a:t>
            </a:r>
            <a:r>
              <a:rPr lang="en-US" sz="1600" dirty="0">
                <a:solidFill>
                  <a:schemeClr val="tx1"/>
                </a:solidFill>
              </a:rPr>
              <a:t>out</a:t>
            </a:r>
            <a:r>
              <a:rPr lang="en-US" sz="1600" b="0" dirty="0">
                <a:solidFill>
                  <a:schemeClr val="tx1"/>
                </a:solidFill>
              </a:rPr>
              <a:t> 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 (3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CombCircuit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architecture</a:t>
            </a:r>
            <a:r>
              <a:rPr lang="en-US" sz="1600" b="0" dirty="0">
                <a:solidFill>
                  <a:schemeClr val="tx1"/>
                </a:solidFill>
              </a:rPr>
              <a:t> Behavioral </a:t>
            </a:r>
            <a:r>
              <a:rPr lang="en-US" sz="1600" dirty="0">
                <a:solidFill>
                  <a:schemeClr val="tx1"/>
                </a:solidFill>
              </a:rPr>
              <a:t>of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CombCircuit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is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begin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process</a:t>
            </a:r>
            <a:r>
              <a:rPr lang="en-US" sz="1600" b="0" dirty="0" smtClean="0">
                <a:solidFill>
                  <a:schemeClr val="tx1"/>
                </a:solidFill>
              </a:rPr>
              <a:t>(</a:t>
            </a:r>
            <a:r>
              <a:rPr lang="en-US" sz="1600" b="0" dirty="0" err="1" smtClean="0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begin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0" dirty="0" smtClean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tx1"/>
                </a:solidFill>
              </a:rPr>
              <a:t>if</a:t>
            </a:r>
            <a:r>
              <a:rPr lang="en-US" sz="1600" b="0" dirty="0">
                <a:solidFill>
                  <a:schemeClr val="tx1"/>
                </a:solidFill>
              </a:rPr>
              <a:t>      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 = "00"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 led &lt;= "0001";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elsif</a:t>
            </a:r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 = "01"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 led &lt;= "0010";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elsif</a:t>
            </a:r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 = "10"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 led &lt;= "0100";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elsif</a:t>
            </a:r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 = "11"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 led &lt;= "1000";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  <a:r>
              <a:rPr lang="en-US" sz="1600" b="0" dirty="0">
                <a:solidFill>
                  <a:schemeClr val="tx1"/>
                </a:solidFill>
              </a:rPr>
              <a:t>    led &lt;= "0000";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tx1"/>
                </a:solidFill>
              </a:rPr>
              <a:t>end if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end </a:t>
            </a:r>
            <a:r>
              <a:rPr lang="en-US" sz="1600" dirty="0">
                <a:solidFill>
                  <a:schemeClr val="tx1"/>
                </a:solidFill>
              </a:rPr>
              <a:t>process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  <a:endParaRPr lang="en-US" sz="1600" b="0" dirty="0" smtClean="0">
              <a:solidFill>
                <a:schemeClr val="tx1"/>
              </a:solidFill>
            </a:endParaRP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end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chemeClr val="tx1"/>
                </a:solidFill>
              </a:rPr>
              <a:t>Behavioral;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07731" y="2133600"/>
            <a:ext cx="2855269" cy="2800767"/>
          </a:xfrm>
          <a:prstGeom prst="rect">
            <a:avLst/>
          </a:prstGeom>
          <a:solidFill>
            <a:srgbClr val="FBFB25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00     0001</a:t>
            </a:r>
          </a:p>
          <a:p>
            <a:r>
              <a:rPr lang="pt-PT" dirty="0" smtClean="0"/>
              <a:t>01     0010</a:t>
            </a:r>
          </a:p>
          <a:p>
            <a:r>
              <a:rPr lang="pt-PT" dirty="0" smtClean="0"/>
              <a:t>10     0100</a:t>
            </a:r>
          </a:p>
          <a:p>
            <a:r>
              <a:rPr lang="pt-PT" dirty="0" smtClean="0"/>
              <a:t>11     1000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8404" y="3733800"/>
            <a:ext cx="3615396" cy="228600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733800" y="5029200"/>
            <a:ext cx="2071686" cy="292896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05486" y="5322096"/>
            <a:ext cx="2347913" cy="1200329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solidFill>
                  <a:srgbClr val="FF3300"/>
                </a:solidFill>
              </a:rPr>
              <a:t>Não pode (!!!)</a:t>
            </a:r>
            <a:r>
              <a:rPr lang="pt-PT" sz="2400" dirty="0" smtClean="0"/>
              <a:t> utilizar dentro de </a:t>
            </a:r>
            <a:r>
              <a:rPr lang="pt-PT" sz="2400" dirty="0" err="1" smtClean="0"/>
              <a:t>arquitetura</a:t>
            </a:r>
            <a:endParaRPr lang="en-US" sz="2400" dirty="0"/>
          </a:p>
        </p:txBody>
      </p:sp>
      <p:sp>
        <p:nvSpPr>
          <p:cNvPr id="7" name="Left Brace 6"/>
          <p:cNvSpPr/>
          <p:nvPr/>
        </p:nvSpPr>
        <p:spPr>
          <a:xfrm>
            <a:off x="228600" y="4253132"/>
            <a:ext cx="152400" cy="13856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25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2514600" y="-562"/>
            <a:ext cx="38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i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Utilização de constantes.</a:t>
            </a:r>
            <a:endParaRPr lang="pt-PT" sz="2400" i="1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6853158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library</a:t>
            </a:r>
            <a:r>
              <a:rPr lang="en-US" sz="1600" b="0" dirty="0">
                <a:solidFill>
                  <a:schemeClr val="tx1"/>
                </a:solidFill>
              </a:rPr>
              <a:t> IEEE;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</a:rPr>
              <a:t>IEEE.STD_LOGIC_1164.</a:t>
            </a:r>
            <a:r>
              <a:rPr lang="en-US" sz="1600" dirty="0" smtClean="0">
                <a:solidFill>
                  <a:schemeClr val="tx1"/>
                </a:solidFill>
              </a:rPr>
              <a:t>all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use</a:t>
            </a:r>
            <a:r>
              <a:rPr lang="en-US" sz="1600" b="0" dirty="0">
                <a:solidFill>
                  <a:srgbClr val="002060"/>
                </a:solidFill>
              </a:rPr>
              <a:t> </a:t>
            </a:r>
            <a:r>
              <a:rPr lang="en-US" sz="1600" b="0" dirty="0" err="1" smtClean="0">
                <a:solidFill>
                  <a:srgbClr val="002060"/>
                </a:solidFill>
              </a:rPr>
              <a:t>IEEE.STD_LOGIC_UNSIGNED.</a:t>
            </a:r>
            <a:r>
              <a:rPr lang="en-US" sz="1600" dirty="0" err="1" smtClean="0">
                <a:solidFill>
                  <a:srgbClr val="002060"/>
                </a:solidFill>
              </a:rPr>
              <a:t>all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  <a:r>
              <a:rPr lang="en-US" sz="1600" b="0" dirty="0">
                <a:solidFill>
                  <a:schemeClr val="tx1"/>
                </a:solidFill>
              </a:rPr>
              <a:t>	 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entity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CombCircuit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tx1"/>
                </a:solidFill>
              </a:rPr>
              <a:t>port</a:t>
            </a:r>
            <a:r>
              <a:rPr lang="en-US" sz="1600" b="0" dirty="0">
                <a:solidFill>
                  <a:schemeClr val="tx1"/>
                </a:solidFill>
              </a:rPr>
              <a:t> (   </a:t>
            </a:r>
            <a:r>
              <a:rPr lang="en-US" sz="1600" b="0" dirty="0" err="1" smtClean="0">
                <a:solidFill>
                  <a:schemeClr val="tx1"/>
                </a:solidFill>
              </a:rPr>
              <a:t>sw</a:t>
            </a:r>
            <a:r>
              <a:rPr lang="en-US" sz="1600" b="0" dirty="0" smtClean="0">
                <a:solidFill>
                  <a:schemeClr val="tx1"/>
                </a:solidFill>
              </a:rPr>
              <a:t>   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 (1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            </a:t>
            </a:r>
            <a:r>
              <a:rPr lang="en-US" sz="1600" b="0" dirty="0" smtClean="0">
                <a:solidFill>
                  <a:schemeClr val="tx1"/>
                </a:solidFill>
              </a:rPr>
              <a:t>led     	: </a:t>
            </a:r>
            <a:r>
              <a:rPr lang="en-US" sz="1600" dirty="0">
                <a:solidFill>
                  <a:schemeClr val="tx1"/>
                </a:solidFill>
              </a:rPr>
              <a:t>out</a:t>
            </a:r>
            <a:r>
              <a:rPr lang="en-US" sz="1600" b="0" dirty="0">
                <a:solidFill>
                  <a:schemeClr val="tx1"/>
                </a:solidFill>
              </a:rPr>
              <a:t> 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 (3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CombCircuit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architecture</a:t>
            </a:r>
            <a:r>
              <a:rPr lang="en-US" sz="1600" b="0" dirty="0">
                <a:solidFill>
                  <a:schemeClr val="tx1"/>
                </a:solidFill>
              </a:rPr>
              <a:t> Behavioral </a:t>
            </a:r>
            <a:r>
              <a:rPr lang="en-US" sz="1600" dirty="0">
                <a:solidFill>
                  <a:schemeClr val="tx1"/>
                </a:solidFill>
              </a:rPr>
              <a:t>of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CombCircuit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is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	type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for_test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 array</a:t>
            </a:r>
            <a:r>
              <a:rPr lang="en-US" sz="1600" b="0" dirty="0">
                <a:solidFill>
                  <a:schemeClr val="tx1"/>
                </a:solidFill>
              </a:rPr>
              <a:t> (0 </a:t>
            </a:r>
            <a:r>
              <a:rPr lang="en-US" sz="1600" dirty="0">
                <a:solidFill>
                  <a:schemeClr val="tx1"/>
                </a:solidFill>
              </a:rPr>
              <a:t>to</a:t>
            </a:r>
            <a:r>
              <a:rPr lang="en-US" sz="1600" b="0" dirty="0">
                <a:solidFill>
                  <a:schemeClr val="tx1"/>
                </a:solidFill>
              </a:rPr>
              <a:t> 3) </a:t>
            </a:r>
            <a:r>
              <a:rPr lang="en-US" sz="1600" dirty="0">
                <a:solidFill>
                  <a:schemeClr val="tx1"/>
                </a:solidFill>
              </a:rPr>
              <a:t>of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(3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600" b="0" dirty="0" smtClean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constant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for_ex</a:t>
            </a:r>
            <a:r>
              <a:rPr lang="en-US" sz="1600" b="0" dirty="0">
                <a:solidFill>
                  <a:schemeClr val="tx1"/>
                </a:solidFill>
              </a:rPr>
              <a:t> : </a:t>
            </a:r>
            <a:r>
              <a:rPr lang="en-US" sz="1600" b="0" dirty="0" err="1">
                <a:solidFill>
                  <a:schemeClr val="tx1"/>
                </a:solidFill>
              </a:rPr>
              <a:t>for_test</a:t>
            </a:r>
            <a:r>
              <a:rPr lang="en-US" sz="1600" b="0" dirty="0">
                <a:solidFill>
                  <a:schemeClr val="tx1"/>
                </a:solidFill>
              </a:rPr>
              <a:t>:=("0001","0010","0100","1000");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begin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b="0" dirty="0">
                <a:solidFill>
                  <a:schemeClr val="tx1"/>
                </a:solidFill>
              </a:rPr>
              <a:t>led &lt;= </a:t>
            </a:r>
            <a:r>
              <a:rPr lang="en-US" sz="1600" b="0" dirty="0" err="1">
                <a:solidFill>
                  <a:schemeClr val="tx1"/>
                </a:solidFill>
              </a:rPr>
              <a:t>for_ex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0" dirty="0" err="1">
                <a:solidFill>
                  <a:srgbClr val="009900"/>
                </a:solidFill>
              </a:rPr>
              <a:t>conv_integer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));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end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chemeClr val="tx1"/>
                </a:solidFill>
              </a:rPr>
              <a:t>Behavioral;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9339" y="2133600"/>
            <a:ext cx="2119491" cy="2062103"/>
          </a:xfrm>
          <a:prstGeom prst="rect">
            <a:avLst/>
          </a:prstGeom>
          <a:solidFill>
            <a:srgbClr val="FBFB25"/>
          </a:solidFill>
        </p:spPr>
        <p:txBody>
          <a:bodyPr wrap="none" rtlCol="0">
            <a:spAutoFit/>
          </a:bodyPr>
          <a:lstStyle/>
          <a:p>
            <a:r>
              <a:rPr lang="pt-PT" sz="3200" dirty="0" smtClean="0"/>
              <a:t>00     0001</a:t>
            </a:r>
          </a:p>
          <a:p>
            <a:r>
              <a:rPr lang="pt-PT" sz="3200" dirty="0" smtClean="0"/>
              <a:t>01     0010</a:t>
            </a:r>
          </a:p>
          <a:p>
            <a:r>
              <a:rPr lang="pt-PT" sz="3200" dirty="0" smtClean="0"/>
              <a:t>10     0100</a:t>
            </a:r>
          </a:p>
          <a:p>
            <a:r>
              <a:rPr lang="pt-PT" sz="3200" dirty="0" smtClean="0"/>
              <a:t>11     1000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39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26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76200" y="685800"/>
            <a:ext cx="664797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library</a:t>
            </a:r>
            <a:r>
              <a:rPr lang="en-US" sz="1600" b="0" dirty="0">
                <a:solidFill>
                  <a:schemeClr val="tx1"/>
                </a:solidFill>
              </a:rPr>
              <a:t> IEEE;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IEEE.STD_LOGIC_1164.</a:t>
            </a:r>
            <a:r>
              <a:rPr lang="en-US" sz="1600" dirty="0">
                <a:solidFill>
                  <a:schemeClr val="tx1"/>
                </a:solidFill>
              </a:rPr>
              <a:t>all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IEEE.STD_LOGIC_UNSIGNED.</a:t>
            </a:r>
            <a:r>
              <a:rPr lang="en-US" sz="1600" dirty="0" err="1">
                <a:solidFill>
                  <a:schemeClr val="tx1"/>
                </a:solidFill>
              </a:rPr>
              <a:t>all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  <a:endParaRPr lang="pt-PT" sz="1600" dirty="0" smtClean="0">
              <a:solidFill>
                <a:schemeClr val="tx1"/>
              </a:solidFill>
            </a:endParaRPr>
          </a:p>
          <a:p>
            <a:pPr hangingPunct="0"/>
            <a:endParaRPr lang="en-US" sz="1600" dirty="0" smtClean="0">
              <a:solidFill>
                <a:schemeClr val="tx1"/>
              </a:solidFill>
            </a:endParaRPr>
          </a:p>
          <a:p>
            <a:pPr hangingPunct="0"/>
            <a:r>
              <a:rPr lang="en-US" sz="1600" dirty="0" smtClean="0">
                <a:solidFill>
                  <a:schemeClr val="tx1"/>
                </a:solidFill>
              </a:rPr>
              <a:t>entity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TestCombProc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  <a:r>
              <a:rPr lang="en-US" sz="1600" b="0" dirty="0">
                <a:solidFill>
                  <a:schemeClr val="tx1"/>
                </a:solidFill>
              </a:rPr>
              <a:t>	</a:t>
            </a:r>
          </a:p>
          <a:p>
            <a:pPr hangingPunct="0"/>
            <a:r>
              <a:rPr lang="en-US" sz="1600" dirty="0">
                <a:solidFill>
                  <a:schemeClr val="tx1"/>
                </a:solidFill>
              </a:rPr>
              <a:t>port</a:t>
            </a:r>
            <a:r>
              <a:rPr lang="en-US" sz="1600" b="0" dirty="0">
                <a:solidFill>
                  <a:schemeClr val="tx1"/>
                </a:solidFill>
              </a:rPr>
              <a:t> (	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 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(7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0);		</a:t>
            </a: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	led	: </a:t>
            </a:r>
            <a:r>
              <a:rPr lang="en-US" sz="1600" dirty="0">
                <a:solidFill>
                  <a:schemeClr val="tx1"/>
                </a:solidFill>
              </a:rPr>
              <a:t>out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(7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0));		</a:t>
            </a:r>
          </a:p>
          <a:p>
            <a:pPr hangingPunct="0"/>
            <a:r>
              <a:rPr lang="en-US" sz="1600" dirty="0">
                <a:solidFill>
                  <a:schemeClr val="tx1"/>
                </a:solidFill>
              </a:rPr>
              <a:t>end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TestCombProc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</a:p>
          <a:p>
            <a:pPr hangingPunct="0"/>
            <a:endParaRPr lang="en-US" sz="1600" b="0" dirty="0">
              <a:solidFill>
                <a:schemeClr val="tx1"/>
              </a:solidFill>
            </a:endParaRPr>
          </a:p>
          <a:p>
            <a:pPr hangingPunct="0"/>
            <a:r>
              <a:rPr lang="en-US" sz="1600" dirty="0">
                <a:solidFill>
                  <a:schemeClr val="tx1"/>
                </a:solidFill>
              </a:rPr>
              <a:t>architecture</a:t>
            </a:r>
            <a:r>
              <a:rPr lang="en-US" sz="1600" b="0" dirty="0">
                <a:solidFill>
                  <a:schemeClr val="tx1"/>
                </a:solidFill>
              </a:rPr>
              <a:t> Behavioral </a:t>
            </a:r>
            <a:r>
              <a:rPr lang="en-US" sz="1600" dirty="0">
                <a:solidFill>
                  <a:schemeClr val="tx1"/>
                </a:solidFill>
              </a:rPr>
              <a:t>of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TestCombProc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constant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</a:rPr>
              <a:t>low </a:t>
            </a:r>
            <a:r>
              <a:rPr lang="en-US" sz="1600" b="0" dirty="0">
                <a:solidFill>
                  <a:schemeClr val="tx1"/>
                </a:solidFill>
              </a:rPr>
              <a:t>	</a:t>
            </a:r>
            <a:r>
              <a:rPr lang="en-US" sz="1600" b="0" dirty="0" smtClean="0">
                <a:solidFill>
                  <a:schemeClr val="tx1"/>
                </a:solidFill>
              </a:rPr>
              <a:t>: </a:t>
            </a:r>
            <a:r>
              <a:rPr lang="en-US" sz="1600" b="0" dirty="0">
                <a:solidFill>
                  <a:schemeClr val="tx1"/>
                </a:solidFill>
              </a:rPr>
              <a:t>integer := 5;</a:t>
            </a: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constant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</a:rPr>
              <a:t>high 	: </a:t>
            </a:r>
            <a:r>
              <a:rPr lang="en-US" sz="1600" b="0" dirty="0">
                <a:solidFill>
                  <a:schemeClr val="tx1"/>
                </a:solidFill>
              </a:rPr>
              <a:t>integer := 10;</a:t>
            </a:r>
          </a:p>
          <a:p>
            <a:pPr hangingPunct="0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egin</a:t>
            </a:r>
          </a:p>
          <a:p>
            <a:pPr hangingPunct="0"/>
            <a:endParaRPr lang="en-US" sz="1600" b="0" dirty="0">
              <a:solidFill>
                <a:schemeClr val="tx1"/>
              </a:solidFill>
            </a:endParaRPr>
          </a:p>
          <a:p>
            <a:pPr hangingPunct="0"/>
            <a:r>
              <a:rPr lang="en-US" sz="1600" dirty="0" smtClean="0">
                <a:solidFill>
                  <a:schemeClr val="tx1"/>
                </a:solidFill>
              </a:rPr>
              <a:t>process</a:t>
            </a:r>
            <a:r>
              <a:rPr lang="en-US" sz="1600" b="0" dirty="0" smtClean="0">
                <a:solidFill>
                  <a:schemeClr val="tx1"/>
                </a:solidFill>
              </a:rPr>
              <a:t>(</a:t>
            </a:r>
            <a:r>
              <a:rPr lang="en-US" sz="1600" b="0" dirty="0" err="1" smtClean="0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)	</a:t>
            </a:r>
          </a:p>
          <a:p>
            <a:pPr hangingPunct="0"/>
            <a:r>
              <a:rPr lang="en-US" sz="1600" dirty="0" smtClean="0">
                <a:solidFill>
                  <a:schemeClr val="tx1"/>
                </a:solidFill>
              </a:rPr>
              <a:t>begin</a:t>
            </a:r>
            <a:endParaRPr lang="en-US" sz="1600" dirty="0">
              <a:solidFill>
                <a:schemeClr val="tx1"/>
              </a:solidFill>
            </a:endParaRP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if</a:t>
            </a:r>
            <a:r>
              <a:rPr lang="en-US" sz="1600" b="0" dirty="0">
                <a:solidFill>
                  <a:schemeClr val="tx1"/>
                </a:solidFill>
              </a:rPr>
              <a:t> (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 &gt; low)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b="0" dirty="0">
                <a:solidFill>
                  <a:schemeClr val="tx1"/>
                </a:solidFill>
              </a:rPr>
              <a:t> (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 &lt; high)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 led &lt;= 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 err="1">
                <a:solidFill>
                  <a:schemeClr val="tx1"/>
                </a:solidFill>
              </a:rPr>
              <a:t>elsif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 &lt; low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 led &lt;= </a:t>
            </a:r>
            <a:r>
              <a:rPr lang="en-US" sz="1600" dirty="0">
                <a:solidFill>
                  <a:schemeClr val="tx1"/>
                </a:solidFill>
              </a:rPr>
              <a:t>not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  <a:r>
              <a:rPr lang="en-US" sz="1600" b="0" dirty="0">
                <a:solidFill>
                  <a:schemeClr val="tx1"/>
                </a:solidFill>
              </a:rPr>
              <a:t> led &lt;= (</a:t>
            </a:r>
            <a:r>
              <a:rPr lang="en-US" sz="1600" dirty="0">
                <a:solidFill>
                  <a:schemeClr val="tx1"/>
                </a:solidFill>
              </a:rPr>
              <a:t>others</a:t>
            </a:r>
            <a:r>
              <a:rPr lang="en-US" sz="1600" b="0" dirty="0">
                <a:solidFill>
                  <a:schemeClr val="tx1"/>
                </a:solidFill>
              </a:rPr>
              <a:t> =&gt; '0');</a:t>
            </a: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end if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600" dirty="0">
                <a:solidFill>
                  <a:schemeClr val="tx1"/>
                </a:solidFill>
              </a:rPr>
              <a:t>end </a:t>
            </a:r>
            <a:r>
              <a:rPr lang="en-US" sz="1600" dirty="0" smtClean="0">
                <a:solidFill>
                  <a:schemeClr val="tx1"/>
                </a:solidFill>
              </a:rPr>
              <a:t>process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</a:p>
          <a:p>
            <a:pPr hangingPunct="0"/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end</a:t>
            </a:r>
            <a:r>
              <a:rPr lang="en-US" sz="1600" b="0" dirty="0">
                <a:solidFill>
                  <a:schemeClr val="tx1"/>
                </a:solidFill>
              </a:rPr>
              <a:t> Behavioral;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3795" y="11554"/>
            <a:ext cx="3946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Processos combinatórios</a:t>
            </a:r>
            <a:endParaRPr lang="en-US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1523999"/>
            <a:ext cx="2590800" cy="3416320"/>
          </a:xfrm>
          <a:prstGeom prst="rect">
            <a:avLst/>
          </a:prstGeom>
          <a:solidFill>
            <a:srgbClr val="FBFB25"/>
          </a:solidFill>
        </p:spPr>
        <p:txBody>
          <a:bodyPr wrap="square" rtlCol="0">
            <a:spAutoFit/>
          </a:bodyPr>
          <a:lstStyle/>
          <a:p>
            <a:r>
              <a:rPr lang="pt-PT" sz="1800" b="0" dirty="0" smtClean="0">
                <a:solidFill>
                  <a:schemeClr val="tx1"/>
                </a:solidFill>
              </a:rPr>
              <a:t>led &lt;= </a:t>
            </a:r>
            <a:r>
              <a:rPr lang="pt-PT" sz="1800" b="0" dirty="0" err="1" smtClean="0">
                <a:solidFill>
                  <a:schemeClr val="tx1"/>
                </a:solidFill>
              </a:rPr>
              <a:t>sw</a:t>
            </a:r>
            <a:r>
              <a:rPr lang="pt-PT" sz="1800" b="0" dirty="0" smtClean="0">
                <a:solidFill>
                  <a:schemeClr val="tx1"/>
                </a:solidFill>
              </a:rPr>
              <a:t>; para valores de interruptores 6,7,8,9 (“0110”, “0111”, “1000”, “1001”).</a:t>
            </a:r>
          </a:p>
          <a:p>
            <a:endParaRPr lang="pt-PT" sz="1800" b="0" dirty="0" smtClean="0">
              <a:solidFill>
                <a:schemeClr val="tx1"/>
              </a:solidFill>
            </a:endParaRPr>
          </a:p>
          <a:p>
            <a:r>
              <a:rPr lang="en-US" sz="1800" b="0" dirty="0">
                <a:solidFill>
                  <a:schemeClr val="tx1"/>
                </a:solidFill>
              </a:rPr>
              <a:t>led &lt;= </a:t>
            </a:r>
            <a:r>
              <a:rPr lang="en-US" sz="1800" dirty="0">
                <a:solidFill>
                  <a:schemeClr val="tx1"/>
                </a:solidFill>
              </a:rPr>
              <a:t>not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sw</a:t>
            </a:r>
            <a:r>
              <a:rPr lang="en-US" sz="1800" b="0" dirty="0" smtClean="0">
                <a:solidFill>
                  <a:schemeClr val="tx1"/>
                </a:solidFill>
              </a:rPr>
              <a:t>; </a:t>
            </a:r>
            <a:r>
              <a:rPr lang="pt-PT" sz="1800" b="0" dirty="0">
                <a:solidFill>
                  <a:schemeClr val="tx1"/>
                </a:solidFill>
              </a:rPr>
              <a:t>para valores de </a:t>
            </a:r>
            <a:r>
              <a:rPr lang="pt-PT" sz="1800" b="0" dirty="0" smtClean="0">
                <a:solidFill>
                  <a:schemeClr val="tx1"/>
                </a:solidFill>
              </a:rPr>
              <a:t>interruptores 0, 1, 2, 3, 4.</a:t>
            </a:r>
          </a:p>
          <a:p>
            <a:endParaRPr lang="pt-PT" sz="1800" b="0" dirty="0">
              <a:solidFill>
                <a:schemeClr val="tx1"/>
              </a:solidFill>
            </a:endParaRPr>
          </a:p>
          <a:p>
            <a:r>
              <a:rPr lang="pt-PT" sz="1800" b="0" dirty="0" smtClean="0">
                <a:solidFill>
                  <a:schemeClr val="tx1"/>
                </a:solidFill>
              </a:rPr>
              <a:t>Para outros valores de interruptores todos os leds são iguais a 0 </a:t>
            </a:r>
            <a:endParaRPr lang="pt-PT" sz="1800" dirty="0"/>
          </a:p>
        </p:txBody>
      </p:sp>
      <p:sp>
        <p:nvSpPr>
          <p:cNvPr id="6" name="Freeform 5"/>
          <p:cNvSpPr/>
          <p:nvPr/>
        </p:nvSpPr>
        <p:spPr>
          <a:xfrm>
            <a:off x="1188720" y="3817499"/>
            <a:ext cx="4456856" cy="1676093"/>
          </a:xfrm>
          <a:custGeom>
            <a:avLst/>
            <a:gdLst>
              <a:gd name="connsiteX0" fmla="*/ 4431323 w 4456856"/>
              <a:gd name="connsiteY0" fmla="*/ 1675935 h 1676093"/>
              <a:gd name="connsiteX1" fmla="*/ 4192172 w 4456856"/>
              <a:gd name="connsiteY1" fmla="*/ 1422716 h 1676093"/>
              <a:gd name="connsiteX2" fmla="*/ 2532185 w 4456856"/>
              <a:gd name="connsiteY2" fmla="*/ 142556 h 1676093"/>
              <a:gd name="connsiteX3" fmla="*/ 499403 w 4456856"/>
              <a:gd name="connsiteY3" fmla="*/ 58150 h 1676093"/>
              <a:gd name="connsiteX4" fmla="*/ 0 w 4456856"/>
              <a:gd name="connsiteY4" fmla="*/ 381707 h 167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6856" h="1676093">
                <a:moveTo>
                  <a:pt x="4431323" y="1675935"/>
                </a:moveTo>
                <a:cubicBezTo>
                  <a:pt x="4470009" y="1677107"/>
                  <a:pt x="4508695" y="1678279"/>
                  <a:pt x="4192172" y="1422716"/>
                </a:cubicBezTo>
                <a:cubicBezTo>
                  <a:pt x="3875649" y="1167153"/>
                  <a:pt x="3147646" y="369984"/>
                  <a:pt x="2532185" y="142556"/>
                </a:cubicBezTo>
                <a:cubicBezTo>
                  <a:pt x="1916724" y="-84872"/>
                  <a:pt x="921434" y="18292"/>
                  <a:pt x="499403" y="58150"/>
                </a:cubicBezTo>
                <a:cubicBezTo>
                  <a:pt x="77372" y="98008"/>
                  <a:pt x="38686" y="239857"/>
                  <a:pt x="0" y="381707"/>
                </a:cubicBezTo>
              </a:path>
            </a:pathLst>
          </a:custGeom>
          <a:noFill/>
          <a:ln w="9525">
            <a:solidFill>
              <a:srgbClr val="FF006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9093" y="5324315"/>
            <a:ext cx="3342507" cy="830997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b="0" i="1" dirty="0" smtClean="0">
                <a:solidFill>
                  <a:schemeClr val="tx1"/>
                </a:solidFill>
              </a:rPr>
              <a:t>Todos os sinais que podem alterar valores dentro do processo devem aparecer na lista de sensibilidade</a:t>
            </a:r>
            <a:endParaRPr lang="en-US" sz="1600" b="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27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5562600" y="-76200"/>
            <a:ext cx="3674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Processos </a:t>
            </a:r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sequenciais.</a:t>
            </a:r>
          </a:p>
          <a:p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Contador</a:t>
            </a:r>
            <a:endParaRPr lang="en-US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52400"/>
            <a:ext cx="6553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library</a:t>
            </a:r>
            <a:r>
              <a:rPr lang="en-US" sz="1600" b="0" dirty="0">
                <a:solidFill>
                  <a:schemeClr val="tx1"/>
                </a:solidFill>
              </a:rPr>
              <a:t> IEEE;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IEEE.STD_LOGIC_1164.</a:t>
            </a:r>
            <a:r>
              <a:rPr lang="en-US" sz="1600" dirty="0">
                <a:solidFill>
                  <a:schemeClr val="tx1"/>
                </a:solidFill>
              </a:rPr>
              <a:t>all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IEEE.STD_LOGIC_UNSIGNED.</a:t>
            </a:r>
            <a:r>
              <a:rPr lang="en-US" sz="1600" dirty="0" err="1">
                <a:solidFill>
                  <a:schemeClr val="tx1"/>
                </a:solidFill>
              </a:rPr>
              <a:t>all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IEEE.numeric_std.</a:t>
            </a:r>
            <a:r>
              <a:rPr lang="en-US" sz="1600" dirty="0" err="1">
                <a:solidFill>
                  <a:schemeClr val="tx1"/>
                </a:solidFill>
              </a:rPr>
              <a:t>all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entity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TestSeqProc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</a:p>
          <a:p>
            <a:r>
              <a:rPr lang="en-US" sz="1600" dirty="0">
                <a:solidFill>
                  <a:schemeClr val="tx1"/>
                </a:solidFill>
              </a:rPr>
              <a:t>generic</a:t>
            </a:r>
            <a:r>
              <a:rPr lang="en-US" sz="1600" b="0" dirty="0">
                <a:solidFill>
                  <a:schemeClr val="tx1"/>
                </a:solidFill>
              </a:rPr>
              <a:t> (  </a:t>
            </a:r>
            <a:r>
              <a:rPr lang="en-US" sz="1600" b="0" dirty="0" err="1">
                <a:solidFill>
                  <a:schemeClr val="tx1"/>
                </a:solidFill>
              </a:rPr>
              <a:t>how_fast</a:t>
            </a:r>
            <a:r>
              <a:rPr lang="en-US" sz="1600" b="0" dirty="0">
                <a:solidFill>
                  <a:schemeClr val="tx1"/>
                </a:solidFill>
              </a:rPr>
              <a:t> : integer := 30);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port</a:t>
            </a:r>
            <a:r>
              <a:rPr lang="en-US" sz="1600" b="0" dirty="0">
                <a:solidFill>
                  <a:schemeClr val="tx1"/>
                </a:solidFill>
              </a:rPr>
              <a:t> (	   </a:t>
            </a:r>
            <a:r>
              <a:rPr lang="en-US" sz="1600" b="0" dirty="0" err="1" smtClean="0">
                <a:solidFill>
                  <a:schemeClr val="tx1"/>
                </a:solidFill>
              </a:rPr>
              <a:t>clk</a:t>
            </a:r>
            <a:r>
              <a:rPr lang="en-US" sz="1600" b="0" dirty="0" smtClean="0">
                <a:solidFill>
                  <a:schemeClr val="tx1"/>
                </a:solidFill>
              </a:rPr>
              <a:t>  	: </a:t>
            </a:r>
            <a:r>
              <a:rPr lang="en-US" sz="1600" dirty="0" smtClean="0">
                <a:solidFill>
                  <a:schemeClr val="tx1"/>
                </a:solidFill>
              </a:rPr>
              <a:t>in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       </a:t>
            </a:r>
            <a:r>
              <a:rPr lang="en-US" sz="1600" b="0" dirty="0" smtClean="0">
                <a:solidFill>
                  <a:schemeClr val="tx1"/>
                </a:solidFill>
              </a:rPr>
              <a:t>	   </a:t>
            </a:r>
            <a:r>
              <a:rPr lang="en-US" sz="1600" b="0" dirty="0" err="1" smtClean="0">
                <a:solidFill>
                  <a:schemeClr val="tx1"/>
                </a:solidFill>
              </a:rPr>
              <a:t>sw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chemeClr val="tx1"/>
                </a:solidFill>
              </a:rPr>
              <a:t>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(15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0);		</a:t>
            </a:r>
            <a:endParaRPr lang="en-US" sz="1600" b="0" dirty="0" smtClean="0">
              <a:solidFill>
                <a:schemeClr val="tx1"/>
              </a:solidFill>
            </a:endParaRPr>
          </a:p>
          <a:p>
            <a:r>
              <a:rPr lang="en-US" sz="1600" b="0" dirty="0">
                <a:solidFill>
                  <a:schemeClr val="tx1"/>
                </a:solidFill>
              </a:rPr>
              <a:t>	 </a:t>
            </a:r>
            <a:r>
              <a:rPr lang="en-US" sz="1600" b="0" dirty="0" smtClean="0">
                <a:solidFill>
                  <a:schemeClr val="tx1"/>
                </a:solidFill>
              </a:rPr>
              <a:t>  led	: </a:t>
            </a:r>
            <a:r>
              <a:rPr lang="en-US" sz="1600" dirty="0" smtClean="0">
                <a:solidFill>
                  <a:schemeClr val="tx1"/>
                </a:solidFill>
              </a:rPr>
              <a:t>out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</a:rPr>
              <a:t>std_logic_vector</a:t>
            </a:r>
            <a:r>
              <a:rPr lang="en-US" sz="1600" b="0" dirty="0" smtClean="0">
                <a:solidFill>
                  <a:schemeClr val="tx1"/>
                </a:solidFill>
              </a:rPr>
              <a:t>(15 </a:t>
            </a:r>
            <a:r>
              <a:rPr lang="en-US" sz="1600" dirty="0" err="1" smtClean="0">
                <a:solidFill>
                  <a:schemeClr val="tx1"/>
                </a:solidFill>
              </a:rPr>
              <a:t>downto</a:t>
            </a:r>
            <a:r>
              <a:rPr lang="en-US" sz="1600" b="0" dirty="0" smtClean="0">
                <a:solidFill>
                  <a:schemeClr val="tx1"/>
                </a:solidFill>
              </a:rPr>
              <a:t> 0);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   </a:t>
            </a:r>
            <a:r>
              <a:rPr lang="en-US" sz="1600" b="0" dirty="0" err="1" smtClean="0">
                <a:solidFill>
                  <a:schemeClr val="tx1"/>
                </a:solidFill>
              </a:rPr>
              <a:t>btnL</a:t>
            </a:r>
            <a:r>
              <a:rPr lang="en-US" sz="1600" b="0" dirty="0" smtClean="0">
                <a:solidFill>
                  <a:schemeClr val="tx1"/>
                </a:solidFill>
              </a:rPr>
              <a:t> 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   </a:t>
            </a:r>
            <a:r>
              <a:rPr lang="en-US" sz="1600" b="0" dirty="0" err="1" smtClean="0">
                <a:solidFill>
                  <a:schemeClr val="tx1"/>
                </a:solidFill>
              </a:rPr>
              <a:t>btnC</a:t>
            </a:r>
            <a:r>
              <a:rPr lang="en-US" sz="1600" b="0" dirty="0" smtClean="0">
                <a:solidFill>
                  <a:schemeClr val="tx1"/>
                </a:solidFill>
              </a:rPr>
              <a:t> 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   </a:t>
            </a:r>
            <a:r>
              <a:rPr lang="en-US" sz="1600" b="0" dirty="0" err="1" smtClean="0">
                <a:solidFill>
                  <a:schemeClr val="tx1"/>
                </a:solidFill>
              </a:rPr>
              <a:t>btnR</a:t>
            </a:r>
            <a:r>
              <a:rPr lang="en-US" sz="1600" b="0" dirty="0" smtClean="0">
                <a:solidFill>
                  <a:schemeClr val="tx1"/>
                </a:solidFill>
              </a:rPr>
              <a:t> 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);		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TestSeqProc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architecture</a:t>
            </a:r>
            <a:r>
              <a:rPr lang="en-US" sz="1600" b="0" dirty="0">
                <a:solidFill>
                  <a:schemeClr val="tx1"/>
                </a:solidFill>
              </a:rPr>
              <a:t> Behavioral </a:t>
            </a:r>
            <a:r>
              <a:rPr lang="en-US" sz="1600" dirty="0">
                <a:solidFill>
                  <a:schemeClr val="tx1"/>
                </a:solidFill>
              </a:rPr>
              <a:t>of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TestSeqProc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signal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internal_clock</a:t>
            </a:r>
            <a:r>
              <a:rPr lang="en-US" sz="1600" b="0" dirty="0">
                <a:solidFill>
                  <a:schemeClr val="tx1"/>
                </a:solidFill>
              </a:rPr>
              <a:t> 	: unsigned(</a:t>
            </a:r>
            <a:r>
              <a:rPr lang="en-US" sz="1600" b="0" dirty="0" err="1">
                <a:solidFill>
                  <a:schemeClr val="tx1"/>
                </a:solidFill>
              </a:rPr>
              <a:t>how_fast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0);  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signal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divided_clk</a:t>
            </a:r>
            <a:r>
              <a:rPr lang="en-US" sz="1600" b="0" dirty="0">
                <a:solidFill>
                  <a:schemeClr val="tx1"/>
                </a:solidFill>
              </a:rPr>
              <a:t>       </a:t>
            </a:r>
            <a:r>
              <a:rPr lang="en-US" sz="1600" b="0" dirty="0" smtClean="0">
                <a:solidFill>
                  <a:schemeClr val="tx1"/>
                </a:solidFill>
              </a:rPr>
              <a:t>	: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signal</a:t>
            </a:r>
            <a:r>
              <a:rPr lang="en-US" sz="1600" b="0" dirty="0">
                <a:solidFill>
                  <a:schemeClr val="tx1"/>
                </a:solidFill>
              </a:rPr>
              <a:t> increment         </a:t>
            </a:r>
            <a:r>
              <a:rPr lang="en-US" sz="1600" b="0" dirty="0" smtClean="0">
                <a:solidFill>
                  <a:schemeClr val="tx1"/>
                </a:solidFill>
              </a:rPr>
              <a:t>	: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 := </a:t>
            </a:r>
            <a:r>
              <a:rPr lang="en-US" sz="1600" b="0" dirty="0" err="1">
                <a:solidFill>
                  <a:schemeClr val="tx1"/>
                </a:solidFill>
              </a:rPr>
              <a:t>btnL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signal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positive_reset</a:t>
            </a:r>
            <a:r>
              <a:rPr lang="en-US" sz="1600" b="0" dirty="0">
                <a:solidFill>
                  <a:schemeClr val="tx1"/>
                </a:solidFill>
              </a:rPr>
              <a:t>    </a:t>
            </a:r>
            <a:r>
              <a:rPr lang="en-US" sz="1600" b="0" dirty="0" smtClean="0">
                <a:solidFill>
                  <a:schemeClr val="tx1"/>
                </a:solidFill>
              </a:rPr>
              <a:t>	: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 := </a:t>
            </a:r>
            <a:r>
              <a:rPr lang="en-US" sz="1600" b="0" dirty="0" err="1">
                <a:solidFill>
                  <a:schemeClr val="tx1"/>
                </a:solidFill>
              </a:rPr>
              <a:t>btnC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signal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count_enable</a:t>
            </a:r>
            <a:r>
              <a:rPr lang="en-US" sz="1600" b="0" dirty="0">
                <a:solidFill>
                  <a:schemeClr val="tx1"/>
                </a:solidFill>
              </a:rPr>
              <a:t>      </a:t>
            </a:r>
            <a:r>
              <a:rPr lang="en-US" sz="1600" b="0" dirty="0" smtClean="0">
                <a:solidFill>
                  <a:schemeClr val="tx1"/>
                </a:solidFill>
              </a:rPr>
              <a:t>	: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 := </a:t>
            </a:r>
            <a:r>
              <a:rPr lang="en-US" sz="1600" b="0" dirty="0" err="1">
                <a:solidFill>
                  <a:schemeClr val="tx1"/>
                </a:solidFill>
              </a:rPr>
              <a:t>btnR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signal</a:t>
            </a:r>
            <a:r>
              <a:rPr lang="en-US" sz="1600" b="0" dirty="0">
                <a:solidFill>
                  <a:schemeClr val="tx1"/>
                </a:solidFill>
              </a:rPr>
              <a:t> count             </a:t>
            </a:r>
            <a:r>
              <a:rPr lang="en-US" sz="1600" b="0" dirty="0" smtClean="0">
                <a:solidFill>
                  <a:schemeClr val="tx1"/>
                </a:solidFill>
              </a:rPr>
              <a:t>	: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(14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begin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b="0" dirty="0">
                <a:solidFill>
                  <a:schemeClr val="tx1"/>
                </a:solidFill>
              </a:rPr>
              <a:t>led(14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 &lt;= count;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led(15) &lt;= </a:t>
            </a:r>
            <a:r>
              <a:rPr lang="en-US" sz="1600" b="0" dirty="0" err="1">
                <a:solidFill>
                  <a:schemeClr val="tx1"/>
                </a:solidFill>
              </a:rPr>
              <a:t>divided_clk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  <a:endParaRPr lang="en-US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28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5486400" y="-76200"/>
            <a:ext cx="3674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Processos </a:t>
            </a:r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sequenciais.</a:t>
            </a:r>
          </a:p>
          <a:p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Contador</a:t>
            </a:r>
            <a:endParaRPr lang="en-US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457736"/>
            <a:ext cx="671369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9900"/>
                </a:solidFill>
              </a:rPr>
              <a:t>sp1</a:t>
            </a:r>
            <a:r>
              <a:rPr lang="en-US" sz="1600" b="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process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0" dirty="0" err="1">
                <a:solidFill>
                  <a:schemeClr val="tx1"/>
                </a:solidFill>
              </a:rPr>
              <a:t>clk</a:t>
            </a:r>
            <a:r>
              <a:rPr lang="en-US" sz="1600" b="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begin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if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rising_edge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0" dirty="0" err="1">
                <a:solidFill>
                  <a:schemeClr val="tx1"/>
                </a:solidFill>
              </a:rPr>
              <a:t>clk</a:t>
            </a:r>
            <a:r>
              <a:rPr lang="en-US" sz="1600" b="0" dirty="0">
                <a:solidFill>
                  <a:schemeClr val="tx1"/>
                </a:solidFill>
              </a:rPr>
              <a:t>)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	</a:t>
            </a:r>
            <a:r>
              <a:rPr lang="en-US" sz="1600" b="0" dirty="0" err="1">
                <a:solidFill>
                  <a:schemeClr val="tx1"/>
                </a:solidFill>
              </a:rPr>
              <a:t>internal_clock</a:t>
            </a:r>
            <a:r>
              <a:rPr lang="en-US" sz="1600" b="0" dirty="0">
                <a:solidFill>
                  <a:schemeClr val="tx1"/>
                </a:solidFill>
              </a:rPr>
              <a:t> &lt;= internal_clock+1;  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end if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if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falling_edge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0" dirty="0" err="1">
                <a:solidFill>
                  <a:schemeClr val="tx1"/>
                </a:solidFill>
              </a:rPr>
              <a:t>clk</a:t>
            </a:r>
            <a:r>
              <a:rPr lang="en-US" sz="1600" b="0" dirty="0">
                <a:solidFill>
                  <a:schemeClr val="tx1"/>
                </a:solidFill>
              </a:rPr>
              <a:t>)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		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   </a:t>
            </a:r>
            <a:r>
              <a:rPr lang="en-US" sz="1600" b="0" dirty="0" err="1">
                <a:solidFill>
                  <a:schemeClr val="tx1"/>
                </a:solidFill>
              </a:rPr>
              <a:t>divided_clk</a:t>
            </a:r>
            <a:r>
              <a:rPr lang="en-US" sz="1600" b="0" dirty="0">
                <a:solidFill>
                  <a:schemeClr val="tx1"/>
                </a:solidFill>
              </a:rPr>
              <a:t> &lt;= </a:t>
            </a:r>
            <a:r>
              <a:rPr lang="en-US" sz="1600" b="0" dirty="0" err="1">
                <a:solidFill>
                  <a:schemeClr val="tx1"/>
                </a:solidFill>
              </a:rPr>
              <a:t>internal_clock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0" dirty="0" err="1">
                <a:solidFill>
                  <a:schemeClr val="tx1"/>
                </a:solidFill>
              </a:rPr>
              <a:t>internal_clock'left</a:t>
            </a:r>
            <a:r>
              <a:rPr lang="en-US" sz="1600" b="0" dirty="0">
                <a:solidFill>
                  <a:schemeClr val="tx1"/>
                </a:solidFill>
              </a:rPr>
              <a:t> - </a:t>
            </a:r>
            <a:r>
              <a:rPr lang="en-US" sz="1600" b="0" dirty="0" err="1">
                <a:solidFill>
                  <a:schemeClr val="tx1"/>
                </a:solidFill>
              </a:rPr>
              <a:t>conv_integer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));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end if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 process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rgbClr val="009900"/>
                </a:solidFill>
              </a:rPr>
              <a:t>sp1</a:t>
            </a:r>
            <a:r>
              <a:rPr lang="en-US" sz="1600" b="0" dirty="0">
                <a:solidFill>
                  <a:schemeClr val="tx1"/>
                </a:solidFill>
              </a:rPr>
              <a:t>;  			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b="0" dirty="0">
                <a:solidFill>
                  <a:srgbClr val="7030A0"/>
                </a:solidFill>
              </a:rPr>
              <a:t>sp2</a:t>
            </a:r>
            <a:r>
              <a:rPr lang="en-US" sz="1600" b="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process</a:t>
            </a:r>
            <a:r>
              <a:rPr lang="en-US" sz="1600" b="0" dirty="0">
                <a:solidFill>
                  <a:schemeClr val="tx1"/>
                </a:solidFill>
              </a:rPr>
              <a:t> (</a:t>
            </a:r>
            <a:r>
              <a:rPr lang="en-US" sz="1600" b="0" dirty="0" err="1">
                <a:solidFill>
                  <a:schemeClr val="tx1"/>
                </a:solidFill>
              </a:rPr>
              <a:t>divided_clk</a:t>
            </a:r>
            <a:r>
              <a:rPr lang="en-US" sz="1600" b="0" dirty="0">
                <a:solidFill>
                  <a:schemeClr val="tx1"/>
                </a:solidFill>
              </a:rPr>
              <a:t>)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begin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if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rising_edge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0" dirty="0" err="1">
                <a:solidFill>
                  <a:schemeClr val="tx1"/>
                </a:solidFill>
              </a:rPr>
              <a:t>divided_clk</a:t>
            </a:r>
            <a:r>
              <a:rPr lang="en-US" sz="1600" b="0" dirty="0">
                <a:solidFill>
                  <a:schemeClr val="tx1"/>
                </a:solidFill>
              </a:rPr>
              <a:t>)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   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if</a:t>
            </a:r>
            <a:r>
              <a:rPr lang="en-US" sz="1600" b="0" dirty="0">
                <a:solidFill>
                  <a:schemeClr val="tx1"/>
                </a:solidFill>
              </a:rPr>
              <a:t>  </a:t>
            </a:r>
            <a:r>
              <a:rPr lang="en-US" sz="1600" b="0" dirty="0" err="1">
                <a:solidFill>
                  <a:schemeClr val="tx1"/>
                </a:solidFill>
              </a:rPr>
              <a:t>positive_reset</a:t>
            </a:r>
            <a:r>
              <a:rPr lang="en-US" sz="1600" b="0" dirty="0">
                <a:solidFill>
                  <a:schemeClr val="tx1"/>
                </a:solidFill>
              </a:rPr>
              <a:t> = '1'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 count &lt;= (</a:t>
            </a:r>
            <a:r>
              <a:rPr lang="en-US" sz="1600" dirty="0">
                <a:solidFill>
                  <a:schemeClr val="tx1"/>
                </a:solidFill>
              </a:rPr>
              <a:t>others</a:t>
            </a:r>
            <a:r>
              <a:rPr lang="en-US" sz="1600" b="0" dirty="0">
                <a:solidFill>
                  <a:schemeClr val="tx1"/>
                </a:solidFill>
              </a:rPr>
              <a:t>=&gt;'0'); 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   </a:t>
            </a:r>
            <a:r>
              <a:rPr lang="en-US" sz="1600" dirty="0">
                <a:solidFill>
                  <a:schemeClr val="tx1"/>
                </a:solidFill>
              </a:rPr>
              <a:t>if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count_enable</a:t>
            </a:r>
            <a:r>
              <a:rPr lang="en-US" sz="1600" b="0" dirty="0">
                <a:solidFill>
                  <a:schemeClr val="tx1"/>
                </a:solidFill>
              </a:rPr>
              <a:t> = '1'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	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	</a:t>
            </a:r>
            <a:r>
              <a:rPr lang="en-US" sz="1600" dirty="0">
                <a:solidFill>
                  <a:schemeClr val="tx1"/>
                </a:solidFill>
              </a:rPr>
              <a:t>if</a:t>
            </a:r>
            <a:r>
              <a:rPr lang="en-US" sz="1600" b="0" dirty="0">
                <a:solidFill>
                  <a:schemeClr val="tx1"/>
                </a:solidFill>
              </a:rPr>
              <a:t> increment='0'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b="0" dirty="0" smtClean="0">
                <a:solidFill>
                  <a:schemeClr val="tx1"/>
                </a:solidFill>
              </a:rPr>
              <a:t> count </a:t>
            </a:r>
            <a:r>
              <a:rPr lang="en-US" sz="1600" b="0" dirty="0">
                <a:solidFill>
                  <a:schemeClr val="tx1"/>
                </a:solidFill>
              </a:rPr>
              <a:t>&lt;= count + 1;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  <a:r>
              <a:rPr lang="en-US" sz="1600" b="0" dirty="0">
                <a:solidFill>
                  <a:schemeClr val="tx1"/>
                </a:solidFill>
              </a:rPr>
              <a:t>		     count &lt;= count - 1;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	</a:t>
            </a:r>
            <a:r>
              <a:rPr lang="en-US" sz="1600" dirty="0">
                <a:solidFill>
                  <a:schemeClr val="tx1"/>
                </a:solidFill>
              </a:rPr>
              <a:t>end if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   </a:t>
            </a:r>
            <a:r>
              <a:rPr lang="en-US" sz="1600" dirty="0">
                <a:solidFill>
                  <a:schemeClr val="tx1"/>
                </a:solidFill>
              </a:rPr>
              <a:t>end if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	</a:t>
            </a:r>
            <a:r>
              <a:rPr lang="en-US" sz="1600" dirty="0">
                <a:solidFill>
                  <a:schemeClr val="tx1"/>
                </a:solidFill>
              </a:rPr>
              <a:t>end if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end if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 process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rgbClr val="7030A0"/>
                </a:solidFill>
              </a:rPr>
              <a:t>sp2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end</a:t>
            </a:r>
            <a:r>
              <a:rPr lang="en-US" sz="1600" b="0" dirty="0">
                <a:solidFill>
                  <a:schemeClr val="tx1"/>
                </a:solidFill>
              </a:rPr>
              <a:t> Behavioral;</a:t>
            </a:r>
          </a:p>
        </p:txBody>
      </p:sp>
    </p:spTree>
    <p:extLst>
      <p:ext uri="{BB962C8B-B14F-4D97-AF65-F5344CB8AC3E}">
        <p14:creationId xmlns:p14="http://schemas.microsoft.com/office/powerpoint/2010/main" val="691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29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5257800" y="-76200"/>
            <a:ext cx="3911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Processos </a:t>
            </a:r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sequenciais.</a:t>
            </a:r>
          </a:p>
          <a:p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Registo de deslocamento</a:t>
            </a:r>
            <a:endParaRPr lang="en-US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304800"/>
            <a:ext cx="664797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library</a:t>
            </a:r>
            <a:r>
              <a:rPr lang="en-US" sz="1600" b="0" dirty="0">
                <a:solidFill>
                  <a:schemeClr val="tx1"/>
                </a:solidFill>
              </a:rPr>
              <a:t> IEEE;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IEEE.STD_LOGIC_1164.</a:t>
            </a:r>
            <a:r>
              <a:rPr lang="en-US" sz="1600" dirty="0">
                <a:solidFill>
                  <a:schemeClr val="tx1"/>
                </a:solidFill>
              </a:rPr>
              <a:t>all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IEEE.STD_LOGIC_UNSIGNED.</a:t>
            </a:r>
            <a:r>
              <a:rPr lang="en-US" sz="1600" dirty="0" err="1">
                <a:solidFill>
                  <a:schemeClr val="tx1"/>
                </a:solidFill>
              </a:rPr>
              <a:t>all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IEEE.numeric_std.</a:t>
            </a:r>
            <a:r>
              <a:rPr lang="en-US" sz="1600" dirty="0" err="1">
                <a:solidFill>
                  <a:schemeClr val="tx1"/>
                </a:solidFill>
              </a:rPr>
              <a:t>all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entity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TestSeqProc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</a:p>
          <a:p>
            <a:r>
              <a:rPr lang="en-US" sz="1600" dirty="0">
                <a:solidFill>
                  <a:schemeClr val="tx1"/>
                </a:solidFill>
              </a:rPr>
              <a:t>generic</a:t>
            </a:r>
            <a:r>
              <a:rPr lang="en-US" sz="1600" b="0" dirty="0">
                <a:solidFill>
                  <a:schemeClr val="tx1"/>
                </a:solidFill>
              </a:rPr>
              <a:t> (  </a:t>
            </a:r>
            <a:r>
              <a:rPr lang="en-US" sz="1600" b="0" dirty="0" err="1">
                <a:solidFill>
                  <a:schemeClr val="tx1"/>
                </a:solidFill>
              </a:rPr>
              <a:t>how_fast</a:t>
            </a:r>
            <a:r>
              <a:rPr lang="en-US" sz="1600" b="0" dirty="0">
                <a:solidFill>
                  <a:schemeClr val="tx1"/>
                </a:solidFill>
              </a:rPr>
              <a:t> : integer := 30);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port</a:t>
            </a:r>
            <a:r>
              <a:rPr lang="en-US" sz="1600" b="0" dirty="0">
                <a:solidFill>
                  <a:schemeClr val="tx1"/>
                </a:solidFill>
              </a:rPr>
              <a:t> (	   </a:t>
            </a:r>
            <a:r>
              <a:rPr lang="en-US" sz="1600" b="0" dirty="0" err="1">
                <a:solidFill>
                  <a:schemeClr val="tx1"/>
                </a:solidFill>
              </a:rPr>
              <a:t>clk</a:t>
            </a:r>
            <a:r>
              <a:rPr lang="en-US" sz="1600" b="0" dirty="0">
                <a:solidFill>
                  <a:schemeClr val="tx1"/>
                </a:solidFill>
              </a:rPr>
              <a:t>  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       	   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 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(15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0);		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   led	: </a:t>
            </a:r>
            <a:r>
              <a:rPr lang="en-US" sz="1600" dirty="0">
                <a:solidFill>
                  <a:schemeClr val="tx1"/>
                </a:solidFill>
              </a:rPr>
              <a:t>out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(15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   </a:t>
            </a:r>
            <a:r>
              <a:rPr lang="en-US" sz="1600" b="0" dirty="0" err="1">
                <a:solidFill>
                  <a:schemeClr val="tx1"/>
                </a:solidFill>
              </a:rPr>
              <a:t>btnL</a:t>
            </a:r>
            <a:r>
              <a:rPr lang="en-US" sz="1600" b="0" dirty="0">
                <a:solidFill>
                  <a:schemeClr val="tx1"/>
                </a:solidFill>
              </a:rPr>
              <a:t> 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   </a:t>
            </a:r>
            <a:r>
              <a:rPr lang="en-US" sz="1600" b="0" dirty="0" err="1">
                <a:solidFill>
                  <a:schemeClr val="tx1"/>
                </a:solidFill>
              </a:rPr>
              <a:t>btnC</a:t>
            </a:r>
            <a:r>
              <a:rPr lang="en-US" sz="1600" b="0" dirty="0">
                <a:solidFill>
                  <a:schemeClr val="tx1"/>
                </a:solidFill>
              </a:rPr>
              <a:t> 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   </a:t>
            </a:r>
            <a:r>
              <a:rPr lang="en-US" sz="1600" b="0" dirty="0" err="1">
                <a:solidFill>
                  <a:schemeClr val="tx1"/>
                </a:solidFill>
              </a:rPr>
              <a:t>btnR</a:t>
            </a:r>
            <a:r>
              <a:rPr lang="en-US" sz="1600" b="0" dirty="0">
                <a:solidFill>
                  <a:schemeClr val="tx1"/>
                </a:solidFill>
              </a:rPr>
              <a:t> 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);		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TestSeqProc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</a:p>
          <a:p>
            <a:endParaRPr lang="en-US" sz="1600" b="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architecture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chemeClr val="tx1"/>
                </a:solidFill>
              </a:rPr>
              <a:t>Behavioral </a:t>
            </a:r>
            <a:r>
              <a:rPr lang="en-US" sz="1600" dirty="0">
                <a:solidFill>
                  <a:schemeClr val="tx1"/>
                </a:solidFill>
              </a:rPr>
              <a:t>of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TestSeqProc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signal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internal_clock</a:t>
            </a:r>
            <a:r>
              <a:rPr lang="en-US" sz="1600" b="0" dirty="0">
                <a:solidFill>
                  <a:schemeClr val="tx1"/>
                </a:solidFill>
              </a:rPr>
              <a:t> 	: unsigned(</a:t>
            </a:r>
            <a:r>
              <a:rPr lang="en-US" sz="1600" b="0" dirty="0" err="1">
                <a:solidFill>
                  <a:schemeClr val="tx1"/>
                </a:solidFill>
              </a:rPr>
              <a:t>how_fast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0);  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signal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divided_clk</a:t>
            </a:r>
            <a:r>
              <a:rPr lang="en-US" sz="1600" b="0" dirty="0">
                <a:solidFill>
                  <a:schemeClr val="tx1"/>
                </a:solidFill>
              </a:rPr>
              <a:t>       </a:t>
            </a:r>
            <a:r>
              <a:rPr lang="en-US" sz="1600" b="0" dirty="0" smtClean="0">
                <a:solidFill>
                  <a:schemeClr val="tx1"/>
                </a:solidFill>
              </a:rPr>
              <a:t>	: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signal</a:t>
            </a:r>
            <a:r>
              <a:rPr lang="en-US" sz="1600" b="0" dirty="0">
                <a:solidFill>
                  <a:schemeClr val="tx1"/>
                </a:solidFill>
              </a:rPr>
              <a:t> right             </a:t>
            </a:r>
            <a:r>
              <a:rPr lang="en-US" sz="1600" b="0" dirty="0" smtClean="0">
                <a:solidFill>
                  <a:schemeClr val="tx1"/>
                </a:solidFill>
              </a:rPr>
              <a:t>	: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 := </a:t>
            </a:r>
            <a:r>
              <a:rPr lang="en-US" sz="1600" b="0" dirty="0" err="1">
                <a:solidFill>
                  <a:schemeClr val="tx1"/>
                </a:solidFill>
              </a:rPr>
              <a:t>btnL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signal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positive_reset</a:t>
            </a:r>
            <a:r>
              <a:rPr lang="en-US" sz="1600" b="0" dirty="0">
                <a:solidFill>
                  <a:schemeClr val="tx1"/>
                </a:solidFill>
              </a:rPr>
              <a:t>    </a:t>
            </a:r>
            <a:r>
              <a:rPr lang="en-US" sz="1600" b="0" dirty="0" smtClean="0">
                <a:solidFill>
                  <a:schemeClr val="tx1"/>
                </a:solidFill>
              </a:rPr>
              <a:t>	: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 := </a:t>
            </a:r>
            <a:r>
              <a:rPr lang="en-US" sz="1600" b="0" dirty="0" err="1">
                <a:solidFill>
                  <a:schemeClr val="tx1"/>
                </a:solidFill>
              </a:rPr>
              <a:t>btnC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signal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load_enable</a:t>
            </a:r>
            <a:r>
              <a:rPr lang="en-US" sz="1600" b="0" dirty="0">
                <a:solidFill>
                  <a:schemeClr val="tx1"/>
                </a:solidFill>
              </a:rPr>
              <a:t>       </a:t>
            </a:r>
            <a:r>
              <a:rPr lang="en-US" sz="1600" b="0" dirty="0" smtClean="0">
                <a:solidFill>
                  <a:schemeClr val="tx1"/>
                </a:solidFill>
              </a:rPr>
              <a:t>	: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 := </a:t>
            </a:r>
            <a:r>
              <a:rPr lang="en-US" sz="1600" b="0" dirty="0" err="1">
                <a:solidFill>
                  <a:schemeClr val="tx1"/>
                </a:solidFill>
              </a:rPr>
              <a:t>btnR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signal</a:t>
            </a:r>
            <a:r>
              <a:rPr lang="en-US" sz="1600" b="0" dirty="0">
                <a:solidFill>
                  <a:schemeClr val="tx1"/>
                </a:solidFill>
              </a:rPr>
              <a:t> shift             </a:t>
            </a:r>
            <a:r>
              <a:rPr lang="en-US" sz="1600" b="0" dirty="0" smtClean="0">
                <a:solidFill>
                  <a:schemeClr val="tx1"/>
                </a:solidFill>
              </a:rPr>
              <a:t>	: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(14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begin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b="0" dirty="0">
                <a:solidFill>
                  <a:schemeClr val="tx1"/>
                </a:solidFill>
              </a:rPr>
              <a:t>led(14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 &lt;= shift;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led(15) &lt;= </a:t>
            </a:r>
            <a:r>
              <a:rPr lang="en-US" sz="1600" b="0" dirty="0" err="1">
                <a:solidFill>
                  <a:schemeClr val="tx1"/>
                </a:solidFill>
              </a:rPr>
              <a:t>divided_clk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  <a:endParaRPr lang="en-US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838200" y="71511"/>
            <a:ext cx="7092973" cy="698500"/>
          </a:xfrm>
          <a:prstGeom prst="rect">
            <a:avLst/>
          </a:prstGeom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Aula 2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914400"/>
            <a:ext cx="9144000" cy="5410216"/>
          </a:xfrm>
          <a:prstGeom prst="rect">
            <a:avLst/>
          </a:prstGeom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 smtClean="0"/>
              <a:t>Síntese e simulação</a:t>
            </a:r>
          </a:p>
          <a:p>
            <a:r>
              <a:rPr lang="pt-PT" sz="2800" dirty="0"/>
              <a:t>Tipos de dados, </a:t>
            </a:r>
            <a:r>
              <a:rPr lang="pt-PT" sz="2800" dirty="0" err="1"/>
              <a:t>objetos</a:t>
            </a:r>
            <a:r>
              <a:rPr lang="pt-PT" sz="2800" dirty="0"/>
              <a:t>  e operadores</a:t>
            </a:r>
            <a:endParaRPr lang="pt-PT" sz="2800" i="1" dirty="0" smtClean="0"/>
          </a:p>
          <a:p>
            <a:r>
              <a:rPr lang="pt-PT" sz="2800" dirty="0" smtClean="0"/>
              <a:t>Instruções </a:t>
            </a:r>
            <a:r>
              <a:rPr lang="pt-PT" sz="2800" dirty="0"/>
              <a:t>de controlo – </a:t>
            </a:r>
            <a:r>
              <a:rPr lang="pt-PT" sz="2800" dirty="0" smtClean="0"/>
              <a:t>decisão: </a:t>
            </a:r>
            <a:r>
              <a:rPr lang="pt-PT" sz="2800" i="1" dirty="0" err="1" smtClean="0"/>
              <a:t>if</a:t>
            </a:r>
            <a:r>
              <a:rPr lang="pt-PT" sz="2800" dirty="0" smtClean="0"/>
              <a:t>, </a:t>
            </a:r>
            <a:r>
              <a:rPr lang="pt-PT" sz="2800" i="1" dirty="0" err="1" smtClean="0"/>
              <a:t>when</a:t>
            </a:r>
            <a:r>
              <a:rPr lang="pt-PT" sz="2800" dirty="0" smtClean="0"/>
              <a:t>, </a:t>
            </a:r>
            <a:r>
              <a:rPr lang="pt-PT" sz="2800" i="1" dirty="0" err="1" smtClean="0"/>
              <a:t>with</a:t>
            </a:r>
            <a:r>
              <a:rPr lang="pt-PT" sz="2800" dirty="0" smtClean="0"/>
              <a:t>, </a:t>
            </a:r>
            <a:r>
              <a:rPr lang="pt-PT" sz="2800" i="1" dirty="0" smtClean="0"/>
              <a:t>case</a:t>
            </a:r>
          </a:p>
          <a:p>
            <a:r>
              <a:rPr lang="pt-PT" sz="2800" dirty="0" smtClean="0"/>
              <a:t>Processos combinatórios e sequenciais </a:t>
            </a:r>
            <a:endParaRPr lang="pt-PT" sz="2800" i="1" dirty="0" smtClean="0"/>
          </a:p>
          <a:p>
            <a:r>
              <a:rPr lang="pt-PT" sz="2800" dirty="0" smtClean="0"/>
              <a:t>VHDL </a:t>
            </a:r>
            <a:r>
              <a:rPr lang="pt-PT" sz="2800" dirty="0"/>
              <a:t>comportamental e estrutural</a:t>
            </a:r>
            <a:endParaRPr lang="pt-PT" sz="2800" dirty="0" smtClean="0"/>
          </a:p>
          <a:p>
            <a:r>
              <a:rPr lang="pt-PT" sz="2800" dirty="0" smtClean="0"/>
              <a:t>Exemplos:</a:t>
            </a:r>
          </a:p>
          <a:p>
            <a:pPr lvl="1"/>
            <a:r>
              <a:rPr lang="pt-PT" sz="2400" dirty="0"/>
              <a:t>Operações </a:t>
            </a:r>
            <a:r>
              <a:rPr lang="pt-PT" sz="2400" dirty="0" smtClean="0"/>
              <a:t>aritméticas</a:t>
            </a:r>
          </a:p>
          <a:p>
            <a:pPr lvl="1"/>
            <a:r>
              <a:rPr lang="pt-PT" sz="2400" dirty="0" smtClean="0"/>
              <a:t>Processos</a:t>
            </a:r>
          </a:p>
          <a:p>
            <a:pPr lvl="1"/>
            <a:r>
              <a:rPr lang="pt-PT" sz="2400" dirty="0"/>
              <a:t>Conversão de </a:t>
            </a:r>
            <a:r>
              <a:rPr lang="pt-PT" sz="2400" dirty="0" smtClean="0"/>
              <a:t>tipos</a:t>
            </a:r>
            <a:endParaRPr lang="pt-PT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1200" y="4466272"/>
            <a:ext cx="3352800" cy="147732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pt-PT" sz="1800" b="0" dirty="0" smtClean="0"/>
              <a:t>Bibliografia: </a:t>
            </a:r>
            <a:r>
              <a:rPr lang="en-US" sz="1800" b="0" dirty="0" err="1"/>
              <a:t>V.Sklyarov</a:t>
            </a:r>
            <a:r>
              <a:rPr lang="en-US" sz="1800" b="0" dirty="0"/>
              <a:t>, </a:t>
            </a:r>
            <a:r>
              <a:rPr lang="en-US" sz="1800" b="0" dirty="0" err="1"/>
              <a:t>I.Skliarova</a:t>
            </a:r>
            <a:r>
              <a:rPr lang="en-US" sz="1800" b="0" dirty="0"/>
              <a:t>, </a:t>
            </a:r>
            <a:r>
              <a:rPr lang="en-US" sz="1800" b="0" dirty="0" err="1"/>
              <a:t>A.Barkalov</a:t>
            </a:r>
            <a:r>
              <a:rPr lang="en-US" sz="1800" b="0" dirty="0"/>
              <a:t>, </a:t>
            </a:r>
            <a:r>
              <a:rPr lang="en-US" sz="1800" b="0" dirty="0" err="1"/>
              <a:t>L.Titarenko</a:t>
            </a:r>
            <a:r>
              <a:rPr lang="en-US" sz="1800" b="0" dirty="0"/>
              <a:t>. Synthesis and Optimization of FPGA-Based Systems. </a:t>
            </a:r>
            <a:r>
              <a:rPr lang="pt-PT" sz="1800" b="0" dirty="0"/>
              <a:t>Springer, 2014.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4469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30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5257800" y="-76200"/>
            <a:ext cx="3911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Processos </a:t>
            </a:r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sequenciais.</a:t>
            </a:r>
          </a:p>
          <a:p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Registo de deslocamento</a:t>
            </a:r>
            <a:endParaRPr lang="en-US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304800"/>
            <a:ext cx="580319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9900"/>
                </a:solidFill>
              </a:rPr>
              <a:t>sp1</a:t>
            </a:r>
            <a:r>
              <a:rPr lang="en-US" sz="1600" b="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process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0" dirty="0" err="1">
                <a:solidFill>
                  <a:schemeClr val="tx1"/>
                </a:solidFill>
              </a:rPr>
              <a:t>clk</a:t>
            </a:r>
            <a:r>
              <a:rPr lang="en-US" sz="1600" b="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begin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if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rising_edge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0" dirty="0" err="1">
                <a:solidFill>
                  <a:schemeClr val="tx1"/>
                </a:solidFill>
              </a:rPr>
              <a:t>clk</a:t>
            </a:r>
            <a:r>
              <a:rPr lang="en-US" sz="1600" b="0" dirty="0">
                <a:solidFill>
                  <a:schemeClr val="tx1"/>
                </a:solidFill>
              </a:rPr>
              <a:t>) </a:t>
            </a:r>
            <a:r>
              <a:rPr lang="en-US" sz="1600" dirty="0" smtClean="0">
                <a:solidFill>
                  <a:schemeClr val="tx1"/>
                </a:solidFill>
              </a:rPr>
              <a:t>then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 err="1" smtClean="0">
                <a:solidFill>
                  <a:schemeClr val="tx1"/>
                </a:solidFill>
              </a:rPr>
              <a:t>internal_clock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chemeClr val="tx1"/>
                </a:solidFill>
              </a:rPr>
              <a:t>&lt;= internal_clock+1;  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end if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if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falling_edge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0" dirty="0" err="1">
                <a:solidFill>
                  <a:schemeClr val="tx1"/>
                </a:solidFill>
              </a:rPr>
              <a:t>clk</a:t>
            </a:r>
            <a:r>
              <a:rPr lang="en-US" sz="1600" b="0" dirty="0">
                <a:solidFill>
                  <a:schemeClr val="tx1"/>
                </a:solidFill>
              </a:rPr>
              <a:t>)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		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    </a:t>
            </a:r>
            <a:r>
              <a:rPr lang="en-US" sz="1600" b="0" dirty="0" err="1">
                <a:solidFill>
                  <a:schemeClr val="tx1"/>
                </a:solidFill>
              </a:rPr>
              <a:t>divided_clk</a:t>
            </a:r>
            <a:r>
              <a:rPr lang="en-US" sz="1600" b="0" dirty="0">
                <a:solidFill>
                  <a:schemeClr val="tx1"/>
                </a:solidFill>
              </a:rPr>
              <a:t> &lt;= </a:t>
            </a:r>
            <a:r>
              <a:rPr lang="en-US" sz="1600" b="0" dirty="0" err="1" smtClean="0">
                <a:solidFill>
                  <a:schemeClr val="tx1"/>
                </a:solidFill>
              </a:rPr>
              <a:t>internal_clock</a:t>
            </a:r>
            <a:r>
              <a:rPr lang="en-US" sz="1600" b="0" dirty="0" smtClean="0">
                <a:solidFill>
                  <a:schemeClr val="tx1"/>
                </a:solidFill>
              </a:rPr>
              <a:t>(</a:t>
            </a:r>
            <a:r>
              <a:rPr lang="en-US" sz="1600" b="0" dirty="0" err="1" smtClean="0">
                <a:solidFill>
                  <a:schemeClr val="tx1"/>
                </a:solidFill>
              </a:rPr>
              <a:t>internal_clock'left</a:t>
            </a:r>
            <a:r>
              <a:rPr lang="en-US" sz="1600" b="0" dirty="0" smtClean="0">
                <a:solidFill>
                  <a:schemeClr val="tx1"/>
                </a:solidFill>
              </a:rPr>
              <a:t>);</a:t>
            </a:r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end if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 process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rgbClr val="009900"/>
                </a:solidFill>
              </a:rPr>
              <a:t>sp1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  <a:r>
              <a:rPr lang="en-US" sz="1600" b="0" dirty="0" smtClean="0">
                <a:solidFill>
                  <a:schemeClr val="tx1"/>
                </a:solidFill>
              </a:rPr>
              <a:t>  </a:t>
            </a:r>
            <a:r>
              <a:rPr lang="en-US" sz="1600" b="0" dirty="0">
                <a:solidFill>
                  <a:schemeClr val="tx1"/>
                </a:solidFill>
              </a:rPr>
              <a:t>			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b="0" dirty="0">
                <a:solidFill>
                  <a:srgbClr val="C00000"/>
                </a:solidFill>
              </a:rPr>
              <a:t>sp3</a:t>
            </a:r>
            <a:r>
              <a:rPr lang="en-US" sz="1600" b="0" dirty="0">
                <a:solidFill>
                  <a:schemeClr val="tx1"/>
                </a:solidFill>
              </a:rPr>
              <a:t>: process (</a:t>
            </a:r>
            <a:r>
              <a:rPr lang="en-US" sz="1600" b="0" dirty="0" err="1">
                <a:solidFill>
                  <a:schemeClr val="tx1"/>
                </a:solidFill>
              </a:rPr>
              <a:t>divided_clk</a:t>
            </a:r>
            <a:r>
              <a:rPr lang="en-US" sz="1600" b="0" dirty="0">
                <a:solidFill>
                  <a:schemeClr val="tx1"/>
                </a:solidFill>
              </a:rPr>
              <a:t>)	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begin</a:t>
            </a:r>
            <a:r>
              <a:rPr lang="en-US" sz="1600" b="0" dirty="0">
                <a:solidFill>
                  <a:schemeClr val="tx1"/>
                </a:solidFill>
              </a:rPr>
              <a:t>				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if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rising_edge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0" dirty="0" err="1">
                <a:solidFill>
                  <a:schemeClr val="tx1"/>
                </a:solidFill>
              </a:rPr>
              <a:t>divided_clk</a:t>
            </a:r>
            <a:r>
              <a:rPr lang="en-US" sz="1600" b="0" dirty="0">
                <a:solidFill>
                  <a:schemeClr val="tx1"/>
                </a:solidFill>
              </a:rPr>
              <a:t>)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  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if</a:t>
            </a:r>
            <a:r>
              <a:rPr lang="en-US" sz="1600" b="0" dirty="0">
                <a:solidFill>
                  <a:schemeClr val="tx1"/>
                </a:solidFill>
              </a:rPr>
              <a:t>  </a:t>
            </a:r>
            <a:r>
              <a:rPr lang="en-US" sz="1600" b="0" dirty="0" err="1">
                <a:solidFill>
                  <a:schemeClr val="tx1"/>
                </a:solidFill>
              </a:rPr>
              <a:t>positive_reset</a:t>
            </a:r>
            <a:r>
              <a:rPr lang="en-US" sz="1600" b="0" dirty="0">
                <a:solidFill>
                  <a:schemeClr val="tx1"/>
                </a:solidFill>
              </a:rPr>
              <a:t> = '1'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 shift &lt;= (</a:t>
            </a:r>
            <a:r>
              <a:rPr lang="en-US" sz="1600" dirty="0">
                <a:solidFill>
                  <a:schemeClr val="tx1"/>
                </a:solidFill>
              </a:rPr>
              <a:t>others</a:t>
            </a:r>
            <a:r>
              <a:rPr lang="en-US" sz="1600" b="0" dirty="0">
                <a:solidFill>
                  <a:schemeClr val="tx1"/>
                </a:solidFill>
              </a:rPr>
              <a:t>=&gt;'0'); 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   </a:t>
            </a:r>
            <a:r>
              <a:rPr lang="en-US" sz="1600" dirty="0">
                <a:solidFill>
                  <a:schemeClr val="tx1"/>
                </a:solidFill>
              </a:rPr>
              <a:t>if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load_enable</a:t>
            </a:r>
            <a:r>
              <a:rPr lang="en-US" sz="1600" b="0" dirty="0">
                <a:solidFill>
                  <a:schemeClr val="tx1"/>
                </a:solidFill>
              </a:rPr>
              <a:t> = '1'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   shift &lt;= </a:t>
            </a:r>
            <a:r>
              <a:rPr lang="en-US" sz="1600" b="0" dirty="0" err="1">
                <a:solidFill>
                  <a:schemeClr val="tx1"/>
                </a:solidFill>
              </a:rPr>
              <a:t>sw</a:t>
            </a:r>
            <a:r>
              <a:rPr lang="en-US" sz="1600" b="0" dirty="0">
                <a:solidFill>
                  <a:schemeClr val="tx1"/>
                </a:solidFill>
              </a:rPr>
              <a:t>;   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   </a:t>
            </a:r>
            <a:r>
              <a:rPr lang="en-US" sz="1600" dirty="0" err="1">
                <a:solidFill>
                  <a:schemeClr val="tx1"/>
                </a:solidFill>
              </a:rPr>
              <a:t>elsif</a:t>
            </a:r>
            <a:r>
              <a:rPr lang="en-US" sz="1600" b="0" dirty="0">
                <a:solidFill>
                  <a:schemeClr val="tx1"/>
                </a:solidFill>
              </a:rPr>
              <a:t> right = '1' </a:t>
            </a:r>
            <a:r>
              <a:rPr lang="en-US" sz="1600" dirty="0">
                <a:solidFill>
                  <a:schemeClr val="tx1"/>
                </a:solidFill>
              </a:rPr>
              <a:t>then</a:t>
            </a:r>
            <a:r>
              <a:rPr lang="en-US" sz="1600" b="0" dirty="0">
                <a:solidFill>
                  <a:schemeClr val="tx1"/>
                </a:solidFill>
              </a:rPr>
              <a:t>   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	shift &lt;= shift(0) &amp; shift(14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1);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   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	shift &lt;= shift(13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 &amp; shift(14);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   </a:t>
            </a:r>
            <a:r>
              <a:rPr lang="en-US" sz="1600" dirty="0">
                <a:solidFill>
                  <a:schemeClr val="tx1"/>
                </a:solidFill>
              </a:rPr>
              <a:t>end if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end if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end if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 process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rgbClr val="C00000"/>
                </a:solidFill>
              </a:rPr>
              <a:t>sp3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end </a:t>
            </a:r>
            <a:r>
              <a:rPr lang="en-US" sz="1600" b="0" dirty="0">
                <a:solidFill>
                  <a:schemeClr val="tx1"/>
                </a:solidFill>
              </a:rPr>
              <a:t>Behavioral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  <a:endParaRPr lang="en-US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31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1905000" y="76200"/>
            <a:ext cx="525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VHDL </a:t>
            </a:r>
            <a:r>
              <a:rPr lang="pt-PT" sz="2400" u="sng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comportamental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e estrutural</a:t>
            </a:r>
            <a:endParaRPr lang="en-US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046" y="914400"/>
            <a:ext cx="7277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chemeClr val="tx1"/>
                </a:solidFill>
              </a:rPr>
              <a:t>Descrição do comportamento semelhante à descrição na programação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0" y="2632770"/>
            <a:ext cx="9141619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hangingPunct="0"/>
            <a:r>
              <a:rPr lang="en-US" sz="1600" dirty="0">
                <a:solidFill>
                  <a:schemeClr val="tx1"/>
                </a:solidFill>
              </a:rPr>
              <a:t>library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ieee</a:t>
            </a:r>
            <a:r>
              <a:rPr lang="en-US" sz="1600" b="0" dirty="0">
                <a:solidFill>
                  <a:schemeClr val="tx1"/>
                </a:solidFill>
              </a:rPr>
              <a:t>;		      </a:t>
            </a:r>
          </a:p>
          <a:p>
            <a:pPr hangingPunct="0"/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ieee.std_logic_1164.</a:t>
            </a:r>
            <a:r>
              <a:rPr lang="en-US" sz="1600" dirty="0">
                <a:solidFill>
                  <a:schemeClr val="tx1"/>
                </a:solidFill>
              </a:rPr>
              <a:t>all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</a:p>
          <a:p>
            <a:pPr hangingPunct="0"/>
            <a:endParaRPr lang="en-US" sz="1600" b="0" dirty="0">
              <a:solidFill>
                <a:schemeClr val="tx1"/>
              </a:solidFill>
            </a:endParaRPr>
          </a:p>
          <a:p>
            <a:pPr hangingPunct="0"/>
            <a:r>
              <a:rPr lang="en-US" sz="1600" dirty="0">
                <a:solidFill>
                  <a:schemeClr val="tx1"/>
                </a:solidFill>
              </a:rPr>
              <a:t>entity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b</a:t>
            </a:r>
            <a:r>
              <a:rPr lang="en-US" sz="1600" b="0" dirty="0" err="1" smtClean="0">
                <a:solidFill>
                  <a:schemeClr val="tx1"/>
                </a:solidFill>
              </a:rPr>
              <a:t>ehavioralVHDL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  <a:r>
              <a:rPr lang="en-US" sz="1600" b="0" dirty="0">
                <a:solidFill>
                  <a:schemeClr val="tx1"/>
                </a:solidFill>
              </a:rPr>
              <a:t>	</a:t>
            </a: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port</a:t>
            </a:r>
            <a:r>
              <a:rPr lang="en-US" sz="1600" b="0" dirty="0">
                <a:solidFill>
                  <a:schemeClr val="tx1"/>
                </a:solidFill>
              </a:rPr>
              <a:t> (x1, x2, x3 </a:t>
            </a:r>
            <a:r>
              <a:rPr lang="en-US" sz="1600" b="0" dirty="0" smtClean="0">
                <a:solidFill>
                  <a:schemeClr val="tx1"/>
                </a:solidFill>
              </a:rPr>
              <a:t>	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  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; </a:t>
            </a: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          	  y  	</a:t>
            </a:r>
            <a:r>
              <a:rPr lang="en-US" sz="1600" b="0" dirty="0" smtClean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out</a:t>
            </a:r>
            <a:r>
              <a:rPr lang="en-US" sz="1600" b="0" dirty="0">
                <a:solidFill>
                  <a:schemeClr val="tx1"/>
                </a:solidFill>
              </a:rPr>
              <a:t>  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);</a:t>
            </a:r>
          </a:p>
          <a:p>
            <a:pPr hangingPunct="0"/>
            <a:r>
              <a:rPr lang="en-US" sz="1600" dirty="0">
                <a:solidFill>
                  <a:schemeClr val="tx1"/>
                </a:solidFill>
              </a:rPr>
              <a:t>end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BehavioralVHDL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</a:p>
          <a:p>
            <a:pPr hangingPunct="0"/>
            <a:endParaRPr lang="en-US" sz="1600" b="0" dirty="0">
              <a:solidFill>
                <a:schemeClr val="tx1"/>
              </a:solidFill>
            </a:endParaRPr>
          </a:p>
          <a:p>
            <a:pPr hangingPunct="0"/>
            <a:r>
              <a:rPr lang="en-US" sz="1600" dirty="0">
                <a:solidFill>
                  <a:schemeClr val="tx1"/>
                </a:solidFill>
              </a:rPr>
              <a:t>architecture</a:t>
            </a:r>
            <a:r>
              <a:rPr lang="en-US" sz="1600" b="0" dirty="0">
                <a:solidFill>
                  <a:schemeClr val="tx1"/>
                </a:solidFill>
              </a:rPr>
              <a:t> behavioral </a:t>
            </a:r>
            <a:r>
              <a:rPr lang="en-US" sz="1600" dirty="0">
                <a:solidFill>
                  <a:schemeClr val="tx1"/>
                </a:solidFill>
              </a:rPr>
              <a:t>of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BehavioralVHDL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</a:p>
          <a:p>
            <a:pPr hangingPunct="0"/>
            <a:r>
              <a:rPr lang="en-US" sz="1600" dirty="0" smtClean="0">
                <a:solidFill>
                  <a:schemeClr val="tx1"/>
                </a:solidFill>
              </a:rPr>
              <a:t>begin</a:t>
            </a:r>
            <a:endParaRPr lang="en-US" sz="1600" b="0" dirty="0">
              <a:solidFill>
                <a:schemeClr val="tx1"/>
              </a:solidFill>
            </a:endParaRPr>
          </a:p>
          <a:p>
            <a:pPr hangingPunct="0"/>
            <a:endParaRPr lang="en-US" sz="1600" b="0" dirty="0">
              <a:solidFill>
                <a:schemeClr val="tx1"/>
              </a:solidFill>
            </a:endParaRPr>
          </a:p>
          <a:p>
            <a:pPr hangingPunct="0"/>
            <a:r>
              <a:rPr lang="en-US" sz="1600" b="0" dirty="0" smtClean="0">
                <a:solidFill>
                  <a:schemeClr val="tx1"/>
                </a:solidFill>
              </a:rPr>
              <a:t>     y </a:t>
            </a:r>
            <a:r>
              <a:rPr lang="en-US" sz="1600" b="0" dirty="0">
                <a:solidFill>
                  <a:schemeClr val="tx1"/>
                </a:solidFill>
              </a:rPr>
              <a:t>&lt;= </a:t>
            </a:r>
            <a:r>
              <a:rPr lang="en-US" sz="1600" b="0" dirty="0" smtClean="0">
                <a:solidFill>
                  <a:schemeClr val="tx1"/>
                </a:solidFill>
              </a:rPr>
              <a:t>(</a:t>
            </a:r>
            <a:r>
              <a:rPr lang="en-US" sz="1600" b="0" dirty="0">
                <a:solidFill>
                  <a:schemeClr val="tx1"/>
                </a:solidFill>
              </a:rPr>
              <a:t>x1 </a:t>
            </a:r>
            <a:r>
              <a:rPr lang="en-US" sz="1600" dirty="0">
                <a:solidFill>
                  <a:schemeClr val="tx1"/>
                </a:solidFill>
              </a:rPr>
              <a:t>and not</a:t>
            </a:r>
            <a:r>
              <a:rPr lang="en-US" sz="1600" b="0" dirty="0">
                <a:solidFill>
                  <a:schemeClr val="tx1"/>
                </a:solidFill>
              </a:rPr>
              <a:t> x2 </a:t>
            </a:r>
            <a:r>
              <a:rPr lang="en-US" sz="1600" dirty="0">
                <a:solidFill>
                  <a:schemeClr val="tx1"/>
                </a:solidFill>
              </a:rPr>
              <a:t>and not</a:t>
            </a:r>
            <a:r>
              <a:rPr lang="en-US" sz="1600" b="0" dirty="0">
                <a:solidFill>
                  <a:schemeClr val="tx1"/>
                </a:solidFill>
              </a:rPr>
              <a:t> x3) </a:t>
            </a:r>
            <a:r>
              <a:rPr lang="en-US" sz="1600" dirty="0">
                <a:solidFill>
                  <a:schemeClr val="tx1"/>
                </a:solidFill>
              </a:rPr>
              <a:t>or</a:t>
            </a:r>
            <a:r>
              <a:rPr lang="en-US" sz="1600" b="0" dirty="0">
                <a:solidFill>
                  <a:schemeClr val="tx1"/>
                </a:solidFill>
              </a:rPr>
              <a:t> (</a:t>
            </a:r>
            <a:r>
              <a:rPr lang="en-US" sz="1600" dirty="0">
                <a:solidFill>
                  <a:schemeClr val="tx1"/>
                </a:solidFill>
              </a:rPr>
              <a:t>not</a:t>
            </a:r>
            <a:r>
              <a:rPr lang="en-US" sz="1600" b="0" dirty="0">
                <a:solidFill>
                  <a:schemeClr val="tx1"/>
                </a:solidFill>
              </a:rPr>
              <a:t> x1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b="0" dirty="0">
                <a:solidFill>
                  <a:schemeClr val="tx1"/>
                </a:solidFill>
              </a:rPr>
              <a:t> x2 </a:t>
            </a:r>
            <a:r>
              <a:rPr lang="en-US" sz="1600" dirty="0">
                <a:solidFill>
                  <a:schemeClr val="tx1"/>
                </a:solidFill>
              </a:rPr>
              <a:t>and not</a:t>
            </a:r>
            <a:r>
              <a:rPr lang="en-US" sz="1600" b="0" dirty="0">
                <a:solidFill>
                  <a:schemeClr val="tx1"/>
                </a:solidFill>
              </a:rPr>
              <a:t> x3) </a:t>
            </a:r>
            <a:r>
              <a:rPr lang="en-US" sz="1600" dirty="0" smtClean="0">
                <a:solidFill>
                  <a:schemeClr val="tx1"/>
                </a:solidFill>
              </a:rPr>
              <a:t>or</a:t>
            </a:r>
            <a:r>
              <a:rPr lang="en-US" sz="1600" b="0" dirty="0" smtClean="0">
                <a:solidFill>
                  <a:schemeClr val="tx1"/>
                </a:solidFill>
              </a:rPr>
              <a:t> (</a:t>
            </a:r>
            <a:r>
              <a:rPr lang="en-US" sz="1600" dirty="0">
                <a:solidFill>
                  <a:schemeClr val="tx1"/>
                </a:solidFill>
              </a:rPr>
              <a:t>not</a:t>
            </a:r>
            <a:r>
              <a:rPr lang="en-US" sz="1600" b="0" dirty="0">
                <a:solidFill>
                  <a:schemeClr val="tx1"/>
                </a:solidFill>
              </a:rPr>
              <a:t> x1 </a:t>
            </a:r>
            <a:r>
              <a:rPr lang="en-US" sz="1600" dirty="0">
                <a:solidFill>
                  <a:schemeClr val="tx1"/>
                </a:solidFill>
              </a:rPr>
              <a:t>and not</a:t>
            </a:r>
            <a:r>
              <a:rPr lang="en-US" sz="1600" b="0" dirty="0">
                <a:solidFill>
                  <a:schemeClr val="tx1"/>
                </a:solidFill>
              </a:rPr>
              <a:t> x2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</a:rPr>
              <a:t>x3); </a:t>
            </a:r>
          </a:p>
          <a:p>
            <a:pPr hangingPunct="0"/>
            <a:endParaRPr lang="en-US" sz="1600" b="0" dirty="0">
              <a:solidFill>
                <a:schemeClr val="tx1"/>
              </a:solidFill>
            </a:endParaRPr>
          </a:p>
          <a:p>
            <a:pPr hangingPunct="0"/>
            <a:r>
              <a:rPr lang="en-US" sz="1600" dirty="0" smtClean="0">
                <a:solidFill>
                  <a:schemeClr val="tx1"/>
                </a:solidFill>
              </a:rPr>
              <a:t>end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  <a:r>
              <a:rPr lang="en-US" sz="1600" b="0" dirty="0">
                <a:solidFill>
                  <a:schemeClr val="tx1"/>
                </a:solidFill>
              </a:rPr>
              <a:t>behavioral;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2770" y="1524000"/>
            <a:ext cx="4262630" cy="262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00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32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1905000" y="76200"/>
            <a:ext cx="525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VHDL comportamental e </a:t>
            </a:r>
            <a:r>
              <a:rPr lang="pt-PT" sz="2400" u="sng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estrutural</a:t>
            </a:r>
            <a:endParaRPr lang="en-US" sz="2400" u="sng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3187" y="1676400"/>
            <a:ext cx="4262630" cy="262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3002" y="885092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0" dirty="0" smtClean="0">
                <a:solidFill>
                  <a:schemeClr val="tx1"/>
                </a:solidFill>
              </a:rPr>
              <a:t>Permite descrever um circuito com base em </a:t>
            </a:r>
            <a:r>
              <a:rPr lang="pt-PT" sz="1800" b="0" dirty="0" smtClean="0">
                <a:solidFill>
                  <a:srgbClr val="FF9900"/>
                </a:solidFill>
              </a:rPr>
              <a:t>componentes existentes </a:t>
            </a:r>
            <a:r>
              <a:rPr lang="pt-PT" sz="1800" b="0" dirty="0" smtClean="0">
                <a:solidFill>
                  <a:schemeClr val="tx1"/>
                </a:solidFill>
              </a:rPr>
              <a:t>que são incluídos na descrição. Ligações entre componentes são escritas utilizando sinais 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47272" y="1871004"/>
            <a:ext cx="227396" cy="228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74234" y="2839328"/>
            <a:ext cx="227396" cy="228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200" y="3810000"/>
            <a:ext cx="227396" cy="228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92970" y="2840502"/>
            <a:ext cx="227396" cy="228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4876800"/>
            <a:ext cx="73716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pt-PT" sz="1600" b="0" dirty="0" smtClean="0">
                <a:solidFill>
                  <a:schemeClr val="tx1"/>
                </a:solidFill>
              </a:rPr>
              <a:t>Biblioteca </a:t>
            </a:r>
            <a:r>
              <a:rPr lang="pt-PT" sz="1600" b="0" dirty="0" err="1" smtClean="0">
                <a:solidFill>
                  <a:schemeClr val="tx1"/>
                </a:solidFill>
              </a:rPr>
              <a:t>Xilinx</a:t>
            </a:r>
            <a:r>
              <a:rPr lang="pt-PT" sz="1600" b="0" dirty="0" smtClean="0">
                <a:solidFill>
                  <a:schemeClr val="tx1"/>
                </a:solidFill>
              </a:rPr>
              <a:t> UNISIM (ficheiro </a:t>
            </a:r>
            <a:r>
              <a:rPr lang="pt-PT" sz="1600" b="0" i="1" dirty="0" err="1" smtClean="0">
                <a:solidFill>
                  <a:schemeClr val="tx1"/>
                </a:solidFill>
              </a:rPr>
              <a:t>unisim_VCOMP.vhd</a:t>
            </a:r>
            <a:r>
              <a:rPr lang="pt-PT" sz="1600" b="0" dirty="0" smtClean="0">
                <a:solidFill>
                  <a:schemeClr val="tx1"/>
                </a:solidFill>
              </a:rPr>
              <a:t>).  Exemplo de descrição:</a:t>
            </a:r>
          </a:p>
          <a:p>
            <a:pPr hangingPunct="0"/>
            <a:endParaRPr lang="pt-PT" sz="1600" b="0" dirty="0" smtClean="0">
              <a:solidFill>
                <a:schemeClr val="tx1"/>
              </a:solidFill>
            </a:endParaRPr>
          </a:p>
          <a:p>
            <a:pPr hangingPunct="0"/>
            <a:r>
              <a:rPr lang="pt-PT" sz="1600" dirty="0" err="1" smtClean="0">
                <a:solidFill>
                  <a:schemeClr val="tx1"/>
                </a:solidFill>
              </a:rPr>
              <a:t>component</a:t>
            </a:r>
            <a:r>
              <a:rPr lang="pt-PT" sz="1600" b="0" dirty="0" smtClean="0">
                <a:solidFill>
                  <a:schemeClr val="tx1"/>
                </a:solidFill>
              </a:rPr>
              <a:t> AND3B3</a:t>
            </a:r>
          </a:p>
          <a:p>
            <a:pPr hangingPunct="0"/>
            <a:r>
              <a:rPr lang="pt-PT" sz="1600" b="0" dirty="0" smtClean="0">
                <a:solidFill>
                  <a:schemeClr val="tx1"/>
                </a:solidFill>
              </a:rPr>
              <a:t>  </a:t>
            </a:r>
            <a:r>
              <a:rPr lang="pt-PT" sz="1600" dirty="0" err="1" smtClean="0">
                <a:solidFill>
                  <a:schemeClr val="tx1"/>
                </a:solidFill>
              </a:rPr>
              <a:t>port</a:t>
            </a:r>
            <a:r>
              <a:rPr lang="pt-PT" sz="1600" b="0" dirty="0" smtClean="0">
                <a:solidFill>
                  <a:schemeClr val="tx1"/>
                </a:solidFill>
              </a:rPr>
              <a:t> (	O 	: </a:t>
            </a:r>
            <a:r>
              <a:rPr lang="pt-PT" sz="1600" dirty="0" smtClean="0">
                <a:solidFill>
                  <a:schemeClr val="tx1"/>
                </a:solidFill>
              </a:rPr>
              <a:t>out</a:t>
            </a:r>
            <a:r>
              <a:rPr lang="pt-PT" sz="1600" b="0" dirty="0" smtClean="0">
                <a:solidFill>
                  <a:schemeClr val="tx1"/>
                </a:solidFill>
              </a:rPr>
              <a:t> 	</a:t>
            </a:r>
            <a:r>
              <a:rPr lang="pt-PT" sz="1600" b="0" dirty="0" err="1" smtClean="0">
                <a:solidFill>
                  <a:schemeClr val="tx1"/>
                </a:solidFill>
              </a:rPr>
              <a:t>std_ulogic</a:t>
            </a:r>
            <a:r>
              <a:rPr lang="pt-PT" sz="1600" b="0" dirty="0" smtClean="0">
                <a:solidFill>
                  <a:schemeClr val="tx1"/>
                </a:solidFill>
              </a:rPr>
              <a:t>;     </a:t>
            </a:r>
          </a:p>
          <a:p>
            <a:pPr hangingPunct="0"/>
            <a:r>
              <a:rPr lang="pt-PT" sz="1600" b="0" dirty="0" smtClean="0">
                <a:solidFill>
                  <a:schemeClr val="tx1"/>
                </a:solidFill>
              </a:rPr>
              <a:t>     </a:t>
            </a:r>
            <a:r>
              <a:rPr lang="pt-PT" sz="1600" b="0" dirty="0">
                <a:solidFill>
                  <a:schemeClr val="tx1"/>
                </a:solidFill>
              </a:rPr>
              <a:t>	</a:t>
            </a:r>
            <a:r>
              <a:rPr lang="pt-PT" sz="1600" b="0" dirty="0" smtClean="0">
                <a:solidFill>
                  <a:schemeClr val="tx1"/>
                </a:solidFill>
              </a:rPr>
              <a:t>I0, I1, I2   : </a:t>
            </a:r>
            <a:r>
              <a:rPr lang="pt-PT" sz="1600" dirty="0" smtClean="0">
                <a:solidFill>
                  <a:schemeClr val="tx1"/>
                </a:solidFill>
              </a:rPr>
              <a:t>in</a:t>
            </a:r>
            <a:r>
              <a:rPr lang="pt-PT" sz="1600" b="0" dirty="0" smtClean="0">
                <a:solidFill>
                  <a:schemeClr val="tx1"/>
                </a:solidFill>
              </a:rPr>
              <a:t> 	</a:t>
            </a:r>
            <a:r>
              <a:rPr lang="pt-PT" sz="1600" b="0" dirty="0" err="1" smtClean="0">
                <a:solidFill>
                  <a:schemeClr val="tx1"/>
                </a:solidFill>
              </a:rPr>
              <a:t>std_ulogic</a:t>
            </a:r>
            <a:r>
              <a:rPr lang="pt-PT" sz="1600" b="0" dirty="0" smtClean="0">
                <a:solidFill>
                  <a:schemeClr val="tx1"/>
                </a:solidFill>
              </a:rPr>
              <a:t>); </a:t>
            </a:r>
          </a:p>
          <a:p>
            <a:r>
              <a:rPr lang="pt-PT" sz="1600" dirty="0" err="1" smtClean="0">
                <a:solidFill>
                  <a:schemeClr val="tx1"/>
                </a:solidFill>
              </a:rPr>
              <a:t>end</a:t>
            </a:r>
            <a:r>
              <a:rPr lang="pt-PT" sz="1600" dirty="0" smtClean="0">
                <a:solidFill>
                  <a:schemeClr val="tx1"/>
                </a:solidFill>
              </a:rPr>
              <a:t> </a:t>
            </a:r>
            <a:r>
              <a:rPr lang="pt-PT" sz="1600" dirty="0" err="1" smtClean="0">
                <a:solidFill>
                  <a:schemeClr val="tx1"/>
                </a:solidFill>
              </a:rPr>
              <a:t>component</a:t>
            </a:r>
            <a:r>
              <a:rPr lang="pt-PT" sz="1600" b="0" dirty="0" smtClean="0">
                <a:solidFill>
                  <a:schemeClr val="tx1"/>
                </a:solidFill>
              </a:rPr>
              <a:t>;</a:t>
            </a:r>
            <a:endParaRPr lang="pt-PT" sz="1600" b="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1676400"/>
            <a:ext cx="990600" cy="762000"/>
          </a:xfrm>
          <a:prstGeom prst="ellipse">
            <a:avLst/>
          </a:prstGeom>
          <a:noFill/>
          <a:ln w="3175">
            <a:solidFill>
              <a:srgbClr val="00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10000" y="2667000"/>
            <a:ext cx="990600" cy="762000"/>
          </a:xfrm>
          <a:prstGeom prst="ellipse">
            <a:avLst/>
          </a:prstGeom>
          <a:noFill/>
          <a:ln w="3175">
            <a:solidFill>
              <a:srgbClr val="00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10000" y="3581400"/>
            <a:ext cx="990600" cy="762000"/>
          </a:xfrm>
          <a:prstGeom prst="ellipse">
            <a:avLst/>
          </a:prstGeom>
          <a:noFill/>
          <a:ln w="3175">
            <a:solidFill>
              <a:srgbClr val="00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209800" y="1531423"/>
            <a:ext cx="228600" cy="906977"/>
          </a:xfrm>
          <a:prstGeom prst="leftBrac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0600" y="1532450"/>
            <a:ext cx="1143000" cy="830997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b="0" dirty="0" smtClean="0">
                <a:solidFill>
                  <a:schemeClr val="tx1"/>
                </a:solidFill>
              </a:rPr>
              <a:t>Portos de </a:t>
            </a:r>
            <a:r>
              <a:rPr lang="pt-PT" sz="1600" b="0" dirty="0">
                <a:solidFill>
                  <a:schemeClr val="tx1"/>
                </a:solidFill>
              </a:rPr>
              <a:t>e</a:t>
            </a:r>
            <a:r>
              <a:rPr lang="pt-PT" sz="1600" b="0" dirty="0" smtClean="0">
                <a:solidFill>
                  <a:schemeClr val="tx1"/>
                </a:solidFill>
              </a:rPr>
              <a:t>ntrada externos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5600" y="2535871"/>
            <a:ext cx="1143000" cy="830997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b="0" dirty="0" smtClean="0">
                <a:solidFill>
                  <a:schemeClr val="tx1"/>
                </a:solidFill>
              </a:rPr>
              <a:t>Porto da saída externo</a:t>
            </a:r>
            <a:endParaRPr lang="en-US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33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0" y="-68997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VHDL comportamental e </a:t>
            </a:r>
            <a:r>
              <a:rPr lang="pt-PT" sz="2400" u="sng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estrutural</a:t>
            </a:r>
            <a:endParaRPr lang="en-US" sz="2400" u="sng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666" y="914400"/>
            <a:ext cx="4262630" cy="262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800600" y="2494442"/>
            <a:ext cx="4114800" cy="4050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800600" y="88790"/>
            <a:ext cx="3756156" cy="65556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library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 err="1" smtClean="0">
                <a:solidFill>
                  <a:schemeClr val="tx1"/>
                </a:solidFill>
              </a:rPr>
              <a:t>ieee</a:t>
            </a:r>
            <a:r>
              <a:rPr lang="en-US" sz="1400" b="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400" b="0" dirty="0" smtClean="0">
                <a:solidFill>
                  <a:schemeClr val="tx1"/>
                </a:solidFill>
              </a:rPr>
              <a:t>use ieee.std_logic_1164.all;</a:t>
            </a:r>
          </a:p>
          <a:p>
            <a:endParaRPr lang="en-US" sz="1400" b="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library</a:t>
            </a:r>
            <a:r>
              <a:rPr lang="en-US" sz="1400" b="0" dirty="0" smtClean="0">
                <a:solidFill>
                  <a:schemeClr val="tx1"/>
                </a:solidFill>
              </a:rPr>
              <a:t> UNISIM;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use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 err="1" smtClean="0">
                <a:solidFill>
                  <a:schemeClr val="tx1"/>
                </a:solidFill>
              </a:rPr>
              <a:t>UNISIM.Vcomponents.</a:t>
            </a:r>
            <a:r>
              <a:rPr lang="en-US" sz="1400" dirty="0" err="1" smtClean="0">
                <a:solidFill>
                  <a:srgbClr val="C00000"/>
                </a:solidFill>
              </a:rPr>
              <a:t>all</a:t>
            </a:r>
            <a:r>
              <a:rPr lang="en-US" sz="1400" b="0" dirty="0" smtClean="0">
                <a:solidFill>
                  <a:schemeClr val="tx1"/>
                </a:solidFill>
              </a:rPr>
              <a:t>;</a:t>
            </a:r>
          </a:p>
          <a:p>
            <a:endParaRPr lang="en-US" sz="1400" b="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entity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 err="1" smtClean="0">
                <a:solidFill>
                  <a:schemeClr val="tx1"/>
                </a:solidFill>
              </a:rPr>
              <a:t>StructuralVHDL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is</a:t>
            </a:r>
          </a:p>
          <a:p>
            <a:r>
              <a:rPr lang="en-US" sz="1400" b="0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port</a:t>
            </a:r>
            <a:r>
              <a:rPr lang="en-US" sz="1400" b="0" dirty="0" smtClean="0">
                <a:solidFill>
                  <a:schemeClr val="tx1"/>
                </a:solidFill>
              </a:rPr>
              <a:t> ( </a:t>
            </a:r>
            <a:r>
              <a:rPr lang="en-US" sz="1400" b="0" dirty="0" smtClean="0">
                <a:solidFill>
                  <a:srgbClr val="7030A0"/>
                </a:solidFill>
              </a:rPr>
              <a:t>x1,x2,x3</a:t>
            </a:r>
            <a:r>
              <a:rPr lang="en-US" sz="1400" b="0" dirty="0" smtClean="0">
                <a:solidFill>
                  <a:schemeClr val="tx1"/>
                </a:solidFill>
              </a:rPr>
              <a:t> 	: </a:t>
            </a:r>
            <a:r>
              <a:rPr lang="en-US" sz="1400" dirty="0" smtClean="0">
                <a:solidFill>
                  <a:schemeClr val="tx1"/>
                </a:solidFill>
              </a:rPr>
              <a:t>in</a:t>
            </a:r>
            <a:r>
              <a:rPr lang="en-US" sz="1400" b="0" dirty="0" smtClean="0">
                <a:solidFill>
                  <a:schemeClr val="tx1"/>
                </a:solidFill>
              </a:rPr>
              <a:t>    </a:t>
            </a:r>
            <a:r>
              <a:rPr lang="en-US" sz="1400" b="0" dirty="0" err="1" smtClean="0">
                <a:solidFill>
                  <a:schemeClr val="tx1"/>
                </a:solidFill>
              </a:rPr>
              <a:t>std_logic</a:t>
            </a:r>
            <a:r>
              <a:rPr lang="en-US" sz="1400" b="0" dirty="0" smtClean="0">
                <a:solidFill>
                  <a:schemeClr val="tx1"/>
                </a:solidFill>
              </a:rPr>
              <a:t>; </a:t>
            </a:r>
          </a:p>
          <a:p>
            <a:r>
              <a:rPr lang="en-US" sz="1400" b="0" dirty="0" smtClean="0">
                <a:solidFill>
                  <a:schemeClr val="tx1"/>
                </a:solidFill>
              </a:rPr>
              <a:t>               </a:t>
            </a:r>
            <a:r>
              <a:rPr lang="en-US" sz="1400" b="0" dirty="0" smtClean="0">
                <a:solidFill>
                  <a:srgbClr val="009900"/>
                </a:solidFill>
              </a:rPr>
              <a:t>y</a:t>
            </a:r>
            <a:r>
              <a:rPr lang="en-US" sz="1400" b="0" dirty="0" smtClean="0">
                <a:solidFill>
                  <a:schemeClr val="tx1"/>
                </a:solidFill>
              </a:rPr>
              <a:t>  	: </a:t>
            </a:r>
            <a:r>
              <a:rPr lang="en-US" sz="1400" dirty="0" smtClean="0">
                <a:solidFill>
                  <a:schemeClr val="tx1"/>
                </a:solidFill>
              </a:rPr>
              <a:t>out</a:t>
            </a:r>
            <a:r>
              <a:rPr lang="en-US" sz="1400" b="0" dirty="0" smtClean="0">
                <a:solidFill>
                  <a:schemeClr val="tx1"/>
                </a:solidFill>
              </a:rPr>
              <a:t>   </a:t>
            </a:r>
            <a:r>
              <a:rPr lang="en-US" sz="1400" b="0" dirty="0" err="1" smtClean="0">
                <a:solidFill>
                  <a:schemeClr val="tx1"/>
                </a:solidFill>
              </a:rPr>
              <a:t>std_logic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</a:rPr>
              <a:t>  );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end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 err="1" smtClean="0">
                <a:solidFill>
                  <a:schemeClr val="tx1"/>
                </a:solidFill>
              </a:rPr>
              <a:t>StructuralVHDL</a:t>
            </a:r>
            <a:r>
              <a:rPr lang="en-US" sz="1400" b="0" dirty="0" smtClean="0">
                <a:solidFill>
                  <a:schemeClr val="tx1"/>
                </a:solidFill>
              </a:rPr>
              <a:t>;</a:t>
            </a:r>
          </a:p>
          <a:p>
            <a:endParaRPr lang="en-US" sz="1400" b="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architecture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BEHAVIORAL </a:t>
            </a:r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of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400" b="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StructuralVHDL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is</a:t>
            </a:r>
          </a:p>
          <a:p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signal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400" b="0" i="1" dirty="0" smtClean="0">
                <a:solidFill>
                  <a:schemeClr val="tx1"/>
                </a:solidFill>
                <a:latin typeface="Arial Narrow" pitchFamily="34" charset="0"/>
              </a:rPr>
              <a:t>out_and1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: </a:t>
            </a:r>
            <a:r>
              <a:rPr lang="en-US" sz="1400" b="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std_logic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;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signal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400" b="0" i="1" dirty="0" smtClean="0">
                <a:solidFill>
                  <a:schemeClr val="tx1"/>
                </a:solidFill>
                <a:latin typeface="Arial Narrow" pitchFamily="34" charset="0"/>
              </a:rPr>
              <a:t>out_and2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: </a:t>
            </a:r>
            <a:r>
              <a:rPr lang="en-US" sz="1400" b="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std_logic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;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signal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400" b="0" i="1" dirty="0" smtClean="0">
                <a:solidFill>
                  <a:schemeClr val="tx1"/>
                </a:solidFill>
                <a:latin typeface="Arial Narrow" pitchFamily="34" charset="0"/>
              </a:rPr>
              <a:t>out_and3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: </a:t>
            </a:r>
            <a:r>
              <a:rPr lang="en-US" sz="1400" b="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std_logic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begin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US" sz="1400" b="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or_circuit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: OR3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     </a:t>
            </a:r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port map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(I0=&gt;out_and1, I1=&gt;out_and2,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	   I2=&gt;out_and3, O=&gt;y);</a:t>
            </a:r>
          </a:p>
          <a:p>
            <a:endParaRPr lang="en-US" sz="14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  and1_circuit : AND3B2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     </a:t>
            </a:r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port map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(I0=&gt;x3, I1=&gt;x2, I2=&gt;x1, O=&gt;out_and1);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  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  and2_circuit : AND3B2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     </a:t>
            </a:r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port map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(I0=&gt;x3, I1=&gt;x1, I2=&gt;x2, O=&gt;out_and2);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  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  and3_circuit : AND3B2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     </a:t>
            </a:r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port map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(I0=&gt;x1, I1=&gt;x2, I2=&gt;x3, O=&gt;out_and3);</a:t>
            </a:r>
          </a:p>
          <a:p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 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end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BEHAVIORAL;</a:t>
            </a:r>
            <a:endParaRPr lang="en-US" sz="14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29810" y="4420251"/>
            <a:ext cx="3578856" cy="4326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ounded Rectangle 12"/>
          <p:cNvSpPr/>
          <p:nvPr/>
        </p:nvSpPr>
        <p:spPr>
          <a:xfrm>
            <a:off x="4932024" y="5053704"/>
            <a:ext cx="3576642" cy="4326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ounded Rectangle 13"/>
          <p:cNvSpPr/>
          <p:nvPr/>
        </p:nvSpPr>
        <p:spPr>
          <a:xfrm>
            <a:off x="4928714" y="5691798"/>
            <a:ext cx="3579952" cy="4326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ounded Rectangle 14"/>
          <p:cNvSpPr/>
          <p:nvPr/>
        </p:nvSpPr>
        <p:spPr>
          <a:xfrm>
            <a:off x="4929147" y="3553557"/>
            <a:ext cx="2843253" cy="6612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ounded Rectangle 20"/>
          <p:cNvSpPr/>
          <p:nvPr/>
        </p:nvSpPr>
        <p:spPr>
          <a:xfrm>
            <a:off x="4800600" y="762000"/>
            <a:ext cx="26670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48561" y="797412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rgbClr val="C00000"/>
                </a:solidFill>
              </a:rPr>
              <a:t>Biblioteca </a:t>
            </a:r>
            <a:r>
              <a:rPr lang="pt-PT" sz="1600" dirty="0" err="1" smtClean="0">
                <a:solidFill>
                  <a:srgbClr val="C00000"/>
                </a:solidFill>
              </a:rPr>
              <a:t>Xilinx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52400" y="886264"/>
            <a:ext cx="457200" cy="685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246098" y="1988234"/>
            <a:ext cx="259096" cy="381000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919046" y="1462302"/>
            <a:ext cx="2046849" cy="1365304"/>
          </a:xfrm>
          <a:custGeom>
            <a:avLst/>
            <a:gdLst>
              <a:gd name="connsiteX0" fmla="*/ 2046849 w 2046849"/>
              <a:gd name="connsiteY0" fmla="*/ 1365304 h 1365304"/>
              <a:gd name="connsiteX1" fmla="*/ 1083212 w 2046849"/>
              <a:gd name="connsiteY1" fmla="*/ 1090984 h 1365304"/>
              <a:gd name="connsiteX2" fmla="*/ 808892 w 2046849"/>
              <a:gd name="connsiteY2" fmla="*/ 176584 h 1365304"/>
              <a:gd name="connsiteX3" fmla="*/ 0 w 2046849"/>
              <a:gd name="connsiteY3" fmla="*/ 738 h 13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849" h="1365304">
                <a:moveTo>
                  <a:pt x="2046849" y="1365304"/>
                </a:moveTo>
                <a:cubicBezTo>
                  <a:pt x="1668193" y="1327204"/>
                  <a:pt x="1289538" y="1289104"/>
                  <a:pt x="1083212" y="1090984"/>
                </a:cubicBezTo>
                <a:cubicBezTo>
                  <a:pt x="876886" y="892864"/>
                  <a:pt x="989427" y="358292"/>
                  <a:pt x="808892" y="176584"/>
                </a:cubicBezTo>
                <a:cubicBezTo>
                  <a:pt x="628357" y="-5124"/>
                  <a:pt x="314178" y="-2193"/>
                  <a:pt x="0" y="738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700997" y="2222695"/>
            <a:ext cx="2278966" cy="830599"/>
          </a:xfrm>
          <a:custGeom>
            <a:avLst/>
            <a:gdLst>
              <a:gd name="connsiteX0" fmla="*/ 2278966 w 2278966"/>
              <a:gd name="connsiteY0" fmla="*/ 829994 h 830599"/>
              <a:gd name="connsiteX1" fmla="*/ 576775 w 2278966"/>
              <a:gd name="connsiteY1" fmla="*/ 696351 h 830599"/>
              <a:gd name="connsiteX2" fmla="*/ 0 w 2278966"/>
              <a:gd name="connsiteY2" fmla="*/ 0 h 83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8966" h="830599">
                <a:moveTo>
                  <a:pt x="2278966" y="829994"/>
                </a:moveTo>
                <a:cubicBezTo>
                  <a:pt x="1617784" y="832338"/>
                  <a:pt x="956602" y="834683"/>
                  <a:pt x="576775" y="696351"/>
                </a:cubicBezTo>
                <a:cubicBezTo>
                  <a:pt x="196948" y="558019"/>
                  <a:pt x="98474" y="27900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919046" y="2968283"/>
            <a:ext cx="2089052" cy="660781"/>
          </a:xfrm>
          <a:custGeom>
            <a:avLst/>
            <a:gdLst>
              <a:gd name="connsiteX0" fmla="*/ 2089052 w 2089052"/>
              <a:gd name="connsiteY0" fmla="*/ 281354 h 660781"/>
              <a:gd name="connsiteX1" fmla="*/ 1230923 w 2089052"/>
              <a:gd name="connsiteY1" fmla="*/ 654148 h 660781"/>
              <a:gd name="connsiteX2" fmla="*/ 0 w 2089052"/>
              <a:gd name="connsiteY2" fmla="*/ 0 h 6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052" h="660781">
                <a:moveTo>
                  <a:pt x="2089052" y="281354"/>
                </a:moveTo>
                <a:cubicBezTo>
                  <a:pt x="1834075" y="491197"/>
                  <a:pt x="1579098" y="701040"/>
                  <a:pt x="1230923" y="654148"/>
                </a:cubicBezTo>
                <a:cubicBezTo>
                  <a:pt x="882748" y="607256"/>
                  <a:pt x="441374" y="30362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3666" y="3862387"/>
            <a:ext cx="3459601" cy="2893100"/>
          </a:xfrm>
          <a:prstGeom prst="rect">
            <a:avLst/>
          </a:prstGeom>
          <a:solidFill>
            <a:srgbClr val="FBFB2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begin</a:t>
            </a:r>
          </a:p>
          <a:p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US" sz="1400" b="0" dirty="0" err="1">
                <a:solidFill>
                  <a:schemeClr val="tx1"/>
                </a:solidFill>
                <a:latin typeface="Arial Narrow" panose="020B0606020202030204" pitchFamily="34" charset="0"/>
              </a:rPr>
              <a:t>or_circuit</a:t>
            </a:r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 : 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OR3</a:t>
            </a:r>
            <a:endParaRPr lang="en-US" sz="14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      </a:t>
            </a:r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port map</a:t>
            </a:r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(out_and1</a:t>
            </a:r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out_and2, out_and3,y);</a:t>
            </a:r>
          </a:p>
          <a:p>
            <a:endParaRPr lang="en-US" sz="14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   and1_circuit : 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AND3B2</a:t>
            </a:r>
            <a:endParaRPr lang="en-US" sz="14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      </a:t>
            </a:r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port map</a:t>
            </a:r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(x3</a:t>
            </a:r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x2, x1, out_and1);</a:t>
            </a:r>
          </a:p>
          <a:p>
            <a:endParaRPr lang="en-US" sz="14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   and2_circuit : 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AND3B2</a:t>
            </a:r>
            <a:endParaRPr lang="en-US" sz="14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      </a:t>
            </a:r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port map</a:t>
            </a:r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(x3</a:t>
            </a:r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x1</a:t>
            </a:r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x2</a:t>
            </a:r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out_and2);</a:t>
            </a:r>
          </a:p>
          <a:p>
            <a:endParaRPr lang="en-US" sz="14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   and3_circuit : AND3B2</a:t>
            </a:r>
          </a:p>
          <a:p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      </a:t>
            </a:r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port map</a:t>
            </a:r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(x1, x2</a:t>
            </a:r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x3</a:t>
            </a:r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4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out_and3);</a:t>
            </a:r>
            <a:endParaRPr lang="en-US" sz="14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end</a:t>
            </a:r>
            <a:r>
              <a:rPr lang="en-US" sz="1400" b="0" dirty="0">
                <a:solidFill>
                  <a:schemeClr val="tx1"/>
                </a:solidFill>
                <a:latin typeface="Arial Narrow" panose="020B0606020202030204" pitchFamily="34" charset="0"/>
              </a:rPr>
              <a:t> BEHAVIORAL;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744686" y="3714928"/>
            <a:ext cx="2348720" cy="338554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pt-PT" sz="1600" b="0" dirty="0" smtClean="0">
                <a:solidFill>
                  <a:schemeClr val="tx1"/>
                </a:solidFill>
              </a:rPr>
              <a:t>Mapeamento posicional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990181">
            <a:off x="6944084" y="3390754"/>
            <a:ext cx="2294218" cy="338554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pt-PT" sz="1600" b="0" dirty="0" smtClean="0">
                <a:solidFill>
                  <a:schemeClr val="tx1"/>
                </a:solidFill>
              </a:rPr>
              <a:t>Mapeamento nomeado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77752" y="408057"/>
            <a:ext cx="2056973" cy="707886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hangingPunct="0"/>
            <a:r>
              <a:rPr lang="pt-PT" sz="1000" dirty="0" err="1" smtClean="0">
                <a:solidFill>
                  <a:schemeClr val="tx1"/>
                </a:solidFill>
              </a:rPr>
              <a:t>component</a:t>
            </a:r>
            <a:r>
              <a:rPr lang="pt-PT" sz="1000" b="0" dirty="0" smtClean="0">
                <a:solidFill>
                  <a:schemeClr val="tx1"/>
                </a:solidFill>
              </a:rPr>
              <a:t> AND3B3</a:t>
            </a:r>
          </a:p>
          <a:p>
            <a:pPr hangingPunct="0"/>
            <a:r>
              <a:rPr lang="pt-PT" sz="1000" b="0" dirty="0" smtClean="0">
                <a:solidFill>
                  <a:schemeClr val="tx1"/>
                </a:solidFill>
              </a:rPr>
              <a:t>  </a:t>
            </a:r>
            <a:r>
              <a:rPr lang="pt-PT" sz="1000" dirty="0" err="1" smtClean="0">
                <a:solidFill>
                  <a:schemeClr val="tx1"/>
                </a:solidFill>
              </a:rPr>
              <a:t>port</a:t>
            </a:r>
            <a:r>
              <a:rPr lang="pt-PT" sz="1000" b="0" dirty="0" smtClean="0">
                <a:solidFill>
                  <a:schemeClr val="tx1"/>
                </a:solidFill>
              </a:rPr>
              <a:t> (O </a:t>
            </a:r>
            <a:r>
              <a:rPr lang="ru-RU" sz="1000" b="0" dirty="0" smtClean="0">
                <a:solidFill>
                  <a:schemeClr val="tx1"/>
                </a:solidFill>
              </a:rPr>
              <a:t>      </a:t>
            </a:r>
            <a:r>
              <a:rPr lang="pt-PT" sz="1000" b="0" dirty="0" smtClean="0">
                <a:solidFill>
                  <a:schemeClr val="tx1"/>
                </a:solidFill>
              </a:rPr>
              <a:t>: </a:t>
            </a:r>
            <a:r>
              <a:rPr lang="pt-PT" sz="1000" dirty="0" smtClean="0">
                <a:solidFill>
                  <a:schemeClr val="tx1"/>
                </a:solidFill>
              </a:rPr>
              <a:t>out</a:t>
            </a:r>
            <a:r>
              <a:rPr lang="pt-PT" sz="1000" b="0" dirty="0" smtClean="0">
                <a:solidFill>
                  <a:schemeClr val="tx1"/>
                </a:solidFill>
              </a:rPr>
              <a:t> </a:t>
            </a:r>
            <a:r>
              <a:rPr lang="ru-RU" sz="1000" b="0" dirty="0" smtClean="0">
                <a:solidFill>
                  <a:schemeClr val="tx1"/>
                </a:solidFill>
              </a:rPr>
              <a:t> </a:t>
            </a:r>
            <a:r>
              <a:rPr lang="pt-PT" sz="1000" b="0" dirty="0" err="1" smtClean="0">
                <a:solidFill>
                  <a:schemeClr val="tx1"/>
                </a:solidFill>
              </a:rPr>
              <a:t>std_ulogic</a:t>
            </a:r>
            <a:r>
              <a:rPr lang="pt-PT" sz="1000" b="0" dirty="0" smtClean="0">
                <a:solidFill>
                  <a:schemeClr val="tx1"/>
                </a:solidFill>
              </a:rPr>
              <a:t>;     </a:t>
            </a:r>
          </a:p>
          <a:p>
            <a:pPr hangingPunct="0"/>
            <a:r>
              <a:rPr lang="pt-PT" sz="1000" b="0" dirty="0" smtClean="0">
                <a:solidFill>
                  <a:schemeClr val="tx1"/>
                </a:solidFill>
              </a:rPr>
              <a:t>     I0, I1, I2   : </a:t>
            </a:r>
            <a:r>
              <a:rPr lang="pt-PT" sz="1000" dirty="0" smtClean="0">
                <a:solidFill>
                  <a:schemeClr val="tx1"/>
                </a:solidFill>
              </a:rPr>
              <a:t>in</a:t>
            </a:r>
            <a:r>
              <a:rPr lang="pt-PT" sz="1000" b="0" dirty="0" smtClean="0">
                <a:solidFill>
                  <a:schemeClr val="tx1"/>
                </a:solidFill>
              </a:rPr>
              <a:t> </a:t>
            </a:r>
            <a:r>
              <a:rPr lang="ru-RU" sz="1000" b="0" dirty="0" smtClean="0">
                <a:solidFill>
                  <a:schemeClr val="tx1"/>
                </a:solidFill>
              </a:rPr>
              <a:t>  </a:t>
            </a:r>
            <a:r>
              <a:rPr lang="pt-PT" sz="1000" b="0" dirty="0" err="1" smtClean="0">
                <a:solidFill>
                  <a:schemeClr val="tx1"/>
                </a:solidFill>
              </a:rPr>
              <a:t>std_ulogic</a:t>
            </a:r>
            <a:r>
              <a:rPr lang="pt-PT" sz="1000" b="0" dirty="0" smtClean="0">
                <a:solidFill>
                  <a:schemeClr val="tx1"/>
                </a:solidFill>
              </a:rPr>
              <a:t>); </a:t>
            </a:r>
          </a:p>
          <a:p>
            <a:r>
              <a:rPr lang="pt-PT" sz="1000" dirty="0" err="1" smtClean="0">
                <a:solidFill>
                  <a:schemeClr val="tx1"/>
                </a:solidFill>
              </a:rPr>
              <a:t>end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component</a:t>
            </a:r>
            <a:r>
              <a:rPr lang="pt-PT" sz="1000" b="0" dirty="0" smtClean="0">
                <a:solidFill>
                  <a:schemeClr val="tx1"/>
                </a:solidFill>
              </a:rPr>
              <a:t>;</a:t>
            </a:r>
            <a:endParaRPr lang="pt-PT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34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1828800" y="-68997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VHDL </a:t>
            </a:r>
            <a:r>
              <a:rPr lang="pt-PT" sz="2400" u="sng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comportamental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e estrutural</a:t>
            </a:r>
            <a:endParaRPr lang="en-US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2579906"/>
            <a:ext cx="4801314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hangingPunct="0"/>
            <a:r>
              <a:rPr lang="en-US" sz="1600" dirty="0">
                <a:solidFill>
                  <a:schemeClr val="tx1"/>
                </a:solidFill>
              </a:rPr>
              <a:t>library</a:t>
            </a:r>
            <a:r>
              <a:rPr lang="en-US" sz="1600" b="0" dirty="0">
                <a:solidFill>
                  <a:schemeClr val="tx1"/>
                </a:solidFill>
              </a:rPr>
              <a:t> IEEE;</a:t>
            </a:r>
          </a:p>
          <a:p>
            <a:pPr hangingPunct="0"/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IEEE.std_logic_1164.</a:t>
            </a:r>
            <a:r>
              <a:rPr lang="en-US" sz="1600" dirty="0">
                <a:solidFill>
                  <a:schemeClr val="tx1"/>
                </a:solidFill>
              </a:rPr>
              <a:t>all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</a:p>
          <a:p>
            <a:pPr hangingPunct="0"/>
            <a:endParaRPr lang="en-US" sz="1600" b="0" dirty="0">
              <a:solidFill>
                <a:schemeClr val="tx1"/>
              </a:solidFill>
            </a:endParaRPr>
          </a:p>
          <a:p>
            <a:pPr hangingPunct="0"/>
            <a:r>
              <a:rPr lang="en-US" sz="1600" dirty="0">
                <a:solidFill>
                  <a:schemeClr val="tx1"/>
                </a:solidFill>
              </a:rPr>
              <a:t>entity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half_adder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tx1"/>
                </a:solidFill>
              </a:rPr>
              <a:t>port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</a:rPr>
              <a:t>(	A</a:t>
            </a:r>
            <a:r>
              <a:rPr lang="en-US" sz="1600" b="0" dirty="0">
                <a:solidFill>
                  <a:schemeClr val="tx1"/>
                </a:solidFill>
              </a:rPr>
              <a:t>	   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;		</a:t>
            </a: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        	</a:t>
            </a:r>
            <a:r>
              <a:rPr lang="en-US" sz="1600" b="0" dirty="0" smtClean="0">
                <a:solidFill>
                  <a:schemeClr val="tx1"/>
                </a:solidFill>
              </a:rPr>
              <a:t>B</a:t>
            </a:r>
            <a:r>
              <a:rPr lang="en-US" sz="1600" b="0" dirty="0">
                <a:solidFill>
                  <a:schemeClr val="tx1"/>
                </a:solidFill>
              </a:rPr>
              <a:t>	   :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        	</a:t>
            </a:r>
            <a:r>
              <a:rPr lang="en-US" sz="1600" b="0" dirty="0" err="1" smtClean="0">
                <a:solidFill>
                  <a:schemeClr val="tx1"/>
                </a:solidFill>
              </a:rPr>
              <a:t>carry_out</a:t>
            </a:r>
            <a:r>
              <a:rPr lang="en-US" sz="1600" b="0" dirty="0" smtClean="0">
                <a:solidFill>
                  <a:schemeClr val="tx1"/>
                </a:solidFill>
              </a:rPr>
              <a:t> 	   : </a:t>
            </a:r>
            <a:r>
              <a:rPr lang="en-US" sz="1600" dirty="0">
                <a:solidFill>
                  <a:schemeClr val="tx1"/>
                </a:solidFill>
              </a:rPr>
              <a:t>out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        	</a:t>
            </a:r>
            <a:r>
              <a:rPr lang="en-US" sz="1600" b="0" dirty="0" smtClean="0">
                <a:solidFill>
                  <a:schemeClr val="tx1"/>
                </a:solidFill>
              </a:rPr>
              <a:t>sum</a:t>
            </a:r>
            <a:r>
              <a:rPr lang="en-US" sz="1600" b="0" dirty="0">
                <a:solidFill>
                  <a:schemeClr val="tx1"/>
                </a:solidFill>
              </a:rPr>
              <a:t>	   : </a:t>
            </a:r>
            <a:r>
              <a:rPr lang="en-US" sz="1600" dirty="0">
                <a:solidFill>
                  <a:schemeClr val="tx1"/>
                </a:solidFill>
              </a:rPr>
              <a:t>out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std_logic</a:t>
            </a:r>
            <a:r>
              <a:rPr lang="en-US" sz="1600" b="0" dirty="0">
                <a:solidFill>
                  <a:schemeClr val="tx1"/>
                </a:solidFill>
              </a:rPr>
              <a:t>); 	</a:t>
            </a:r>
          </a:p>
          <a:p>
            <a:pPr hangingPunct="0"/>
            <a:r>
              <a:rPr lang="en-US" sz="1600" dirty="0">
                <a:solidFill>
                  <a:schemeClr val="tx1"/>
                </a:solidFill>
              </a:rPr>
              <a:t>end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half_adder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			</a:t>
            </a:r>
          </a:p>
          <a:p>
            <a:pPr hangingPunct="0"/>
            <a:r>
              <a:rPr lang="en-US" sz="1600" dirty="0">
                <a:solidFill>
                  <a:schemeClr val="tx1"/>
                </a:solidFill>
              </a:rPr>
              <a:t>architecture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half_adder_behavior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of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half_adder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</a:t>
            </a:r>
          </a:p>
          <a:p>
            <a:pPr hangingPunct="0"/>
            <a:r>
              <a:rPr lang="en-US" sz="1600" dirty="0" smtClean="0">
                <a:solidFill>
                  <a:schemeClr val="tx1"/>
                </a:solidFill>
              </a:rPr>
              <a:t>begin</a:t>
            </a:r>
          </a:p>
          <a:p>
            <a:pPr hangingPunct="0"/>
            <a:endParaRPr lang="en-US" sz="1600" dirty="0">
              <a:solidFill>
                <a:schemeClr val="tx1"/>
              </a:solidFill>
            </a:endParaRP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  	sum 	&lt;= A </a:t>
            </a:r>
            <a:r>
              <a:rPr lang="en-US" sz="1600" dirty="0" err="1">
                <a:solidFill>
                  <a:schemeClr val="tx1"/>
                </a:solidFill>
              </a:rPr>
              <a:t>xor</a:t>
            </a:r>
            <a:r>
              <a:rPr lang="en-US" sz="1600" b="0" dirty="0">
                <a:solidFill>
                  <a:schemeClr val="tx1"/>
                </a:solidFill>
              </a:rPr>
              <a:t> B;	</a:t>
            </a: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    	</a:t>
            </a:r>
            <a:r>
              <a:rPr lang="en-US" sz="1600" b="0" dirty="0" err="1">
                <a:solidFill>
                  <a:schemeClr val="tx1"/>
                </a:solidFill>
              </a:rPr>
              <a:t>carry_out</a:t>
            </a:r>
            <a:r>
              <a:rPr lang="en-US" sz="1600" b="0" dirty="0">
                <a:solidFill>
                  <a:schemeClr val="tx1"/>
                </a:solidFill>
              </a:rPr>
              <a:t> &lt;= A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b="0" dirty="0">
                <a:solidFill>
                  <a:schemeClr val="tx1"/>
                </a:solidFill>
              </a:rPr>
              <a:t> B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600" b="0" dirty="0">
                <a:solidFill>
                  <a:schemeClr val="tx1"/>
                </a:solidFill>
              </a:rPr>
              <a:t>	</a:t>
            </a:r>
          </a:p>
          <a:p>
            <a:r>
              <a:rPr lang="en-US" sz="1600" dirty="0">
                <a:solidFill>
                  <a:schemeClr val="tx1"/>
                </a:solidFill>
              </a:rPr>
              <a:t>end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half_adder_behavior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"/>
            <a:ext cx="5056393" cy="201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7569" y="1371600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Half-adder</a:t>
            </a:r>
            <a:endParaRPr lang="en-US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7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35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1828800" y="-68997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VHDL comportamental e </a:t>
            </a:r>
            <a:r>
              <a:rPr lang="pt-PT" sz="2400" u="sng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estrutural</a:t>
            </a:r>
            <a:endParaRPr lang="en-US" sz="2400" u="sng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3409" y="2298680"/>
            <a:ext cx="285339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9900"/>
            </a:solidFill>
          </a:ln>
        </p:spPr>
        <p:txBody>
          <a:bodyPr wrap="square" rtlCol="0">
            <a:spAutoFit/>
          </a:bodyPr>
          <a:lstStyle/>
          <a:p>
            <a:pPr hangingPunct="0"/>
            <a:r>
              <a:rPr lang="en-US" sz="1200" dirty="0">
                <a:solidFill>
                  <a:schemeClr val="tx1"/>
                </a:solidFill>
              </a:rPr>
              <a:t>library</a:t>
            </a:r>
            <a:r>
              <a:rPr lang="en-US" sz="1200" b="0" dirty="0">
                <a:solidFill>
                  <a:schemeClr val="tx1"/>
                </a:solidFill>
              </a:rPr>
              <a:t> IEEE;</a:t>
            </a:r>
          </a:p>
          <a:p>
            <a:pPr hangingPunct="0"/>
            <a:r>
              <a:rPr lang="en-US" sz="1200" dirty="0">
                <a:solidFill>
                  <a:schemeClr val="tx1"/>
                </a:solidFill>
              </a:rPr>
              <a:t>use</a:t>
            </a:r>
            <a:r>
              <a:rPr lang="en-US" sz="1200" b="0" dirty="0">
                <a:solidFill>
                  <a:schemeClr val="tx1"/>
                </a:solidFill>
              </a:rPr>
              <a:t> IEEE.std_logic_1164.</a:t>
            </a:r>
            <a:r>
              <a:rPr lang="en-US" sz="1200" dirty="0">
                <a:solidFill>
                  <a:schemeClr val="tx1"/>
                </a:solidFill>
              </a:rPr>
              <a:t>all</a:t>
            </a:r>
            <a:r>
              <a:rPr lang="en-US" sz="1200" b="0" dirty="0" smtClean="0">
                <a:solidFill>
                  <a:schemeClr val="tx1"/>
                </a:solidFill>
              </a:rPr>
              <a:t>;</a:t>
            </a:r>
          </a:p>
          <a:p>
            <a:pPr hangingPunct="0"/>
            <a:endParaRPr lang="en-US" sz="1200" b="0" dirty="0">
              <a:solidFill>
                <a:schemeClr val="tx1"/>
              </a:solidFill>
            </a:endParaRPr>
          </a:p>
          <a:p>
            <a:pPr hangingPunct="0"/>
            <a:r>
              <a:rPr lang="en-US" sz="1200" dirty="0">
                <a:solidFill>
                  <a:schemeClr val="tx1"/>
                </a:solidFill>
              </a:rPr>
              <a:t>entity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half_adder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is</a:t>
            </a:r>
          </a:p>
          <a:p>
            <a:pPr hangingPunct="0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dirty="0">
                <a:solidFill>
                  <a:schemeClr val="tx1"/>
                </a:solidFill>
              </a:rPr>
              <a:t>port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</a:rPr>
              <a:t>(	A: </a:t>
            </a:r>
            <a:r>
              <a:rPr lang="en-US" sz="1200" dirty="0">
                <a:solidFill>
                  <a:schemeClr val="tx1"/>
                </a:solidFill>
              </a:rPr>
              <a:t>in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 smtClean="0">
                <a:solidFill>
                  <a:schemeClr val="tx1"/>
                </a:solidFill>
              </a:rPr>
              <a:t>std_logic</a:t>
            </a:r>
            <a:r>
              <a:rPr lang="en-US" sz="1200" b="0" dirty="0" smtClean="0">
                <a:solidFill>
                  <a:schemeClr val="tx1"/>
                </a:solidFill>
              </a:rPr>
              <a:t>;	B: </a:t>
            </a:r>
            <a:r>
              <a:rPr lang="en-US" sz="1200" dirty="0">
                <a:solidFill>
                  <a:schemeClr val="tx1"/>
                </a:solidFill>
              </a:rPr>
              <a:t>in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std_logic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200" b="0" dirty="0">
                <a:solidFill>
                  <a:schemeClr val="tx1"/>
                </a:solidFill>
              </a:rPr>
              <a:t>        	</a:t>
            </a:r>
            <a:r>
              <a:rPr lang="en-US" sz="1200" b="0" dirty="0" err="1" smtClean="0">
                <a:solidFill>
                  <a:schemeClr val="tx1"/>
                </a:solidFill>
              </a:rPr>
              <a:t>carry_out</a:t>
            </a:r>
            <a:r>
              <a:rPr lang="en-US" sz="1200" b="0" dirty="0" smtClean="0">
                <a:solidFill>
                  <a:schemeClr val="tx1"/>
                </a:solidFill>
              </a:rPr>
              <a:t> : </a:t>
            </a:r>
            <a:r>
              <a:rPr lang="en-US" sz="1200" dirty="0">
                <a:solidFill>
                  <a:schemeClr val="tx1"/>
                </a:solidFill>
              </a:rPr>
              <a:t>out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std_logic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200" b="0" dirty="0">
                <a:solidFill>
                  <a:schemeClr val="tx1"/>
                </a:solidFill>
              </a:rPr>
              <a:t>        	</a:t>
            </a:r>
            <a:r>
              <a:rPr lang="en-US" sz="1200" b="0" dirty="0" smtClean="0">
                <a:solidFill>
                  <a:schemeClr val="tx1"/>
                </a:solidFill>
              </a:rPr>
              <a:t>sum: </a:t>
            </a:r>
            <a:r>
              <a:rPr lang="en-US" sz="1200" dirty="0">
                <a:solidFill>
                  <a:schemeClr val="tx1"/>
                </a:solidFill>
              </a:rPr>
              <a:t>out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std_logic</a:t>
            </a:r>
            <a:r>
              <a:rPr lang="en-US" sz="1200" b="0" dirty="0" smtClean="0">
                <a:solidFill>
                  <a:schemeClr val="tx1"/>
                </a:solidFill>
              </a:rPr>
              <a:t>);</a:t>
            </a:r>
          </a:p>
          <a:p>
            <a:pPr hangingPunct="0"/>
            <a:r>
              <a:rPr lang="en-US" sz="1200" dirty="0" smtClean="0">
                <a:solidFill>
                  <a:schemeClr val="tx1"/>
                </a:solidFill>
              </a:rPr>
              <a:t>end</a:t>
            </a:r>
            <a:r>
              <a:rPr lang="en-US" sz="1200" b="0" dirty="0" smtClean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half_adder</a:t>
            </a:r>
            <a:r>
              <a:rPr lang="en-US" sz="1200" b="0" dirty="0" smtClean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200" b="0" dirty="0">
                <a:solidFill>
                  <a:schemeClr val="tx1"/>
                </a:solidFill>
              </a:rPr>
              <a:t>		</a:t>
            </a:r>
          </a:p>
          <a:p>
            <a:pPr hangingPunct="0"/>
            <a:r>
              <a:rPr lang="en-US" sz="1200" dirty="0">
                <a:solidFill>
                  <a:schemeClr val="tx1"/>
                </a:solidFill>
              </a:rPr>
              <a:t>architecture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half_adder_behavior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of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half_adder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is</a:t>
            </a:r>
          </a:p>
          <a:p>
            <a:pPr hangingPunct="0"/>
            <a:r>
              <a:rPr lang="en-US" sz="1200" dirty="0" smtClean="0">
                <a:solidFill>
                  <a:schemeClr val="tx1"/>
                </a:solidFill>
              </a:rPr>
              <a:t>begin</a:t>
            </a:r>
          </a:p>
          <a:p>
            <a:pPr hangingPunct="0"/>
            <a:endParaRPr lang="en-US" sz="1200" dirty="0">
              <a:solidFill>
                <a:schemeClr val="tx1"/>
              </a:solidFill>
            </a:endParaRPr>
          </a:p>
          <a:p>
            <a:pPr hangingPunct="0"/>
            <a:r>
              <a:rPr lang="en-US" sz="1200" b="0" dirty="0">
                <a:solidFill>
                  <a:schemeClr val="tx1"/>
                </a:solidFill>
              </a:rPr>
              <a:t>  </a:t>
            </a:r>
            <a:r>
              <a:rPr lang="en-US" sz="1200" b="0" dirty="0" smtClean="0">
                <a:solidFill>
                  <a:schemeClr val="tx1"/>
                </a:solidFill>
              </a:rPr>
              <a:t>  sum &lt;= </a:t>
            </a:r>
            <a:r>
              <a:rPr lang="en-US" sz="1200" b="0" dirty="0">
                <a:solidFill>
                  <a:schemeClr val="tx1"/>
                </a:solidFill>
              </a:rPr>
              <a:t>A </a:t>
            </a:r>
            <a:r>
              <a:rPr lang="en-US" sz="1200" dirty="0" err="1">
                <a:solidFill>
                  <a:schemeClr val="tx1"/>
                </a:solidFill>
              </a:rPr>
              <a:t>xor</a:t>
            </a:r>
            <a:r>
              <a:rPr lang="en-US" sz="1200" b="0" dirty="0">
                <a:solidFill>
                  <a:schemeClr val="tx1"/>
                </a:solidFill>
              </a:rPr>
              <a:t> B</a:t>
            </a:r>
            <a:r>
              <a:rPr lang="en-US" sz="1200" b="0" dirty="0" smtClean="0">
                <a:solidFill>
                  <a:schemeClr val="tx1"/>
                </a:solidFill>
              </a:rPr>
              <a:t>;</a:t>
            </a:r>
            <a:endParaRPr lang="en-US" sz="1200" b="0" dirty="0">
              <a:solidFill>
                <a:schemeClr val="tx1"/>
              </a:solidFill>
            </a:endParaRPr>
          </a:p>
          <a:p>
            <a:pPr hangingPunct="0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b="0" dirty="0" err="1" smtClean="0">
                <a:solidFill>
                  <a:schemeClr val="tx1"/>
                </a:solidFill>
              </a:rPr>
              <a:t>carry_out</a:t>
            </a:r>
            <a:r>
              <a:rPr lang="en-US" sz="1200" b="0" dirty="0" smtClean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&lt;= A </a:t>
            </a:r>
            <a:r>
              <a:rPr lang="en-US" sz="1200" dirty="0">
                <a:solidFill>
                  <a:schemeClr val="tx1"/>
                </a:solidFill>
              </a:rPr>
              <a:t>and</a:t>
            </a:r>
            <a:r>
              <a:rPr lang="en-US" sz="1200" b="0" dirty="0">
                <a:solidFill>
                  <a:schemeClr val="tx1"/>
                </a:solidFill>
              </a:rPr>
              <a:t> B</a:t>
            </a:r>
            <a:r>
              <a:rPr lang="en-US" sz="1200" b="0" dirty="0" smtClean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200" b="0" dirty="0">
                <a:solidFill>
                  <a:schemeClr val="tx1"/>
                </a:solidFill>
              </a:rPr>
              <a:t>	</a:t>
            </a:r>
          </a:p>
          <a:p>
            <a:r>
              <a:rPr lang="en-US" sz="1200" dirty="0">
                <a:solidFill>
                  <a:schemeClr val="tx1"/>
                </a:solidFill>
              </a:rPr>
              <a:t>end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half_adder_behavior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78" y="786434"/>
            <a:ext cx="3185722" cy="1270966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43798" y="304800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Half-adder (HA)</a:t>
            </a:r>
            <a:endParaRPr lang="en-US" sz="160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200" y="539660"/>
            <a:ext cx="5172075" cy="2333267"/>
            <a:chOff x="685800" y="539660"/>
            <a:chExt cx="5172075" cy="23332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39660"/>
              <a:ext cx="5172075" cy="2333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85800" y="643354"/>
              <a:ext cx="495886" cy="1593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9600" y="1981200"/>
              <a:ext cx="1438275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0" y="2369234"/>
              <a:ext cx="1831145" cy="184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2401" y="3048000"/>
            <a:ext cx="5715000" cy="3754874"/>
          </a:xfrm>
          <a:prstGeom prst="rect">
            <a:avLst/>
          </a:prstGeom>
          <a:solidFill>
            <a:srgbClr val="FBFB25"/>
          </a:solidFill>
        </p:spPr>
        <p:txBody>
          <a:bodyPr wrap="square" rtlCol="0">
            <a:spAutoFit/>
          </a:bodyPr>
          <a:lstStyle/>
          <a:p>
            <a:pPr hangingPunct="0"/>
            <a:r>
              <a:rPr lang="en-US" sz="1400" dirty="0">
                <a:solidFill>
                  <a:schemeClr val="tx1"/>
                </a:solidFill>
              </a:rPr>
              <a:t>library</a:t>
            </a:r>
            <a:r>
              <a:rPr lang="en-US" sz="1400" b="0" dirty="0">
                <a:solidFill>
                  <a:schemeClr val="tx1"/>
                </a:solidFill>
              </a:rPr>
              <a:t> IEEE;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use</a:t>
            </a:r>
            <a:r>
              <a:rPr lang="en-US" sz="1400" b="0" dirty="0">
                <a:solidFill>
                  <a:schemeClr val="tx1"/>
                </a:solidFill>
              </a:rPr>
              <a:t> IEEE.std_logic_1164.</a:t>
            </a:r>
            <a:r>
              <a:rPr lang="en-US" sz="1400" dirty="0">
                <a:solidFill>
                  <a:schemeClr val="tx1"/>
                </a:solidFill>
              </a:rPr>
              <a:t>all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entity</a:t>
            </a:r>
            <a:r>
              <a:rPr lang="en-US" sz="1400" b="0" dirty="0">
                <a:solidFill>
                  <a:schemeClr val="tx1"/>
                </a:solidFill>
              </a:rPr>
              <a:t> FULLADD </a:t>
            </a:r>
            <a:r>
              <a:rPr lang="en-US" sz="1400" dirty="0">
                <a:solidFill>
                  <a:schemeClr val="tx1"/>
                </a:solidFill>
              </a:rPr>
              <a:t>is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port</a:t>
            </a:r>
            <a:r>
              <a:rPr lang="en-US" sz="1400" b="0" dirty="0">
                <a:solidFill>
                  <a:schemeClr val="tx1"/>
                </a:solidFill>
              </a:rPr>
              <a:t> ( 	A, B, </a:t>
            </a:r>
            <a:r>
              <a:rPr lang="en-US" sz="1400" b="0" dirty="0" err="1">
                <a:solidFill>
                  <a:schemeClr val="tx1"/>
                </a:solidFill>
              </a:rPr>
              <a:t>carry_in</a:t>
            </a:r>
            <a:r>
              <a:rPr lang="en-US" sz="1400" b="0" dirty="0">
                <a:solidFill>
                  <a:schemeClr val="tx1"/>
                </a:solidFill>
              </a:rPr>
              <a:t>	: </a:t>
            </a:r>
            <a:r>
              <a:rPr lang="en-US" sz="1400" dirty="0">
                <a:solidFill>
                  <a:schemeClr val="tx1"/>
                </a:solidFill>
              </a:rPr>
              <a:t>in</a:t>
            </a:r>
            <a:r>
              <a:rPr lang="en-US" sz="1400" b="0" dirty="0">
                <a:solidFill>
                  <a:schemeClr val="tx1"/>
                </a:solidFill>
              </a:rPr>
              <a:t>   </a:t>
            </a:r>
            <a:r>
              <a:rPr lang="en-US" sz="1400" b="0" dirty="0" err="1">
                <a:solidFill>
                  <a:schemeClr val="tx1"/>
                </a:solidFill>
              </a:rPr>
              <a:t>std_logic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400" b="0" dirty="0">
                <a:solidFill>
                  <a:schemeClr val="tx1"/>
                </a:solidFill>
              </a:rPr>
              <a:t>         	sum, </a:t>
            </a:r>
            <a:r>
              <a:rPr lang="en-US" sz="1400" b="0" dirty="0" err="1">
                <a:solidFill>
                  <a:schemeClr val="tx1"/>
                </a:solidFill>
              </a:rPr>
              <a:t>carry_out</a:t>
            </a:r>
            <a:r>
              <a:rPr lang="en-US" sz="1400" b="0" dirty="0">
                <a:solidFill>
                  <a:schemeClr val="tx1"/>
                </a:solidFill>
              </a:rPr>
              <a:t>	: </a:t>
            </a:r>
            <a:r>
              <a:rPr lang="en-US" sz="1400" dirty="0">
                <a:solidFill>
                  <a:schemeClr val="tx1"/>
                </a:solidFill>
              </a:rPr>
              <a:t>out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std_logic</a:t>
            </a:r>
            <a:r>
              <a:rPr lang="en-US" sz="1400" b="0" dirty="0">
                <a:solidFill>
                  <a:schemeClr val="tx1"/>
                </a:solidFill>
              </a:rPr>
              <a:t> ); 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end</a:t>
            </a:r>
            <a:r>
              <a:rPr lang="en-US" sz="1400" b="0" dirty="0">
                <a:solidFill>
                  <a:schemeClr val="tx1"/>
                </a:solidFill>
              </a:rPr>
              <a:t> FULLADD;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architecture</a:t>
            </a:r>
            <a:r>
              <a:rPr lang="en-US" sz="1400" b="0" dirty="0">
                <a:solidFill>
                  <a:schemeClr val="tx1"/>
                </a:solidFill>
              </a:rPr>
              <a:t> STRUCT of FULLADD </a:t>
            </a:r>
            <a:r>
              <a:rPr lang="en-US" sz="1400" dirty="0">
                <a:solidFill>
                  <a:schemeClr val="tx1"/>
                </a:solidFill>
              </a:rPr>
              <a:t>is</a:t>
            </a:r>
          </a:p>
          <a:p>
            <a:pPr hangingPunct="0"/>
            <a:r>
              <a:rPr lang="en-US" sz="1400" b="0" dirty="0" smtClean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signal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>
                <a:solidFill>
                  <a:schemeClr val="tx1"/>
                </a:solidFill>
              </a:rPr>
              <a:t>s1, s2, s3 : </a:t>
            </a:r>
            <a:r>
              <a:rPr lang="en-US" sz="1400" b="0" dirty="0" err="1">
                <a:solidFill>
                  <a:schemeClr val="tx1"/>
                </a:solidFill>
              </a:rPr>
              <a:t>std_logic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component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half_adder</a:t>
            </a:r>
            <a:r>
              <a:rPr lang="en-US" sz="1400" b="0" dirty="0">
                <a:solidFill>
                  <a:schemeClr val="tx1"/>
                </a:solidFill>
              </a:rPr>
              <a:t>	 </a:t>
            </a:r>
          </a:p>
          <a:p>
            <a:pPr hangingPunct="0"/>
            <a:r>
              <a:rPr lang="en-US" sz="1400" b="0" dirty="0">
                <a:solidFill>
                  <a:schemeClr val="tx1"/>
                </a:solidFill>
              </a:rPr>
              <a:t>  </a:t>
            </a:r>
            <a:r>
              <a:rPr lang="en-US" sz="1400" dirty="0">
                <a:solidFill>
                  <a:schemeClr val="tx1"/>
                </a:solidFill>
              </a:rPr>
              <a:t>port</a:t>
            </a:r>
            <a:r>
              <a:rPr lang="en-US" sz="1400" b="0" dirty="0">
                <a:solidFill>
                  <a:schemeClr val="tx1"/>
                </a:solidFill>
              </a:rPr>
              <a:t>(	A,B       		: </a:t>
            </a:r>
            <a:r>
              <a:rPr lang="en-US" sz="1400" dirty="0">
                <a:solidFill>
                  <a:schemeClr val="tx1"/>
                </a:solidFill>
              </a:rPr>
              <a:t>in</a:t>
            </a:r>
            <a:r>
              <a:rPr lang="en-US" sz="1400" b="0" dirty="0">
                <a:solidFill>
                  <a:schemeClr val="tx1"/>
                </a:solidFill>
              </a:rPr>
              <a:t>   </a:t>
            </a:r>
            <a:r>
              <a:rPr lang="en-US" sz="1400" b="0" dirty="0" err="1">
                <a:solidFill>
                  <a:schemeClr val="tx1"/>
                </a:solidFill>
              </a:rPr>
              <a:t>std_logic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400" b="0" dirty="0">
                <a:solidFill>
                  <a:schemeClr val="tx1"/>
                </a:solidFill>
              </a:rPr>
              <a:t>          	</a:t>
            </a:r>
            <a:r>
              <a:rPr lang="en-US" sz="1400" b="0" dirty="0" err="1">
                <a:solidFill>
                  <a:schemeClr val="tx1"/>
                </a:solidFill>
              </a:rPr>
              <a:t>carry_out</a:t>
            </a:r>
            <a:r>
              <a:rPr lang="en-US" sz="1400" b="0" dirty="0">
                <a:solidFill>
                  <a:schemeClr val="tx1"/>
                </a:solidFill>
              </a:rPr>
              <a:t>, sum	: </a:t>
            </a:r>
            <a:r>
              <a:rPr lang="en-US" sz="1400" dirty="0">
                <a:solidFill>
                  <a:schemeClr val="tx1"/>
                </a:solidFill>
              </a:rPr>
              <a:t>out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std_logic</a:t>
            </a:r>
            <a:r>
              <a:rPr lang="en-US" sz="1400" b="0" dirty="0">
                <a:solidFill>
                  <a:schemeClr val="tx1"/>
                </a:solidFill>
              </a:rPr>
              <a:t>);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end component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begin</a:t>
            </a:r>
          </a:p>
          <a:p>
            <a:pPr hangingPunct="0"/>
            <a:r>
              <a:rPr lang="en-US" sz="1400" b="0" dirty="0">
                <a:solidFill>
                  <a:schemeClr val="tx1"/>
                </a:solidFill>
              </a:rPr>
              <a:t>	u1:    </a:t>
            </a:r>
            <a:r>
              <a:rPr lang="en-US" sz="1400" b="0" dirty="0" err="1">
                <a:solidFill>
                  <a:schemeClr val="tx1"/>
                </a:solidFill>
              </a:rPr>
              <a:t>half_adder</a:t>
            </a:r>
            <a:r>
              <a:rPr lang="en-US" sz="1400" b="0" dirty="0">
                <a:solidFill>
                  <a:schemeClr val="tx1"/>
                </a:solidFill>
              </a:rPr>
              <a:t>    	</a:t>
            </a:r>
            <a:r>
              <a:rPr lang="en-US" sz="1400" dirty="0">
                <a:solidFill>
                  <a:schemeClr val="tx1"/>
                </a:solidFill>
              </a:rPr>
              <a:t>port map</a:t>
            </a:r>
            <a:r>
              <a:rPr lang="en-US" sz="1400" b="0" dirty="0">
                <a:solidFill>
                  <a:schemeClr val="tx1"/>
                </a:solidFill>
              </a:rPr>
              <a:t>(A, B, s2, s1);		</a:t>
            </a:r>
            <a:r>
              <a:rPr lang="en-US" sz="1400" b="0" dirty="0" smtClean="0">
                <a:solidFill>
                  <a:schemeClr val="tx1"/>
                </a:solidFill>
              </a:rPr>
              <a:t>u2</a:t>
            </a:r>
            <a:r>
              <a:rPr lang="en-US" sz="1400" b="0" dirty="0">
                <a:solidFill>
                  <a:schemeClr val="tx1"/>
                </a:solidFill>
              </a:rPr>
              <a:t>:    </a:t>
            </a:r>
            <a:r>
              <a:rPr lang="en-US" sz="1400" b="0" dirty="0" err="1">
                <a:solidFill>
                  <a:schemeClr val="tx1"/>
                </a:solidFill>
              </a:rPr>
              <a:t>half_adder</a:t>
            </a:r>
            <a:r>
              <a:rPr lang="en-US" sz="1400" b="0" dirty="0">
                <a:solidFill>
                  <a:schemeClr val="tx1"/>
                </a:solidFill>
              </a:rPr>
              <a:t>    	</a:t>
            </a:r>
            <a:r>
              <a:rPr lang="en-US" sz="1400" dirty="0">
                <a:solidFill>
                  <a:schemeClr val="tx1"/>
                </a:solidFill>
              </a:rPr>
              <a:t>port map</a:t>
            </a:r>
            <a:r>
              <a:rPr lang="en-US" sz="1400" b="0" dirty="0">
                <a:solidFill>
                  <a:schemeClr val="tx1"/>
                </a:solidFill>
              </a:rPr>
              <a:t>(s1, </a:t>
            </a:r>
            <a:r>
              <a:rPr lang="en-US" sz="1400" b="0" dirty="0" err="1">
                <a:solidFill>
                  <a:schemeClr val="tx1"/>
                </a:solidFill>
              </a:rPr>
              <a:t>carry_in</a:t>
            </a:r>
            <a:r>
              <a:rPr lang="en-US" sz="1400" b="0" dirty="0">
                <a:solidFill>
                  <a:schemeClr val="tx1"/>
                </a:solidFill>
              </a:rPr>
              <a:t>, s3, sum);	</a:t>
            </a:r>
          </a:p>
          <a:p>
            <a:pPr hangingPunct="0"/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en-US" sz="1400" b="0" dirty="0" err="1">
                <a:solidFill>
                  <a:schemeClr val="tx1"/>
                </a:solidFill>
              </a:rPr>
              <a:t>carry_out</a:t>
            </a:r>
            <a:r>
              <a:rPr lang="en-US" sz="1400" b="0" dirty="0">
                <a:solidFill>
                  <a:schemeClr val="tx1"/>
                </a:solidFill>
              </a:rPr>
              <a:t> &lt;= s2 </a:t>
            </a:r>
            <a:r>
              <a:rPr lang="en-US" sz="1400" dirty="0">
                <a:solidFill>
                  <a:schemeClr val="tx1"/>
                </a:solidFill>
              </a:rPr>
              <a:t>or</a:t>
            </a:r>
            <a:r>
              <a:rPr lang="en-US" sz="1400" b="0" dirty="0">
                <a:solidFill>
                  <a:schemeClr val="tx1"/>
                </a:solidFill>
              </a:rPr>
              <a:t> s3;</a:t>
            </a:r>
          </a:p>
          <a:p>
            <a:r>
              <a:rPr lang="en-US" sz="1400" dirty="0">
                <a:solidFill>
                  <a:schemeClr val="tx1"/>
                </a:solidFill>
              </a:rPr>
              <a:t>end</a:t>
            </a:r>
            <a:r>
              <a:rPr lang="en-US" sz="1400" b="0" dirty="0">
                <a:solidFill>
                  <a:schemeClr val="tx1"/>
                </a:solidFill>
              </a:rPr>
              <a:t> STRUCT;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5486400" y="5791200"/>
            <a:ext cx="2286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2895600" y="6310532"/>
            <a:ext cx="114301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02700" y="6424832"/>
            <a:ext cx="1643399" cy="338554"/>
          </a:xfrm>
          <a:prstGeom prst="rect">
            <a:avLst/>
          </a:prstGeom>
          <a:solidFill>
            <a:schemeClr val="bg1"/>
          </a:solidFill>
          <a:ln>
            <a:solidFill>
              <a:srgbClr val="009900"/>
            </a:solidFill>
          </a:ln>
        </p:spPr>
        <p:txBody>
          <a:bodyPr wrap="none" rtlCol="0">
            <a:spAutoFit/>
          </a:bodyPr>
          <a:lstStyle/>
          <a:p>
            <a:r>
              <a:rPr lang="pt-PT" sz="1600" b="0" dirty="0" smtClean="0">
                <a:solidFill>
                  <a:schemeClr val="tx1"/>
                </a:solidFill>
              </a:rPr>
              <a:t>Descrição mista</a:t>
            </a:r>
            <a:endParaRPr lang="en-US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36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1828800" y="-68997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VHDL comportamental e </a:t>
            </a:r>
            <a:r>
              <a:rPr lang="pt-PT" sz="2400" u="sng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estrutural</a:t>
            </a:r>
            <a:endParaRPr lang="en-US" sz="2400" u="sng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7102" y="1981200"/>
            <a:ext cx="2853393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hangingPunct="0"/>
            <a:r>
              <a:rPr lang="en-US" sz="800" dirty="0">
                <a:solidFill>
                  <a:schemeClr val="tx1"/>
                </a:solidFill>
              </a:rPr>
              <a:t>library</a:t>
            </a:r>
            <a:r>
              <a:rPr lang="en-US" sz="800" b="0" dirty="0">
                <a:solidFill>
                  <a:schemeClr val="tx1"/>
                </a:solidFill>
              </a:rPr>
              <a:t> IEEE;</a:t>
            </a:r>
          </a:p>
          <a:p>
            <a:pPr hangingPunct="0"/>
            <a:r>
              <a:rPr lang="en-US" sz="800" dirty="0">
                <a:solidFill>
                  <a:schemeClr val="tx1"/>
                </a:solidFill>
              </a:rPr>
              <a:t>use</a:t>
            </a:r>
            <a:r>
              <a:rPr lang="en-US" sz="800" b="0" dirty="0">
                <a:solidFill>
                  <a:schemeClr val="tx1"/>
                </a:solidFill>
              </a:rPr>
              <a:t> IEEE.std_logic_1164.</a:t>
            </a:r>
            <a:r>
              <a:rPr lang="en-US" sz="800" dirty="0">
                <a:solidFill>
                  <a:schemeClr val="tx1"/>
                </a:solidFill>
              </a:rPr>
              <a:t>all</a:t>
            </a:r>
            <a:r>
              <a:rPr lang="en-US" sz="800" b="0" dirty="0" smtClean="0">
                <a:solidFill>
                  <a:schemeClr val="tx1"/>
                </a:solidFill>
              </a:rPr>
              <a:t>;</a:t>
            </a:r>
          </a:p>
          <a:p>
            <a:pPr hangingPunct="0"/>
            <a:endParaRPr lang="en-US" sz="800" b="0" dirty="0">
              <a:solidFill>
                <a:schemeClr val="tx1"/>
              </a:solidFill>
            </a:endParaRPr>
          </a:p>
          <a:p>
            <a:pPr hangingPunct="0"/>
            <a:r>
              <a:rPr lang="en-US" sz="800" dirty="0">
                <a:solidFill>
                  <a:schemeClr val="tx1"/>
                </a:solidFill>
              </a:rPr>
              <a:t>entity</a:t>
            </a:r>
            <a:r>
              <a:rPr lang="en-US" sz="800" b="0" dirty="0">
                <a:solidFill>
                  <a:schemeClr val="tx1"/>
                </a:solidFill>
              </a:rPr>
              <a:t> </a:t>
            </a:r>
            <a:r>
              <a:rPr lang="en-US" sz="800" b="0" dirty="0" err="1">
                <a:solidFill>
                  <a:schemeClr val="tx1"/>
                </a:solidFill>
              </a:rPr>
              <a:t>half_adder</a:t>
            </a:r>
            <a:r>
              <a:rPr lang="en-US" sz="800" b="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is</a:t>
            </a:r>
          </a:p>
          <a:p>
            <a:pPr hangingPunct="0"/>
            <a:r>
              <a:rPr lang="en-US" sz="800" b="0" dirty="0">
                <a:solidFill>
                  <a:schemeClr val="tx1"/>
                </a:solidFill>
              </a:rPr>
              <a:t>    </a:t>
            </a:r>
            <a:r>
              <a:rPr lang="en-US" sz="800" dirty="0">
                <a:solidFill>
                  <a:schemeClr val="tx1"/>
                </a:solidFill>
              </a:rPr>
              <a:t>port</a:t>
            </a:r>
            <a:r>
              <a:rPr lang="en-US" sz="800" b="0" dirty="0">
                <a:solidFill>
                  <a:schemeClr val="tx1"/>
                </a:solidFill>
              </a:rPr>
              <a:t> </a:t>
            </a:r>
            <a:r>
              <a:rPr lang="en-US" sz="800" b="0" dirty="0" smtClean="0">
                <a:solidFill>
                  <a:schemeClr val="tx1"/>
                </a:solidFill>
              </a:rPr>
              <a:t>(	A	: </a:t>
            </a:r>
            <a:r>
              <a:rPr lang="en-US" sz="800" dirty="0">
                <a:solidFill>
                  <a:schemeClr val="tx1"/>
                </a:solidFill>
              </a:rPr>
              <a:t>in</a:t>
            </a:r>
            <a:r>
              <a:rPr lang="en-US" sz="800" b="0" dirty="0">
                <a:solidFill>
                  <a:schemeClr val="tx1"/>
                </a:solidFill>
              </a:rPr>
              <a:t> </a:t>
            </a:r>
            <a:r>
              <a:rPr lang="en-US" sz="800" b="0" dirty="0" err="1" smtClean="0">
                <a:solidFill>
                  <a:schemeClr val="tx1"/>
                </a:solidFill>
              </a:rPr>
              <a:t>std_logic</a:t>
            </a:r>
            <a:r>
              <a:rPr lang="en-US" sz="800" b="0" dirty="0" smtClean="0">
                <a:solidFill>
                  <a:schemeClr val="tx1"/>
                </a:solidFill>
              </a:rPr>
              <a:t>;	B</a:t>
            </a:r>
            <a:r>
              <a:rPr lang="en-US" sz="800" b="0" dirty="0">
                <a:solidFill>
                  <a:schemeClr val="tx1"/>
                </a:solidFill>
              </a:rPr>
              <a:t>	</a:t>
            </a:r>
            <a:r>
              <a:rPr lang="en-US" sz="800" b="0" dirty="0" smtClean="0">
                <a:solidFill>
                  <a:schemeClr val="tx1"/>
                </a:solidFill>
              </a:rPr>
              <a:t>: </a:t>
            </a:r>
            <a:r>
              <a:rPr lang="en-US" sz="800" dirty="0">
                <a:solidFill>
                  <a:schemeClr val="tx1"/>
                </a:solidFill>
              </a:rPr>
              <a:t>in</a:t>
            </a:r>
            <a:r>
              <a:rPr lang="en-US" sz="800" b="0" dirty="0">
                <a:solidFill>
                  <a:schemeClr val="tx1"/>
                </a:solidFill>
              </a:rPr>
              <a:t> </a:t>
            </a:r>
            <a:r>
              <a:rPr lang="en-US" sz="800" b="0" dirty="0" err="1">
                <a:solidFill>
                  <a:schemeClr val="tx1"/>
                </a:solidFill>
              </a:rPr>
              <a:t>std_logic</a:t>
            </a:r>
            <a:r>
              <a:rPr lang="en-US" sz="8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800" b="0" dirty="0">
                <a:solidFill>
                  <a:schemeClr val="tx1"/>
                </a:solidFill>
              </a:rPr>
              <a:t>        	</a:t>
            </a:r>
            <a:r>
              <a:rPr lang="en-US" sz="800" b="0" dirty="0" err="1" smtClean="0">
                <a:solidFill>
                  <a:schemeClr val="tx1"/>
                </a:solidFill>
              </a:rPr>
              <a:t>carry_out</a:t>
            </a:r>
            <a:r>
              <a:rPr lang="en-US" sz="800" b="0" dirty="0" smtClean="0">
                <a:solidFill>
                  <a:schemeClr val="tx1"/>
                </a:solidFill>
              </a:rPr>
              <a:t> 	: </a:t>
            </a:r>
            <a:r>
              <a:rPr lang="en-US" sz="800" dirty="0">
                <a:solidFill>
                  <a:schemeClr val="tx1"/>
                </a:solidFill>
              </a:rPr>
              <a:t>out</a:t>
            </a:r>
            <a:r>
              <a:rPr lang="en-US" sz="800" b="0" dirty="0">
                <a:solidFill>
                  <a:schemeClr val="tx1"/>
                </a:solidFill>
              </a:rPr>
              <a:t> </a:t>
            </a:r>
            <a:r>
              <a:rPr lang="en-US" sz="800" b="0" dirty="0" err="1">
                <a:solidFill>
                  <a:schemeClr val="tx1"/>
                </a:solidFill>
              </a:rPr>
              <a:t>std_logic</a:t>
            </a:r>
            <a:r>
              <a:rPr lang="en-US" sz="8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800" b="0" dirty="0">
                <a:solidFill>
                  <a:schemeClr val="tx1"/>
                </a:solidFill>
              </a:rPr>
              <a:t>        	</a:t>
            </a:r>
            <a:r>
              <a:rPr lang="en-US" sz="800" b="0" dirty="0" smtClean="0">
                <a:solidFill>
                  <a:schemeClr val="tx1"/>
                </a:solidFill>
              </a:rPr>
              <a:t>sum</a:t>
            </a:r>
            <a:r>
              <a:rPr lang="en-US" sz="800" b="0" dirty="0">
                <a:solidFill>
                  <a:schemeClr val="tx1"/>
                </a:solidFill>
              </a:rPr>
              <a:t>	</a:t>
            </a:r>
            <a:r>
              <a:rPr lang="en-US" sz="800" b="0" dirty="0" smtClean="0">
                <a:solidFill>
                  <a:schemeClr val="tx1"/>
                </a:solidFill>
              </a:rPr>
              <a:t>: </a:t>
            </a:r>
            <a:r>
              <a:rPr lang="en-US" sz="800" dirty="0">
                <a:solidFill>
                  <a:schemeClr val="tx1"/>
                </a:solidFill>
              </a:rPr>
              <a:t>out</a:t>
            </a:r>
            <a:r>
              <a:rPr lang="en-US" sz="800" b="0" dirty="0">
                <a:solidFill>
                  <a:schemeClr val="tx1"/>
                </a:solidFill>
              </a:rPr>
              <a:t> </a:t>
            </a:r>
            <a:r>
              <a:rPr lang="en-US" sz="800" b="0" dirty="0" err="1">
                <a:solidFill>
                  <a:schemeClr val="tx1"/>
                </a:solidFill>
              </a:rPr>
              <a:t>std_logic</a:t>
            </a:r>
            <a:r>
              <a:rPr lang="en-US" sz="800" b="0" dirty="0">
                <a:solidFill>
                  <a:schemeClr val="tx1"/>
                </a:solidFill>
              </a:rPr>
              <a:t>); 	</a:t>
            </a:r>
          </a:p>
          <a:p>
            <a:pPr hangingPunct="0"/>
            <a:r>
              <a:rPr lang="en-US" sz="800" dirty="0">
                <a:solidFill>
                  <a:schemeClr val="tx1"/>
                </a:solidFill>
              </a:rPr>
              <a:t>end</a:t>
            </a:r>
            <a:r>
              <a:rPr lang="en-US" sz="800" b="0" dirty="0">
                <a:solidFill>
                  <a:schemeClr val="tx1"/>
                </a:solidFill>
              </a:rPr>
              <a:t> </a:t>
            </a:r>
            <a:r>
              <a:rPr lang="en-US" sz="800" b="0" dirty="0" err="1">
                <a:solidFill>
                  <a:schemeClr val="tx1"/>
                </a:solidFill>
              </a:rPr>
              <a:t>half_adder</a:t>
            </a:r>
            <a:r>
              <a:rPr lang="en-US" sz="800" b="0" dirty="0" smtClean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800" b="0" dirty="0">
                <a:solidFill>
                  <a:schemeClr val="tx1"/>
                </a:solidFill>
              </a:rPr>
              <a:t>		</a:t>
            </a:r>
          </a:p>
          <a:p>
            <a:pPr hangingPunct="0"/>
            <a:r>
              <a:rPr lang="en-US" sz="800" dirty="0">
                <a:solidFill>
                  <a:schemeClr val="tx1"/>
                </a:solidFill>
              </a:rPr>
              <a:t>architecture</a:t>
            </a:r>
            <a:r>
              <a:rPr lang="en-US" sz="800" b="0" dirty="0">
                <a:solidFill>
                  <a:schemeClr val="tx1"/>
                </a:solidFill>
              </a:rPr>
              <a:t> </a:t>
            </a:r>
            <a:r>
              <a:rPr lang="en-US" sz="800" b="0" dirty="0" err="1">
                <a:solidFill>
                  <a:schemeClr val="tx1"/>
                </a:solidFill>
              </a:rPr>
              <a:t>half_adder_behavior</a:t>
            </a:r>
            <a:r>
              <a:rPr lang="en-US" sz="800" b="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of</a:t>
            </a:r>
            <a:r>
              <a:rPr lang="en-US" sz="800" b="0" dirty="0">
                <a:solidFill>
                  <a:schemeClr val="tx1"/>
                </a:solidFill>
              </a:rPr>
              <a:t> </a:t>
            </a:r>
            <a:r>
              <a:rPr lang="en-US" sz="800" b="0" dirty="0" err="1">
                <a:solidFill>
                  <a:schemeClr val="tx1"/>
                </a:solidFill>
              </a:rPr>
              <a:t>half_adder</a:t>
            </a:r>
            <a:r>
              <a:rPr lang="en-US" sz="800" b="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is</a:t>
            </a:r>
          </a:p>
          <a:p>
            <a:pPr hangingPunct="0"/>
            <a:r>
              <a:rPr lang="en-US" sz="800" dirty="0" smtClean="0">
                <a:solidFill>
                  <a:schemeClr val="tx1"/>
                </a:solidFill>
              </a:rPr>
              <a:t>begin</a:t>
            </a:r>
          </a:p>
          <a:p>
            <a:pPr hangingPunct="0"/>
            <a:endParaRPr lang="en-US" sz="800" dirty="0">
              <a:solidFill>
                <a:schemeClr val="tx1"/>
              </a:solidFill>
            </a:endParaRPr>
          </a:p>
          <a:p>
            <a:pPr hangingPunct="0"/>
            <a:r>
              <a:rPr lang="en-US" sz="800" b="0" dirty="0">
                <a:solidFill>
                  <a:schemeClr val="tx1"/>
                </a:solidFill>
              </a:rPr>
              <a:t>  	sum </a:t>
            </a:r>
            <a:r>
              <a:rPr lang="en-US" sz="800" b="0" dirty="0" smtClean="0">
                <a:solidFill>
                  <a:schemeClr val="tx1"/>
                </a:solidFill>
              </a:rPr>
              <a:t>&lt;= </a:t>
            </a:r>
            <a:r>
              <a:rPr lang="en-US" sz="800" b="0" dirty="0">
                <a:solidFill>
                  <a:schemeClr val="tx1"/>
                </a:solidFill>
              </a:rPr>
              <a:t>A </a:t>
            </a:r>
            <a:r>
              <a:rPr lang="en-US" sz="800" dirty="0" err="1">
                <a:solidFill>
                  <a:schemeClr val="tx1"/>
                </a:solidFill>
              </a:rPr>
              <a:t>xor</a:t>
            </a:r>
            <a:r>
              <a:rPr lang="en-US" sz="800" b="0" dirty="0">
                <a:solidFill>
                  <a:schemeClr val="tx1"/>
                </a:solidFill>
              </a:rPr>
              <a:t> B</a:t>
            </a:r>
            <a:r>
              <a:rPr lang="en-US" sz="800" b="0" dirty="0" smtClean="0">
                <a:solidFill>
                  <a:schemeClr val="tx1"/>
                </a:solidFill>
              </a:rPr>
              <a:t>;</a:t>
            </a:r>
            <a:endParaRPr lang="en-US" sz="800" b="0" dirty="0">
              <a:solidFill>
                <a:schemeClr val="tx1"/>
              </a:solidFill>
            </a:endParaRPr>
          </a:p>
          <a:p>
            <a:pPr hangingPunct="0"/>
            <a:r>
              <a:rPr lang="en-US" sz="800" b="0" dirty="0">
                <a:solidFill>
                  <a:schemeClr val="tx1"/>
                </a:solidFill>
              </a:rPr>
              <a:t>    	</a:t>
            </a:r>
            <a:r>
              <a:rPr lang="en-US" sz="800" b="0" dirty="0" err="1">
                <a:solidFill>
                  <a:schemeClr val="tx1"/>
                </a:solidFill>
              </a:rPr>
              <a:t>carry_out</a:t>
            </a:r>
            <a:r>
              <a:rPr lang="en-US" sz="800" b="0" dirty="0">
                <a:solidFill>
                  <a:schemeClr val="tx1"/>
                </a:solidFill>
              </a:rPr>
              <a:t> &lt;= A </a:t>
            </a:r>
            <a:r>
              <a:rPr lang="en-US" sz="800" dirty="0">
                <a:solidFill>
                  <a:schemeClr val="tx1"/>
                </a:solidFill>
              </a:rPr>
              <a:t>and</a:t>
            </a:r>
            <a:r>
              <a:rPr lang="en-US" sz="800" b="0" dirty="0">
                <a:solidFill>
                  <a:schemeClr val="tx1"/>
                </a:solidFill>
              </a:rPr>
              <a:t> B</a:t>
            </a:r>
            <a:r>
              <a:rPr lang="en-US" sz="800" b="0" dirty="0" smtClean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800" b="0" dirty="0">
                <a:solidFill>
                  <a:schemeClr val="tx1"/>
                </a:solidFill>
              </a:rPr>
              <a:t>	</a:t>
            </a:r>
          </a:p>
          <a:p>
            <a:r>
              <a:rPr lang="en-US" sz="800" dirty="0">
                <a:solidFill>
                  <a:schemeClr val="tx1"/>
                </a:solidFill>
              </a:rPr>
              <a:t>end</a:t>
            </a:r>
            <a:r>
              <a:rPr lang="en-US" sz="800" b="0" dirty="0">
                <a:solidFill>
                  <a:schemeClr val="tx1"/>
                </a:solidFill>
              </a:rPr>
              <a:t> </a:t>
            </a:r>
            <a:r>
              <a:rPr lang="en-US" sz="800" b="0" dirty="0" err="1">
                <a:solidFill>
                  <a:schemeClr val="tx1"/>
                </a:solidFill>
              </a:rPr>
              <a:t>half_adder_behavior</a:t>
            </a:r>
            <a:r>
              <a:rPr lang="en-US" sz="800" b="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10234"/>
            <a:ext cx="2846593" cy="113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43798" y="304800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Half-adder (HA)</a:t>
            </a:r>
            <a:endParaRPr lang="en-US" sz="160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200" y="539660"/>
            <a:ext cx="5172075" cy="2333267"/>
            <a:chOff x="685800" y="539660"/>
            <a:chExt cx="5172075" cy="23332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39660"/>
              <a:ext cx="5172075" cy="2333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85800" y="643354"/>
              <a:ext cx="495886" cy="1593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9600" y="1981200"/>
              <a:ext cx="1438275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0" y="2369234"/>
              <a:ext cx="1831145" cy="184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2401" y="3048000"/>
            <a:ext cx="5715000" cy="3754874"/>
          </a:xfrm>
          <a:prstGeom prst="rect">
            <a:avLst/>
          </a:prstGeom>
          <a:solidFill>
            <a:srgbClr val="FBFB25"/>
          </a:solidFill>
        </p:spPr>
        <p:txBody>
          <a:bodyPr wrap="square" rtlCol="0">
            <a:spAutoFit/>
          </a:bodyPr>
          <a:lstStyle/>
          <a:p>
            <a:pPr hangingPunct="0"/>
            <a:r>
              <a:rPr lang="en-US" sz="1400" dirty="0">
                <a:solidFill>
                  <a:schemeClr val="tx1"/>
                </a:solidFill>
              </a:rPr>
              <a:t>library</a:t>
            </a:r>
            <a:r>
              <a:rPr lang="en-US" sz="1400" b="0" dirty="0">
                <a:solidFill>
                  <a:schemeClr val="tx1"/>
                </a:solidFill>
              </a:rPr>
              <a:t> IEEE;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use</a:t>
            </a:r>
            <a:r>
              <a:rPr lang="en-US" sz="1400" b="0" dirty="0">
                <a:solidFill>
                  <a:schemeClr val="tx1"/>
                </a:solidFill>
              </a:rPr>
              <a:t> IEEE.std_logic_1164.</a:t>
            </a:r>
            <a:r>
              <a:rPr lang="en-US" sz="1400" dirty="0">
                <a:solidFill>
                  <a:schemeClr val="tx1"/>
                </a:solidFill>
              </a:rPr>
              <a:t>all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entity</a:t>
            </a:r>
            <a:r>
              <a:rPr lang="en-US" sz="1400" b="0" dirty="0">
                <a:solidFill>
                  <a:schemeClr val="tx1"/>
                </a:solidFill>
              </a:rPr>
              <a:t> FULLADD </a:t>
            </a:r>
            <a:r>
              <a:rPr lang="en-US" sz="1400" dirty="0">
                <a:solidFill>
                  <a:schemeClr val="tx1"/>
                </a:solidFill>
              </a:rPr>
              <a:t>is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port</a:t>
            </a:r>
            <a:r>
              <a:rPr lang="en-US" sz="1400" b="0" dirty="0">
                <a:solidFill>
                  <a:schemeClr val="tx1"/>
                </a:solidFill>
              </a:rPr>
              <a:t> ( 	A, B, </a:t>
            </a:r>
            <a:r>
              <a:rPr lang="en-US" sz="1400" b="0" dirty="0" err="1">
                <a:solidFill>
                  <a:schemeClr val="tx1"/>
                </a:solidFill>
              </a:rPr>
              <a:t>carry_in</a:t>
            </a:r>
            <a:r>
              <a:rPr lang="en-US" sz="1400" b="0" dirty="0">
                <a:solidFill>
                  <a:schemeClr val="tx1"/>
                </a:solidFill>
              </a:rPr>
              <a:t>	: </a:t>
            </a:r>
            <a:r>
              <a:rPr lang="en-US" sz="1400" dirty="0">
                <a:solidFill>
                  <a:schemeClr val="tx1"/>
                </a:solidFill>
              </a:rPr>
              <a:t>in</a:t>
            </a:r>
            <a:r>
              <a:rPr lang="en-US" sz="1400" b="0" dirty="0">
                <a:solidFill>
                  <a:schemeClr val="tx1"/>
                </a:solidFill>
              </a:rPr>
              <a:t>   </a:t>
            </a:r>
            <a:r>
              <a:rPr lang="en-US" sz="1400" b="0" dirty="0" err="1">
                <a:solidFill>
                  <a:schemeClr val="tx1"/>
                </a:solidFill>
              </a:rPr>
              <a:t>std_logic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400" b="0" dirty="0">
                <a:solidFill>
                  <a:schemeClr val="tx1"/>
                </a:solidFill>
              </a:rPr>
              <a:t>         	sum, </a:t>
            </a:r>
            <a:r>
              <a:rPr lang="en-US" sz="1400" b="0" dirty="0" err="1">
                <a:solidFill>
                  <a:schemeClr val="tx1"/>
                </a:solidFill>
              </a:rPr>
              <a:t>carry_out</a:t>
            </a:r>
            <a:r>
              <a:rPr lang="en-US" sz="1400" b="0" dirty="0">
                <a:solidFill>
                  <a:schemeClr val="tx1"/>
                </a:solidFill>
              </a:rPr>
              <a:t>	: </a:t>
            </a:r>
            <a:r>
              <a:rPr lang="en-US" sz="1400" dirty="0">
                <a:solidFill>
                  <a:schemeClr val="tx1"/>
                </a:solidFill>
              </a:rPr>
              <a:t>out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std_logic</a:t>
            </a:r>
            <a:r>
              <a:rPr lang="en-US" sz="1400" b="0" dirty="0">
                <a:solidFill>
                  <a:schemeClr val="tx1"/>
                </a:solidFill>
              </a:rPr>
              <a:t> ); 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end</a:t>
            </a:r>
            <a:r>
              <a:rPr lang="en-US" sz="1400" b="0" dirty="0">
                <a:solidFill>
                  <a:schemeClr val="tx1"/>
                </a:solidFill>
              </a:rPr>
              <a:t> FULLADD;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architecture</a:t>
            </a:r>
            <a:r>
              <a:rPr lang="en-US" sz="1400" b="0" dirty="0">
                <a:solidFill>
                  <a:schemeClr val="tx1"/>
                </a:solidFill>
              </a:rPr>
              <a:t> STRUCT of FULLADD </a:t>
            </a:r>
            <a:r>
              <a:rPr lang="en-US" sz="1400" dirty="0">
                <a:solidFill>
                  <a:schemeClr val="tx1"/>
                </a:solidFill>
              </a:rPr>
              <a:t>is</a:t>
            </a:r>
          </a:p>
          <a:p>
            <a:pPr hangingPunct="0"/>
            <a:r>
              <a:rPr lang="en-US" sz="1400" b="0" dirty="0" smtClean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signal</a:t>
            </a:r>
            <a:r>
              <a:rPr lang="en-US" sz="1400" b="0" dirty="0" smtClean="0">
                <a:solidFill>
                  <a:schemeClr val="tx1"/>
                </a:solidFill>
              </a:rPr>
              <a:t> </a:t>
            </a:r>
            <a:r>
              <a:rPr lang="en-US" sz="1400" b="0" dirty="0">
                <a:solidFill>
                  <a:schemeClr val="tx1"/>
                </a:solidFill>
              </a:rPr>
              <a:t>s1, s2, s3 : </a:t>
            </a:r>
            <a:r>
              <a:rPr lang="en-US" sz="1400" b="0" dirty="0" err="1">
                <a:solidFill>
                  <a:schemeClr val="tx1"/>
                </a:solidFill>
              </a:rPr>
              <a:t>std_logic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component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half_adder</a:t>
            </a:r>
            <a:r>
              <a:rPr lang="en-US" sz="1400" b="0" dirty="0">
                <a:solidFill>
                  <a:schemeClr val="tx1"/>
                </a:solidFill>
              </a:rPr>
              <a:t>	 </a:t>
            </a:r>
          </a:p>
          <a:p>
            <a:pPr hangingPunct="0"/>
            <a:r>
              <a:rPr lang="en-US" sz="1400" b="0" dirty="0">
                <a:solidFill>
                  <a:schemeClr val="tx1"/>
                </a:solidFill>
              </a:rPr>
              <a:t>  </a:t>
            </a:r>
            <a:r>
              <a:rPr lang="en-US" sz="1400" dirty="0">
                <a:solidFill>
                  <a:schemeClr val="tx1"/>
                </a:solidFill>
              </a:rPr>
              <a:t>port</a:t>
            </a:r>
            <a:r>
              <a:rPr lang="en-US" sz="1400" b="0" dirty="0">
                <a:solidFill>
                  <a:schemeClr val="tx1"/>
                </a:solidFill>
              </a:rPr>
              <a:t>(	A,B       		: </a:t>
            </a:r>
            <a:r>
              <a:rPr lang="en-US" sz="1400" dirty="0">
                <a:solidFill>
                  <a:schemeClr val="tx1"/>
                </a:solidFill>
              </a:rPr>
              <a:t>in</a:t>
            </a:r>
            <a:r>
              <a:rPr lang="en-US" sz="1400" b="0" dirty="0">
                <a:solidFill>
                  <a:schemeClr val="tx1"/>
                </a:solidFill>
              </a:rPr>
              <a:t>   </a:t>
            </a:r>
            <a:r>
              <a:rPr lang="en-US" sz="1400" b="0" dirty="0" err="1">
                <a:solidFill>
                  <a:schemeClr val="tx1"/>
                </a:solidFill>
              </a:rPr>
              <a:t>std_logic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400" b="0" dirty="0">
                <a:solidFill>
                  <a:schemeClr val="tx1"/>
                </a:solidFill>
              </a:rPr>
              <a:t>          	</a:t>
            </a:r>
            <a:r>
              <a:rPr lang="en-US" sz="1400" b="0" dirty="0" err="1">
                <a:solidFill>
                  <a:schemeClr val="tx1"/>
                </a:solidFill>
              </a:rPr>
              <a:t>carry_out</a:t>
            </a:r>
            <a:r>
              <a:rPr lang="en-US" sz="1400" b="0" dirty="0">
                <a:solidFill>
                  <a:schemeClr val="tx1"/>
                </a:solidFill>
              </a:rPr>
              <a:t>, sum	: </a:t>
            </a:r>
            <a:r>
              <a:rPr lang="en-US" sz="1400" dirty="0">
                <a:solidFill>
                  <a:schemeClr val="tx1"/>
                </a:solidFill>
              </a:rPr>
              <a:t>out</a:t>
            </a: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err="1">
                <a:solidFill>
                  <a:schemeClr val="tx1"/>
                </a:solidFill>
              </a:rPr>
              <a:t>std_logic</a:t>
            </a:r>
            <a:r>
              <a:rPr lang="en-US" sz="1400" b="0" dirty="0">
                <a:solidFill>
                  <a:schemeClr val="tx1"/>
                </a:solidFill>
              </a:rPr>
              <a:t>);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end component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pPr hangingPunct="0"/>
            <a:r>
              <a:rPr lang="en-US" sz="1400" dirty="0">
                <a:solidFill>
                  <a:schemeClr val="tx1"/>
                </a:solidFill>
              </a:rPr>
              <a:t>begin</a:t>
            </a:r>
          </a:p>
          <a:p>
            <a:pPr hangingPunct="0"/>
            <a:r>
              <a:rPr lang="en-US" sz="1400" b="0" dirty="0">
                <a:solidFill>
                  <a:schemeClr val="tx1"/>
                </a:solidFill>
              </a:rPr>
              <a:t>	u1:    </a:t>
            </a:r>
            <a:r>
              <a:rPr lang="en-US" sz="1400" b="0" dirty="0" err="1">
                <a:solidFill>
                  <a:schemeClr val="tx1"/>
                </a:solidFill>
              </a:rPr>
              <a:t>half_adder</a:t>
            </a:r>
            <a:r>
              <a:rPr lang="en-US" sz="1400" b="0" dirty="0">
                <a:solidFill>
                  <a:schemeClr val="tx1"/>
                </a:solidFill>
              </a:rPr>
              <a:t>    	</a:t>
            </a:r>
            <a:r>
              <a:rPr lang="en-US" sz="1400" dirty="0">
                <a:solidFill>
                  <a:schemeClr val="tx1"/>
                </a:solidFill>
              </a:rPr>
              <a:t>port map</a:t>
            </a:r>
            <a:r>
              <a:rPr lang="en-US" sz="1400" b="0" dirty="0">
                <a:solidFill>
                  <a:schemeClr val="tx1"/>
                </a:solidFill>
              </a:rPr>
              <a:t>(A, B, s2, s1);		</a:t>
            </a:r>
            <a:r>
              <a:rPr lang="en-US" sz="1400" b="0" dirty="0" smtClean="0">
                <a:solidFill>
                  <a:schemeClr val="tx1"/>
                </a:solidFill>
              </a:rPr>
              <a:t>u2</a:t>
            </a:r>
            <a:r>
              <a:rPr lang="en-US" sz="1400" b="0" dirty="0">
                <a:solidFill>
                  <a:schemeClr val="tx1"/>
                </a:solidFill>
              </a:rPr>
              <a:t>:    </a:t>
            </a:r>
            <a:r>
              <a:rPr lang="en-US" sz="1400" b="0" dirty="0" err="1">
                <a:solidFill>
                  <a:schemeClr val="tx1"/>
                </a:solidFill>
              </a:rPr>
              <a:t>half_adder</a:t>
            </a:r>
            <a:r>
              <a:rPr lang="en-US" sz="1400" b="0" dirty="0">
                <a:solidFill>
                  <a:schemeClr val="tx1"/>
                </a:solidFill>
              </a:rPr>
              <a:t>    	</a:t>
            </a:r>
            <a:r>
              <a:rPr lang="en-US" sz="1400" dirty="0">
                <a:solidFill>
                  <a:schemeClr val="tx1"/>
                </a:solidFill>
              </a:rPr>
              <a:t>port map</a:t>
            </a:r>
            <a:r>
              <a:rPr lang="en-US" sz="1400" b="0" dirty="0">
                <a:solidFill>
                  <a:schemeClr val="tx1"/>
                </a:solidFill>
              </a:rPr>
              <a:t>(s1, </a:t>
            </a:r>
            <a:r>
              <a:rPr lang="en-US" sz="1400" b="0" dirty="0" err="1">
                <a:solidFill>
                  <a:schemeClr val="tx1"/>
                </a:solidFill>
              </a:rPr>
              <a:t>carry_in</a:t>
            </a:r>
            <a:r>
              <a:rPr lang="en-US" sz="1400" b="0" dirty="0">
                <a:solidFill>
                  <a:schemeClr val="tx1"/>
                </a:solidFill>
              </a:rPr>
              <a:t>, s3, sum);	</a:t>
            </a:r>
          </a:p>
          <a:p>
            <a:pPr hangingPunct="0"/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en-US" sz="1400" b="0" dirty="0" err="1">
                <a:solidFill>
                  <a:schemeClr val="tx1"/>
                </a:solidFill>
              </a:rPr>
              <a:t>carry_out</a:t>
            </a:r>
            <a:r>
              <a:rPr lang="en-US" sz="1400" b="0" dirty="0">
                <a:solidFill>
                  <a:schemeClr val="tx1"/>
                </a:solidFill>
              </a:rPr>
              <a:t> &lt;= s2 </a:t>
            </a:r>
            <a:r>
              <a:rPr lang="en-US" sz="1400" dirty="0">
                <a:solidFill>
                  <a:schemeClr val="tx1"/>
                </a:solidFill>
              </a:rPr>
              <a:t>or</a:t>
            </a:r>
            <a:r>
              <a:rPr lang="en-US" sz="1400" b="0" dirty="0">
                <a:solidFill>
                  <a:schemeClr val="tx1"/>
                </a:solidFill>
              </a:rPr>
              <a:t> s3;</a:t>
            </a:r>
          </a:p>
          <a:p>
            <a:r>
              <a:rPr lang="en-US" sz="1400" dirty="0">
                <a:solidFill>
                  <a:schemeClr val="tx1"/>
                </a:solidFill>
              </a:rPr>
              <a:t>end</a:t>
            </a:r>
            <a:r>
              <a:rPr lang="en-US" sz="1400" b="0" dirty="0">
                <a:solidFill>
                  <a:schemeClr val="tx1"/>
                </a:solidFill>
              </a:rPr>
              <a:t> STRUCT;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5486400" y="5791200"/>
            <a:ext cx="2286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2895600" y="6310532"/>
            <a:ext cx="114301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02700" y="6424832"/>
            <a:ext cx="1643399" cy="338554"/>
          </a:xfrm>
          <a:prstGeom prst="rect">
            <a:avLst/>
          </a:prstGeom>
          <a:solidFill>
            <a:schemeClr val="bg1"/>
          </a:solidFill>
          <a:ln>
            <a:solidFill>
              <a:srgbClr val="009900"/>
            </a:solidFill>
          </a:ln>
        </p:spPr>
        <p:txBody>
          <a:bodyPr wrap="none" rtlCol="0">
            <a:spAutoFit/>
          </a:bodyPr>
          <a:lstStyle/>
          <a:p>
            <a:r>
              <a:rPr lang="pt-PT" sz="1600" b="0" dirty="0" smtClean="0">
                <a:solidFill>
                  <a:schemeClr val="tx1"/>
                </a:solidFill>
              </a:rPr>
              <a:t>Descrição mista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9800" y="5030129"/>
            <a:ext cx="2941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900"/>
                </a:solidFill>
              </a:rPr>
              <a:t>entity</a:t>
            </a:r>
            <a:r>
              <a:rPr lang="en-US" sz="1600" b="0" dirty="0">
                <a:solidFill>
                  <a:srgbClr val="009900"/>
                </a:solidFill>
              </a:rPr>
              <a:t> </a:t>
            </a:r>
            <a:r>
              <a:rPr lang="en-US" sz="1600" b="0" dirty="0" err="1" smtClean="0">
                <a:solidFill>
                  <a:srgbClr val="009900"/>
                </a:solidFill>
              </a:rPr>
              <a:t>xil_defaultlib.half_adder</a:t>
            </a:r>
            <a:endParaRPr lang="en-US" sz="1600" dirty="0">
              <a:solidFill>
                <a:srgbClr val="0099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4591572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900"/>
                </a:solidFill>
              </a:rPr>
              <a:t>library</a:t>
            </a:r>
            <a:r>
              <a:rPr lang="en-US" sz="1600" b="0" dirty="0">
                <a:solidFill>
                  <a:srgbClr val="009900"/>
                </a:solidFill>
              </a:rPr>
              <a:t> </a:t>
            </a:r>
            <a:r>
              <a:rPr lang="en-US" sz="1600" b="0" dirty="0" err="1">
                <a:solidFill>
                  <a:srgbClr val="009900"/>
                </a:solidFill>
              </a:rPr>
              <a:t>xil_defaultlib</a:t>
            </a:r>
            <a:r>
              <a:rPr lang="en-US" sz="1600" b="0" dirty="0">
                <a:solidFill>
                  <a:srgbClr val="009900"/>
                </a:solidFill>
              </a:rPr>
              <a:t>;</a:t>
            </a:r>
            <a:endParaRPr lang="en-US" sz="1600" dirty="0">
              <a:solidFill>
                <a:srgbClr val="00990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811194" y="3451858"/>
            <a:ext cx="3284806" cy="1288954"/>
          </a:xfrm>
          <a:custGeom>
            <a:avLst/>
            <a:gdLst>
              <a:gd name="connsiteX0" fmla="*/ 3284806 w 3284806"/>
              <a:gd name="connsiteY0" fmla="*/ 1288954 h 1288954"/>
              <a:gd name="connsiteX1" fmla="*/ 2412610 w 3284806"/>
              <a:gd name="connsiteY1" fmla="*/ 170573 h 1288954"/>
              <a:gd name="connsiteX2" fmla="*/ 0 w 3284806"/>
              <a:gd name="connsiteY2" fmla="*/ 22862 h 128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4806" h="1288954">
                <a:moveTo>
                  <a:pt x="3284806" y="1288954"/>
                </a:moveTo>
                <a:cubicBezTo>
                  <a:pt x="3122442" y="835271"/>
                  <a:pt x="2960078" y="381588"/>
                  <a:pt x="2412610" y="170573"/>
                </a:cubicBezTo>
                <a:cubicBezTo>
                  <a:pt x="1865142" y="-40442"/>
                  <a:pt x="932571" y="-8790"/>
                  <a:pt x="0" y="22862"/>
                </a:cubicBezTo>
              </a:path>
            </a:pathLst>
          </a:custGeom>
          <a:noFill/>
          <a:ln w="6350">
            <a:solidFill>
              <a:srgbClr val="0099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433711" y="5338689"/>
            <a:ext cx="4811151" cy="562708"/>
          </a:xfrm>
          <a:custGeom>
            <a:avLst/>
            <a:gdLst>
              <a:gd name="connsiteX0" fmla="*/ 4811151 w 4811151"/>
              <a:gd name="connsiteY0" fmla="*/ 0 h 562708"/>
              <a:gd name="connsiteX1" fmla="*/ 3868615 w 4811151"/>
              <a:gd name="connsiteY1" fmla="*/ 386862 h 562708"/>
              <a:gd name="connsiteX2" fmla="*/ 2785403 w 4811151"/>
              <a:gd name="connsiteY2" fmla="*/ 239151 h 562708"/>
              <a:gd name="connsiteX3" fmla="*/ 534572 w 4811151"/>
              <a:gd name="connsiteY3" fmla="*/ 337625 h 562708"/>
              <a:gd name="connsiteX4" fmla="*/ 0 w 4811151"/>
              <a:gd name="connsiteY4" fmla="*/ 562708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1151" h="562708">
                <a:moveTo>
                  <a:pt x="4811151" y="0"/>
                </a:moveTo>
                <a:cubicBezTo>
                  <a:pt x="4508695" y="173501"/>
                  <a:pt x="4206240" y="347003"/>
                  <a:pt x="3868615" y="386862"/>
                </a:cubicBezTo>
                <a:cubicBezTo>
                  <a:pt x="3530990" y="426721"/>
                  <a:pt x="3341077" y="247357"/>
                  <a:pt x="2785403" y="239151"/>
                </a:cubicBezTo>
                <a:cubicBezTo>
                  <a:pt x="2229729" y="230945"/>
                  <a:pt x="998806" y="283699"/>
                  <a:pt x="534572" y="337625"/>
                </a:cubicBezTo>
                <a:cubicBezTo>
                  <a:pt x="70338" y="391551"/>
                  <a:pt x="35169" y="477129"/>
                  <a:pt x="0" y="562708"/>
                </a:cubicBezTo>
              </a:path>
            </a:pathLst>
          </a:custGeom>
          <a:noFill/>
          <a:ln w="6350">
            <a:solidFill>
              <a:srgbClr val="0099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52400" y="4800600"/>
            <a:ext cx="4114800" cy="685800"/>
          </a:xfrm>
          <a:prstGeom prst="roundRect">
            <a:avLst/>
          </a:prstGeom>
          <a:noFill/>
          <a:ln w="95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37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2032870" y="-76200"/>
            <a:ext cx="512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Exemplos: operações aritméticas</a:t>
            </a:r>
            <a:endParaRPr lang="pt-PT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21907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81400"/>
            <a:ext cx="52768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11430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Pode criar em Vivado um </a:t>
            </a:r>
            <a:r>
              <a:rPr lang="pt-PT" sz="2000" dirty="0" err="1" smtClean="0"/>
              <a:t>projeto</a:t>
            </a:r>
            <a:r>
              <a:rPr lang="pt-PT" sz="2000" dirty="0" smtClean="0"/>
              <a:t> com base em qualquer </a:t>
            </a:r>
            <a:r>
              <a:rPr lang="pt-PT" sz="2000" dirty="0" err="1" smtClean="0"/>
              <a:t>projeto</a:t>
            </a:r>
            <a:r>
              <a:rPr lang="pt-PT" sz="2000" dirty="0" smtClean="0"/>
              <a:t> existente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2263914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Depois pode só alterar código VHDL e modificar o ficheiro XDC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504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38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2032870" y="-76200"/>
            <a:ext cx="512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Exemplos: operações aritméticas</a:t>
            </a:r>
            <a:endParaRPr lang="pt-PT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81000"/>
            <a:ext cx="7924862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</a:rPr>
              <a:t>library</a:t>
            </a:r>
            <a:r>
              <a:rPr lang="en-US" sz="1500" b="0" dirty="0">
                <a:solidFill>
                  <a:schemeClr val="tx1"/>
                </a:solidFill>
              </a:rPr>
              <a:t> IEEE;</a:t>
            </a:r>
          </a:p>
          <a:p>
            <a:r>
              <a:rPr lang="en-US" sz="1500" dirty="0">
                <a:solidFill>
                  <a:schemeClr val="tx1"/>
                </a:solidFill>
              </a:rPr>
              <a:t>use</a:t>
            </a:r>
            <a:r>
              <a:rPr lang="en-US" sz="1500" b="0" dirty="0">
                <a:solidFill>
                  <a:schemeClr val="tx1"/>
                </a:solidFill>
              </a:rPr>
              <a:t> IEEE.STD_LOGIC_1164.</a:t>
            </a:r>
            <a:r>
              <a:rPr lang="en-US" sz="1500" dirty="0">
                <a:solidFill>
                  <a:schemeClr val="tx1"/>
                </a:solidFill>
              </a:rPr>
              <a:t>all</a:t>
            </a:r>
            <a:r>
              <a:rPr lang="en-US" sz="15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500" dirty="0">
                <a:solidFill>
                  <a:schemeClr val="tx1"/>
                </a:solidFill>
              </a:rPr>
              <a:t>use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IEEE.STD_LOGIC_UNSIGNED.</a:t>
            </a:r>
            <a:r>
              <a:rPr lang="en-US" sz="1500" dirty="0" err="1">
                <a:solidFill>
                  <a:schemeClr val="tx1"/>
                </a:solidFill>
              </a:rPr>
              <a:t>all</a:t>
            </a:r>
            <a:r>
              <a:rPr lang="en-US" sz="15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500" dirty="0">
                <a:solidFill>
                  <a:schemeClr val="tx1"/>
                </a:solidFill>
              </a:rPr>
              <a:t>use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IEEE.STD_LOGIC_ARITH.</a:t>
            </a:r>
            <a:r>
              <a:rPr lang="en-US" sz="1500" dirty="0" err="1">
                <a:solidFill>
                  <a:schemeClr val="tx1"/>
                </a:solidFill>
              </a:rPr>
              <a:t>all</a:t>
            </a:r>
            <a:r>
              <a:rPr lang="en-US" sz="1500" b="0" dirty="0" smtClean="0">
                <a:solidFill>
                  <a:schemeClr val="tx1"/>
                </a:solidFill>
              </a:rPr>
              <a:t>;</a:t>
            </a:r>
            <a:endParaRPr lang="en-US" sz="1500" b="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entity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arith_op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is</a:t>
            </a:r>
            <a:r>
              <a:rPr lang="en-US" sz="1500" b="0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dirty="0">
                <a:solidFill>
                  <a:schemeClr val="tx1"/>
                </a:solidFill>
              </a:rPr>
              <a:t>port</a:t>
            </a:r>
            <a:r>
              <a:rPr lang="en-US" sz="1500" b="0" dirty="0">
                <a:solidFill>
                  <a:schemeClr val="tx1"/>
                </a:solidFill>
              </a:rPr>
              <a:t> ( </a:t>
            </a:r>
            <a:r>
              <a:rPr lang="en-US" sz="1500" b="0" dirty="0" smtClean="0">
                <a:solidFill>
                  <a:schemeClr val="tx1"/>
                </a:solidFill>
              </a:rPr>
              <a:t>	</a:t>
            </a:r>
            <a:r>
              <a:rPr lang="en-US" sz="1500" b="0" dirty="0" err="1" smtClean="0">
                <a:solidFill>
                  <a:schemeClr val="tx1"/>
                </a:solidFill>
              </a:rPr>
              <a:t>sw</a:t>
            </a:r>
            <a:r>
              <a:rPr lang="en-US" sz="1500" b="0" dirty="0" smtClean="0">
                <a:solidFill>
                  <a:schemeClr val="tx1"/>
                </a:solidFill>
              </a:rPr>
              <a:t> </a:t>
            </a:r>
            <a:r>
              <a:rPr lang="en-US" sz="1500" b="0" dirty="0">
                <a:solidFill>
                  <a:schemeClr val="tx1"/>
                </a:solidFill>
              </a:rPr>
              <a:t>			</a:t>
            </a:r>
            <a:r>
              <a:rPr lang="en-US" sz="1500" b="0" dirty="0" smtClean="0">
                <a:solidFill>
                  <a:schemeClr val="tx1"/>
                </a:solidFill>
              </a:rPr>
              <a:t>: </a:t>
            </a:r>
            <a:r>
              <a:rPr lang="en-US" sz="1500" dirty="0">
                <a:solidFill>
                  <a:schemeClr val="tx1"/>
                </a:solidFill>
              </a:rPr>
              <a:t>in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std_logic_vector</a:t>
            </a:r>
            <a:r>
              <a:rPr lang="en-US" sz="1500" b="0" dirty="0">
                <a:solidFill>
                  <a:schemeClr val="tx1"/>
                </a:solidFill>
              </a:rPr>
              <a:t>(7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</a:t>
            </a:r>
            <a:r>
              <a:rPr lang="en-US" sz="1500" b="0" dirty="0" smtClean="0">
                <a:solidFill>
                  <a:schemeClr val="tx1"/>
                </a:solidFill>
              </a:rPr>
              <a:t>led</a:t>
            </a:r>
            <a:r>
              <a:rPr lang="en-US" sz="1500" b="0" dirty="0">
                <a:solidFill>
                  <a:schemeClr val="tx1"/>
                </a:solidFill>
              </a:rPr>
              <a:t>			</a:t>
            </a:r>
            <a:r>
              <a:rPr lang="en-US" sz="1500" b="0" dirty="0" smtClean="0">
                <a:solidFill>
                  <a:schemeClr val="tx1"/>
                </a:solidFill>
              </a:rPr>
              <a:t>: </a:t>
            </a:r>
            <a:r>
              <a:rPr lang="en-US" sz="1500" dirty="0">
                <a:solidFill>
                  <a:schemeClr val="tx1"/>
                </a:solidFill>
              </a:rPr>
              <a:t>out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std_logic_vector</a:t>
            </a:r>
            <a:r>
              <a:rPr lang="en-US" sz="1500" b="0" dirty="0">
                <a:solidFill>
                  <a:schemeClr val="tx1"/>
                </a:solidFill>
              </a:rPr>
              <a:t>(8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</a:t>
            </a:r>
            <a:r>
              <a:rPr lang="en-US" sz="1500" b="0" dirty="0" err="1" smtClean="0">
                <a:solidFill>
                  <a:schemeClr val="tx1"/>
                </a:solidFill>
              </a:rPr>
              <a:t>btnU</a:t>
            </a:r>
            <a:r>
              <a:rPr lang="en-US" sz="1500" b="0" dirty="0">
                <a:solidFill>
                  <a:schemeClr val="tx1"/>
                </a:solidFill>
              </a:rPr>
              <a:t>, </a:t>
            </a:r>
            <a:r>
              <a:rPr lang="en-US" sz="1500" b="0" dirty="0" err="1">
                <a:solidFill>
                  <a:schemeClr val="tx1"/>
                </a:solidFill>
              </a:rPr>
              <a:t>btnC</a:t>
            </a:r>
            <a:r>
              <a:rPr lang="en-US" sz="1500" b="0" dirty="0">
                <a:solidFill>
                  <a:schemeClr val="tx1"/>
                </a:solidFill>
              </a:rPr>
              <a:t>, </a:t>
            </a:r>
            <a:r>
              <a:rPr lang="en-US" sz="1500" b="0" dirty="0" err="1">
                <a:solidFill>
                  <a:schemeClr val="tx1"/>
                </a:solidFill>
              </a:rPr>
              <a:t>btnD</a:t>
            </a:r>
            <a:r>
              <a:rPr lang="en-US" sz="1500" b="0" dirty="0">
                <a:solidFill>
                  <a:schemeClr val="tx1"/>
                </a:solidFill>
              </a:rPr>
              <a:t>, </a:t>
            </a:r>
            <a:r>
              <a:rPr lang="en-US" sz="1500" b="0" dirty="0" err="1">
                <a:solidFill>
                  <a:schemeClr val="tx1"/>
                </a:solidFill>
              </a:rPr>
              <a:t>btnL</a:t>
            </a:r>
            <a:r>
              <a:rPr lang="en-US" sz="1500" b="0" dirty="0">
                <a:solidFill>
                  <a:schemeClr val="tx1"/>
                </a:solidFill>
              </a:rPr>
              <a:t>, </a:t>
            </a:r>
            <a:r>
              <a:rPr lang="en-US" sz="1500" b="0" dirty="0" err="1">
                <a:solidFill>
                  <a:schemeClr val="tx1"/>
                </a:solidFill>
              </a:rPr>
              <a:t>btnR</a:t>
            </a:r>
            <a:r>
              <a:rPr lang="en-US" sz="1500" b="0" dirty="0">
                <a:solidFill>
                  <a:schemeClr val="tx1"/>
                </a:solidFill>
              </a:rPr>
              <a:t>   </a:t>
            </a:r>
            <a:r>
              <a:rPr lang="en-US" sz="1500" b="0" dirty="0" smtClean="0">
                <a:solidFill>
                  <a:schemeClr val="tx1"/>
                </a:solidFill>
              </a:rPr>
              <a:t>	: </a:t>
            </a:r>
            <a:r>
              <a:rPr lang="en-US" sz="1500" dirty="0">
                <a:solidFill>
                  <a:schemeClr val="tx1"/>
                </a:solidFill>
              </a:rPr>
              <a:t>in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std_logic</a:t>
            </a:r>
            <a:r>
              <a:rPr lang="en-US" sz="1500" b="0" dirty="0">
                <a:solidFill>
                  <a:schemeClr val="tx1"/>
                </a:solidFill>
              </a:rPr>
              <a:t>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end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arith_op</a:t>
            </a:r>
            <a:r>
              <a:rPr lang="en-US" sz="1500" b="0" dirty="0" smtClean="0">
                <a:solidFill>
                  <a:schemeClr val="tx1"/>
                </a:solidFill>
              </a:rPr>
              <a:t>;</a:t>
            </a:r>
            <a:endParaRPr lang="en-US" sz="1500" b="0" dirty="0">
              <a:solidFill>
                <a:schemeClr val="tx1"/>
              </a:solidFill>
            </a:endParaRPr>
          </a:p>
          <a:p>
            <a:r>
              <a:rPr lang="en-US" sz="1500" b="0" i="1" dirty="0">
                <a:solidFill>
                  <a:srgbClr val="002060"/>
                </a:solidFill>
              </a:rPr>
              <a:t>-- </a:t>
            </a:r>
            <a:r>
              <a:rPr lang="en-US" sz="1500" b="0" i="1" dirty="0" err="1">
                <a:solidFill>
                  <a:srgbClr val="002060"/>
                </a:solidFill>
              </a:rPr>
              <a:t>btnR</a:t>
            </a:r>
            <a:r>
              <a:rPr lang="en-US" sz="1500" b="0" i="1" dirty="0">
                <a:solidFill>
                  <a:srgbClr val="002060"/>
                </a:solidFill>
              </a:rPr>
              <a:t>  </a:t>
            </a:r>
            <a:r>
              <a:rPr lang="en-US" sz="1500" b="0" i="1" dirty="0" smtClean="0">
                <a:solidFill>
                  <a:srgbClr val="002060"/>
                </a:solidFill>
              </a:rPr>
              <a:t>division; </a:t>
            </a:r>
            <a:r>
              <a:rPr lang="en-US" sz="1500" b="0" i="1" dirty="0" err="1" smtClean="0">
                <a:solidFill>
                  <a:srgbClr val="002060"/>
                </a:solidFill>
              </a:rPr>
              <a:t>btnL</a:t>
            </a:r>
            <a:r>
              <a:rPr lang="en-US" sz="1500" b="0" i="1" dirty="0" smtClean="0">
                <a:solidFill>
                  <a:srgbClr val="002060"/>
                </a:solidFill>
              </a:rPr>
              <a:t>  multiplication; </a:t>
            </a:r>
            <a:r>
              <a:rPr lang="en-US" sz="1500" b="0" i="1" dirty="0" err="1" smtClean="0">
                <a:solidFill>
                  <a:srgbClr val="002060"/>
                </a:solidFill>
              </a:rPr>
              <a:t>btnD</a:t>
            </a:r>
            <a:r>
              <a:rPr lang="en-US" sz="1500" b="0" i="1" dirty="0" smtClean="0">
                <a:solidFill>
                  <a:srgbClr val="002060"/>
                </a:solidFill>
              </a:rPr>
              <a:t>  addition; </a:t>
            </a:r>
            <a:r>
              <a:rPr lang="en-US" sz="1500" b="0" i="1" dirty="0" err="1" smtClean="0">
                <a:solidFill>
                  <a:srgbClr val="002060"/>
                </a:solidFill>
              </a:rPr>
              <a:t>btnC</a:t>
            </a:r>
            <a:r>
              <a:rPr lang="en-US" sz="1500" b="0" i="1" dirty="0" smtClean="0">
                <a:solidFill>
                  <a:srgbClr val="002060"/>
                </a:solidFill>
              </a:rPr>
              <a:t>  subtraction; </a:t>
            </a:r>
            <a:r>
              <a:rPr lang="en-US" sz="1500" b="0" i="1" dirty="0" err="1" smtClean="0">
                <a:solidFill>
                  <a:srgbClr val="002060"/>
                </a:solidFill>
              </a:rPr>
              <a:t>btnU</a:t>
            </a:r>
            <a:r>
              <a:rPr lang="en-US" sz="1500" b="0" i="1" dirty="0" smtClean="0">
                <a:solidFill>
                  <a:srgbClr val="002060"/>
                </a:solidFill>
              </a:rPr>
              <a:t>  </a:t>
            </a:r>
            <a:r>
              <a:rPr lang="en-US" sz="1500" b="0" i="1" dirty="0">
                <a:solidFill>
                  <a:srgbClr val="002060"/>
                </a:solidFill>
              </a:rPr>
              <a:t>rest of </a:t>
            </a:r>
            <a:r>
              <a:rPr lang="en-US" sz="1500" b="0" i="1" dirty="0" smtClean="0">
                <a:solidFill>
                  <a:srgbClr val="002060"/>
                </a:solidFill>
              </a:rPr>
              <a:t>division</a:t>
            </a:r>
            <a:endParaRPr lang="en-US" sz="1500" b="0" i="1" dirty="0">
              <a:solidFill>
                <a:srgbClr val="002060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architecture</a:t>
            </a:r>
            <a:r>
              <a:rPr lang="en-US" sz="1500" b="0" dirty="0">
                <a:solidFill>
                  <a:schemeClr val="tx1"/>
                </a:solidFill>
              </a:rPr>
              <a:t> Behavioral </a:t>
            </a:r>
            <a:r>
              <a:rPr lang="en-US" sz="1500" dirty="0">
                <a:solidFill>
                  <a:schemeClr val="tx1"/>
                </a:solidFill>
              </a:rPr>
              <a:t>of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arith_op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is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  </a:t>
            </a:r>
            <a:r>
              <a:rPr lang="en-US" sz="1500" dirty="0">
                <a:solidFill>
                  <a:schemeClr val="tx1"/>
                </a:solidFill>
              </a:rPr>
              <a:t>signal</a:t>
            </a:r>
            <a:r>
              <a:rPr lang="en-US" sz="1500" b="0" dirty="0">
                <a:solidFill>
                  <a:schemeClr val="tx1"/>
                </a:solidFill>
              </a:rPr>
              <a:t> result 	  </a:t>
            </a:r>
            <a:r>
              <a:rPr lang="en-US" sz="1500" b="0" dirty="0" smtClean="0">
                <a:solidFill>
                  <a:schemeClr val="tx1"/>
                </a:solidFill>
              </a:rPr>
              <a:t>: </a:t>
            </a:r>
            <a:r>
              <a:rPr lang="en-US" sz="1500" b="0" dirty="0">
                <a:solidFill>
                  <a:schemeClr val="tx1"/>
                </a:solidFill>
              </a:rPr>
              <a:t>integer </a:t>
            </a:r>
            <a:r>
              <a:rPr lang="en-US" sz="1500" dirty="0">
                <a:solidFill>
                  <a:schemeClr val="tx1"/>
                </a:solidFill>
              </a:rPr>
              <a:t>range</a:t>
            </a:r>
            <a:r>
              <a:rPr lang="en-US" sz="1500" b="0" dirty="0">
                <a:solidFill>
                  <a:schemeClr val="tx1"/>
                </a:solidFill>
              </a:rPr>
              <a:t> 0 </a:t>
            </a:r>
            <a:r>
              <a:rPr lang="en-US" sz="1500" dirty="0">
                <a:solidFill>
                  <a:schemeClr val="tx1"/>
                </a:solidFill>
              </a:rPr>
              <a:t>to</a:t>
            </a:r>
            <a:r>
              <a:rPr lang="en-US" sz="1500" b="0" dirty="0">
                <a:solidFill>
                  <a:schemeClr val="tx1"/>
                </a:solidFill>
              </a:rPr>
              <a:t> 256;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  </a:t>
            </a:r>
            <a:r>
              <a:rPr lang="en-US" sz="1500" dirty="0">
                <a:solidFill>
                  <a:schemeClr val="tx1"/>
                </a:solidFill>
              </a:rPr>
              <a:t>signal</a:t>
            </a:r>
            <a:r>
              <a:rPr lang="en-US" sz="1500" b="0" dirty="0">
                <a:solidFill>
                  <a:schemeClr val="tx1"/>
                </a:solidFill>
              </a:rPr>
              <a:t> but	  </a:t>
            </a:r>
            <a:r>
              <a:rPr lang="en-US" sz="1500" b="0" dirty="0" smtClean="0">
                <a:solidFill>
                  <a:schemeClr val="tx1"/>
                </a:solidFill>
              </a:rPr>
              <a:t>: </a:t>
            </a:r>
            <a:r>
              <a:rPr lang="en-US" sz="1500" b="0" dirty="0" err="1">
                <a:solidFill>
                  <a:schemeClr val="tx1"/>
                </a:solidFill>
              </a:rPr>
              <a:t>std_logic_vector</a:t>
            </a:r>
            <a:r>
              <a:rPr lang="en-US" sz="1500" b="0" dirty="0">
                <a:solidFill>
                  <a:schemeClr val="tx1"/>
                </a:solidFill>
              </a:rPr>
              <a:t>(4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begin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  but &lt;= </a:t>
            </a:r>
            <a:r>
              <a:rPr lang="en-US" sz="1500" b="0" dirty="0" err="1">
                <a:solidFill>
                  <a:schemeClr val="tx1"/>
                </a:solidFill>
              </a:rPr>
              <a:t>btnU</a:t>
            </a:r>
            <a:r>
              <a:rPr lang="en-US" sz="1500" b="0" dirty="0">
                <a:solidFill>
                  <a:schemeClr val="tx1"/>
                </a:solidFill>
              </a:rPr>
              <a:t> &amp; </a:t>
            </a:r>
            <a:r>
              <a:rPr lang="en-US" sz="1500" b="0" dirty="0" err="1">
                <a:solidFill>
                  <a:schemeClr val="tx1"/>
                </a:solidFill>
              </a:rPr>
              <a:t>btnC</a:t>
            </a:r>
            <a:r>
              <a:rPr lang="en-US" sz="1500" b="0" dirty="0">
                <a:solidFill>
                  <a:schemeClr val="tx1"/>
                </a:solidFill>
              </a:rPr>
              <a:t> &amp; </a:t>
            </a:r>
            <a:r>
              <a:rPr lang="en-US" sz="1500" b="0" dirty="0" err="1">
                <a:solidFill>
                  <a:schemeClr val="tx1"/>
                </a:solidFill>
              </a:rPr>
              <a:t>btnD</a:t>
            </a:r>
            <a:r>
              <a:rPr lang="en-US" sz="1500" b="0" dirty="0">
                <a:solidFill>
                  <a:schemeClr val="tx1"/>
                </a:solidFill>
              </a:rPr>
              <a:t> &amp; </a:t>
            </a:r>
            <a:r>
              <a:rPr lang="en-US" sz="1500" b="0" dirty="0" err="1">
                <a:solidFill>
                  <a:schemeClr val="tx1"/>
                </a:solidFill>
              </a:rPr>
              <a:t>btnL</a:t>
            </a:r>
            <a:r>
              <a:rPr lang="en-US" sz="1500" b="0" dirty="0">
                <a:solidFill>
                  <a:schemeClr val="tx1"/>
                </a:solidFill>
              </a:rPr>
              <a:t> &amp; </a:t>
            </a:r>
            <a:r>
              <a:rPr lang="en-US" sz="1500" b="0" dirty="0" err="1">
                <a:solidFill>
                  <a:schemeClr val="tx1"/>
                </a:solidFill>
              </a:rPr>
              <a:t>btnR</a:t>
            </a:r>
            <a:r>
              <a:rPr lang="en-US" sz="1500" b="0" dirty="0">
                <a:solidFill>
                  <a:schemeClr val="tx1"/>
                </a:solidFill>
              </a:rPr>
              <a:t>;	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  result &lt;=  256 </a:t>
            </a:r>
            <a:r>
              <a:rPr lang="en-US" sz="1500" dirty="0">
                <a:solidFill>
                  <a:schemeClr val="tx1"/>
                </a:solidFill>
              </a:rPr>
              <a:t>when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(3 </a:t>
            </a:r>
            <a:r>
              <a:rPr lang="en-US" sz="1500" b="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0)) = 0 </a:t>
            </a:r>
            <a:r>
              <a:rPr lang="en-US" sz="1500" dirty="0">
                <a:solidFill>
                  <a:schemeClr val="tx1"/>
                </a:solidFill>
              </a:rPr>
              <a:t>else</a:t>
            </a:r>
            <a:r>
              <a:rPr lang="en-US" sz="15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	      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(7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4)) /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(3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0))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                 </a:t>
            </a:r>
            <a:r>
              <a:rPr lang="en-US" sz="1500" b="0" dirty="0" smtClean="0">
                <a:solidFill>
                  <a:schemeClr val="tx1"/>
                </a:solidFill>
              </a:rPr>
              <a:t>        </a:t>
            </a:r>
            <a:r>
              <a:rPr lang="en-US" sz="1500" dirty="0" smtClean="0">
                <a:solidFill>
                  <a:schemeClr val="tx1"/>
                </a:solidFill>
              </a:rPr>
              <a:t>when</a:t>
            </a:r>
            <a:r>
              <a:rPr lang="en-US" sz="1500" b="0" dirty="0" smtClean="0">
                <a:solidFill>
                  <a:schemeClr val="tx1"/>
                </a:solidFill>
              </a:rPr>
              <a:t> </a:t>
            </a:r>
            <a:r>
              <a:rPr lang="en-US" sz="1500" b="0" dirty="0">
                <a:solidFill>
                  <a:schemeClr val="tx1"/>
                </a:solidFill>
              </a:rPr>
              <a:t>but = "00001" </a:t>
            </a:r>
            <a:r>
              <a:rPr lang="en-US" sz="1500" dirty="0">
                <a:solidFill>
                  <a:schemeClr val="tx1"/>
                </a:solidFill>
              </a:rPr>
              <a:t>else</a:t>
            </a:r>
            <a:r>
              <a:rPr lang="en-US" sz="1500" b="0" dirty="0">
                <a:solidFill>
                  <a:schemeClr val="tx1"/>
                </a:solidFill>
              </a:rPr>
              <a:t>	     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      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(7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4)) *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(3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0))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                 </a:t>
            </a:r>
            <a:r>
              <a:rPr lang="en-US" sz="1500" b="0" dirty="0" smtClean="0">
                <a:solidFill>
                  <a:schemeClr val="tx1"/>
                </a:solidFill>
              </a:rPr>
              <a:t>        </a:t>
            </a:r>
            <a:r>
              <a:rPr lang="en-US" sz="1500" dirty="0" smtClean="0">
                <a:solidFill>
                  <a:schemeClr val="tx1"/>
                </a:solidFill>
              </a:rPr>
              <a:t>when</a:t>
            </a:r>
            <a:r>
              <a:rPr lang="en-US" sz="1500" b="0" dirty="0" smtClean="0">
                <a:solidFill>
                  <a:schemeClr val="tx1"/>
                </a:solidFill>
              </a:rPr>
              <a:t> </a:t>
            </a:r>
            <a:r>
              <a:rPr lang="en-US" sz="1500" b="0" dirty="0">
                <a:solidFill>
                  <a:schemeClr val="tx1"/>
                </a:solidFill>
              </a:rPr>
              <a:t>but = "00010" </a:t>
            </a:r>
            <a:r>
              <a:rPr lang="en-US" sz="1500" dirty="0">
                <a:solidFill>
                  <a:schemeClr val="tx1"/>
                </a:solidFill>
              </a:rPr>
              <a:t>else</a:t>
            </a:r>
            <a:r>
              <a:rPr lang="en-US" sz="1500" b="0" dirty="0">
                <a:solidFill>
                  <a:schemeClr val="tx1"/>
                </a:solidFill>
              </a:rPr>
              <a:t>	     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      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(7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4)) +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(3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0))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                 </a:t>
            </a:r>
            <a:r>
              <a:rPr lang="en-US" sz="1500" b="0" dirty="0" smtClean="0">
                <a:solidFill>
                  <a:schemeClr val="tx1"/>
                </a:solidFill>
              </a:rPr>
              <a:t>        </a:t>
            </a:r>
            <a:r>
              <a:rPr lang="en-US" sz="1500" dirty="0" smtClean="0">
                <a:solidFill>
                  <a:schemeClr val="tx1"/>
                </a:solidFill>
              </a:rPr>
              <a:t>when</a:t>
            </a:r>
            <a:r>
              <a:rPr lang="en-US" sz="1500" b="0" dirty="0" smtClean="0">
                <a:solidFill>
                  <a:schemeClr val="tx1"/>
                </a:solidFill>
              </a:rPr>
              <a:t> </a:t>
            </a:r>
            <a:r>
              <a:rPr lang="en-US" sz="1500" b="0" dirty="0">
                <a:solidFill>
                  <a:schemeClr val="tx1"/>
                </a:solidFill>
              </a:rPr>
              <a:t>but = "00100" </a:t>
            </a:r>
            <a:r>
              <a:rPr lang="en-US" sz="1500" dirty="0">
                <a:solidFill>
                  <a:schemeClr val="tx1"/>
                </a:solidFill>
              </a:rPr>
              <a:t>else</a:t>
            </a:r>
            <a:r>
              <a:rPr lang="en-US" sz="1500" b="0" dirty="0">
                <a:solidFill>
                  <a:schemeClr val="tx1"/>
                </a:solidFill>
              </a:rPr>
              <a:t>	     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      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(7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4)) -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(3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0))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        </a:t>
            </a:r>
            <a:r>
              <a:rPr lang="en-US" sz="1500" dirty="0" smtClean="0">
                <a:solidFill>
                  <a:schemeClr val="tx1"/>
                </a:solidFill>
              </a:rPr>
              <a:t>when</a:t>
            </a:r>
            <a:r>
              <a:rPr lang="en-US" sz="1500" b="0" dirty="0" smtClean="0">
                <a:solidFill>
                  <a:schemeClr val="tx1"/>
                </a:solidFill>
              </a:rPr>
              <a:t> </a:t>
            </a:r>
            <a:r>
              <a:rPr lang="en-US" sz="1500" b="0" dirty="0">
                <a:solidFill>
                  <a:schemeClr val="tx1"/>
                </a:solidFill>
              </a:rPr>
              <a:t>but = "01000" </a:t>
            </a:r>
            <a:r>
              <a:rPr lang="en-US" sz="1500" dirty="0">
                <a:solidFill>
                  <a:schemeClr val="tx1"/>
                </a:solidFill>
              </a:rPr>
              <a:t>else</a:t>
            </a:r>
            <a:r>
              <a:rPr lang="en-US" sz="1500" b="0" dirty="0">
                <a:solidFill>
                  <a:schemeClr val="tx1"/>
                </a:solidFill>
              </a:rPr>
              <a:t>	     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     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(7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4)) </a:t>
            </a:r>
            <a:r>
              <a:rPr lang="en-US" sz="1500" dirty="0">
                <a:solidFill>
                  <a:schemeClr val="tx1"/>
                </a:solidFill>
              </a:rPr>
              <a:t>rem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(3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0))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        </a:t>
            </a:r>
            <a:r>
              <a:rPr lang="en-US" sz="1500" dirty="0" smtClean="0">
                <a:solidFill>
                  <a:schemeClr val="tx1"/>
                </a:solidFill>
              </a:rPr>
              <a:t>when</a:t>
            </a:r>
            <a:r>
              <a:rPr lang="en-US" sz="1500" b="0" dirty="0" smtClean="0">
                <a:solidFill>
                  <a:schemeClr val="tx1"/>
                </a:solidFill>
              </a:rPr>
              <a:t> </a:t>
            </a:r>
            <a:r>
              <a:rPr lang="en-US" sz="1500" b="0" dirty="0">
                <a:solidFill>
                  <a:schemeClr val="tx1"/>
                </a:solidFill>
              </a:rPr>
              <a:t>but = "10000" </a:t>
            </a:r>
            <a:r>
              <a:rPr lang="en-US" sz="1500" dirty="0">
                <a:solidFill>
                  <a:schemeClr val="tx1"/>
                </a:solidFill>
              </a:rPr>
              <a:t>else</a:t>
            </a:r>
            <a:r>
              <a:rPr lang="en-US" sz="1500" b="0" dirty="0">
                <a:solidFill>
                  <a:schemeClr val="tx1"/>
                </a:solidFill>
              </a:rPr>
              <a:t> 0;     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  led(7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 &lt;= </a:t>
            </a:r>
            <a:r>
              <a:rPr lang="en-US" sz="1500" b="0" dirty="0" err="1">
                <a:solidFill>
                  <a:schemeClr val="tx1"/>
                </a:solidFill>
              </a:rPr>
              <a:t>conv_std_logic_vector</a:t>
            </a:r>
            <a:r>
              <a:rPr lang="en-US" sz="1500" b="0" dirty="0">
                <a:solidFill>
                  <a:schemeClr val="tx1"/>
                </a:solidFill>
              </a:rPr>
              <a:t>(result, 8</a:t>
            </a:r>
            <a:r>
              <a:rPr lang="en-US" sz="1500" b="0" dirty="0" smtClean="0">
                <a:solidFill>
                  <a:schemeClr val="tx1"/>
                </a:solidFill>
              </a:rPr>
              <a:t>);</a:t>
            </a:r>
            <a:endParaRPr lang="en-US" sz="1500" b="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end</a:t>
            </a:r>
            <a:r>
              <a:rPr lang="en-US" sz="1500" b="0" dirty="0">
                <a:solidFill>
                  <a:schemeClr val="tx1"/>
                </a:solidFill>
              </a:rPr>
              <a:t> Behavioral;</a:t>
            </a:r>
          </a:p>
        </p:txBody>
      </p:sp>
    </p:spTree>
    <p:extLst>
      <p:ext uri="{BB962C8B-B14F-4D97-AF65-F5344CB8AC3E}">
        <p14:creationId xmlns:p14="http://schemas.microsoft.com/office/powerpoint/2010/main" val="36207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39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2032870" y="-76200"/>
            <a:ext cx="512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Exemplos: operações aritméticas</a:t>
            </a:r>
            <a:endParaRPr lang="pt-PT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74" y="381000"/>
            <a:ext cx="9078126" cy="65556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</a:rPr>
              <a:t>library</a:t>
            </a:r>
            <a:r>
              <a:rPr lang="en-US" sz="1500" b="0" dirty="0">
                <a:solidFill>
                  <a:schemeClr val="tx1"/>
                </a:solidFill>
              </a:rPr>
              <a:t> IEEE;</a:t>
            </a:r>
          </a:p>
          <a:p>
            <a:r>
              <a:rPr lang="en-US" sz="1500" dirty="0">
                <a:solidFill>
                  <a:schemeClr val="tx1"/>
                </a:solidFill>
              </a:rPr>
              <a:t>use</a:t>
            </a:r>
            <a:r>
              <a:rPr lang="en-US" sz="1500" b="0" dirty="0">
                <a:solidFill>
                  <a:schemeClr val="tx1"/>
                </a:solidFill>
              </a:rPr>
              <a:t> IEEE.STD_LOGIC_1164.</a:t>
            </a:r>
            <a:r>
              <a:rPr lang="en-US" sz="1500" dirty="0">
                <a:solidFill>
                  <a:schemeClr val="tx1"/>
                </a:solidFill>
              </a:rPr>
              <a:t>all</a:t>
            </a:r>
            <a:r>
              <a:rPr lang="en-US" sz="15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500" dirty="0">
                <a:solidFill>
                  <a:schemeClr val="tx1"/>
                </a:solidFill>
              </a:rPr>
              <a:t>use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IEEE.STD_LOGIC_UNSIGNED.</a:t>
            </a:r>
            <a:r>
              <a:rPr lang="en-US" sz="1500" dirty="0" err="1">
                <a:solidFill>
                  <a:schemeClr val="tx1"/>
                </a:solidFill>
              </a:rPr>
              <a:t>all</a:t>
            </a:r>
            <a:r>
              <a:rPr lang="en-US" sz="15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500" dirty="0">
                <a:solidFill>
                  <a:srgbClr val="009900"/>
                </a:solidFill>
              </a:rPr>
              <a:t>use</a:t>
            </a:r>
            <a:r>
              <a:rPr lang="en-US" sz="1500" b="0" dirty="0">
                <a:solidFill>
                  <a:srgbClr val="009900"/>
                </a:solidFill>
              </a:rPr>
              <a:t> </a:t>
            </a:r>
            <a:r>
              <a:rPr lang="en-US" sz="1500" b="0" dirty="0" err="1">
                <a:solidFill>
                  <a:srgbClr val="009900"/>
                </a:solidFill>
              </a:rPr>
              <a:t>IEEE.numeric_std.</a:t>
            </a:r>
            <a:r>
              <a:rPr lang="en-US" sz="1500" dirty="0" err="1">
                <a:solidFill>
                  <a:srgbClr val="009900"/>
                </a:solidFill>
              </a:rPr>
              <a:t>all</a:t>
            </a:r>
            <a:r>
              <a:rPr lang="en-US" sz="1500" b="0" dirty="0">
                <a:solidFill>
                  <a:srgbClr val="009900"/>
                </a:solidFill>
              </a:rPr>
              <a:t>;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smtClean="0">
                <a:solidFill>
                  <a:schemeClr val="tx1"/>
                </a:solidFill>
              </a:rPr>
              <a:t>	</a:t>
            </a:r>
            <a:r>
              <a:rPr lang="en-US" sz="1500" b="0" dirty="0" smtClean="0">
                <a:solidFill>
                  <a:schemeClr val="bg1">
                    <a:lumMod val="50000"/>
                  </a:schemeClr>
                </a:solidFill>
              </a:rPr>
              <a:t>--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use</a:t>
            </a:r>
            <a:r>
              <a:rPr lang="en-US" sz="1500" b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500" b="0" dirty="0" err="1">
                <a:solidFill>
                  <a:schemeClr val="bg1">
                    <a:lumMod val="50000"/>
                  </a:schemeClr>
                </a:solidFill>
              </a:rPr>
              <a:t>IEEE.STD_LOGIC_ARITH.</a:t>
            </a:r>
            <a:r>
              <a:rPr lang="en-US" sz="1500" dirty="0" err="1">
                <a:solidFill>
                  <a:schemeClr val="bg1">
                    <a:lumMod val="50000"/>
                  </a:schemeClr>
                </a:solidFill>
              </a:rPr>
              <a:t>all</a:t>
            </a:r>
            <a:r>
              <a:rPr lang="en-US" sz="1500" b="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n-US" sz="15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entity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arith_op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is</a:t>
            </a:r>
            <a:r>
              <a:rPr lang="en-US" sz="1500" b="0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dirty="0">
                <a:solidFill>
                  <a:schemeClr val="tx1"/>
                </a:solidFill>
              </a:rPr>
              <a:t>port</a:t>
            </a:r>
            <a:r>
              <a:rPr lang="en-US" sz="1500" b="0" dirty="0">
                <a:solidFill>
                  <a:schemeClr val="tx1"/>
                </a:solidFill>
              </a:rPr>
              <a:t> ( </a:t>
            </a:r>
            <a:r>
              <a:rPr lang="en-US" sz="1500" b="0" dirty="0" smtClean="0">
                <a:solidFill>
                  <a:schemeClr val="tx1"/>
                </a:solidFill>
              </a:rPr>
              <a:t>	</a:t>
            </a:r>
            <a:r>
              <a:rPr lang="en-US" sz="1500" b="0" dirty="0" err="1" smtClean="0">
                <a:solidFill>
                  <a:schemeClr val="tx1"/>
                </a:solidFill>
              </a:rPr>
              <a:t>sw</a:t>
            </a:r>
            <a:r>
              <a:rPr lang="en-US" sz="1500" b="0" dirty="0" smtClean="0">
                <a:solidFill>
                  <a:schemeClr val="tx1"/>
                </a:solidFill>
              </a:rPr>
              <a:t> </a:t>
            </a:r>
            <a:r>
              <a:rPr lang="en-US" sz="1500" b="0" dirty="0">
                <a:solidFill>
                  <a:schemeClr val="tx1"/>
                </a:solidFill>
              </a:rPr>
              <a:t>			</a:t>
            </a:r>
            <a:r>
              <a:rPr lang="en-US" sz="1500" b="0" dirty="0" smtClean="0">
                <a:solidFill>
                  <a:schemeClr val="tx1"/>
                </a:solidFill>
              </a:rPr>
              <a:t>: </a:t>
            </a:r>
            <a:r>
              <a:rPr lang="en-US" sz="1500" dirty="0">
                <a:solidFill>
                  <a:schemeClr val="tx1"/>
                </a:solidFill>
              </a:rPr>
              <a:t>in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std_logic_vector</a:t>
            </a:r>
            <a:r>
              <a:rPr lang="en-US" sz="1500" b="0" dirty="0">
                <a:solidFill>
                  <a:schemeClr val="tx1"/>
                </a:solidFill>
              </a:rPr>
              <a:t>(7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</a:t>
            </a:r>
            <a:r>
              <a:rPr lang="en-US" sz="1500" b="0" dirty="0" smtClean="0">
                <a:solidFill>
                  <a:schemeClr val="tx1"/>
                </a:solidFill>
              </a:rPr>
              <a:t>led</a:t>
            </a:r>
            <a:r>
              <a:rPr lang="en-US" sz="1500" b="0" dirty="0">
                <a:solidFill>
                  <a:schemeClr val="tx1"/>
                </a:solidFill>
              </a:rPr>
              <a:t>			</a:t>
            </a:r>
            <a:r>
              <a:rPr lang="en-US" sz="1500" b="0" dirty="0" smtClean="0">
                <a:solidFill>
                  <a:schemeClr val="tx1"/>
                </a:solidFill>
              </a:rPr>
              <a:t>: </a:t>
            </a:r>
            <a:r>
              <a:rPr lang="en-US" sz="1500" dirty="0">
                <a:solidFill>
                  <a:schemeClr val="tx1"/>
                </a:solidFill>
              </a:rPr>
              <a:t>out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std_logic_vector</a:t>
            </a:r>
            <a:r>
              <a:rPr lang="en-US" sz="1500" b="0" dirty="0">
                <a:solidFill>
                  <a:schemeClr val="tx1"/>
                </a:solidFill>
              </a:rPr>
              <a:t>(8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</a:t>
            </a:r>
            <a:r>
              <a:rPr lang="en-US" sz="1500" b="0" dirty="0" err="1" smtClean="0">
                <a:solidFill>
                  <a:schemeClr val="tx1"/>
                </a:solidFill>
              </a:rPr>
              <a:t>btnU</a:t>
            </a:r>
            <a:r>
              <a:rPr lang="en-US" sz="1500" b="0" dirty="0">
                <a:solidFill>
                  <a:schemeClr val="tx1"/>
                </a:solidFill>
              </a:rPr>
              <a:t>, </a:t>
            </a:r>
            <a:r>
              <a:rPr lang="en-US" sz="1500" b="0" dirty="0" err="1">
                <a:solidFill>
                  <a:schemeClr val="tx1"/>
                </a:solidFill>
              </a:rPr>
              <a:t>btnC</a:t>
            </a:r>
            <a:r>
              <a:rPr lang="en-US" sz="1500" b="0" dirty="0">
                <a:solidFill>
                  <a:schemeClr val="tx1"/>
                </a:solidFill>
              </a:rPr>
              <a:t>, </a:t>
            </a:r>
            <a:r>
              <a:rPr lang="en-US" sz="1500" b="0" dirty="0" err="1">
                <a:solidFill>
                  <a:schemeClr val="tx1"/>
                </a:solidFill>
              </a:rPr>
              <a:t>btnD</a:t>
            </a:r>
            <a:r>
              <a:rPr lang="en-US" sz="1500" b="0" dirty="0">
                <a:solidFill>
                  <a:schemeClr val="tx1"/>
                </a:solidFill>
              </a:rPr>
              <a:t>, </a:t>
            </a:r>
            <a:r>
              <a:rPr lang="en-US" sz="1500" b="0" dirty="0" err="1">
                <a:solidFill>
                  <a:schemeClr val="tx1"/>
                </a:solidFill>
              </a:rPr>
              <a:t>btnL</a:t>
            </a:r>
            <a:r>
              <a:rPr lang="en-US" sz="1500" b="0" dirty="0">
                <a:solidFill>
                  <a:schemeClr val="tx1"/>
                </a:solidFill>
              </a:rPr>
              <a:t>, </a:t>
            </a:r>
            <a:r>
              <a:rPr lang="en-US" sz="1500" b="0" dirty="0" err="1">
                <a:solidFill>
                  <a:schemeClr val="tx1"/>
                </a:solidFill>
              </a:rPr>
              <a:t>btnR</a:t>
            </a:r>
            <a:r>
              <a:rPr lang="en-US" sz="1500" b="0" dirty="0">
                <a:solidFill>
                  <a:schemeClr val="tx1"/>
                </a:solidFill>
              </a:rPr>
              <a:t>   </a:t>
            </a:r>
            <a:r>
              <a:rPr lang="en-US" sz="1500" b="0" dirty="0" smtClean="0">
                <a:solidFill>
                  <a:schemeClr val="tx1"/>
                </a:solidFill>
              </a:rPr>
              <a:t>	: </a:t>
            </a:r>
            <a:r>
              <a:rPr lang="en-US" sz="1500" dirty="0">
                <a:solidFill>
                  <a:schemeClr val="tx1"/>
                </a:solidFill>
              </a:rPr>
              <a:t>in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std_logic</a:t>
            </a:r>
            <a:r>
              <a:rPr lang="en-US" sz="1500" b="0" dirty="0">
                <a:solidFill>
                  <a:schemeClr val="tx1"/>
                </a:solidFill>
              </a:rPr>
              <a:t>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end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arith_op</a:t>
            </a:r>
            <a:r>
              <a:rPr lang="en-US" sz="1500" b="0" dirty="0" smtClean="0">
                <a:solidFill>
                  <a:schemeClr val="tx1"/>
                </a:solidFill>
              </a:rPr>
              <a:t>;</a:t>
            </a:r>
            <a:endParaRPr lang="en-US" sz="1500" b="0" dirty="0">
              <a:solidFill>
                <a:schemeClr val="tx1"/>
              </a:solidFill>
            </a:endParaRPr>
          </a:p>
          <a:p>
            <a:r>
              <a:rPr lang="en-US" sz="1500" b="0" i="1" dirty="0">
                <a:solidFill>
                  <a:srgbClr val="002060"/>
                </a:solidFill>
              </a:rPr>
              <a:t>-- </a:t>
            </a:r>
            <a:r>
              <a:rPr lang="en-US" sz="1500" b="0" i="1" dirty="0" err="1">
                <a:solidFill>
                  <a:srgbClr val="002060"/>
                </a:solidFill>
              </a:rPr>
              <a:t>btnR</a:t>
            </a:r>
            <a:r>
              <a:rPr lang="en-US" sz="1500" b="0" i="1" dirty="0">
                <a:solidFill>
                  <a:srgbClr val="002060"/>
                </a:solidFill>
              </a:rPr>
              <a:t>  </a:t>
            </a:r>
            <a:r>
              <a:rPr lang="en-US" sz="1500" b="0" i="1" dirty="0" smtClean="0">
                <a:solidFill>
                  <a:srgbClr val="002060"/>
                </a:solidFill>
              </a:rPr>
              <a:t>division; </a:t>
            </a:r>
            <a:r>
              <a:rPr lang="en-US" sz="1500" b="0" i="1" dirty="0" err="1" smtClean="0">
                <a:solidFill>
                  <a:srgbClr val="002060"/>
                </a:solidFill>
              </a:rPr>
              <a:t>btnL</a:t>
            </a:r>
            <a:r>
              <a:rPr lang="en-US" sz="1500" b="0" i="1" dirty="0" smtClean="0">
                <a:solidFill>
                  <a:srgbClr val="002060"/>
                </a:solidFill>
              </a:rPr>
              <a:t>  multiplication; </a:t>
            </a:r>
            <a:r>
              <a:rPr lang="en-US" sz="1500" b="0" i="1" dirty="0" err="1" smtClean="0">
                <a:solidFill>
                  <a:srgbClr val="002060"/>
                </a:solidFill>
              </a:rPr>
              <a:t>btnD</a:t>
            </a:r>
            <a:r>
              <a:rPr lang="en-US" sz="1500" b="0" i="1" dirty="0" smtClean="0">
                <a:solidFill>
                  <a:srgbClr val="002060"/>
                </a:solidFill>
              </a:rPr>
              <a:t>  addition; </a:t>
            </a:r>
            <a:r>
              <a:rPr lang="en-US" sz="1500" b="0" i="1" dirty="0" err="1" smtClean="0">
                <a:solidFill>
                  <a:srgbClr val="002060"/>
                </a:solidFill>
              </a:rPr>
              <a:t>btnC</a:t>
            </a:r>
            <a:r>
              <a:rPr lang="en-US" sz="1500" b="0" i="1" dirty="0" smtClean="0">
                <a:solidFill>
                  <a:srgbClr val="002060"/>
                </a:solidFill>
              </a:rPr>
              <a:t>  subtraction; </a:t>
            </a:r>
            <a:r>
              <a:rPr lang="en-US" sz="1500" b="0" i="1" dirty="0" err="1" smtClean="0">
                <a:solidFill>
                  <a:srgbClr val="002060"/>
                </a:solidFill>
              </a:rPr>
              <a:t>btnU</a:t>
            </a:r>
            <a:r>
              <a:rPr lang="en-US" sz="1500" b="0" i="1" dirty="0" smtClean="0">
                <a:solidFill>
                  <a:srgbClr val="002060"/>
                </a:solidFill>
              </a:rPr>
              <a:t>  </a:t>
            </a:r>
            <a:r>
              <a:rPr lang="en-US" sz="1500" b="0" i="1" dirty="0">
                <a:solidFill>
                  <a:srgbClr val="002060"/>
                </a:solidFill>
              </a:rPr>
              <a:t>rest of </a:t>
            </a:r>
            <a:r>
              <a:rPr lang="en-US" sz="1500" b="0" i="1" dirty="0" smtClean="0">
                <a:solidFill>
                  <a:srgbClr val="002060"/>
                </a:solidFill>
              </a:rPr>
              <a:t>division</a:t>
            </a:r>
            <a:endParaRPr lang="en-US" sz="1500" b="0" i="1" dirty="0">
              <a:solidFill>
                <a:srgbClr val="002060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architecture</a:t>
            </a:r>
            <a:r>
              <a:rPr lang="en-US" sz="1500" b="0" dirty="0">
                <a:solidFill>
                  <a:schemeClr val="tx1"/>
                </a:solidFill>
              </a:rPr>
              <a:t> Behavioral </a:t>
            </a:r>
            <a:r>
              <a:rPr lang="en-US" sz="1500" dirty="0">
                <a:solidFill>
                  <a:schemeClr val="tx1"/>
                </a:solidFill>
              </a:rPr>
              <a:t>of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arith_op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is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  </a:t>
            </a:r>
            <a:r>
              <a:rPr lang="en-US" sz="1500" dirty="0">
                <a:solidFill>
                  <a:schemeClr val="tx1"/>
                </a:solidFill>
              </a:rPr>
              <a:t>signal</a:t>
            </a:r>
            <a:r>
              <a:rPr lang="en-US" sz="1500" b="0" dirty="0">
                <a:solidFill>
                  <a:schemeClr val="tx1"/>
                </a:solidFill>
              </a:rPr>
              <a:t> result 	  </a:t>
            </a:r>
            <a:r>
              <a:rPr lang="en-US" sz="1500" b="0" dirty="0" smtClean="0">
                <a:solidFill>
                  <a:schemeClr val="tx1"/>
                </a:solidFill>
              </a:rPr>
              <a:t>: </a:t>
            </a:r>
            <a:r>
              <a:rPr lang="en-US" sz="1500" b="0" dirty="0">
                <a:solidFill>
                  <a:schemeClr val="tx1"/>
                </a:solidFill>
              </a:rPr>
              <a:t>integer </a:t>
            </a:r>
            <a:r>
              <a:rPr lang="en-US" sz="1500" dirty="0">
                <a:solidFill>
                  <a:schemeClr val="tx1"/>
                </a:solidFill>
              </a:rPr>
              <a:t>range</a:t>
            </a:r>
            <a:r>
              <a:rPr lang="en-US" sz="1500" b="0" dirty="0">
                <a:solidFill>
                  <a:schemeClr val="tx1"/>
                </a:solidFill>
              </a:rPr>
              <a:t> 0 </a:t>
            </a:r>
            <a:r>
              <a:rPr lang="en-US" sz="1500" dirty="0">
                <a:solidFill>
                  <a:schemeClr val="tx1"/>
                </a:solidFill>
              </a:rPr>
              <a:t>to</a:t>
            </a:r>
            <a:r>
              <a:rPr lang="en-US" sz="1500" b="0" dirty="0">
                <a:solidFill>
                  <a:schemeClr val="tx1"/>
                </a:solidFill>
              </a:rPr>
              <a:t> 256;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  </a:t>
            </a:r>
            <a:r>
              <a:rPr lang="en-US" sz="1500" dirty="0">
                <a:solidFill>
                  <a:schemeClr val="tx1"/>
                </a:solidFill>
              </a:rPr>
              <a:t>signal</a:t>
            </a:r>
            <a:r>
              <a:rPr lang="en-US" sz="1500" b="0" dirty="0">
                <a:solidFill>
                  <a:schemeClr val="tx1"/>
                </a:solidFill>
              </a:rPr>
              <a:t> but	  </a:t>
            </a:r>
            <a:r>
              <a:rPr lang="en-US" sz="1500" b="0" dirty="0" smtClean="0">
                <a:solidFill>
                  <a:schemeClr val="tx1"/>
                </a:solidFill>
              </a:rPr>
              <a:t>: </a:t>
            </a:r>
            <a:r>
              <a:rPr lang="en-US" sz="1500" b="0" dirty="0" err="1">
                <a:solidFill>
                  <a:schemeClr val="tx1"/>
                </a:solidFill>
              </a:rPr>
              <a:t>std_logic_vector</a:t>
            </a:r>
            <a:r>
              <a:rPr lang="en-US" sz="1500" b="0" dirty="0">
                <a:solidFill>
                  <a:schemeClr val="tx1"/>
                </a:solidFill>
              </a:rPr>
              <a:t>(4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begin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  but &lt;= </a:t>
            </a:r>
            <a:r>
              <a:rPr lang="en-US" sz="1500" b="0" dirty="0" err="1">
                <a:solidFill>
                  <a:schemeClr val="tx1"/>
                </a:solidFill>
              </a:rPr>
              <a:t>btnU</a:t>
            </a:r>
            <a:r>
              <a:rPr lang="en-US" sz="1500" b="0" dirty="0">
                <a:solidFill>
                  <a:schemeClr val="tx1"/>
                </a:solidFill>
              </a:rPr>
              <a:t> &amp; </a:t>
            </a:r>
            <a:r>
              <a:rPr lang="en-US" sz="1500" b="0" dirty="0" err="1">
                <a:solidFill>
                  <a:schemeClr val="tx1"/>
                </a:solidFill>
              </a:rPr>
              <a:t>btnC</a:t>
            </a:r>
            <a:r>
              <a:rPr lang="en-US" sz="1500" b="0" dirty="0">
                <a:solidFill>
                  <a:schemeClr val="tx1"/>
                </a:solidFill>
              </a:rPr>
              <a:t> &amp; </a:t>
            </a:r>
            <a:r>
              <a:rPr lang="en-US" sz="1500" b="0" dirty="0" err="1">
                <a:solidFill>
                  <a:schemeClr val="tx1"/>
                </a:solidFill>
              </a:rPr>
              <a:t>btnD</a:t>
            </a:r>
            <a:r>
              <a:rPr lang="en-US" sz="1500" b="0" dirty="0">
                <a:solidFill>
                  <a:schemeClr val="tx1"/>
                </a:solidFill>
              </a:rPr>
              <a:t> &amp; </a:t>
            </a:r>
            <a:r>
              <a:rPr lang="en-US" sz="1500" b="0" dirty="0" err="1">
                <a:solidFill>
                  <a:schemeClr val="tx1"/>
                </a:solidFill>
              </a:rPr>
              <a:t>btnL</a:t>
            </a:r>
            <a:r>
              <a:rPr lang="en-US" sz="1500" b="0" dirty="0">
                <a:solidFill>
                  <a:schemeClr val="tx1"/>
                </a:solidFill>
              </a:rPr>
              <a:t> &amp; </a:t>
            </a:r>
            <a:r>
              <a:rPr lang="en-US" sz="1500" b="0" dirty="0" err="1">
                <a:solidFill>
                  <a:schemeClr val="tx1"/>
                </a:solidFill>
              </a:rPr>
              <a:t>btnR</a:t>
            </a:r>
            <a:r>
              <a:rPr lang="en-US" sz="1500" b="0" dirty="0">
                <a:solidFill>
                  <a:schemeClr val="tx1"/>
                </a:solidFill>
              </a:rPr>
              <a:t>;	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  result &lt;=  256 </a:t>
            </a:r>
            <a:r>
              <a:rPr lang="en-US" sz="1500" dirty="0">
                <a:solidFill>
                  <a:schemeClr val="tx1"/>
                </a:solidFill>
              </a:rPr>
              <a:t>when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(3 </a:t>
            </a:r>
            <a:r>
              <a:rPr lang="en-US" sz="1500" b="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0)) = 0 </a:t>
            </a:r>
            <a:r>
              <a:rPr lang="en-US" sz="1500" dirty="0">
                <a:solidFill>
                  <a:schemeClr val="tx1"/>
                </a:solidFill>
              </a:rPr>
              <a:t>else</a:t>
            </a:r>
            <a:r>
              <a:rPr lang="en-US" sz="15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	      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(7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4)) /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(3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0))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                 </a:t>
            </a:r>
            <a:r>
              <a:rPr lang="en-US" sz="1500" b="0" dirty="0" smtClean="0">
                <a:solidFill>
                  <a:schemeClr val="tx1"/>
                </a:solidFill>
              </a:rPr>
              <a:t>        </a:t>
            </a:r>
            <a:r>
              <a:rPr lang="en-US" sz="1500" dirty="0" smtClean="0">
                <a:solidFill>
                  <a:schemeClr val="tx1"/>
                </a:solidFill>
              </a:rPr>
              <a:t>when</a:t>
            </a:r>
            <a:r>
              <a:rPr lang="en-US" sz="1500" b="0" dirty="0" smtClean="0">
                <a:solidFill>
                  <a:schemeClr val="tx1"/>
                </a:solidFill>
              </a:rPr>
              <a:t> </a:t>
            </a:r>
            <a:r>
              <a:rPr lang="en-US" sz="1500" b="0" dirty="0">
                <a:solidFill>
                  <a:schemeClr val="tx1"/>
                </a:solidFill>
              </a:rPr>
              <a:t>but = "00001" </a:t>
            </a:r>
            <a:r>
              <a:rPr lang="en-US" sz="1500" dirty="0">
                <a:solidFill>
                  <a:schemeClr val="tx1"/>
                </a:solidFill>
              </a:rPr>
              <a:t>else</a:t>
            </a:r>
            <a:r>
              <a:rPr lang="en-US" sz="1500" b="0" dirty="0">
                <a:solidFill>
                  <a:schemeClr val="tx1"/>
                </a:solidFill>
              </a:rPr>
              <a:t>	     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      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(7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4)) *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(3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0))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                 </a:t>
            </a:r>
            <a:r>
              <a:rPr lang="en-US" sz="1500" b="0" dirty="0" smtClean="0">
                <a:solidFill>
                  <a:schemeClr val="tx1"/>
                </a:solidFill>
              </a:rPr>
              <a:t>        </a:t>
            </a:r>
            <a:r>
              <a:rPr lang="en-US" sz="1500" dirty="0" smtClean="0">
                <a:solidFill>
                  <a:schemeClr val="tx1"/>
                </a:solidFill>
              </a:rPr>
              <a:t>when</a:t>
            </a:r>
            <a:r>
              <a:rPr lang="en-US" sz="1500" b="0" dirty="0" smtClean="0">
                <a:solidFill>
                  <a:schemeClr val="tx1"/>
                </a:solidFill>
              </a:rPr>
              <a:t> </a:t>
            </a:r>
            <a:r>
              <a:rPr lang="en-US" sz="1500" b="0" dirty="0">
                <a:solidFill>
                  <a:schemeClr val="tx1"/>
                </a:solidFill>
              </a:rPr>
              <a:t>but = "00010" </a:t>
            </a:r>
            <a:r>
              <a:rPr lang="en-US" sz="1500" dirty="0">
                <a:solidFill>
                  <a:schemeClr val="tx1"/>
                </a:solidFill>
              </a:rPr>
              <a:t>else</a:t>
            </a:r>
            <a:r>
              <a:rPr lang="en-US" sz="1500" b="0" dirty="0">
                <a:solidFill>
                  <a:schemeClr val="tx1"/>
                </a:solidFill>
              </a:rPr>
              <a:t>	     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      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(7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4)) +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(3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0))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                 </a:t>
            </a:r>
            <a:r>
              <a:rPr lang="en-US" sz="1500" b="0" dirty="0" smtClean="0">
                <a:solidFill>
                  <a:schemeClr val="tx1"/>
                </a:solidFill>
              </a:rPr>
              <a:t>        </a:t>
            </a:r>
            <a:r>
              <a:rPr lang="en-US" sz="1500" dirty="0" smtClean="0">
                <a:solidFill>
                  <a:schemeClr val="tx1"/>
                </a:solidFill>
              </a:rPr>
              <a:t>when</a:t>
            </a:r>
            <a:r>
              <a:rPr lang="en-US" sz="1500" b="0" dirty="0" smtClean="0">
                <a:solidFill>
                  <a:schemeClr val="tx1"/>
                </a:solidFill>
              </a:rPr>
              <a:t> </a:t>
            </a:r>
            <a:r>
              <a:rPr lang="en-US" sz="1500" b="0" dirty="0">
                <a:solidFill>
                  <a:schemeClr val="tx1"/>
                </a:solidFill>
              </a:rPr>
              <a:t>but = "00100" </a:t>
            </a:r>
            <a:r>
              <a:rPr lang="en-US" sz="1500" dirty="0">
                <a:solidFill>
                  <a:schemeClr val="tx1"/>
                </a:solidFill>
              </a:rPr>
              <a:t>else</a:t>
            </a:r>
            <a:r>
              <a:rPr lang="en-US" sz="1500" b="0" dirty="0">
                <a:solidFill>
                  <a:schemeClr val="tx1"/>
                </a:solidFill>
              </a:rPr>
              <a:t>	     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      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(7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4)) -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(3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0))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        </a:t>
            </a:r>
            <a:r>
              <a:rPr lang="en-US" sz="1500" dirty="0" smtClean="0">
                <a:solidFill>
                  <a:schemeClr val="tx1"/>
                </a:solidFill>
              </a:rPr>
              <a:t>when</a:t>
            </a:r>
            <a:r>
              <a:rPr lang="en-US" sz="1500" b="0" dirty="0" smtClean="0">
                <a:solidFill>
                  <a:schemeClr val="tx1"/>
                </a:solidFill>
              </a:rPr>
              <a:t> </a:t>
            </a:r>
            <a:r>
              <a:rPr lang="en-US" sz="1500" b="0" dirty="0">
                <a:solidFill>
                  <a:schemeClr val="tx1"/>
                </a:solidFill>
              </a:rPr>
              <a:t>but = "01000" </a:t>
            </a:r>
            <a:r>
              <a:rPr lang="en-US" sz="1500" dirty="0">
                <a:solidFill>
                  <a:schemeClr val="tx1"/>
                </a:solidFill>
              </a:rPr>
              <a:t>else</a:t>
            </a:r>
            <a:r>
              <a:rPr lang="en-US" sz="1500" b="0" dirty="0">
                <a:solidFill>
                  <a:schemeClr val="tx1"/>
                </a:solidFill>
              </a:rPr>
              <a:t>	     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     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(7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4)) </a:t>
            </a:r>
            <a:r>
              <a:rPr lang="en-US" sz="1500" dirty="0">
                <a:solidFill>
                  <a:schemeClr val="tx1"/>
                </a:solidFill>
              </a:rPr>
              <a:t>rem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err="1">
                <a:solidFill>
                  <a:schemeClr val="tx1"/>
                </a:solidFill>
              </a:rPr>
              <a:t>conv_integer</a:t>
            </a:r>
            <a:r>
              <a:rPr lang="en-US" sz="1500" b="0" dirty="0">
                <a:solidFill>
                  <a:schemeClr val="tx1"/>
                </a:solidFill>
              </a:rPr>
              <a:t>(</a:t>
            </a:r>
            <a:r>
              <a:rPr lang="en-US" sz="1500" b="0" dirty="0" err="1">
                <a:solidFill>
                  <a:schemeClr val="tx1"/>
                </a:solidFill>
              </a:rPr>
              <a:t>sw</a:t>
            </a:r>
            <a:r>
              <a:rPr lang="en-US" sz="1500" b="0" dirty="0">
                <a:solidFill>
                  <a:schemeClr val="tx1"/>
                </a:solidFill>
              </a:rPr>
              <a:t>(3 </a:t>
            </a:r>
            <a:r>
              <a:rPr lang="en-US" sz="1500" dirty="0" err="1">
                <a:solidFill>
                  <a:schemeClr val="tx1"/>
                </a:solidFill>
              </a:rPr>
              <a:t>downto</a:t>
            </a:r>
            <a:r>
              <a:rPr lang="en-US" sz="1500" b="0" dirty="0">
                <a:solidFill>
                  <a:schemeClr val="tx1"/>
                </a:solidFill>
              </a:rPr>
              <a:t> 0))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	        </a:t>
            </a:r>
            <a:r>
              <a:rPr lang="en-US" sz="1500" dirty="0" smtClean="0">
                <a:solidFill>
                  <a:schemeClr val="tx1"/>
                </a:solidFill>
              </a:rPr>
              <a:t>when</a:t>
            </a:r>
            <a:r>
              <a:rPr lang="en-US" sz="1500" b="0" dirty="0" smtClean="0">
                <a:solidFill>
                  <a:schemeClr val="tx1"/>
                </a:solidFill>
              </a:rPr>
              <a:t> </a:t>
            </a:r>
            <a:r>
              <a:rPr lang="en-US" sz="1500" b="0" dirty="0">
                <a:solidFill>
                  <a:schemeClr val="tx1"/>
                </a:solidFill>
              </a:rPr>
              <a:t>but = "10000" </a:t>
            </a:r>
            <a:r>
              <a:rPr lang="en-US" sz="1500" dirty="0">
                <a:solidFill>
                  <a:schemeClr val="tx1"/>
                </a:solidFill>
              </a:rPr>
              <a:t>else</a:t>
            </a:r>
            <a:r>
              <a:rPr lang="en-US" sz="1500" b="0" dirty="0">
                <a:solidFill>
                  <a:schemeClr val="tx1"/>
                </a:solidFill>
              </a:rPr>
              <a:t> 0;      </a:t>
            </a:r>
          </a:p>
          <a:p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>
                <a:solidFill>
                  <a:srgbClr val="009900"/>
                </a:solidFill>
              </a:rPr>
              <a:t>led(7 </a:t>
            </a:r>
            <a:r>
              <a:rPr lang="en-US" sz="1500" dirty="0" err="1">
                <a:solidFill>
                  <a:srgbClr val="009900"/>
                </a:solidFill>
              </a:rPr>
              <a:t>downto</a:t>
            </a:r>
            <a:r>
              <a:rPr lang="en-US" sz="1500" b="0" dirty="0">
                <a:solidFill>
                  <a:srgbClr val="009900"/>
                </a:solidFill>
              </a:rPr>
              <a:t> 0) &lt;= </a:t>
            </a:r>
            <a:r>
              <a:rPr lang="en-US" sz="1500" b="0" dirty="0" err="1">
                <a:solidFill>
                  <a:srgbClr val="009900"/>
                </a:solidFill>
              </a:rPr>
              <a:t>std_logic_vector</a:t>
            </a:r>
            <a:r>
              <a:rPr lang="en-US" sz="1500" b="0" dirty="0">
                <a:solidFill>
                  <a:srgbClr val="009900"/>
                </a:solidFill>
              </a:rPr>
              <a:t>(</a:t>
            </a:r>
            <a:r>
              <a:rPr lang="en-US" sz="1500" b="0" dirty="0" err="1">
                <a:solidFill>
                  <a:srgbClr val="009900"/>
                </a:solidFill>
              </a:rPr>
              <a:t>to_unsigned</a:t>
            </a:r>
            <a:r>
              <a:rPr lang="en-US" sz="1500" b="0" dirty="0">
                <a:solidFill>
                  <a:srgbClr val="009900"/>
                </a:solidFill>
              </a:rPr>
              <a:t>(result,8));</a:t>
            </a:r>
            <a:r>
              <a:rPr lang="en-US" sz="1500" b="0" dirty="0">
                <a:solidFill>
                  <a:schemeClr val="tx1"/>
                </a:solidFill>
              </a:rPr>
              <a:t> </a:t>
            </a:r>
            <a:r>
              <a:rPr lang="en-US" sz="1500" b="0" dirty="0" smtClean="0">
                <a:solidFill>
                  <a:schemeClr val="tx1"/>
                </a:solidFill>
              </a:rPr>
              <a:t> </a:t>
            </a:r>
            <a:r>
              <a:rPr lang="en-US" sz="1200" b="0" dirty="0" smtClean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0" dirty="0">
                <a:solidFill>
                  <a:schemeClr val="bg1">
                    <a:lumMod val="65000"/>
                  </a:schemeClr>
                </a:solidFill>
              </a:rPr>
              <a:t>led(7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downto</a:t>
            </a:r>
            <a:r>
              <a:rPr lang="en-US" sz="1200" b="0" dirty="0">
                <a:solidFill>
                  <a:schemeClr val="bg1">
                    <a:lumMod val="65000"/>
                  </a:schemeClr>
                </a:solidFill>
              </a:rPr>
              <a:t> 0) &lt;= </a:t>
            </a:r>
            <a:r>
              <a:rPr lang="en-US" sz="1200" b="0" dirty="0" err="1">
                <a:solidFill>
                  <a:schemeClr val="bg1">
                    <a:lumMod val="65000"/>
                  </a:schemeClr>
                </a:solidFill>
              </a:rPr>
              <a:t>conv_std_logic_vector</a:t>
            </a:r>
            <a:r>
              <a:rPr lang="en-US" sz="1200" b="0" dirty="0">
                <a:solidFill>
                  <a:schemeClr val="bg1">
                    <a:lumMod val="65000"/>
                  </a:schemeClr>
                </a:solidFill>
              </a:rPr>
              <a:t>(result, 8</a:t>
            </a:r>
            <a:r>
              <a:rPr lang="en-US" sz="1200" b="0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  <a:endParaRPr lang="en-US" sz="1200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end</a:t>
            </a:r>
            <a:r>
              <a:rPr lang="en-US" sz="1500" b="0" dirty="0">
                <a:solidFill>
                  <a:schemeClr val="tx1"/>
                </a:solidFill>
              </a:rPr>
              <a:t> Behavioral;</a:t>
            </a:r>
          </a:p>
        </p:txBody>
      </p:sp>
    </p:spTree>
    <p:extLst>
      <p:ext uri="{BB962C8B-B14F-4D97-AF65-F5344CB8AC3E}">
        <p14:creationId xmlns:p14="http://schemas.microsoft.com/office/powerpoint/2010/main" val="15615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4461478" cy="3046988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library</a:t>
            </a:r>
            <a:r>
              <a:rPr lang="en-US" sz="1600" b="0" dirty="0">
                <a:latin typeface="Arial Narrow" panose="020B0606020202030204" pitchFamily="34" charset="0"/>
              </a:rPr>
              <a:t> IEEE;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use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b="0" dirty="0" smtClean="0">
                <a:latin typeface="Arial Narrow" panose="020B0606020202030204" pitchFamily="34" charset="0"/>
              </a:rPr>
              <a:t>IEEE.STD_LOGIC_1164.</a:t>
            </a:r>
            <a:r>
              <a:rPr lang="en-US" sz="1600" dirty="0" smtClean="0">
                <a:latin typeface="Arial Narrow" panose="020B0606020202030204" pitchFamily="34" charset="0"/>
              </a:rPr>
              <a:t>all</a:t>
            </a:r>
            <a:r>
              <a:rPr lang="en-US" sz="1600" b="0" dirty="0" smtClean="0">
                <a:latin typeface="Arial Narrow" panose="020B0606020202030204" pitchFamily="34" charset="0"/>
              </a:rPr>
              <a:t>;</a:t>
            </a:r>
            <a:endParaRPr lang="en-US" sz="1600" b="0" dirty="0">
              <a:latin typeface="Arial Narrow" panose="020B0606020202030204" pitchFamily="34" charset="0"/>
            </a:endParaRPr>
          </a:p>
          <a:p>
            <a:endParaRPr lang="en-US" sz="1600" b="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entity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TopTrivial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dirty="0">
                <a:latin typeface="Arial Narrow" panose="020B0606020202030204" pitchFamily="34" charset="0"/>
              </a:rPr>
              <a:t>is</a:t>
            </a:r>
          </a:p>
          <a:p>
            <a:r>
              <a:rPr lang="en-US" sz="1600" b="0" dirty="0">
                <a:latin typeface="Arial Narrow" panose="020B0606020202030204" pitchFamily="34" charset="0"/>
              </a:rPr>
              <a:t>    </a:t>
            </a:r>
            <a:r>
              <a:rPr lang="en-US" sz="1600" dirty="0">
                <a:latin typeface="Arial Narrow" panose="020B0606020202030204" pitchFamily="34" charset="0"/>
              </a:rPr>
              <a:t>port</a:t>
            </a:r>
            <a:r>
              <a:rPr lang="en-US" sz="1600" b="0" dirty="0">
                <a:latin typeface="Arial Narrow" panose="020B0606020202030204" pitchFamily="34" charset="0"/>
              </a:rPr>
              <a:t> (     	</a:t>
            </a:r>
            <a:r>
              <a:rPr lang="en-US" sz="1600" b="0" dirty="0" err="1" smtClean="0">
                <a:solidFill>
                  <a:srgbClr val="7030A0"/>
                </a:solidFill>
                <a:latin typeface="Arial Narrow" panose="020B0606020202030204" pitchFamily="34" charset="0"/>
              </a:rPr>
              <a:t>sw</a:t>
            </a:r>
            <a:r>
              <a:rPr lang="en-US" sz="1600" b="0" dirty="0" smtClean="0">
                <a:latin typeface="Arial Narrow" panose="020B0606020202030204" pitchFamily="34" charset="0"/>
              </a:rPr>
              <a:t>      </a:t>
            </a:r>
            <a:r>
              <a:rPr lang="en-US" sz="1600" b="0" dirty="0">
                <a:latin typeface="Arial Narrow" panose="020B0606020202030204" pitchFamily="34" charset="0"/>
              </a:rPr>
              <a:t>: </a:t>
            </a:r>
            <a:r>
              <a:rPr lang="en-US" sz="1600" dirty="0">
                <a:latin typeface="Arial Narrow" panose="020B0606020202030204" pitchFamily="34" charset="0"/>
              </a:rPr>
              <a:t>in</a:t>
            </a:r>
            <a:r>
              <a:rPr lang="en-US" sz="1600" b="0" dirty="0">
                <a:latin typeface="Arial Narrow" panose="020B0606020202030204" pitchFamily="34" charset="0"/>
              </a:rPr>
              <a:t>  </a:t>
            </a:r>
            <a:r>
              <a:rPr lang="en-US" sz="1600" b="0" dirty="0" err="1" smtClean="0">
                <a:latin typeface="Arial Narrow" panose="020B0606020202030204" pitchFamily="34" charset="0"/>
              </a:rPr>
              <a:t>std_logic_vector</a:t>
            </a:r>
            <a:r>
              <a:rPr lang="en-US" sz="1600" b="0" dirty="0" smtClean="0">
                <a:latin typeface="Arial Narrow" panose="020B0606020202030204" pitchFamily="34" charset="0"/>
              </a:rPr>
              <a:t> </a:t>
            </a:r>
            <a:r>
              <a:rPr lang="en-US" sz="1600" b="0" dirty="0">
                <a:latin typeface="Arial Narrow" panose="020B0606020202030204" pitchFamily="34" charset="0"/>
              </a:rPr>
              <a:t>(15 </a:t>
            </a:r>
            <a:r>
              <a:rPr lang="en-US" sz="1600" dirty="0" err="1">
                <a:latin typeface="Arial Narrow" panose="020B0606020202030204" pitchFamily="34" charset="0"/>
              </a:rPr>
              <a:t>downto</a:t>
            </a:r>
            <a:r>
              <a:rPr lang="en-US" sz="1600" b="0" dirty="0">
                <a:latin typeface="Arial Narrow" panose="020B0606020202030204" pitchFamily="34" charset="0"/>
              </a:rPr>
              <a:t> 0);</a:t>
            </a:r>
          </a:p>
          <a:p>
            <a:r>
              <a:rPr lang="en-US" sz="1600" b="0" dirty="0">
                <a:latin typeface="Arial Narrow" panose="020B0606020202030204" pitchFamily="34" charset="0"/>
              </a:rPr>
              <a:t>                </a:t>
            </a:r>
            <a:r>
              <a:rPr lang="en-US" sz="1600" b="0" dirty="0" smtClean="0">
                <a:latin typeface="Arial Narrow" panose="020B0606020202030204" pitchFamily="34" charset="0"/>
              </a:rPr>
              <a:t>    led     </a:t>
            </a:r>
            <a:r>
              <a:rPr lang="en-US" sz="1600" b="0" dirty="0">
                <a:latin typeface="Arial Narrow" panose="020B0606020202030204" pitchFamily="34" charset="0"/>
              </a:rPr>
              <a:t>: </a:t>
            </a:r>
            <a:r>
              <a:rPr lang="en-US" sz="1600" dirty="0">
                <a:latin typeface="Arial Narrow" panose="020B0606020202030204" pitchFamily="34" charset="0"/>
              </a:rPr>
              <a:t>out</a:t>
            </a:r>
            <a:r>
              <a:rPr lang="en-US" sz="1600" b="0" dirty="0">
                <a:latin typeface="Arial Narrow" panose="020B0606020202030204" pitchFamily="34" charset="0"/>
              </a:rPr>
              <a:t>  </a:t>
            </a:r>
            <a:r>
              <a:rPr lang="en-US" sz="1600" b="0" dirty="0" err="1" smtClean="0">
                <a:latin typeface="Arial Narrow" panose="020B0606020202030204" pitchFamily="34" charset="0"/>
              </a:rPr>
              <a:t>std_logic_vector</a:t>
            </a:r>
            <a:r>
              <a:rPr lang="en-US" sz="1600" b="0" dirty="0" smtClean="0">
                <a:latin typeface="Arial Narrow" panose="020B0606020202030204" pitchFamily="34" charset="0"/>
              </a:rPr>
              <a:t> </a:t>
            </a:r>
            <a:r>
              <a:rPr lang="en-US" sz="1600" b="0" dirty="0">
                <a:latin typeface="Arial Narrow" panose="020B0606020202030204" pitchFamily="34" charset="0"/>
              </a:rPr>
              <a:t>(15 </a:t>
            </a:r>
            <a:r>
              <a:rPr lang="en-US" sz="1600" dirty="0" err="1">
                <a:latin typeface="Arial Narrow" panose="020B0606020202030204" pitchFamily="34" charset="0"/>
              </a:rPr>
              <a:t>downto</a:t>
            </a:r>
            <a:r>
              <a:rPr lang="en-US" sz="1600" b="0" dirty="0">
                <a:latin typeface="Arial Narrow" panose="020B0606020202030204" pitchFamily="34" charset="0"/>
              </a:rPr>
              <a:t> 0));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end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TopTrivial</a:t>
            </a:r>
            <a:r>
              <a:rPr lang="en-US" sz="1600" b="0" dirty="0">
                <a:latin typeface="Arial Narrow" panose="020B0606020202030204" pitchFamily="34" charset="0"/>
              </a:rPr>
              <a:t>;</a:t>
            </a:r>
          </a:p>
          <a:p>
            <a:endParaRPr lang="en-US" sz="1600" b="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architecture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b="0" dirty="0">
                <a:solidFill>
                  <a:srgbClr val="0066FF"/>
                </a:solidFill>
                <a:latin typeface="Arial Narrow" panose="020B0606020202030204" pitchFamily="34" charset="0"/>
              </a:rPr>
              <a:t>Behavioral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dirty="0">
                <a:latin typeface="Arial Narrow" panose="020B0606020202030204" pitchFamily="34" charset="0"/>
              </a:rPr>
              <a:t>of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TopTrivial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is</a:t>
            </a:r>
            <a:endParaRPr lang="en-US" sz="1600" b="0" dirty="0">
              <a:latin typeface="Arial Narrow" panose="020B0606020202030204" pitchFamily="34" charset="0"/>
            </a:endParaRPr>
          </a:p>
          <a:p>
            <a:r>
              <a:rPr lang="en-US" sz="1600" dirty="0" smtClean="0">
                <a:latin typeface="Arial Narrow" panose="020B0606020202030204" pitchFamily="34" charset="0"/>
              </a:rPr>
              <a:t>begin</a:t>
            </a:r>
            <a:endParaRPr lang="en-US" sz="1600" b="0" dirty="0">
              <a:latin typeface="Arial Narrow" panose="020B0606020202030204" pitchFamily="34" charset="0"/>
            </a:endParaRPr>
          </a:p>
          <a:p>
            <a:r>
              <a:rPr lang="en-US" sz="1600" b="0" dirty="0" smtClean="0">
                <a:latin typeface="Arial Narrow" panose="020B0606020202030204" pitchFamily="34" charset="0"/>
              </a:rPr>
              <a:t>	led </a:t>
            </a:r>
            <a:r>
              <a:rPr lang="en-US" sz="1600" b="0" dirty="0">
                <a:latin typeface="Arial Narrow" panose="020B0606020202030204" pitchFamily="34" charset="0"/>
              </a:rPr>
              <a:t>&lt;= </a:t>
            </a:r>
            <a:r>
              <a:rPr lang="en-US" sz="1600" b="0" dirty="0" err="1">
                <a:latin typeface="Arial Narrow" panose="020B0606020202030204" pitchFamily="34" charset="0"/>
              </a:rPr>
              <a:t>sw</a:t>
            </a:r>
            <a:r>
              <a:rPr lang="en-US" sz="1600" b="0" dirty="0" smtClean="0">
                <a:latin typeface="Arial Narrow" panose="020B0606020202030204" pitchFamily="34" charset="0"/>
              </a:rPr>
              <a:t>;</a:t>
            </a:r>
            <a:endParaRPr lang="en-US" sz="1600" b="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end</a:t>
            </a:r>
            <a:r>
              <a:rPr lang="en-US" sz="1600" b="0" dirty="0">
                <a:latin typeface="Arial Narrow" panose="020B0606020202030204" pitchFamily="34" charset="0"/>
              </a:rPr>
              <a:t> </a:t>
            </a:r>
            <a:r>
              <a:rPr lang="en-US" sz="1600" b="0" dirty="0">
                <a:solidFill>
                  <a:srgbClr val="0066FF"/>
                </a:solidFill>
                <a:latin typeface="Arial Narrow" panose="020B0606020202030204" pitchFamily="34" charset="0"/>
              </a:rPr>
              <a:t>Behavioral</a:t>
            </a:r>
            <a:r>
              <a:rPr lang="en-US" sz="1600" b="0" dirty="0">
                <a:latin typeface="Arial Narrow" panose="020B0606020202030204" pitchFamily="34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741552" y="-28138"/>
            <a:ext cx="7411848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pt-PT" sz="32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VHDL (</a:t>
            </a:r>
            <a:r>
              <a:rPr lang="pt-PT" sz="3200" dirty="0" smtClean="0"/>
              <a:t>três </a:t>
            </a:r>
            <a:r>
              <a:rPr lang="pt-PT" sz="3200" dirty="0"/>
              <a:t>partes principais</a:t>
            </a:r>
            <a:r>
              <a:rPr lang="pt-PT" sz="32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endParaRPr lang="pt-PT" sz="3200" b="1" u="sng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34" y="685800"/>
            <a:ext cx="3468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Três partes principais: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2743200" y="1295400"/>
            <a:ext cx="228600" cy="533400"/>
          </a:xfrm>
          <a:prstGeom prst="rightBrac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1377434"/>
            <a:ext cx="35317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1800" dirty="0" smtClean="0">
                <a:solidFill>
                  <a:srgbClr val="FF0066"/>
                </a:solidFill>
              </a:rPr>
              <a:t>Incluir bibliotecas necessárias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495800" y="2133600"/>
            <a:ext cx="228600" cy="914400"/>
          </a:xfrm>
          <a:prstGeom prst="rightBrac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0600" y="2362200"/>
            <a:ext cx="21210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1800" dirty="0" smtClean="0">
                <a:solidFill>
                  <a:srgbClr val="FF0066"/>
                </a:solidFill>
              </a:rPr>
              <a:t>Declarar entidade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3124200" y="3352800"/>
            <a:ext cx="228600" cy="914400"/>
          </a:xfrm>
          <a:prstGeom prst="rightBrac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29000" y="3581400"/>
            <a:ext cx="25699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1800" dirty="0" smtClean="0">
                <a:solidFill>
                  <a:srgbClr val="FF0066"/>
                </a:solidFill>
              </a:rPr>
              <a:t>Descrever </a:t>
            </a:r>
            <a:r>
              <a:rPr lang="pt-PT" sz="1800" dirty="0" err="1" smtClean="0">
                <a:solidFill>
                  <a:srgbClr val="FF0066"/>
                </a:solidFill>
              </a:rPr>
              <a:t>arquitetura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846" y="4684077"/>
            <a:ext cx="2717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/>
              <a:t>Bibliotecas mais comuns: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5029200"/>
            <a:ext cx="3820277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library</a:t>
            </a:r>
            <a:r>
              <a:rPr lang="en-US" sz="1600" b="0" dirty="0">
                <a:solidFill>
                  <a:schemeClr val="tx1"/>
                </a:solidFill>
              </a:rPr>
              <a:t> IEEE;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</a:rPr>
              <a:t>IEEE.STD_LOGIC_1164.</a:t>
            </a:r>
            <a:r>
              <a:rPr lang="en-US" sz="1600" dirty="0" smtClean="0">
                <a:solidFill>
                  <a:schemeClr val="tx1"/>
                </a:solidFill>
              </a:rPr>
              <a:t>all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use</a:t>
            </a:r>
            <a:r>
              <a:rPr lang="en-US" sz="1600" b="0" dirty="0">
                <a:solidFill>
                  <a:srgbClr val="0070C0"/>
                </a:solidFill>
              </a:rPr>
              <a:t> </a:t>
            </a:r>
            <a:r>
              <a:rPr lang="en-US" sz="1600" b="0" dirty="0" err="1" smtClean="0">
                <a:solidFill>
                  <a:srgbClr val="0070C0"/>
                </a:solidFill>
              </a:rPr>
              <a:t>IEEE.STD_LOGIC_ARITH.</a:t>
            </a:r>
            <a:r>
              <a:rPr lang="en-US" sz="1600" dirty="0" err="1" smtClean="0">
                <a:solidFill>
                  <a:srgbClr val="0070C0"/>
                </a:solidFill>
              </a:rPr>
              <a:t>all</a:t>
            </a:r>
            <a:r>
              <a:rPr lang="en-US" sz="1600" b="0" dirty="0" smtClean="0">
                <a:solidFill>
                  <a:srgbClr val="0070C0"/>
                </a:solidFill>
              </a:rPr>
              <a:t>;</a:t>
            </a:r>
            <a:endParaRPr lang="en-US" sz="1600" b="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</a:rPr>
              <a:t>IEEE.STD_LOGIC_UNSIGNED.</a:t>
            </a:r>
            <a:r>
              <a:rPr lang="en-US" sz="1600" dirty="0" smtClean="0">
                <a:solidFill>
                  <a:schemeClr val="tx1"/>
                </a:solidFill>
              </a:rPr>
              <a:t>all</a:t>
            </a:r>
            <a:r>
              <a:rPr lang="en-US" sz="1600" b="0" dirty="0" smtClean="0">
                <a:solidFill>
                  <a:schemeClr val="tx1"/>
                </a:solidFill>
              </a:rPr>
              <a:t>;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0999" y="5194159"/>
            <a:ext cx="873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</a:t>
            </a:r>
            <a:r>
              <a:rPr lang="pt-PT" dirty="0" smtClean="0"/>
              <a:t>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71323" y="5029200"/>
            <a:ext cx="3215945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library</a:t>
            </a:r>
            <a:r>
              <a:rPr lang="en-US" sz="1600" b="0" dirty="0">
                <a:solidFill>
                  <a:schemeClr val="tx1"/>
                </a:solidFill>
              </a:rPr>
              <a:t> IEEE;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IEEE.std_logic_1164.</a:t>
            </a:r>
            <a:r>
              <a:rPr lang="en-US" sz="1600" dirty="0">
                <a:solidFill>
                  <a:schemeClr val="tx1"/>
                </a:solidFill>
              </a:rPr>
              <a:t>all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use</a:t>
            </a:r>
            <a:r>
              <a:rPr lang="en-US" sz="1600" b="0" dirty="0">
                <a:solidFill>
                  <a:srgbClr val="0070C0"/>
                </a:solidFill>
              </a:rPr>
              <a:t> </a:t>
            </a:r>
            <a:r>
              <a:rPr lang="en-US" sz="1600" b="0" dirty="0" err="1">
                <a:solidFill>
                  <a:srgbClr val="0070C0"/>
                </a:solidFill>
              </a:rPr>
              <a:t>IEEE.numeric_std.</a:t>
            </a:r>
            <a:r>
              <a:rPr lang="en-US" sz="1600" dirty="0" err="1">
                <a:solidFill>
                  <a:srgbClr val="0070C0"/>
                </a:solidFill>
              </a:rPr>
              <a:t>all</a:t>
            </a:r>
            <a:r>
              <a:rPr lang="en-US" sz="1600" b="0" dirty="0">
                <a:solidFill>
                  <a:srgbClr val="0070C0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>
                <a:solidFill>
                  <a:schemeClr val="tx1"/>
                </a:solidFill>
              </a:rPr>
              <a:t>IEEE.std_logic_unsigned.</a:t>
            </a:r>
            <a:r>
              <a:rPr lang="en-US" sz="1600" dirty="0" err="1">
                <a:solidFill>
                  <a:schemeClr val="tx1"/>
                </a:solidFill>
              </a:rPr>
              <a:t>all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66800"/>
            <a:ext cx="2174496" cy="345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6720744" y="3766066"/>
            <a:ext cx="594456" cy="1188774"/>
          </a:xfrm>
          <a:prstGeom prst="straightConnector1">
            <a:avLst/>
          </a:prstGeom>
          <a:noFill/>
          <a:ln w="28575">
            <a:solidFill>
              <a:srgbClr val="FF0000"/>
            </a:solidFill>
            <a:miter lim="800000"/>
            <a:headEnd type="diamond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40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2635540" y="-76200"/>
            <a:ext cx="338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Exemplos: processos</a:t>
            </a:r>
            <a:endParaRPr lang="pt-PT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5214" y="380999"/>
            <a:ext cx="7188186" cy="618630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library</a:t>
            </a:r>
            <a:r>
              <a:rPr lang="en-US" sz="1200" b="0" dirty="0">
                <a:solidFill>
                  <a:schemeClr val="tx1"/>
                </a:solidFill>
              </a:rPr>
              <a:t> IEEE;</a:t>
            </a:r>
          </a:p>
          <a:p>
            <a:r>
              <a:rPr lang="en-US" sz="1200" dirty="0">
                <a:solidFill>
                  <a:schemeClr val="tx1"/>
                </a:solidFill>
              </a:rPr>
              <a:t>use</a:t>
            </a:r>
            <a:r>
              <a:rPr lang="en-US" sz="1200" b="0" dirty="0">
                <a:solidFill>
                  <a:schemeClr val="tx1"/>
                </a:solidFill>
              </a:rPr>
              <a:t> IEEE.STD_LOGIC_1164.</a:t>
            </a:r>
            <a:r>
              <a:rPr lang="en-US" sz="1200" dirty="0">
                <a:solidFill>
                  <a:schemeClr val="tx1"/>
                </a:solidFill>
              </a:rPr>
              <a:t>all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</a:rPr>
              <a:t>use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IEEE.STD_LOGIC_UNSIGNED.</a:t>
            </a:r>
            <a:r>
              <a:rPr lang="en-US" sz="1200" dirty="0" err="1">
                <a:solidFill>
                  <a:schemeClr val="tx1"/>
                </a:solidFill>
              </a:rPr>
              <a:t>all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</a:rPr>
              <a:t>use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IEEE.numeric_std.</a:t>
            </a:r>
            <a:r>
              <a:rPr lang="en-US" sz="1200" dirty="0" err="1">
                <a:solidFill>
                  <a:schemeClr val="tx1"/>
                </a:solidFill>
              </a:rPr>
              <a:t>all</a:t>
            </a:r>
            <a:r>
              <a:rPr lang="en-US" sz="1200" b="0" dirty="0">
                <a:solidFill>
                  <a:schemeClr val="tx1"/>
                </a:solidFill>
              </a:rPr>
              <a:t>; 	</a:t>
            </a:r>
            <a:endParaRPr lang="en-US" sz="12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entity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arith_op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is</a:t>
            </a:r>
            <a:r>
              <a:rPr lang="en-US" sz="1200" b="0" dirty="0">
                <a:solidFill>
                  <a:schemeClr val="tx1"/>
                </a:solidFill>
              </a:rPr>
              <a:t>	</a:t>
            </a:r>
          </a:p>
          <a:p>
            <a:r>
              <a:rPr lang="en-US" sz="1200" dirty="0">
                <a:solidFill>
                  <a:schemeClr val="tx1"/>
                </a:solidFill>
              </a:rPr>
              <a:t>port</a:t>
            </a:r>
            <a:r>
              <a:rPr lang="en-US" sz="1200" b="0" dirty="0">
                <a:solidFill>
                  <a:schemeClr val="tx1"/>
                </a:solidFill>
              </a:rPr>
              <a:t> ( 	</a:t>
            </a:r>
            <a:r>
              <a:rPr lang="en-US" sz="1200" b="0" dirty="0" err="1">
                <a:solidFill>
                  <a:schemeClr val="tx1"/>
                </a:solidFill>
              </a:rPr>
              <a:t>sw</a:t>
            </a:r>
            <a:r>
              <a:rPr lang="en-US" sz="1200" b="0" dirty="0">
                <a:solidFill>
                  <a:schemeClr val="tx1"/>
                </a:solidFill>
              </a:rPr>
              <a:t> 			: </a:t>
            </a:r>
            <a:r>
              <a:rPr lang="en-US" sz="1200" dirty="0">
                <a:solidFill>
                  <a:schemeClr val="tx1"/>
                </a:solidFill>
              </a:rPr>
              <a:t>in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std_logic_vector</a:t>
            </a:r>
            <a:r>
              <a:rPr lang="en-US" sz="1200" b="0" dirty="0">
                <a:solidFill>
                  <a:schemeClr val="tx1"/>
                </a:solidFill>
              </a:rPr>
              <a:t>(7 </a:t>
            </a:r>
            <a:r>
              <a:rPr lang="en-US" sz="1200" dirty="0" err="1">
                <a:solidFill>
                  <a:schemeClr val="tx1"/>
                </a:solidFill>
              </a:rPr>
              <a:t>downto</a:t>
            </a:r>
            <a:r>
              <a:rPr lang="en-US" sz="12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200" b="0" dirty="0">
                <a:solidFill>
                  <a:schemeClr val="tx1"/>
                </a:solidFill>
              </a:rPr>
              <a:t>	led			: </a:t>
            </a:r>
            <a:r>
              <a:rPr lang="en-US" sz="1200" dirty="0">
                <a:solidFill>
                  <a:schemeClr val="tx1"/>
                </a:solidFill>
              </a:rPr>
              <a:t>out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std_logic_vector</a:t>
            </a:r>
            <a:r>
              <a:rPr lang="en-US" sz="1200" b="0" dirty="0">
                <a:solidFill>
                  <a:schemeClr val="tx1"/>
                </a:solidFill>
              </a:rPr>
              <a:t>(8 </a:t>
            </a:r>
            <a:r>
              <a:rPr lang="en-US" sz="1200" dirty="0" err="1">
                <a:solidFill>
                  <a:schemeClr val="tx1"/>
                </a:solidFill>
              </a:rPr>
              <a:t>downto</a:t>
            </a:r>
            <a:r>
              <a:rPr lang="en-US" sz="12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200" b="0" dirty="0">
                <a:solidFill>
                  <a:schemeClr val="tx1"/>
                </a:solidFill>
              </a:rPr>
              <a:t>	</a:t>
            </a:r>
            <a:r>
              <a:rPr lang="en-US" sz="1200" b="0" dirty="0" err="1">
                <a:solidFill>
                  <a:schemeClr val="tx1"/>
                </a:solidFill>
              </a:rPr>
              <a:t>btnU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 err="1">
                <a:solidFill>
                  <a:schemeClr val="tx1"/>
                </a:solidFill>
              </a:rPr>
              <a:t>btnC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 err="1">
                <a:solidFill>
                  <a:schemeClr val="tx1"/>
                </a:solidFill>
              </a:rPr>
              <a:t>btnD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 err="1">
                <a:solidFill>
                  <a:schemeClr val="tx1"/>
                </a:solidFill>
              </a:rPr>
              <a:t>btnL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 err="1">
                <a:solidFill>
                  <a:schemeClr val="tx1"/>
                </a:solidFill>
              </a:rPr>
              <a:t>btnR</a:t>
            </a:r>
            <a:r>
              <a:rPr lang="en-US" sz="1200" b="0" dirty="0">
                <a:solidFill>
                  <a:schemeClr val="tx1"/>
                </a:solidFill>
              </a:rPr>
              <a:t>   	: </a:t>
            </a:r>
            <a:r>
              <a:rPr lang="en-US" sz="1200" dirty="0">
                <a:solidFill>
                  <a:schemeClr val="tx1"/>
                </a:solidFill>
              </a:rPr>
              <a:t>in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std_logic</a:t>
            </a:r>
            <a:r>
              <a:rPr lang="en-US" sz="1200" b="0" dirty="0">
                <a:solidFill>
                  <a:schemeClr val="tx1"/>
                </a:solidFill>
              </a:rPr>
              <a:t>); </a:t>
            </a:r>
          </a:p>
          <a:p>
            <a:r>
              <a:rPr lang="en-US" sz="1200" dirty="0">
                <a:solidFill>
                  <a:schemeClr val="tx1"/>
                </a:solidFill>
              </a:rPr>
              <a:t>end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arith_op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b="0" i="1" dirty="0" smtClean="0">
                <a:solidFill>
                  <a:srgbClr val="002060"/>
                </a:solidFill>
              </a:rPr>
              <a:t>-- </a:t>
            </a:r>
            <a:r>
              <a:rPr lang="en-US" sz="1200" b="0" i="1" dirty="0" err="1">
                <a:solidFill>
                  <a:srgbClr val="002060"/>
                </a:solidFill>
              </a:rPr>
              <a:t>btnR</a:t>
            </a:r>
            <a:r>
              <a:rPr lang="en-US" sz="1200" b="0" i="1" dirty="0">
                <a:solidFill>
                  <a:srgbClr val="002060"/>
                </a:solidFill>
              </a:rPr>
              <a:t>  division; </a:t>
            </a:r>
            <a:r>
              <a:rPr lang="en-US" sz="1200" b="0" i="1" dirty="0" err="1">
                <a:solidFill>
                  <a:srgbClr val="002060"/>
                </a:solidFill>
              </a:rPr>
              <a:t>btnL</a:t>
            </a:r>
            <a:r>
              <a:rPr lang="en-US" sz="1200" b="0" i="1" dirty="0">
                <a:solidFill>
                  <a:srgbClr val="002060"/>
                </a:solidFill>
              </a:rPr>
              <a:t>  multiplication; </a:t>
            </a:r>
            <a:r>
              <a:rPr lang="en-US" sz="1200" b="0" i="1" dirty="0" err="1">
                <a:solidFill>
                  <a:srgbClr val="002060"/>
                </a:solidFill>
              </a:rPr>
              <a:t>btnD</a:t>
            </a:r>
            <a:r>
              <a:rPr lang="en-US" sz="1200" b="0" i="1" dirty="0">
                <a:solidFill>
                  <a:srgbClr val="002060"/>
                </a:solidFill>
              </a:rPr>
              <a:t>  addition; </a:t>
            </a:r>
            <a:r>
              <a:rPr lang="en-US" sz="1200" b="0" i="1" dirty="0" err="1">
                <a:solidFill>
                  <a:srgbClr val="002060"/>
                </a:solidFill>
              </a:rPr>
              <a:t>btnC</a:t>
            </a:r>
            <a:r>
              <a:rPr lang="en-US" sz="1200" b="0" i="1" dirty="0">
                <a:solidFill>
                  <a:srgbClr val="002060"/>
                </a:solidFill>
              </a:rPr>
              <a:t>  subtraction; </a:t>
            </a:r>
            <a:r>
              <a:rPr lang="en-US" sz="1200" b="0" i="1" dirty="0" err="1">
                <a:solidFill>
                  <a:srgbClr val="002060"/>
                </a:solidFill>
              </a:rPr>
              <a:t>btnU</a:t>
            </a:r>
            <a:r>
              <a:rPr lang="en-US" sz="1200" b="0" i="1" dirty="0">
                <a:solidFill>
                  <a:srgbClr val="002060"/>
                </a:solidFill>
              </a:rPr>
              <a:t>  rest of division</a:t>
            </a:r>
            <a:endParaRPr lang="en-US" sz="1200" b="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architecture</a:t>
            </a:r>
            <a:r>
              <a:rPr lang="en-US" sz="1200" b="0" dirty="0" smtClean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Behavioral </a:t>
            </a:r>
            <a:r>
              <a:rPr lang="en-US" sz="1200" dirty="0">
                <a:solidFill>
                  <a:schemeClr val="tx1"/>
                </a:solidFill>
              </a:rPr>
              <a:t>of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arith_op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is</a:t>
            </a:r>
          </a:p>
          <a:p>
            <a:r>
              <a:rPr lang="en-US" sz="1200" b="0" dirty="0">
                <a:solidFill>
                  <a:schemeClr val="tx1"/>
                </a:solidFill>
              </a:rPr>
              <a:t>   </a:t>
            </a:r>
            <a:r>
              <a:rPr lang="en-US" sz="1200" dirty="0">
                <a:solidFill>
                  <a:schemeClr val="tx1"/>
                </a:solidFill>
              </a:rPr>
              <a:t>signal</a:t>
            </a:r>
            <a:r>
              <a:rPr lang="en-US" sz="1200" b="0" dirty="0">
                <a:solidFill>
                  <a:schemeClr val="tx1"/>
                </a:solidFill>
              </a:rPr>
              <a:t> result 	</a:t>
            </a:r>
            <a:r>
              <a:rPr lang="en-US" sz="1200" b="0" dirty="0" smtClean="0">
                <a:solidFill>
                  <a:schemeClr val="tx1"/>
                </a:solidFill>
              </a:rPr>
              <a:t>: </a:t>
            </a:r>
            <a:r>
              <a:rPr lang="en-US" sz="1200" b="0" dirty="0">
                <a:solidFill>
                  <a:schemeClr val="tx1"/>
                </a:solidFill>
              </a:rPr>
              <a:t>integer </a:t>
            </a:r>
            <a:r>
              <a:rPr lang="en-US" sz="1200" dirty="0">
                <a:solidFill>
                  <a:schemeClr val="tx1"/>
                </a:solidFill>
              </a:rPr>
              <a:t>range</a:t>
            </a:r>
            <a:r>
              <a:rPr lang="en-US" sz="1200" b="0" dirty="0">
                <a:solidFill>
                  <a:schemeClr val="tx1"/>
                </a:solidFill>
              </a:rPr>
              <a:t> 0 </a:t>
            </a:r>
            <a:r>
              <a:rPr lang="en-US" sz="1200" dirty="0">
                <a:solidFill>
                  <a:schemeClr val="tx1"/>
                </a:solidFill>
              </a:rPr>
              <a:t>to</a:t>
            </a:r>
            <a:r>
              <a:rPr lang="en-US" sz="1200" b="0" dirty="0">
                <a:solidFill>
                  <a:schemeClr val="tx1"/>
                </a:solidFill>
              </a:rPr>
              <a:t> 256;</a:t>
            </a:r>
          </a:p>
          <a:p>
            <a:r>
              <a:rPr lang="en-US" sz="1200" b="0" dirty="0">
                <a:solidFill>
                  <a:schemeClr val="tx1"/>
                </a:solidFill>
              </a:rPr>
              <a:t>   </a:t>
            </a:r>
            <a:r>
              <a:rPr lang="en-US" sz="1200" dirty="0">
                <a:solidFill>
                  <a:schemeClr val="tx1"/>
                </a:solidFill>
              </a:rPr>
              <a:t>signal</a:t>
            </a:r>
            <a:r>
              <a:rPr lang="en-US" sz="1200" b="0" dirty="0">
                <a:solidFill>
                  <a:schemeClr val="tx1"/>
                </a:solidFill>
              </a:rPr>
              <a:t> but	  </a:t>
            </a:r>
            <a:r>
              <a:rPr lang="en-US" sz="1200" b="0" dirty="0" smtClean="0">
                <a:solidFill>
                  <a:schemeClr val="tx1"/>
                </a:solidFill>
              </a:rPr>
              <a:t>	: </a:t>
            </a:r>
            <a:r>
              <a:rPr lang="en-US" sz="1200" b="0" dirty="0" err="1">
                <a:solidFill>
                  <a:schemeClr val="tx1"/>
                </a:solidFill>
              </a:rPr>
              <a:t>std_logic_vector</a:t>
            </a:r>
            <a:r>
              <a:rPr lang="en-US" sz="1200" b="0" dirty="0">
                <a:solidFill>
                  <a:schemeClr val="tx1"/>
                </a:solidFill>
              </a:rPr>
              <a:t>(4 </a:t>
            </a:r>
            <a:r>
              <a:rPr lang="en-US" sz="1200" dirty="0" err="1">
                <a:solidFill>
                  <a:schemeClr val="tx1"/>
                </a:solidFill>
              </a:rPr>
              <a:t>downto</a:t>
            </a:r>
            <a:r>
              <a:rPr lang="en-US" sz="1200" b="0" dirty="0">
                <a:solidFill>
                  <a:schemeClr val="tx1"/>
                </a:solidFill>
              </a:rPr>
              <a:t> 0);</a:t>
            </a:r>
          </a:p>
          <a:p>
            <a:r>
              <a:rPr lang="en-US" sz="1200" b="0" dirty="0">
                <a:solidFill>
                  <a:schemeClr val="tx1"/>
                </a:solidFill>
              </a:rPr>
              <a:t>begin</a:t>
            </a:r>
          </a:p>
          <a:p>
            <a:r>
              <a:rPr lang="en-US" sz="1200" b="0" dirty="0">
                <a:solidFill>
                  <a:schemeClr val="tx1"/>
                </a:solidFill>
              </a:rPr>
              <a:t>   but &lt;= </a:t>
            </a:r>
            <a:r>
              <a:rPr lang="en-US" sz="1200" b="0" dirty="0" err="1">
                <a:solidFill>
                  <a:schemeClr val="tx1"/>
                </a:solidFill>
              </a:rPr>
              <a:t>btnU</a:t>
            </a:r>
            <a:r>
              <a:rPr lang="en-US" sz="1200" b="0" dirty="0">
                <a:solidFill>
                  <a:schemeClr val="tx1"/>
                </a:solidFill>
              </a:rPr>
              <a:t> &amp; </a:t>
            </a:r>
            <a:r>
              <a:rPr lang="en-US" sz="1200" b="0" dirty="0" err="1">
                <a:solidFill>
                  <a:schemeClr val="tx1"/>
                </a:solidFill>
              </a:rPr>
              <a:t>btnC</a:t>
            </a:r>
            <a:r>
              <a:rPr lang="en-US" sz="1200" b="0" dirty="0">
                <a:solidFill>
                  <a:schemeClr val="tx1"/>
                </a:solidFill>
              </a:rPr>
              <a:t> &amp; </a:t>
            </a:r>
            <a:r>
              <a:rPr lang="en-US" sz="1200" b="0" dirty="0" err="1">
                <a:solidFill>
                  <a:schemeClr val="tx1"/>
                </a:solidFill>
              </a:rPr>
              <a:t>btnD</a:t>
            </a:r>
            <a:r>
              <a:rPr lang="en-US" sz="1200" b="0" dirty="0">
                <a:solidFill>
                  <a:schemeClr val="tx1"/>
                </a:solidFill>
              </a:rPr>
              <a:t> &amp; </a:t>
            </a:r>
            <a:r>
              <a:rPr lang="en-US" sz="1200" b="0" dirty="0" err="1">
                <a:solidFill>
                  <a:schemeClr val="tx1"/>
                </a:solidFill>
              </a:rPr>
              <a:t>btnL</a:t>
            </a:r>
            <a:r>
              <a:rPr lang="en-US" sz="1200" b="0" dirty="0">
                <a:solidFill>
                  <a:schemeClr val="tx1"/>
                </a:solidFill>
              </a:rPr>
              <a:t> &amp; </a:t>
            </a:r>
            <a:r>
              <a:rPr lang="en-US" sz="1200" b="0" dirty="0" err="1">
                <a:solidFill>
                  <a:schemeClr val="tx1"/>
                </a:solidFill>
              </a:rPr>
              <a:t>btnR</a:t>
            </a:r>
            <a:r>
              <a:rPr lang="en-US" sz="1200" b="0" dirty="0">
                <a:solidFill>
                  <a:schemeClr val="tx1"/>
                </a:solidFill>
              </a:rPr>
              <a:t>;	 </a:t>
            </a:r>
          </a:p>
          <a:p>
            <a:r>
              <a:rPr lang="en-US" sz="1200" b="0" dirty="0">
                <a:solidFill>
                  <a:schemeClr val="tx1"/>
                </a:solidFill>
              </a:rPr>
              <a:t>   </a:t>
            </a:r>
            <a:r>
              <a:rPr lang="en-US" sz="1200" dirty="0">
                <a:solidFill>
                  <a:srgbClr val="002060"/>
                </a:solidFill>
              </a:rPr>
              <a:t>process</a:t>
            </a:r>
            <a:r>
              <a:rPr lang="en-US" sz="1200" b="0" dirty="0">
                <a:solidFill>
                  <a:srgbClr val="002060"/>
                </a:solidFill>
              </a:rPr>
              <a:t>(</a:t>
            </a:r>
            <a:r>
              <a:rPr lang="en-US" sz="1200" b="0" dirty="0" err="1">
                <a:solidFill>
                  <a:srgbClr val="002060"/>
                </a:solidFill>
              </a:rPr>
              <a:t>but,sw</a:t>
            </a:r>
            <a:r>
              <a:rPr lang="en-US" sz="1200" b="0" dirty="0">
                <a:solidFill>
                  <a:srgbClr val="002060"/>
                </a:solidFill>
              </a:rPr>
              <a:t>)</a:t>
            </a:r>
          </a:p>
          <a:p>
            <a:r>
              <a:rPr lang="en-US" sz="1200" b="0" dirty="0">
                <a:solidFill>
                  <a:srgbClr val="002060"/>
                </a:solidFill>
              </a:rPr>
              <a:t>   </a:t>
            </a:r>
            <a:r>
              <a:rPr lang="en-US" sz="1200" dirty="0">
                <a:solidFill>
                  <a:srgbClr val="002060"/>
                </a:solidFill>
              </a:rPr>
              <a:t>begin</a:t>
            </a:r>
          </a:p>
          <a:p>
            <a:r>
              <a:rPr lang="en-US" sz="1200" b="0" dirty="0">
                <a:solidFill>
                  <a:srgbClr val="002060"/>
                </a:solidFill>
              </a:rPr>
              <a:t>    </a:t>
            </a:r>
            <a:r>
              <a:rPr lang="en-US" sz="1200" dirty="0">
                <a:solidFill>
                  <a:srgbClr val="002060"/>
                </a:solidFill>
              </a:rPr>
              <a:t>if</a:t>
            </a:r>
            <a:r>
              <a:rPr lang="en-US" sz="1200" b="0" dirty="0">
                <a:solidFill>
                  <a:srgbClr val="002060"/>
                </a:solidFill>
              </a:rPr>
              <a:t> </a:t>
            </a:r>
            <a:r>
              <a:rPr lang="en-US" sz="1200" b="0" dirty="0" err="1">
                <a:solidFill>
                  <a:srgbClr val="002060"/>
                </a:solidFill>
              </a:rPr>
              <a:t>conv_integer</a:t>
            </a:r>
            <a:r>
              <a:rPr lang="en-US" sz="1200" b="0" dirty="0">
                <a:solidFill>
                  <a:srgbClr val="002060"/>
                </a:solidFill>
              </a:rPr>
              <a:t>(</a:t>
            </a:r>
            <a:r>
              <a:rPr lang="en-US" sz="1200" b="0" dirty="0" err="1">
                <a:solidFill>
                  <a:srgbClr val="002060"/>
                </a:solidFill>
              </a:rPr>
              <a:t>sw</a:t>
            </a:r>
            <a:r>
              <a:rPr lang="en-US" sz="1200" b="0" dirty="0">
                <a:solidFill>
                  <a:srgbClr val="002060"/>
                </a:solidFill>
              </a:rPr>
              <a:t>(3 </a:t>
            </a:r>
            <a:r>
              <a:rPr lang="en-US" sz="1200" dirty="0" err="1">
                <a:solidFill>
                  <a:srgbClr val="002060"/>
                </a:solidFill>
              </a:rPr>
              <a:t>downto</a:t>
            </a:r>
            <a:r>
              <a:rPr lang="en-US" sz="1200" b="0" dirty="0">
                <a:solidFill>
                  <a:srgbClr val="002060"/>
                </a:solidFill>
              </a:rPr>
              <a:t> 0)) /= 0 </a:t>
            </a:r>
            <a:r>
              <a:rPr lang="en-US" sz="1200" dirty="0">
                <a:solidFill>
                  <a:srgbClr val="002060"/>
                </a:solidFill>
              </a:rPr>
              <a:t>then</a:t>
            </a:r>
          </a:p>
          <a:p>
            <a:r>
              <a:rPr lang="en-US" sz="1200" b="0" dirty="0">
                <a:solidFill>
                  <a:srgbClr val="002060"/>
                </a:solidFill>
              </a:rPr>
              <a:t>        </a:t>
            </a:r>
            <a:r>
              <a:rPr lang="en-US" sz="1200" dirty="0">
                <a:solidFill>
                  <a:srgbClr val="002060"/>
                </a:solidFill>
              </a:rPr>
              <a:t>case</a:t>
            </a:r>
            <a:r>
              <a:rPr lang="en-US" sz="1200" b="0" dirty="0">
                <a:solidFill>
                  <a:srgbClr val="002060"/>
                </a:solidFill>
              </a:rPr>
              <a:t> but </a:t>
            </a:r>
            <a:r>
              <a:rPr lang="en-US" sz="1200" dirty="0">
                <a:solidFill>
                  <a:srgbClr val="002060"/>
                </a:solidFill>
              </a:rPr>
              <a:t>is</a:t>
            </a:r>
          </a:p>
          <a:p>
            <a:r>
              <a:rPr lang="en-US" sz="1200" b="0" dirty="0">
                <a:solidFill>
                  <a:srgbClr val="002060"/>
                </a:solidFill>
              </a:rPr>
              <a:t>            </a:t>
            </a:r>
            <a:r>
              <a:rPr lang="en-US" sz="1200" dirty="0">
                <a:solidFill>
                  <a:srgbClr val="002060"/>
                </a:solidFill>
              </a:rPr>
              <a:t>when</a:t>
            </a:r>
            <a:r>
              <a:rPr lang="en-US" sz="1200" b="0" dirty="0">
                <a:solidFill>
                  <a:srgbClr val="002060"/>
                </a:solidFill>
              </a:rPr>
              <a:t> "00001" =&gt; result &lt;= </a:t>
            </a:r>
            <a:r>
              <a:rPr lang="en-US" sz="1200" b="0" dirty="0" err="1">
                <a:solidFill>
                  <a:srgbClr val="002060"/>
                </a:solidFill>
              </a:rPr>
              <a:t>conv_integer</a:t>
            </a:r>
            <a:r>
              <a:rPr lang="en-US" sz="1200" b="0" dirty="0">
                <a:solidFill>
                  <a:srgbClr val="002060"/>
                </a:solidFill>
              </a:rPr>
              <a:t>(</a:t>
            </a:r>
            <a:r>
              <a:rPr lang="en-US" sz="1200" b="0" dirty="0" err="1">
                <a:solidFill>
                  <a:srgbClr val="002060"/>
                </a:solidFill>
              </a:rPr>
              <a:t>sw</a:t>
            </a:r>
            <a:r>
              <a:rPr lang="en-US" sz="1200" b="0" dirty="0">
                <a:solidFill>
                  <a:srgbClr val="002060"/>
                </a:solidFill>
              </a:rPr>
              <a:t>(7 </a:t>
            </a:r>
            <a:r>
              <a:rPr lang="en-US" sz="1200" dirty="0" err="1">
                <a:solidFill>
                  <a:srgbClr val="002060"/>
                </a:solidFill>
              </a:rPr>
              <a:t>downto</a:t>
            </a:r>
            <a:r>
              <a:rPr lang="en-US" sz="1200" b="0" dirty="0">
                <a:solidFill>
                  <a:srgbClr val="002060"/>
                </a:solidFill>
              </a:rPr>
              <a:t> 4)) / </a:t>
            </a:r>
            <a:r>
              <a:rPr lang="en-US" sz="1200" b="0" dirty="0" err="1">
                <a:solidFill>
                  <a:srgbClr val="002060"/>
                </a:solidFill>
              </a:rPr>
              <a:t>conv_integer</a:t>
            </a:r>
            <a:r>
              <a:rPr lang="en-US" sz="1200" b="0" dirty="0">
                <a:solidFill>
                  <a:srgbClr val="002060"/>
                </a:solidFill>
              </a:rPr>
              <a:t>(</a:t>
            </a:r>
            <a:r>
              <a:rPr lang="en-US" sz="1200" b="0" dirty="0" err="1">
                <a:solidFill>
                  <a:srgbClr val="002060"/>
                </a:solidFill>
              </a:rPr>
              <a:t>sw</a:t>
            </a:r>
            <a:r>
              <a:rPr lang="en-US" sz="1200" b="0" dirty="0">
                <a:solidFill>
                  <a:srgbClr val="002060"/>
                </a:solidFill>
              </a:rPr>
              <a:t>(3 </a:t>
            </a:r>
            <a:r>
              <a:rPr lang="en-US" sz="1200" dirty="0" err="1">
                <a:solidFill>
                  <a:srgbClr val="002060"/>
                </a:solidFill>
              </a:rPr>
              <a:t>downto</a:t>
            </a:r>
            <a:r>
              <a:rPr lang="en-US" sz="1200" b="0" dirty="0">
                <a:solidFill>
                  <a:srgbClr val="002060"/>
                </a:solidFill>
              </a:rPr>
              <a:t> 0));</a:t>
            </a:r>
          </a:p>
          <a:p>
            <a:r>
              <a:rPr lang="en-US" sz="1200" b="0" dirty="0">
                <a:solidFill>
                  <a:srgbClr val="002060"/>
                </a:solidFill>
              </a:rPr>
              <a:t>            </a:t>
            </a:r>
            <a:r>
              <a:rPr lang="en-US" sz="1200" dirty="0">
                <a:solidFill>
                  <a:srgbClr val="002060"/>
                </a:solidFill>
              </a:rPr>
              <a:t>when</a:t>
            </a:r>
            <a:r>
              <a:rPr lang="en-US" sz="1200" b="0" dirty="0">
                <a:solidFill>
                  <a:srgbClr val="002060"/>
                </a:solidFill>
              </a:rPr>
              <a:t> "00010" =&gt; result &lt;= </a:t>
            </a:r>
            <a:r>
              <a:rPr lang="en-US" sz="1200" b="0" dirty="0" err="1">
                <a:solidFill>
                  <a:srgbClr val="002060"/>
                </a:solidFill>
              </a:rPr>
              <a:t>conv_integer</a:t>
            </a:r>
            <a:r>
              <a:rPr lang="en-US" sz="1200" b="0" dirty="0">
                <a:solidFill>
                  <a:srgbClr val="002060"/>
                </a:solidFill>
              </a:rPr>
              <a:t>(</a:t>
            </a:r>
            <a:r>
              <a:rPr lang="en-US" sz="1200" b="0" dirty="0" err="1">
                <a:solidFill>
                  <a:srgbClr val="002060"/>
                </a:solidFill>
              </a:rPr>
              <a:t>sw</a:t>
            </a:r>
            <a:r>
              <a:rPr lang="en-US" sz="1200" b="0" dirty="0">
                <a:solidFill>
                  <a:srgbClr val="002060"/>
                </a:solidFill>
              </a:rPr>
              <a:t>(7 </a:t>
            </a:r>
            <a:r>
              <a:rPr lang="en-US" sz="1200" dirty="0" err="1">
                <a:solidFill>
                  <a:srgbClr val="002060"/>
                </a:solidFill>
              </a:rPr>
              <a:t>downto</a:t>
            </a:r>
            <a:r>
              <a:rPr lang="en-US" sz="1200" b="0" dirty="0">
                <a:solidFill>
                  <a:srgbClr val="002060"/>
                </a:solidFill>
              </a:rPr>
              <a:t> 4)) * </a:t>
            </a:r>
            <a:r>
              <a:rPr lang="en-US" sz="1200" b="0" dirty="0" err="1">
                <a:solidFill>
                  <a:srgbClr val="002060"/>
                </a:solidFill>
              </a:rPr>
              <a:t>conv_integer</a:t>
            </a:r>
            <a:r>
              <a:rPr lang="en-US" sz="1200" b="0" dirty="0">
                <a:solidFill>
                  <a:srgbClr val="002060"/>
                </a:solidFill>
              </a:rPr>
              <a:t>(</a:t>
            </a:r>
            <a:r>
              <a:rPr lang="en-US" sz="1200" b="0" dirty="0" err="1">
                <a:solidFill>
                  <a:srgbClr val="002060"/>
                </a:solidFill>
              </a:rPr>
              <a:t>sw</a:t>
            </a:r>
            <a:r>
              <a:rPr lang="en-US" sz="1200" b="0" dirty="0">
                <a:solidFill>
                  <a:srgbClr val="002060"/>
                </a:solidFill>
              </a:rPr>
              <a:t>(3 </a:t>
            </a:r>
            <a:r>
              <a:rPr lang="en-US" sz="1200" dirty="0" err="1">
                <a:solidFill>
                  <a:srgbClr val="002060"/>
                </a:solidFill>
              </a:rPr>
              <a:t>downto</a:t>
            </a:r>
            <a:r>
              <a:rPr lang="en-US" sz="1200" b="0" dirty="0">
                <a:solidFill>
                  <a:srgbClr val="002060"/>
                </a:solidFill>
              </a:rPr>
              <a:t> 0));</a:t>
            </a:r>
          </a:p>
          <a:p>
            <a:r>
              <a:rPr lang="en-US" sz="1200" b="0" dirty="0">
                <a:solidFill>
                  <a:srgbClr val="002060"/>
                </a:solidFill>
              </a:rPr>
              <a:t>            </a:t>
            </a:r>
            <a:r>
              <a:rPr lang="en-US" sz="1200" dirty="0">
                <a:solidFill>
                  <a:srgbClr val="002060"/>
                </a:solidFill>
              </a:rPr>
              <a:t>when</a:t>
            </a:r>
            <a:r>
              <a:rPr lang="en-US" sz="1200" b="0" dirty="0">
                <a:solidFill>
                  <a:srgbClr val="002060"/>
                </a:solidFill>
              </a:rPr>
              <a:t> "00100" =&gt; result &lt;= </a:t>
            </a:r>
            <a:r>
              <a:rPr lang="en-US" sz="1200" b="0" dirty="0" err="1">
                <a:solidFill>
                  <a:srgbClr val="002060"/>
                </a:solidFill>
              </a:rPr>
              <a:t>conv_integer</a:t>
            </a:r>
            <a:r>
              <a:rPr lang="en-US" sz="1200" b="0" dirty="0">
                <a:solidFill>
                  <a:srgbClr val="002060"/>
                </a:solidFill>
              </a:rPr>
              <a:t>(</a:t>
            </a:r>
            <a:r>
              <a:rPr lang="en-US" sz="1200" b="0" dirty="0" err="1">
                <a:solidFill>
                  <a:srgbClr val="002060"/>
                </a:solidFill>
              </a:rPr>
              <a:t>sw</a:t>
            </a:r>
            <a:r>
              <a:rPr lang="en-US" sz="1200" b="0" dirty="0">
                <a:solidFill>
                  <a:srgbClr val="002060"/>
                </a:solidFill>
              </a:rPr>
              <a:t>(7 </a:t>
            </a:r>
            <a:r>
              <a:rPr lang="en-US" sz="1200" dirty="0" err="1">
                <a:solidFill>
                  <a:srgbClr val="002060"/>
                </a:solidFill>
              </a:rPr>
              <a:t>downto</a:t>
            </a:r>
            <a:r>
              <a:rPr lang="en-US" sz="1200" b="0" dirty="0">
                <a:solidFill>
                  <a:srgbClr val="002060"/>
                </a:solidFill>
              </a:rPr>
              <a:t> 4)) + </a:t>
            </a:r>
            <a:r>
              <a:rPr lang="en-US" sz="1200" b="0" dirty="0" err="1">
                <a:solidFill>
                  <a:srgbClr val="002060"/>
                </a:solidFill>
              </a:rPr>
              <a:t>conv_integer</a:t>
            </a:r>
            <a:r>
              <a:rPr lang="en-US" sz="1200" b="0" dirty="0">
                <a:solidFill>
                  <a:srgbClr val="002060"/>
                </a:solidFill>
              </a:rPr>
              <a:t>(</a:t>
            </a:r>
            <a:r>
              <a:rPr lang="en-US" sz="1200" b="0" dirty="0" err="1">
                <a:solidFill>
                  <a:srgbClr val="002060"/>
                </a:solidFill>
              </a:rPr>
              <a:t>sw</a:t>
            </a:r>
            <a:r>
              <a:rPr lang="en-US" sz="1200" b="0" dirty="0">
                <a:solidFill>
                  <a:srgbClr val="002060"/>
                </a:solidFill>
              </a:rPr>
              <a:t>(3 </a:t>
            </a:r>
            <a:r>
              <a:rPr lang="en-US" sz="1200" dirty="0" err="1">
                <a:solidFill>
                  <a:srgbClr val="002060"/>
                </a:solidFill>
              </a:rPr>
              <a:t>downto</a:t>
            </a:r>
            <a:r>
              <a:rPr lang="en-US" sz="1200" b="0" dirty="0">
                <a:solidFill>
                  <a:srgbClr val="002060"/>
                </a:solidFill>
              </a:rPr>
              <a:t> 0));</a:t>
            </a:r>
          </a:p>
          <a:p>
            <a:r>
              <a:rPr lang="en-US" sz="1200" b="0" dirty="0">
                <a:solidFill>
                  <a:srgbClr val="002060"/>
                </a:solidFill>
              </a:rPr>
              <a:t>            </a:t>
            </a:r>
            <a:r>
              <a:rPr lang="en-US" sz="1200" dirty="0">
                <a:solidFill>
                  <a:srgbClr val="002060"/>
                </a:solidFill>
              </a:rPr>
              <a:t>when</a:t>
            </a:r>
            <a:r>
              <a:rPr lang="en-US" sz="1200" b="0" dirty="0">
                <a:solidFill>
                  <a:srgbClr val="002060"/>
                </a:solidFill>
              </a:rPr>
              <a:t> "01000" =&gt; result &lt;= </a:t>
            </a:r>
            <a:r>
              <a:rPr lang="en-US" sz="1200" b="0" dirty="0" err="1">
                <a:solidFill>
                  <a:srgbClr val="002060"/>
                </a:solidFill>
              </a:rPr>
              <a:t>conv_integer</a:t>
            </a:r>
            <a:r>
              <a:rPr lang="en-US" sz="1200" b="0" dirty="0">
                <a:solidFill>
                  <a:srgbClr val="002060"/>
                </a:solidFill>
              </a:rPr>
              <a:t>(</a:t>
            </a:r>
            <a:r>
              <a:rPr lang="en-US" sz="1200" b="0" dirty="0" err="1">
                <a:solidFill>
                  <a:srgbClr val="002060"/>
                </a:solidFill>
              </a:rPr>
              <a:t>sw</a:t>
            </a:r>
            <a:r>
              <a:rPr lang="en-US" sz="1200" b="0" dirty="0">
                <a:solidFill>
                  <a:srgbClr val="002060"/>
                </a:solidFill>
              </a:rPr>
              <a:t>(7 </a:t>
            </a:r>
            <a:r>
              <a:rPr lang="en-US" sz="1200" dirty="0" err="1">
                <a:solidFill>
                  <a:srgbClr val="002060"/>
                </a:solidFill>
              </a:rPr>
              <a:t>downto</a:t>
            </a:r>
            <a:r>
              <a:rPr lang="en-US" sz="1200" b="0" dirty="0">
                <a:solidFill>
                  <a:srgbClr val="002060"/>
                </a:solidFill>
              </a:rPr>
              <a:t> 4)) - </a:t>
            </a:r>
            <a:r>
              <a:rPr lang="en-US" sz="1200" b="0" dirty="0" err="1">
                <a:solidFill>
                  <a:srgbClr val="002060"/>
                </a:solidFill>
              </a:rPr>
              <a:t>conv_integer</a:t>
            </a:r>
            <a:r>
              <a:rPr lang="en-US" sz="1200" b="0" dirty="0">
                <a:solidFill>
                  <a:srgbClr val="002060"/>
                </a:solidFill>
              </a:rPr>
              <a:t>(</a:t>
            </a:r>
            <a:r>
              <a:rPr lang="en-US" sz="1200" b="0" dirty="0" err="1">
                <a:solidFill>
                  <a:srgbClr val="002060"/>
                </a:solidFill>
              </a:rPr>
              <a:t>sw</a:t>
            </a:r>
            <a:r>
              <a:rPr lang="en-US" sz="1200" b="0" dirty="0">
                <a:solidFill>
                  <a:srgbClr val="002060"/>
                </a:solidFill>
              </a:rPr>
              <a:t>(3 </a:t>
            </a:r>
            <a:r>
              <a:rPr lang="en-US" sz="1200" dirty="0" err="1">
                <a:solidFill>
                  <a:srgbClr val="002060"/>
                </a:solidFill>
              </a:rPr>
              <a:t>downto</a:t>
            </a:r>
            <a:r>
              <a:rPr lang="en-US" sz="1200" b="0" dirty="0">
                <a:solidFill>
                  <a:srgbClr val="002060"/>
                </a:solidFill>
              </a:rPr>
              <a:t> 0));</a:t>
            </a:r>
          </a:p>
          <a:p>
            <a:r>
              <a:rPr lang="en-US" sz="1200" b="0" dirty="0">
                <a:solidFill>
                  <a:srgbClr val="002060"/>
                </a:solidFill>
              </a:rPr>
              <a:t>            </a:t>
            </a:r>
            <a:r>
              <a:rPr lang="en-US" sz="1200" dirty="0">
                <a:solidFill>
                  <a:srgbClr val="002060"/>
                </a:solidFill>
              </a:rPr>
              <a:t>when</a:t>
            </a:r>
            <a:r>
              <a:rPr lang="en-US" sz="1200" b="0" dirty="0">
                <a:solidFill>
                  <a:srgbClr val="002060"/>
                </a:solidFill>
              </a:rPr>
              <a:t> "10000" =&gt; result &lt;= </a:t>
            </a:r>
            <a:r>
              <a:rPr lang="en-US" sz="1200" b="0" dirty="0" err="1">
                <a:solidFill>
                  <a:srgbClr val="002060"/>
                </a:solidFill>
              </a:rPr>
              <a:t>conv_integer</a:t>
            </a:r>
            <a:r>
              <a:rPr lang="en-US" sz="1200" b="0" dirty="0">
                <a:solidFill>
                  <a:srgbClr val="002060"/>
                </a:solidFill>
              </a:rPr>
              <a:t>(</a:t>
            </a:r>
            <a:r>
              <a:rPr lang="en-US" sz="1200" b="0" dirty="0" err="1">
                <a:solidFill>
                  <a:srgbClr val="002060"/>
                </a:solidFill>
              </a:rPr>
              <a:t>sw</a:t>
            </a:r>
            <a:r>
              <a:rPr lang="en-US" sz="1200" b="0" dirty="0">
                <a:solidFill>
                  <a:srgbClr val="002060"/>
                </a:solidFill>
              </a:rPr>
              <a:t>(7 </a:t>
            </a:r>
            <a:r>
              <a:rPr lang="en-US" sz="1200" dirty="0" err="1">
                <a:solidFill>
                  <a:srgbClr val="002060"/>
                </a:solidFill>
              </a:rPr>
              <a:t>downto</a:t>
            </a:r>
            <a:r>
              <a:rPr lang="en-US" sz="1200" b="0" dirty="0">
                <a:solidFill>
                  <a:srgbClr val="002060"/>
                </a:solidFill>
              </a:rPr>
              <a:t> 4)) </a:t>
            </a:r>
            <a:r>
              <a:rPr lang="en-US" sz="1200" dirty="0">
                <a:solidFill>
                  <a:srgbClr val="002060"/>
                </a:solidFill>
              </a:rPr>
              <a:t>rem</a:t>
            </a:r>
            <a:r>
              <a:rPr lang="en-US" sz="1200" b="0" dirty="0">
                <a:solidFill>
                  <a:srgbClr val="002060"/>
                </a:solidFill>
              </a:rPr>
              <a:t> </a:t>
            </a:r>
            <a:r>
              <a:rPr lang="en-US" sz="1200" b="0" dirty="0" err="1">
                <a:solidFill>
                  <a:srgbClr val="002060"/>
                </a:solidFill>
              </a:rPr>
              <a:t>conv_integer</a:t>
            </a:r>
            <a:r>
              <a:rPr lang="en-US" sz="1200" b="0" dirty="0">
                <a:solidFill>
                  <a:srgbClr val="002060"/>
                </a:solidFill>
              </a:rPr>
              <a:t>(</a:t>
            </a:r>
            <a:r>
              <a:rPr lang="en-US" sz="1200" b="0" dirty="0" err="1">
                <a:solidFill>
                  <a:srgbClr val="002060"/>
                </a:solidFill>
              </a:rPr>
              <a:t>sw</a:t>
            </a:r>
            <a:r>
              <a:rPr lang="en-US" sz="1200" b="0" dirty="0">
                <a:solidFill>
                  <a:srgbClr val="002060"/>
                </a:solidFill>
              </a:rPr>
              <a:t>(3 </a:t>
            </a:r>
            <a:r>
              <a:rPr lang="en-US" sz="1200" dirty="0" err="1">
                <a:solidFill>
                  <a:srgbClr val="002060"/>
                </a:solidFill>
              </a:rPr>
              <a:t>downto</a:t>
            </a:r>
            <a:r>
              <a:rPr lang="en-US" sz="1200" b="0" dirty="0">
                <a:solidFill>
                  <a:srgbClr val="002060"/>
                </a:solidFill>
              </a:rPr>
              <a:t> 0)); </a:t>
            </a:r>
          </a:p>
          <a:p>
            <a:r>
              <a:rPr lang="en-US" sz="1200" b="0" dirty="0">
                <a:solidFill>
                  <a:srgbClr val="002060"/>
                </a:solidFill>
              </a:rPr>
              <a:t>            </a:t>
            </a:r>
            <a:r>
              <a:rPr lang="en-US" sz="1200" dirty="0">
                <a:solidFill>
                  <a:srgbClr val="002060"/>
                </a:solidFill>
              </a:rPr>
              <a:t>when others</a:t>
            </a:r>
            <a:r>
              <a:rPr lang="en-US" sz="1200" b="0" dirty="0">
                <a:solidFill>
                  <a:srgbClr val="002060"/>
                </a:solidFill>
              </a:rPr>
              <a:t> =&gt; result &lt;= 0;</a:t>
            </a:r>
          </a:p>
          <a:p>
            <a:r>
              <a:rPr lang="en-US" sz="1200" b="0" dirty="0">
                <a:solidFill>
                  <a:srgbClr val="002060"/>
                </a:solidFill>
              </a:rPr>
              <a:t>        </a:t>
            </a:r>
            <a:r>
              <a:rPr lang="en-US" sz="1200" dirty="0">
                <a:solidFill>
                  <a:srgbClr val="002060"/>
                </a:solidFill>
              </a:rPr>
              <a:t>end case</a:t>
            </a:r>
            <a:r>
              <a:rPr lang="en-US" sz="1200" b="0" dirty="0">
                <a:solidFill>
                  <a:srgbClr val="002060"/>
                </a:solidFill>
              </a:rPr>
              <a:t>;    </a:t>
            </a:r>
          </a:p>
          <a:p>
            <a:r>
              <a:rPr lang="en-US" sz="1200" b="0" dirty="0">
                <a:solidFill>
                  <a:srgbClr val="002060"/>
                </a:solidFill>
              </a:rPr>
              <a:t>   </a:t>
            </a:r>
            <a:r>
              <a:rPr lang="en-US" sz="1200" dirty="0">
                <a:solidFill>
                  <a:srgbClr val="002060"/>
                </a:solidFill>
              </a:rPr>
              <a:t>else</a:t>
            </a:r>
            <a:r>
              <a:rPr lang="en-US" sz="1200" b="0" dirty="0">
                <a:solidFill>
                  <a:srgbClr val="002060"/>
                </a:solidFill>
              </a:rPr>
              <a:t> result &lt;= 256;</a:t>
            </a:r>
          </a:p>
          <a:p>
            <a:r>
              <a:rPr lang="en-US" sz="1200" b="0" dirty="0">
                <a:solidFill>
                  <a:srgbClr val="002060"/>
                </a:solidFill>
              </a:rPr>
              <a:t>   </a:t>
            </a:r>
            <a:r>
              <a:rPr lang="en-US" sz="1200" dirty="0">
                <a:solidFill>
                  <a:srgbClr val="002060"/>
                </a:solidFill>
              </a:rPr>
              <a:t>end if</a:t>
            </a:r>
            <a:r>
              <a:rPr lang="en-US" sz="1200" b="0" dirty="0">
                <a:solidFill>
                  <a:srgbClr val="002060"/>
                </a:solidFill>
              </a:rPr>
              <a:t>;</a:t>
            </a:r>
          </a:p>
          <a:p>
            <a:r>
              <a:rPr lang="en-US" sz="1200" b="0" dirty="0">
                <a:solidFill>
                  <a:srgbClr val="002060"/>
                </a:solidFill>
              </a:rPr>
              <a:t>   </a:t>
            </a:r>
            <a:r>
              <a:rPr lang="en-US" sz="1200" dirty="0">
                <a:solidFill>
                  <a:srgbClr val="002060"/>
                </a:solidFill>
              </a:rPr>
              <a:t>end process</a:t>
            </a:r>
            <a:r>
              <a:rPr lang="en-US" sz="1200" b="0" dirty="0">
                <a:solidFill>
                  <a:srgbClr val="002060"/>
                </a:solidFill>
              </a:rPr>
              <a:t>;  </a:t>
            </a:r>
          </a:p>
          <a:p>
            <a:r>
              <a:rPr lang="en-US" sz="1200" b="0" dirty="0">
                <a:solidFill>
                  <a:schemeClr val="tx1"/>
                </a:solidFill>
              </a:rPr>
              <a:t>   </a:t>
            </a:r>
          </a:p>
          <a:p>
            <a:r>
              <a:rPr lang="en-US" sz="1200" b="0" dirty="0">
                <a:solidFill>
                  <a:schemeClr val="tx1"/>
                </a:solidFill>
              </a:rPr>
              <a:t>   led(7 </a:t>
            </a:r>
            <a:r>
              <a:rPr lang="en-US" sz="1200" b="0" dirty="0" err="1">
                <a:solidFill>
                  <a:schemeClr val="tx1"/>
                </a:solidFill>
              </a:rPr>
              <a:t>downto</a:t>
            </a:r>
            <a:r>
              <a:rPr lang="en-US" sz="1200" b="0" dirty="0">
                <a:solidFill>
                  <a:schemeClr val="tx1"/>
                </a:solidFill>
              </a:rPr>
              <a:t> 0) &lt;= </a:t>
            </a:r>
            <a:r>
              <a:rPr lang="en-US" sz="1200" b="0" dirty="0" err="1">
                <a:solidFill>
                  <a:schemeClr val="tx1"/>
                </a:solidFill>
              </a:rPr>
              <a:t>std_logic_vector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/>
                </a:solidFill>
              </a:rPr>
              <a:t>to_unsigned</a:t>
            </a:r>
            <a:r>
              <a:rPr lang="en-US" sz="1200" b="0" dirty="0">
                <a:solidFill>
                  <a:schemeClr val="tx1"/>
                </a:solidFill>
              </a:rPr>
              <a:t>(result,8));</a:t>
            </a:r>
          </a:p>
          <a:p>
            <a:endParaRPr lang="en-US" sz="1200" b="0" dirty="0">
              <a:solidFill>
                <a:schemeClr val="tx1"/>
              </a:solidFill>
            </a:endParaRPr>
          </a:p>
          <a:p>
            <a:r>
              <a:rPr lang="en-US" sz="1200" b="0" dirty="0">
                <a:solidFill>
                  <a:schemeClr val="tx1"/>
                </a:solidFill>
              </a:rPr>
              <a:t>end Behavioral;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7940" y="6396335"/>
            <a:ext cx="3603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Processo combinatório</a:t>
            </a:r>
            <a:endParaRPr lang="pt-PT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66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41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2286000" y="13843"/>
            <a:ext cx="462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Exemplos: conversão 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</a:t>
            </a:r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tipos</a:t>
            </a:r>
            <a:endParaRPr lang="pt-PT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103" y="754082"/>
            <a:ext cx="83150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en-US" sz="1800" b="0" dirty="0" err="1">
                <a:solidFill>
                  <a:schemeClr val="tx1"/>
                </a:solidFill>
              </a:rPr>
              <a:t>signed_vector</a:t>
            </a:r>
            <a:r>
              <a:rPr lang="en-US" sz="1800" b="0" dirty="0">
                <a:solidFill>
                  <a:schemeClr val="tx1"/>
                </a:solidFill>
              </a:rPr>
              <a:t> 		&lt;= signed(</a:t>
            </a:r>
            <a:r>
              <a:rPr lang="en-US" sz="1800" b="0" dirty="0" err="1">
                <a:solidFill>
                  <a:schemeClr val="tx1"/>
                </a:solidFill>
              </a:rPr>
              <a:t>std_logic_vector_signal</a:t>
            </a:r>
            <a:r>
              <a:rPr lang="en-US" sz="1800" b="0" dirty="0">
                <a:solidFill>
                  <a:schemeClr val="tx1"/>
                </a:solidFill>
              </a:rPr>
              <a:t>);</a:t>
            </a:r>
          </a:p>
          <a:p>
            <a:pPr hangingPunct="0"/>
            <a:r>
              <a:rPr lang="en-US" sz="1800" b="0" dirty="0" err="1">
                <a:solidFill>
                  <a:schemeClr val="tx1"/>
                </a:solidFill>
              </a:rPr>
              <a:t>unsigned_vector</a:t>
            </a:r>
            <a:r>
              <a:rPr lang="en-US" sz="1800" b="0" dirty="0">
                <a:solidFill>
                  <a:schemeClr val="tx1"/>
                </a:solidFill>
              </a:rPr>
              <a:t> 	</a:t>
            </a:r>
            <a:r>
              <a:rPr lang="en-US" sz="1800" b="0" dirty="0" smtClean="0">
                <a:solidFill>
                  <a:schemeClr val="tx1"/>
                </a:solidFill>
              </a:rPr>
              <a:t>	&lt;= </a:t>
            </a:r>
            <a:r>
              <a:rPr lang="en-US" sz="1800" b="0" dirty="0">
                <a:solidFill>
                  <a:schemeClr val="tx1"/>
                </a:solidFill>
              </a:rPr>
              <a:t>unsigned(</a:t>
            </a:r>
            <a:r>
              <a:rPr lang="en-US" sz="1800" b="0" dirty="0" err="1">
                <a:solidFill>
                  <a:schemeClr val="tx1"/>
                </a:solidFill>
              </a:rPr>
              <a:t>std_logic_vector_signal</a:t>
            </a:r>
            <a:r>
              <a:rPr lang="en-US" sz="1800" b="0" dirty="0">
                <a:solidFill>
                  <a:schemeClr val="tx1"/>
                </a:solidFill>
              </a:rPr>
              <a:t>);</a:t>
            </a:r>
          </a:p>
          <a:p>
            <a:pPr hangingPunct="0"/>
            <a:r>
              <a:rPr lang="en-US" sz="1800" b="0" dirty="0" err="1">
                <a:solidFill>
                  <a:schemeClr val="tx1"/>
                </a:solidFill>
              </a:rPr>
              <a:t>std_logic_vector_signal</a:t>
            </a:r>
            <a:r>
              <a:rPr lang="en-US" sz="1800" b="0" dirty="0">
                <a:solidFill>
                  <a:schemeClr val="tx1"/>
                </a:solidFill>
              </a:rPr>
              <a:t> 	&lt;= </a:t>
            </a:r>
            <a:r>
              <a:rPr lang="en-US" sz="1800" b="0" dirty="0" err="1">
                <a:solidFill>
                  <a:schemeClr val="tx1"/>
                </a:solidFill>
              </a:rPr>
              <a:t>std_logic_vector</a:t>
            </a:r>
            <a:r>
              <a:rPr lang="en-US" sz="1800" b="0" dirty="0">
                <a:solidFill>
                  <a:schemeClr val="tx1"/>
                </a:solidFill>
              </a:rPr>
              <a:t>(</a:t>
            </a:r>
            <a:r>
              <a:rPr lang="en-US" sz="1800" b="0" dirty="0" err="1">
                <a:solidFill>
                  <a:schemeClr val="tx1"/>
                </a:solidFill>
              </a:rPr>
              <a:t>signed_vector</a:t>
            </a:r>
            <a:r>
              <a:rPr lang="en-US" sz="1800" b="0" dirty="0">
                <a:solidFill>
                  <a:schemeClr val="tx1"/>
                </a:solidFill>
              </a:rPr>
              <a:t>);</a:t>
            </a:r>
          </a:p>
          <a:p>
            <a:pPr hangingPunct="0"/>
            <a:r>
              <a:rPr lang="en-US" sz="1800" b="0" dirty="0" err="1">
                <a:solidFill>
                  <a:schemeClr val="tx1"/>
                </a:solidFill>
              </a:rPr>
              <a:t>std_logic_vector_signal</a:t>
            </a:r>
            <a:r>
              <a:rPr lang="en-US" sz="1800" b="0" dirty="0">
                <a:solidFill>
                  <a:schemeClr val="tx1"/>
                </a:solidFill>
              </a:rPr>
              <a:t> 	&lt;= </a:t>
            </a:r>
            <a:r>
              <a:rPr lang="en-US" sz="1800" b="0" dirty="0" err="1">
                <a:solidFill>
                  <a:schemeClr val="tx1"/>
                </a:solidFill>
              </a:rPr>
              <a:t>std_logic_vector</a:t>
            </a:r>
            <a:r>
              <a:rPr lang="en-US" sz="1800" b="0" dirty="0">
                <a:solidFill>
                  <a:schemeClr val="tx1"/>
                </a:solidFill>
              </a:rPr>
              <a:t>(</a:t>
            </a:r>
            <a:r>
              <a:rPr lang="en-US" sz="1800" b="0" dirty="0" err="1">
                <a:solidFill>
                  <a:schemeClr val="tx1"/>
                </a:solidFill>
              </a:rPr>
              <a:t>unsigned_vector</a:t>
            </a:r>
            <a:r>
              <a:rPr lang="en-US" sz="1800" b="0" dirty="0" smtClean="0">
                <a:solidFill>
                  <a:schemeClr val="tx1"/>
                </a:solidFill>
              </a:rPr>
              <a:t>);</a:t>
            </a:r>
          </a:p>
          <a:p>
            <a:pPr hangingPunct="0"/>
            <a:endParaRPr lang="en-US" sz="1800" b="0" dirty="0">
              <a:solidFill>
                <a:schemeClr val="tx1"/>
              </a:solidFill>
            </a:endParaRPr>
          </a:p>
          <a:p>
            <a:pPr hangingPunct="0"/>
            <a:r>
              <a:rPr lang="pt-PT" sz="1800" b="0" dirty="0" smtClean="0">
                <a:solidFill>
                  <a:srgbClr val="009900"/>
                </a:solidFill>
              </a:rPr>
              <a:t>Seguintes expressões devem utilizar funções de conversão:</a:t>
            </a:r>
          </a:p>
          <a:p>
            <a:pPr hangingPunct="0"/>
            <a:endParaRPr lang="en-US" sz="1800" b="0" dirty="0">
              <a:solidFill>
                <a:schemeClr val="tx1"/>
              </a:solidFill>
            </a:endParaRPr>
          </a:p>
          <a:p>
            <a:pPr hangingPunct="0"/>
            <a:r>
              <a:rPr lang="en-US" sz="1800" b="0" dirty="0" err="1">
                <a:solidFill>
                  <a:schemeClr val="tx1"/>
                </a:solidFill>
              </a:rPr>
              <a:t>integer_signal</a:t>
            </a:r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&lt;= </a:t>
            </a:r>
            <a:r>
              <a:rPr lang="en-US" sz="1800" b="0" dirty="0" err="1">
                <a:solidFill>
                  <a:schemeClr val="tx1"/>
                </a:solidFill>
              </a:rPr>
              <a:t>conv_integer</a:t>
            </a:r>
            <a:r>
              <a:rPr lang="en-US" sz="1800" b="0" dirty="0">
                <a:solidFill>
                  <a:schemeClr val="tx1"/>
                </a:solidFill>
              </a:rPr>
              <a:t> (</a:t>
            </a:r>
            <a:r>
              <a:rPr lang="en-US" sz="1800" b="0" dirty="0" err="1">
                <a:solidFill>
                  <a:schemeClr val="tx1"/>
                </a:solidFill>
              </a:rPr>
              <a:t>unsigned_vector</a:t>
            </a:r>
            <a:r>
              <a:rPr lang="en-US" sz="1800" b="0" dirty="0">
                <a:solidFill>
                  <a:schemeClr val="tx1"/>
                </a:solidFill>
              </a:rPr>
              <a:t>);</a:t>
            </a:r>
          </a:p>
          <a:p>
            <a:pPr hangingPunct="0"/>
            <a:r>
              <a:rPr lang="en-US" sz="1800" b="0" dirty="0" err="1">
                <a:solidFill>
                  <a:schemeClr val="tx1"/>
                </a:solidFill>
              </a:rPr>
              <a:t>integer_signal</a:t>
            </a:r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&lt;= </a:t>
            </a:r>
            <a:r>
              <a:rPr lang="en-US" sz="1800" b="0" dirty="0" err="1">
                <a:solidFill>
                  <a:schemeClr val="tx1"/>
                </a:solidFill>
              </a:rPr>
              <a:t>conv_integer</a:t>
            </a:r>
            <a:r>
              <a:rPr lang="en-US" sz="1800" b="0" dirty="0">
                <a:solidFill>
                  <a:schemeClr val="tx1"/>
                </a:solidFill>
              </a:rPr>
              <a:t> (</a:t>
            </a:r>
            <a:r>
              <a:rPr lang="en-US" sz="1800" b="0" dirty="0" err="1">
                <a:solidFill>
                  <a:schemeClr val="tx1"/>
                </a:solidFill>
              </a:rPr>
              <a:t>signed_vector</a:t>
            </a:r>
            <a:r>
              <a:rPr lang="en-US" sz="1800" b="0" dirty="0">
                <a:solidFill>
                  <a:schemeClr val="tx1"/>
                </a:solidFill>
              </a:rPr>
              <a:t>);</a:t>
            </a:r>
          </a:p>
          <a:p>
            <a:pPr hangingPunct="0"/>
            <a:r>
              <a:rPr lang="en-US" sz="1800" b="0" dirty="0" err="1">
                <a:solidFill>
                  <a:schemeClr val="tx1"/>
                </a:solidFill>
              </a:rPr>
              <a:t>integer_signal</a:t>
            </a:r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&lt;= </a:t>
            </a:r>
            <a:r>
              <a:rPr lang="en-US" sz="1800" b="0" dirty="0" err="1">
                <a:solidFill>
                  <a:schemeClr val="tx1"/>
                </a:solidFill>
              </a:rPr>
              <a:t>conv_integer</a:t>
            </a:r>
            <a:r>
              <a:rPr lang="en-US" sz="1800" b="0" dirty="0">
                <a:solidFill>
                  <a:schemeClr val="tx1"/>
                </a:solidFill>
              </a:rPr>
              <a:t> (</a:t>
            </a:r>
            <a:r>
              <a:rPr lang="en-US" sz="1800" b="0" dirty="0" err="1">
                <a:solidFill>
                  <a:schemeClr val="tx1"/>
                </a:solidFill>
              </a:rPr>
              <a:t>std_logic_vector_signal</a:t>
            </a:r>
            <a:r>
              <a:rPr lang="en-US" sz="1800" b="0" dirty="0">
                <a:solidFill>
                  <a:schemeClr val="tx1"/>
                </a:solidFill>
              </a:rPr>
              <a:t>);</a:t>
            </a:r>
          </a:p>
          <a:p>
            <a:pPr hangingPunct="0"/>
            <a:r>
              <a:rPr lang="en-US" sz="1800" b="0" dirty="0" err="1">
                <a:solidFill>
                  <a:schemeClr val="tx1"/>
                </a:solidFill>
              </a:rPr>
              <a:t>unsigned_vector</a:t>
            </a:r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&lt;= </a:t>
            </a:r>
            <a:r>
              <a:rPr lang="en-US" sz="1800" b="0" dirty="0" err="1">
                <a:solidFill>
                  <a:schemeClr val="tx1"/>
                </a:solidFill>
              </a:rPr>
              <a:t>conv_unsigned</a:t>
            </a:r>
            <a:r>
              <a:rPr lang="en-US" sz="1800" b="0" dirty="0">
                <a:solidFill>
                  <a:schemeClr val="tx1"/>
                </a:solidFill>
              </a:rPr>
              <a:t> (</a:t>
            </a:r>
            <a:r>
              <a:rPr lang="en-US" sz="1800" b="0" dirty="0" err="1">
                <a:solidFill>
                  <a:schemeClr val="tx1"/>
                </a:solidFill>
              </a:rPr>
              <a:t>integer_signal</a:t>
            </a:r>
            <a:r>
              <a:rPr lang="en-US" sz="1800" b="0" dirty="0">
                <a:solidFill>
                  <a:schemeClr val="tx1"/>
                </a:solidFill>
              </a:rPr>
              <a:t>, </a:t>
            </a:r>
            <a:r>
              <a:rPr lang="en-US" sz="1800" b="0" dirty="0" err="1">
                <a:solidFill>
                  <a:schemeClr val="tx1"/>
                </a:solidFill>
              </a:rPr>
              <a:t>size_of_unsigned_vector</a:t>
            </a:r>
            <a:r>
              <a:rPr lang="en-US" sz="1800" b="0" dirty="0">
                <a:solidFill>
                  <a:schemeClr val="tx1"/>
                </a:solidFill>
              </a:rPr>
              <a:t>);</a:t>
            </a:r>
          </a:p>
          <a:p>
            <a:pPr hangingPunct="0"/>
            <a:r>
              <a:rPr lang="en-US" sz="1800" b="0" dirty="0" err="1">
                <a:solidFill>
                  <a:schemeClr val="tx1"/>
                </a:solidFill>
              </a:rPr>
              <a:t>signed_vector</a:t>
            </a:r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&lt;= </a:t>
            </a:r>
            <a:r>
              <a:rPr lang="en-US" sz="1800" b="0" dirty="0" err="1">
                <a:solidFill>
                  <a:schemeClr val="tx1"/>
                </a:solidFill>
              </a:rPr>
              <a:t>conv_signed</a:t>
            </a:r>
            <a:r>
              <a:rPr lang="en-US" sz="1800" b="0" dirty="0">
                <a:solidFill>
                  <a:schemeClr val="tx1"/>
                </a:solidFill>
              </a:rPr>
              <a:t> (</a:t>
            </a:r>
            <a:r>
              <a:rPr lang="en-US" sz="1800" b="0" dirty="0" err="1">
                <a:solidFill>
                  <a:schemeClr val="tx1"/>
                </a:solidFill>
              </a:rPr>
              <a:t>integer_signal</a:t>
            </a:r>
            <a:r>
              <a:rPr lang="en-US" sz="1800" b="0" dirty="0">
                <a:solidFill>
                  <a:schemeClr val="tx1"/>
                </a:solidFill>
              </a:rPr>
              <a:t>, </a:t>
            </a:r>
            <a:r>
              <a:rPr lang="en-US" sz="1800" b="0" dirty="0" err="1">
                <a:solidFill>
                  <a:schemeClr val="tx1"/>
                </a:solidFill>
              </a:rPr>
              <a:t>size_of_signed_vector</a:t>
            </a:r>
            <a:r>
              <a:rPr lang="en-US" sz="1800" b="0" dirty="0">
                <a:solidFill>
                  <a:schemeClr val="tx1"/>
                </a:solidFill>
              </a:rPr>
              <a:t>);</a:t>
            </a:r>
          </a:p>
          <a:p>
            <a:pPr hangingPunct="0"/>
            <a:r>
              <a:rPr lang="en-US" sz="1800" b="0" dirty="0" err="1">
                <a:solidFill>
                  <a:schemeClr val="tx1"/>
                </a:solidFill>
              </a:rPr>
              <a:t>std_logic_vector_signal</a:t>
            </a:r>
            <a:r>
              <a:rPr lang="en-US" sz="1800" b="0" dirty="0">
                <a:solidFill>
                  <a:schemeClr val="tx1"/>
                </a:solidFill>
              </a:rPr>
              <a:t> 	&lt;= </a:t>
            </a:r>
            <a:r>
              <a:rPr lang="en-US" sz="1800" b="0" dirty="0" err="1">
                <a:solidFill>
                  <a:schemeClr val="tx1"/>
                </a:solidFill>
              </a:rPr>
              <a:t>conv_std_logic_vector</a:t>
            </a:r>
            <a:r>
              <a:rPr lang="en-US" sz="1800" b="0" dirty="0">
                <a:solidFill>
                  <a:schemeClr val="tx1"/>
                </a:solidFill>
              </a:rPr>
              <a:t> (</a:t>
            </a:r>
            <a:r>
              <a:rPr lang="en-US" sz="1800" b="0" dirty="0" err="1">
                <a:solidFill>
                  <a:schemeClr val="tx1"/>
                </a:solidFill>
              </a:rPr>
              <a:t>integer_signal</a:t>
            </a:r>
            <a:r>
              <a:rPr lang="en-US" sz="1800" b="0" dirty="0">
                <a:solidFill>
                  <a:schemeClr val="tx1"/>
                </a:solidFill>
              </a:rPr>
              <a:t>, size);</a:t>
            </a:r>
          </a:p>
          <a:p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275" y="5281880"/>
            <a:ext cx="843692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 smtClean="0">
                <a:solidFill>
                  <a:srgbClr val="009900"/>
                </a:solidFill>
              </a:rPr>
              <a:t>ieee.std_logic_arith</a:t>
            </a:r>
            <a:r>
              <a:rPr lang="en-US" sz="1600" b="0" dirty="0" err="1" smtClean="0">
                <a:solidFill>
                  <a:schemeClr val="tx1"/>
                </a:solidFill>
              </a:rPr>
              <a:t>.</a:t>
            </a:r>
            <a:r>
              <a:rPr lang="en-US" sz="1600" dirty="0" err="1" smtClean="0">
                <a:solidFill>
                  <a:schemeClr val="tx1"/>
                </a:solidFill>
              </a:rPr>
              <a:t>all</a:t>
            </a:r>
            <a:r>
              <a:rPr lang="en-US" sz="1600" b="0" dirty="0" smtClean="0">
                <a:solidFill>
                  <a:schemeClr val="tx1"/>
                </a:solidFill>
              </a:rPr>
              <a:t>; → </a:t>
            </a:r>
            <a:r>
              <a:rPr lang="en-US" sz="1600" b="0" dirty="0">
                <a:solidFill>
                  <a:schemeClr val="tx1"/>
                </a:solidFill>
              </a:rPr>
              <a:t>led(7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 &lt;= </a:t>
            </a:r>
            <a:r>
              <a:rPr lang="en-US" sz="1600" b="0" dirty="0" err="1">
                <a:solidFill>
                  <a:schemeClr val="tx1"/>
                </a:solidFill>
              </a:rPr>
              <a:t>conv_std_logic_vector</a:t>
            </a:r>
            <a:r>
              <a:rPr lang="en-US" sz="1600" b="0" dirty="0">
                <a:solidFill>
                  <a:schemeClr val="tx1"/>
                </a:solidFill>
              </a:rPr>
              <a:t>(result, 8</a:t>
            </a:r>
            <a:r>
              <a:rPr lang="en-US" sz="1600" b="0" dirty="0" smtClean="0">
                <a:solidFill>
                  <a:schemeClr val="tx1"/>
                </a:solidFill>
              </a:rPr>
              <a:t>);</a:t>
            </a:r>
          </a:p>
          <a:p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use</a:t>
            </a:r>
            <a:r>
              <a:rPr lang="en-US" sz="1600" b="0" dirty="0">
                <a:solidFill>
                  <a:schemeClr val="tx1"/>
                </a:solidFill>
              </a:rPr>
              <a:t> </a:t>
            </a:r>
            <a:r>
              <a:rPr lang="en-US" sz="1600" b="0" dirty="0" err="1" smtClean="0">
                <a:solidFill>
                  <a:srgbClr val="C00000"/>
                </a:solidFill>
              </a:rPr>
              <a:t>ieee.numeric_std</a:t>
            </a:r>
            <a:r>
              <a:rPr lang="en-US" sz="1600" b="0" dirty="0" err="1" smtClean="0">
                <a:solidFill>
                  <a:schemeClr val="tx1"/>
                </a:solidFill>
              </a:rPr>
              <a:t>.</a:t>
            </a:r>
            <a:r>
              <a:rPr lang="en-US" sz="1600" dirty="0" err="1" smtClean="0">
                <a:solidFill>
                  <a:schemeClr val="tx1"/>
                </a:solidFill>
              </a:rPr>
              <a:t>all</a:t>
            </a:r>
            <a:r>
              <a:rPr lang="en-US" sz="1600" b="0" dirty="0">
                <a:solidFill>
                  <a:schemeClr val="tx1"/>
                </a:solidFill>
              </a:rPr>
              <a:t>;</a:t>
            </a:r>
            <a:r>
              <a:rPr lang="en-US" sz="1600" b="0" dirty="0" smtClean="0">
                <a:solidFill>
                  <a:schemeClr val="tx1"/>
                </a:solidFill>
              </a:rPr>
              <a:t>    → </a:t>
            </a:r>
            <a:r>
              <a:rPr lang="en-US" sz="1600" b="0" dirty="0">
                <a:solidFill>
                  <a:schemeClr val="tx1"/>
                </a:solidFill>
              </a:rPr>
              <a:t>led(7 </a:t>
            </a:r>
            <a:r>
              <a:rPr lang="en-US" sz="1600" dirty="0" err="1">
                <a:solidFill>
                  <a:schemeClr val="tx1"/>
                </a:solidFill>
              </a:rPr>
              <a:t>downto</a:t>
            </a:r>
            <a:r>
              <a:rPr lang="en-US" sz="1600" b="0" dirty="0">
                <a:solidFill>
                  <a:schemeClr val="tx1"/>
                </a:solidFill>
              </a:rPr>
              <a:t> 0) &lt;= </a:t>
            </a:r>
            <a:r>
              <a:rPr lang="en-US" sz="1600" b="0" dirty="0" err="1">
                <a:solidFill>
                  <a:schemeClr val="tx1"/>
                </a:solidFill>
              </a:rPr>
              <a:t>std_logic_vector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0" dirty="0" err="1">
                <a:solidFill>
                  <a:schemeClr val="tx1"/>
                </a:solidFill>
              </a:rPr>
              <a:t>to_unsigned</a:t>
            </a:r>
            <a:r>
              <a:rPr lang="en-US" sz="1600" b="0" dirty="0">
                <a:solidFill>
                  <a:schemeClr val="tx1"/>
                </a:solidFill>
              </a:rPr>
              <a:t>(result,8));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800600"/>
            <a:ext cx="6478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/>
              <a:t>As funções de conversão são diferentes para </a:t>
            </a:r>
            <a:r>
              <a:rPr lang="pt-PT" sz="1600" i="1" dirty="0" smtClean="0"/>
              <a:t>pacotes diferentes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712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42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0" y="25117"/>
            <a:ext cx="91697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3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Como encontrar recursos da FPGA utilizados para o seu </a:t>
            </a:r>
            <a:r>
              <a:rPr lang="pt-PT" sz="2300" dirty="0" err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projeto</a:t>
            </a:r>
            <a:endParaRPr lang="pt-PT" sz="23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36385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2971800" y="838200"/>
            <a:ext cx="317677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485221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6311723" y="685800"/>
            <a:ext cx="317677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43400" y="6858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29200" y="6858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53000" y="18288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629400" y="18288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1400"/>
            <a:ext cx="3785326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2209800" y="59436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400" y="49530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123" y="3581400"/>
            <a:ext cx="414667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5410200" y="5999872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78902" y="5009272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00787" y="2819400"/>
            <a:ext cx="312784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</a:rPr>
              <a:t>1 CLB = 2 slices.</a:t>
            </a:r>
          </a:p>
          <a:p>
            <a:pPr algn="ctr"/>
            <a:r>
              <a:rPr lang="en-US" sz="1800" b="0" dirty="0" smtClean="0">
                <a:solidFill>
                  <a:schemeClr val="tx1"/>
                </a:solidFill>
              </a:rPr>
              <a:t>1 slice = 4 </a:t>
            </a:r>
            <a:r>
              <a:rPr lang="en-US" sz="1800" b="0" dirty="0" smtClean="0">
                <a:solidFill>
                  <a:srgbClr val="C00000"/>
                </a:solidFill>
              </a:rPr>
              <a:t>LUT</a:t>
            </a:r>
            <a:r>
              <a:rPr lang="en-US" sz="1800" b="0" dirty="0" smtClean="0">
                <a:solidFill>
                  <a:schemeClr val="tx1"/>
                </a:solidFill>
              </a:rPr>
              <a:t>s e 8 flip-flops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95336" y="4370362"/>
            <a:ext cx="317677" cy="76200"/>
          </a:xfrm>
          <a:prstGeom prst="rightArrow">
            <a:avLst/>
          </a:prstGeom>
          <a:solidFill>
            <a:srgbClr val="FF00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6172200"/>
            <a:ext cx="219387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C00000"/>
                </a:solidFill>
              </a:rPr>
              <a:t>LUT – look-up table</a:t>
            </a:r>
            <a:endParaRPr lang="en-US" sz="1800" b="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4953000"/>
            <a:ext cx="1954381" cy="369332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009900"/>
                </a:solidFill>
              </a:rPr>
              <a:t>I/O – input/output</a:t>
            </a:r>
            <a:endParaRPr lang="en-US" sz="1800" b="0" dirty="0">
              <a:solidFill>
                <a:srgbClr val="0099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295353" y="4572000"/>
            <a:ext cx="317677" cy="76200"/>
          </a:xfrm>
          <a:prstGeom prst="rightArrow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49702" y="4343400"/>
            <a:ext cx="317677" cy="76200"/>
          </a:xfrm>
          <a:prstGeom prst="rightArrow">
            <a:avLst/>
          </a:prstGeom>
          <a:solidFill>
            <a:srgbClr val="FF00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49719" y="4545038"/>
            <a:ext cx="317677" cy="76200"/>
          </a:xfrm>
          <a:prstGeom prst="rightArrow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3B848-47D5-4063-B9FD-7BE979EF6D5D}" type="slidenum">
              <a:rPr lang="ja-JP" altLang="en-US" smtClean="0"/>
              <a:pPr>
                <a:defRPr/>
              </a:pPr>
              <a:t>43</a:t>
            </a:fld>
            <a:endParaRPr lang="en-US" altLang="ja-JP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81328"/>
            <a:ext cx="9000511" cy="38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62891" y="76200"/>
            <a:ext cx="623330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3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FPGA Artix-7 (família 7 de </a:t>
            </a:r>
            <a:r>
              <a:rPr lang="pt-PT" sz="2300" dirty="0" err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FPGAs</a:t>
            </a:r>
            <a:r>
              <a:rPr lang="pt-PT" sz="23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de </a:t>
            </a:r>
            <a:r>
              <a:rPr lang="pt-PT" sz="2300" dirty="0" err="1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Xilinx</a:t>
            </a:r>
            <a:r>
              <a:rPr lang="pt-PT" sz="23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endParaRPr lang="pt-PT" sz="23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1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44</a:t>
            </a:fld>
            <a:endParaRPr lang="en-US" altLang="ja-JP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18440"/>
            <a:ext cx="8686800" cy="690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4495800" y="4746171"/>
            <a:ext cx="457200" cy="214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5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45</a:t>
            </a:fld>
            <a:endParaRPr lang="en-US" altLang="ja-JP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923925"/>
            <a:ext cx="70199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52400" y="449580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344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46</a:t>
            </a:fld>
            <a:endParaRPr lang="en-US" altLang="ja-JP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95300"/>
            <a:ext cx="882967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526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47</a:t>
            </a:fld>
            <a:endParaRPr lang="en-US" altLang="ja-JP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76200"/>
            <a:ext cx="498665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69530" y="3657600"/>
            <a:ext cx="5506123" cy="3293209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library</a:t>
            </a:r>
            <a:r>
              <a:rPr lang="en-US" sz="1600" b="0" dirty="0"/>
              <a:t> IEEE;</a:t>
            </a:r>
          </a:p>
          <a:p>
            <a:r>
              <a:rPr lang="en-US" sz="1600" dirty="0"/>
              <a:t>use</a:t>
            </a:r>
            <a:r>
              <a:rPr lang="en-US" sz="1600" b="0" dirty="0"/>
              <a:t> IEEE.STD_LOGIC_1164.</a:t>
            </a:r>
            <a:r>
              <a:rPr lang="en-US" sz="1600" dirty="0"/>
              <a:t>ALL</a:t>
            </a:r>
            <a:r>
              <a:rPr lang="en-US" sz="1600" b="0" dirty="0"/>
              <a:t>;</a:t>
            </a:r>
          </a:p>
          <a:p>
            <a:endParaRPr lang="en-US" sz="1600" b="0" dirty="0"/>
          </a:p>
          <a:p>
            <a:r>
              <a:rPr lang="en-US" sz="1600" dirty="0"/>
              <a:t>entity</a:t>
            </a:r>
            <a:r>
              <a:rPr lang="en-US" sz="1600" b="0" dirty="0"/>
              <a:t> </a:t>
            </a:r>
            <a:r>
              <a:rPr lang="en-US" sz="1600" b="0" dirty="0" err="1">
                <a:solidFill>
                  <a:srgbClr val="FF0000"/>
                </a:solidFill>
              </a:rPr>
              <a:t>ForSim</a:t>
            </a:r>
            <a:r>
              <a:rPr lang="en-US" sz="1600" b="0" dirty="0"/>
              <a:t> </a:t>
            </a:r>
            <a:r>
              <a:rPr lang="en-US" sz="1600" dirty="0"/>
              <a:t>is</a:t>
            </a:r>
          </a:p>
          <a:p>
            <a:r>
              <a:rPr lang="en-US" sz="1600" b="0" dirty="0"/>
              <a:t>    </a:t>
            </a:r>
            <a:r>
              <a:rPr lang="en-US" sz="1600" dirty="0"/>
              <a:t>Port</a:t>
            </a:r>
            <a:r>
              <a:rPr lang="en-US" sz="1600" b="0" dirty="0"/>
              <a:t> ( </a:t>
            </a:r>
            <a:r>
              <a:rPr lang="en-US" sz="1600" b="0" dirty="0" err="1"/>
              <a:t>sw</a:t>
            </a:r>
            <a:r>
              <a:rPr lang="en-US" sz="1600" b="0" dirty="0"/>
              <a:t> </a:t>
            </a:r>
            <a:r>
              <a:rPr lang="en-US" sz="1600" b="0" dirty="0" smtClean="0"/>
              <a:t> :  </a:t>
            </a:r>
            <a:r>
              <a:rPr lang="en-US" sz="1600" dirty="0" smtClean="0"/>
              <a:t>in</a:t>
            </a:r>
            <a:r>
              <a:rPr lang="en-US" sz="1600" b="0" dirty="0" smtClean="0"/>
              <a:t> </a:t>
            </a:r>
            <a:r>
              <a:rPr lang="en-US" sz="1600" b="0" dirty="0"/>
              <a:t>STD_LOGIC_VECTOR (15 </a:t>
            </a:r>
            <a:r>
              <a:rPr lang="en-US" sz="1600" dirty="0" err="1"/>
              <a:t>downto</a:t>
            </a:r>
            <a:r>
              <a:rPr lang="en-US" sz="1600" b="0" dirty="0"/>
              <a:t> 0);</a:t>
            </a:r>
          </a:p>
          <a:p>
            <a:r>
              <a:rPr lang="en-US" sz="1600" b="0" dirty="0"/>
              <a:t>           </a:t>
            </a:r>
            <a:r>
              <a:rPr lang="en-US" sz="1600" b="0" dirty="0" smtClean="0"/>
              <a:t>    led </a:t>
            </a:r>
            <a:r>
              <a:rPr lang="en-US" sz="1600" b="0" dirty="0"/>
              <a:t>: </a:t>
            </a:r>
            <a:r>
              <a:rPr lang="en-US" sz="1600" dirty="0"/>
              <a:t>out</a:t>
            </a:r>
            <a:r>
              <a:rPr lang="en-US" sz="1600" b="0" dirty="0"/>
              <a:t> STD_LOGIC_VECTOR (15 </a:t>
            </a:r>
            <a:r>
              <a:rPr lang="en-US" sz="1600" dirty="0" err="1"/>
              <a:t>downto</a:t>
            </a:r>
            <a:r>
              <a:rPr lang="en-US" sz="1600" b="0" dirty="0"/>
              <a:t> 0));</a:t>
            </a:r>
          </a:p>
          <a:p>
            <a:r>
              <a:rPr lang="en-US" sz="1600" dirty="0"/>
              <a:t>end</a:t>
            </a:r>
            <a:r>
              <a:rPr lang="en-US" sz="1600" b="0" dirty="0"/>
              <a:t> </a:t>
            </a:r>
            <a:r>
              <a:rPr lang="en-US" sz="1600" b="0" dirty="0" err="1">
                <a:solidFill>
                  <a:srgbClr val="FF0000"/>
                </a:solidFill>
              </a:rPr>
              <a:t>ForSim</a:t>
            </a:r>
            <a:r>
              <a:rPr lang="en-US" sz="1600" b="0" dirty="0"/>
              <a:t>;</a:t>
            </a:r>
          </a:p>
          <a:p>
            <a:endParaRPr lang="en-US" sz="1600" b="0" dirty="0"/>
          </a:p>
          <a:p>
            <a:r>
              <a:rPr lang="en-US" sz="1600" dirty="0"/>
              <a:t>architecture</a:t>
            </a:r>
            <a:r>
              <a:rPr lang="en-US" sz="1600" b="0" dirty="0"/>
              <a:t> </a:t>
            </a:r>
            <a:r>
              <a:rPr lang="en-US" sz="1600" b="0" dirty="0">
                <a:solidFill>
                  <a:schemeClr val="accent6">
                    <a:lumMod val="50000"/>
                  </a:schemeClr>
                </a:solidFill>
              </a:rPr>
              <a:t>Behavioral</a:t>
            </a:r>
            <a:r>
              <a:rPr lang="en-US" sz="1600" b="0" dirty="0"/>
              <a:t> </a:t>
            </a:r>
            <a:r>
              <a:rPr lang="en-US" sz="1600" dirty="0"/>
              <a:t>of</a:t>
            </a:r>
            <a:r>
              <a:rPr lang="en-US" sz="1600" b="0" dirty="0"/>
              <a:t> </a:t>
            </a:r>
            <a:r>
              <a:rPr lang="en-US" sz="1600" b="0" dirty="0" err="1">
                <a:solidFill>
                  <a:srgbClr val="FF0000"/>
                </a:solidFill>
              </a:rPr>
              <a:t>ForSim</a:t>
            </a:r>
            <a:r>
              <a:rPr lang="en-US" sz="1600" b="0" dirty="0"/>
              <a:t> </a:t>
            </a:r>
            <a:r>
              <a:rPr lang="en-US" sz="1600" dirty="0"/>
              <a:t>is</a:t>
            </a:r>
          </a:p>
          <a:p>
            <a:endParaRPr lang="en-US" sz="1600" b="0" dirty="0"/>
          </a:p>
          <a:p>
            <a:r>
              <a:rPr lang="en-US" sz="1600" dirty="0"/>
              <a:t>begin</a:t>
            </a:r>
          </a:p>
          <a:p>
            <a:endParaRPr lang="en-US" sz="1600" b="0" dirty="0"/>
          </a:p>
          <a:p>
            <a:r>
              <a:rPr lang="en-US" sz="1600" dirty="0"/>
              <a:t>end</a:t>
            </a:r>
            <a:r>
              <a:rPr lang="en-US" sz="1600" b="0" dirty="0"/>
              <a:t> </a:t>
            </a:r>
            <a:r>
              <a:rPr lang="en-US" sz="1600" b="0" dirty="0">
                <a:solidFill>
                  <a:schemeClr val="accent6">
                    <a:lumMod val="50000"/>
                  </a:schemeClr>
                </a:solidFill>
              </a:rPr>
              <a:t>Behavioral</a:t>
            </a:r>
            <a:r>
              <a:rPr lang="en-US" sz="1600" b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1154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48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152400" y="152400"/>
            <a:ext cx="5506123" cy="3293209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library</a:t>
            </a:r>
            <a:r>
              <a:rPr lang="en-US" sz="1600" b="0" dirty="0"/>
              <a:t> IEEE;</a:t>
            </a:r>
          </a:p>
          <a:p>
            <a:r>
              <a:rPr lang="en-US" sz="1600" dirty="0"/>
              <a:t>use</a:t>
            </a:r>
            <a:r>
              <a:rPr lang="en-US" sz="1600" b="0" dirty="0"/>
              <a:t> IEEE.STD_LOGIC_1164.</a:t>
            </a:r>
            <a:r>
              <a:rPr lang="en-US" sz="1600" dirty="0"/>
              <a:t>ALL</a:t>
            </a:r>
            <a:r>
              <a:rPr lang="en-US" sz="1600" b="0" dirty="0"/>
              <a:t>;</a:t>
            </a:r>
          </a:p>
          <a:p>
            <a:endParaRPr lang="en-US" sz="1600" b="0" dirty="0"/>
          </a:p>
          <a:p>
            <a:r>
              <a:rPr lang="en-US" sz="1600" dirty="0"/>
              <a:t>entity</a:t>
            </a:r>
            <a:r>
              <a:rPr lang="en-US" sz="1600" b="0" dirty="0"/>
              <a:t> </a:t>
            </a:r>
            <a:r>
              <a:rPr lang="en-US" sz="1600" b="0" dirty="0" err="1">
                <a:solidFill>
                  <a:srgbClr val="FF0000"/>
                </a:solidFill>
              </a:rPr>
              <a:t>ForSim</a:t>
            </a:r>
            <a:r>
              <a:rPr lang="en-US" sz="1600" b="0" dirty="0"/>
              <a:t> </a:t>
            </a:r>
            <a:r>
              <a:rPr lang="en-US" sz="1600" dirty="0"/>
              <a:t>is</a:t>
            </a:r>
          </a:p>
          <a:p>
            <a:r>
              <a:rPr lang="en-US" sz="1600" b="0" dirty="0"/>
              <a:t>    </a:t>
            </a:r>
            <a:r>
              <a:rPr lang="en-US" sz="1600" dirty="0"/>
              <a:t>Port</a:t>
            </a:r>
            <a:r>
              <a:rPr lang="en-US" sz="1600" b="0" dirty="0"/>
              <a:t> ( </a:t>
            </a:r>
            <a:r>
              <a:rPr lang="en-US" sz="1600" b="0" dirty="0" err="1"/>
              <a:t>sw</a:t>
            </a:r>
            <a:r>
              <a:rPr lang="en-US" sz="1600" b="0" dirty="0"/>
              <a:t> </a:t>
            </a:r>
            <a:r>
              <a:rPr lang="en-US" sz="1600" b="0" dirty="0" smtClean="0"/>
              <a:t> :  </a:t>
            </a:r>
            <a:r>
              <a:rPr lang="en-US" sz="1600" dirty="0" smtClean="0"/>
              <a:t>in</a:t>
            </a:r>
            <a:r>
              <a:rPr lang="en-US" sz="1600" b="0" dirty="0" smtClean="0"/>
              <a:t> </a:t>
            </a:r>
            <a:r>
              <a:rPr lang="en-US" sz="1600" b="0" dirty="0"/>
              <a:t>STD_LOGIC_VECTOR (15 </a:t>
            </a:r>
            <a:r>
              <a:rPr lang="en-US" sz="1600" dirty="0" err="1"/>
              <a:t>downto</a:t>
            </a:r>
            <a:r>
              <a:rPr lang="en-US" sz="1600" b="0" dirty="0"/>
              <a:t> 0);</a:t>
            </a:r>
          </a:p>
          <a:p>
            <a:r>
              <a:rPr lang="en-US" sz="1600" b="0" dirty="0"/>
              <a:t>           </a:t>
            </a:r>
            <a:r>
              <a:rPr lang="en-US" sz="1600" b="0" dirty="0" smtClean="0"/>
              <a:t>    led </a:t>
            </a:r>
            <a:r>
              <a:rPr lang="en-US" sz="1600" b="0" dirty="0"/>
              <a:t>: </a:t>
            </a:r>
            <a:r>
              <a:rPr lang="en-US" sz="1600" dirty="0"/>
              <a:t>out</a:t>
            </a:r>
            <a:r>
              <a:rPr lang="en-US" sz="1600" b="0" dirty="0"/>
              <a:t> STD_LOGIC_VECTOR (15 </a:t>
            </a:r>
            <a:r>
              <a:rPr lang="en-US" sz="1600" dirty="0" err="1"/>
              <a:t>downto</a:t>
            </a:r>
            <a:r>
              <a:rPr lang="en-US" sz="1600" b="0" dirty="0"/>
              <a:t> 0));</a:t>
            </a:r>
          </a:p>
          <a:p>
            <a:r>
              <a:rPr lang="en-US" sz="1600" dirty="0"/>
              <a:t>end</a:t>
            </a:r>
            <a:r>
              <a:rPr lang="en-US" sz="1600" b="0" dirty="0"/>
              <a:t> </a:t>
            </a:r>
            <a:r>
              <a:rPr lang="en-US" sz="1600" b="0" dirty="0" err="1">
                <a:solidFill>
                  <a:srgbClr val="FF0000"/>
                </a:solidFill>
              </a:rPr>
              <a:t>ForSim</a:t>
            </a:r>
            <a:r>
              <a:rPr lang="en-US" sz="1600" b="0" dirty="0"/>
              <a:t>;</a:t>
            </a:r>
          </a:p>
          <a:p>
            <a:endParaRPr lang="en-US" sz="1600" b="0" dirty="0"/>
          </a:p>
          <a:p>
            <a:r>
              <a:rPr lang="en-US" sz="1600" dirty="0"/>
              <a:t>architecture</a:t>
            </a:r>
            <a:r>
              <a:rPr lang="en-US" sz="1600" b="0" dirty="0"/>
              <a:t> </a:t>
            </a:r>
            <a:r>
              <a:rPr lang="en-US" sz="1600" b="0" dirty="0">
                <a:solidFill>
                  <a:schemeClr val="accent6">
                    <a:lumMod val="50000"/>
                  </a:schemeClr>
                </a:solidFill>
              </a:rPr>
              <a:t>Behavioral</a:t>
            </a:r>
            <a:r>
              <a:rPr lang="en-US" sz="1600" b="0" dirty="0"/>
              <a:t> </a:t>
            </a:r>
            <a:r>
              <a:rPr lang="en-US" sz="1600" dirty="0"/>
              <a:t>of</a:t>
            </a:r>
            <a:r>
              <a:rPr lang="en-US" sz="1600" b="0" dirty="0"/>
              <a:t> </a:t>
            </a:r>
            <a:r>
              <a:rPr lang="en-US" sz="1600" b="0" dirty="0" err="1">
                <a:solidFill>
                  <a:srgbClr val="FF0000"/>
                </a:solidFill>
              </a:rPr>
              <a:t>ForSim</a:t>
            </a:r>
            <a:r>
              <a:rPr lang="en-US" sz="1600" b="0" dirty="0"/>
              <a:t> </a:t>
            </a:r>
            <a:r>
              <a:rPr lang="en-US" sz="1600" dirty="0"/>
              <a:t>is</a:t>
            </a:r>
          </a:p>
          <a:p>
            <a:endParaRPr lang="en-US" sz="1600" b="0" dirty="0"/>
          </a:p>
          <a:p>
            <a:r>
              <a:rPr lang="en-US" sz="1600" dirty="0"/>
              <a:t>begin</a:t>
            </a:r>
          </a:p>
          <a:p>
            <a:r>
              <a:rPr lang="en-US" sz="1600" b="0" dirty="0" smtClean="0"/>
              <a:t>	led &lt;= </a:t>
            </a:r>
            <a:r>
              <a:rPr lang="en-US" sz="1600" dirty="0" smtClean="0"/>
              <a:t>not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sw</a:t>
            </a:r>
            <a:r>
              <a:rPr lang="en-US" sz="1600" b="0" dirty="0" smtClean="0"/>
              <a:t>;</a:t>
            </a:r>
            <a:endParaRPr lang="en-US" sz="1600" b="0" dirty="0"/>
          </a:p>
          <a:p>
            <a:r>
              <a:rPr lang="en-US" sz="1600" dirty="0"/>
              <a:t>end</a:t>
            </a:r>
            <a:r>
              <a:rPr lang="en-US" sz="1600" b="0" dirty="0"/>
              <a:t> </a:t>
            </a:r>
            <a:r>
              <a:rPr lang="en-US" sz="1600" b="0" dirty="0">
                <a:solidFill>
                  <a:schemeClr val="accent6">
                    <a:lumMod val="50000"/>
                  </a:schemeClr>
                </a:solidFill>
              </a:rPr>
              <a:t>Behavioral</a:t>
            </a:r>
            <a:r>
              <a:rPr lang="en-US" sz="1600" b="0" dirty="0"/>
              <a:t>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76200"/>
            <a:ext cx="17145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8060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49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5724644" cy="600164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library</a:t>
            </a:r>
            <a:r>
              <a:rPr lang="en-US" sz="1600" b="0" dirty="0"/>
              <a:t> IEEE;	</a:t>
            </a:r>
          </a:p>
          <a:p>
            <a:r>
              <a:rPr lang="en-US" sz="1600" dirty="0"/>
              <a:t>use</a:t>
            </a:r>
            <a:r>
              <a:rPr lang="en-US" sz="1600" b="0" dirty="0"/>
              <a:t> IEEE.std_logic_1164.</a:t>
            </a:r>
            <a:r>
              <a:rPr lang="en-US" sz="1600" dirty="0"/>
              <a:t>all</a:t>
            </a:r>
            <a:r>
              <a:rPr lang="en-US" sz="1600" b="0" dirty="0"/>
              <a:t>;</a:t>
            </a:r>
          </a:p>
          <a:p>
            <a:r>
              <a:rPr lang="en-US" sz="1600" dirty="0"/>
              <a:t>library</a:t>
            </a:r>
            <a:r>
              <a:rPr lang="en-US" sz="1600" b="0" dirty="0"/>
              <a:t> </a:t>
            </a:r>
            <a:r>
              <a:rPr lang="en-US" sz="1600" b="0" dirty="0" err="1"/>
              <a:t>xil_defaultlib</a:t>
            </a:r>
            <a:r>
              <a:rPr lang="en-US" sz="1600" b="0" dirty="0"/>
              <a:t>;</a:t>
            </a:r>
          </a:p>
          <a:p>
            <a:r>
              <a:rPr lang="en-US" sz="1600" dirty="0" smtClean="0"/>
              <a:t>	entity</a:t>
            </a:r>
            <a:r>
              <a:rPr lang="en-US" sz="1600" b="0" dirty="0" smtClean="0"/>
              <a:t> </a:t>
            </a:r>
            <a:r>
              <a:rPr lang="en-US" sz="1600" b="0" dirty="0" err="1">
                <a:solidFill>
                  <a:srgbClr val="C00000"/>
                </a:solidFill>
              </a:rPr>
              <a:t>for_example</a:t>
            </a:r>
            <a:r>
              <a:rPr lang="en-US" sz="1600" b="0" dirty="0"/>
              <a:t> </a:t>
            </a:r>
            <a:r>
              <a:rPr lang="en-US" sz="1600" dirty="0"/>
              <a:t>is</a:t>
            </a:r>
          </a:p>
          <a:p>
            <a:r>
              <a:rPr lang="en-US" sz="1600" b="0" dirty="0" smtClean="0"/>
              <a:t>	</a:t>
            </a:r>
            <a:r>
              <a:rPr lang="en-US" sz="1600" dirty="0" smtClean="0"/>
              <a:t>end</a:t>
            </a:r>
            <a:r>
              <a:rPr lang="en-US" sz="1600" b="0" dirty="0" smtClean="0"/>
              <a:t> </a:t>
            </a:r>
            <a:r>
              <a:rPr lang="en-US" sz="1600" b="0" dirty="0" err="1">
                <a:solidFill>
                  <a:srgbClr val="C00000"/>
                </a:solidFill>
              </a:rPr>
              <a:t>for_example</a:t>
            </a:r>
            <a:r>
              <a:rPr lang="en-US" sz="1600" b="0" dirty="0"/>
              <a:t>;</a:t>
            </a:r>
          </a:p>
          <a:p>
            <a:r>
              <a:rPr lang="en-US" sz="1600" dirty="0"/>
              <a:t>architecture</a:t>
            </a:r>
            <a:r>
              <a:rPr lang="en-US" sz="1600" b="0" dirty="0"/>
              <a:t> </a:t>
            </a:r>
            <a:r>
              <a:rPr lang="en-US" sz="1600" b="0" dirty="0">
                <a:solidFill>
                  <a:schemeClr val="accent6">
                    <a:lumMod val="50000"/>
                  </a:schemeClr>
                </a:solidFill>
              </a:rPr>
              <a:t>behavior</a:t>
            </a:r>
            <a:r>
              <a:rPr lang="en-US" sz="1600" b="0" dirty="0"/>
              <a:t> </a:t>
            </a:r>
            <a:r>
              <a:rPr lang="en-US" sz="1600" dirty="0"/>
              <a:t>of</a:t>
            </a:r>
            <a:r>
              <a:rPr lang="en-US" sz="1600" b="0" dirty="0"/>
              <a:t> </a:t>
            </a:r>
            <a:r>
              <a:rPr lang="en-US" sz="1600" b="0" dirty="0" err="1">
                <a:solidFill>
                  <a:srgbClr val="C00000"/>
                </a:solidFill>
              </a:rPr>
              <a:t>for_example</a:t>
            </a:r>
            <a:r>
              <a:rPr lang="en-US" sz="1600" b="0" dirty="0"/>
              <a:t> </a:t>
            </a:r>
            <a:r>
              <a:rPr lang="en-US" sz="1600" dirty="0"/>
              <a:t>is</a:t>
            </a:r>
            <a:r>
              <a:rPr lang="en-US" sz="1600" b="0" dirty="0"/>
              <a:t> </a:t>
            </a:r>
          </a:p>
          <a:p>
            <a:r>
              <a:rPr lang="en-US" sz="1600" b="0" dirty="0"/>
              <a:t>    </a:t>
            </a:r>
            <a:r>
              <a:rPr lang="en-US" sz="1600" dirty="0"/>
              <a:t>signal</a:t>
            </a:r>
            <a:r>
              <a:rPr lang="en-US" sz="1600" b="0" dirty="0"/>
              <a:t> </a:t>
            </a:r>
            <a:r>
              <a:rPr lang="en-US" sz="1600" b="0" dirty="0" err="1">
                <a:solidFill>
                  <a:srgbClr val="0066FF"/>
                </a:solidFill>
              </a:rPr>
              <a:t>ssw</a:t>
            </a:r>
            <a:r>
              <a:rPr lang="en-US" sz="1600" b="0" dirty="0"/>
              <a:t>   : STD_LOGIC_VECTOR (15 </a:t>
            </a:r>
            <a:r>
              <a:rPr lang="en-US" sz="1600" dirty="0" err="1"/>
              <a:t>downto</a:t>
            </a:r>
            <a:r>
              <a:rPr lang="en-US" sz="1600" b="0" dirty="0"/>
              <a:t> 0);</a:t>
            </a:r>
          </a:p>
          <a:p>
            <a:r>
              <a:rPr lang="en-US" sz="1600" b="0" dirty="0"/>
              <a:t>    </a:t>
            </a:r>
            <a:r>
              <a:rPr lang="en-US" sz="1600" dirty="0"/>
              <a:t>signal</a:t>
            </a:r>
            <a:r>
              <a:rPr lang="en-US" sz="1600" b="0" dirty="0"/>
              <a:t> </a:t>
            </a:r>
            <a:r>
              <a:rPr lang="en-US" sz="1600" b="0" dirty="0" err="1">
                <a:solidFill>
                  <a:srgbClr val="0066FF"/>
                </a:solidFill>
              </a:rPr>
              <a:t>lled</a:t>
            </a:r>
            <a:r>
              <a:rPr lang="en-US" sz="1600" b="0" dirty="0"/>
              <a:t>  : STD_LOGIC_VECTOR (15 </a:t>
            </a:r>
            <a:r>
              <a:rPr lang="en-US" sz="1600" dirty="0" err="1"/>
              <a:t>downto</a:t>
            </a:r>
            <a:r>
              <a:rPr lang="en-US" sz="1600" b="0" dirty="0"/>
              <a:t> 0);</a:t>
            </a:r>
          </a:p>
          <a:p>
            <a:r>
              <a:rPr lang="en-US" sz="1600" b="0" dirty="0"/>
              <a:t> </a:t>
            </a:r>
            <a:r>
              <a:rPr lang="en-US" sz="1600" b="0" dirty="0">
                <a:solidFill>
                  <a:schemeClr val="bg1">
                    <a:lumMod val="75000"/>
                  </a:schemeClr>
                </a:solidFill>
              </a:rPr>
              <a:t>--   constant </a:t>
            </a:r>
            <a:r>
              <a:rPr lang="en-US" sz="1600" b="0" dirty="0" err="1">
                <a:solidFill>
                  <a:schemeClr val="bg1">
                    <a:lumMod val="75000"/>
                  </a:schemeClr>
                </a:solidFill>
              </a:rPr>
              <a:t>clk_period</a:t>
            </a:r>
            <a:r>
              <a:rPr lang="en-US" sz="1600" b="0" dirty="0">
                <a:solidFill>
                  <a:schemeClr val="bg1">
                    <a:lumMod val="75000"/>
                  </a:schemeClr>
                </a:solidFill>
              </a:rPr>
              <a:t> 	: time := 50 ns;</a:t>
            </a:r>
            <a:r>
              <a:rPr lang="en-US" sz="1600" b="0" dirty="0"/>
              <a:t>    </a:t>
            </a:r>
          </a:p>
          <a:p>
            <a:r>
              <a:rPr lang="en-US" sz="1600" b="0" dirty="0"/>
              <a:t> </a:t>
            </a:r>
            <a:r>
              <a:rPr lang="en-US" sz="1600" dirty="0"/>
              <a:t>begin</a:t>
            </a:r>
          </a:p>
          <a:p>
            <a:r>
              <a:rPr lang="en-US" sz="1600" b="0" dirty="0"/>
              <a:t> </a:t>
            </a:r>
            <a:r>
              <a:rPr lang="en-US" sz="1600" b="0" dirty="0" err="1"/>
              <a:t>uut</a:t>
            </a:r>
            <a:r>
              <a:rPr lang="en-US" sz="1600" b="0" dirty="0"/>
              <a:t>: </a:t>
            </a:r>
            <a:r>
              <a:rPr lang="en-US" sz="1600" dirty="0"/>
              <a:t>entity</a:t>
            </a:r>
            <a:r>
              <a:rPr lang="en-US" sz="1600" b="0" dirty="0"/>
              <a:t> </a:t>
            </a:r>
            <a:r>
              <a:rPr lang="en-US" sz="1600" b="0" dirty="0" err="1"/>
              <a:t>xil_defaultlib.ForSim</a:t>
            </a:r>
            <a:r>
              <a:rPr lang="en-US" sz="1600" b="0" dirty="0"/>
              <a:t>	</a:t>
            </a:r>
          </a:p>
          <a:p>
            <a:r>
              <a:rPr lang="en-US" sz="1600" b="0" dirty="0" smtClean="0"/>
              <a:t>	</a:t>
            </a:r>
            <a:r>
              <a:rPr lang="en-US" sz="1600" dirty="0" smtClean="0"/>
              <a:t>port </a:t>
            </a:r>
            <a:r>
              <a:rPr lang="en-US" sz="1600" dirty="0"/>
              <a:t>map</a:t>
            </a:r>
            <a:r>
              <a:rPr lang="en-US" sz="1600" b="0" dirty="0"/>
              <a:t> (</a:t>
            </a:r>
            <a:r>
              <a:rPr lang="en-US" sz="1600" b="0" dirty="0" err="1">
                <a:solidFill>
                  <a:schemeClr val="accent3">
                    <a:lumMod val="50000"/>
                  </a:schemeClr>
                </a:solidFill>
              </a:rPr>
              <a:t>sw</a:t>
            </a:r>
            <a:r>
              <a:rPr lang="en-US" sz="1600" b="0" dirty="0"/>
              <a:t>=&gt;</a:t>
            </a:r>
            <a:r>
              <a:rPr lang="en-US" sz="1600" b="0" dirty="0" err="1">
                <a:solidFill>
                  <a:srgbClr val="0066FF"/>
                </a:solidFill>
              </a:rPr>
              <a:t>ssw</a:t>
            </a:r>
            <a:r>
              <a:rPr lang="en-US" sz="1600" b="0" dirty="0"/>
              <a:t>, </a:t>
            </a:r>
            <a:r>
              <a:rPr lang="en-US" sz="1600" b="0" dirty="0">
                <a:solidFill>
                  <a:schemeClr val="accent3">
                    <a:lumMod val="50000"/>
                  </a:schemeClr>
                </a:solidFill>
              </a:rPr>
              <a:t>led</a:t>
            </a:r>
            <a:r>
              <a:rPr lang="en-US" sz="1600" b="0" dirty="0"/>
              <a:t>=&gt;</a:t>
            </a:r>
            <a:r>
              <a:rPr lang="en-US" sz="1600" b="0" dirty="0" err="1">
                <a:solidFill>
                  <a:srgbClr val="0066FF"/>
                </a:solidFill>
              </a:rPr>
              <a:t>lled</a:t>
            </a:r>
            <a:r>
              <a:rPr lang="en-US" sz="1600" b="0" dirty="0"/>
              <a:t>);</a:t>
            </a:r>
          </a:p>
          <a:p>
            <a:r>
              <a:rPr lang="en-US" sz="1600" b="0" dirty="0">
                <a:solidFill>
                  <a:schemeClr val="bg1">
                    <a:lumMod val="75000"/>
                  </a:schemeClr>
                </a:solidFill>
              </a:rPr>
              <a:t>--</a:t>
            </a:r>
            <a:r>
              <a:rPr lang="en-US" sz="1600" b="0" dirty="0" err="1">
                <a:solidFill>
                  <a:schemeClr val="bg1">
                    <a:lumMod val="75000"/>
                  </a:schemeClr>
                </a:solidFill>
              </a:rPr>
              <a:t>clk_generator</a:t>
            </a:r>
            <a:r>
              <a:rPr lang="en-US" sz="1600" b="0" dirty="0">
                <a:solidFill>
                  <a:schemeClr val="bg1">
                    <a:lumMod val="75000"/>
                  </a:schemeClr>
                </a:solidFill>
              </a:rPr>
              <a:t>: process</a:t>
            </a:r>
          </a:p>
          <a:p>
            <a:r>
              <a:rPr lang="en-US" sz="1600" b="0" dirty="0">
                <a:solidFill>
                  <a:schemeClr val="bg1">
                    <a:lumMod val="75000"/>
                  </a:schemeClr>
                </a:solidFill>
              </a:rPr>
              <a:t>--begin	</a:t>
            </a:r>
          </a:p>
          <a:p>
            <a:r>
              <a:rPr lang="en-US" sz="1600" b="0" dirty="0">
                <a:solidFill>
                  <a:schemeClr val="bg1">
                    <a:lumMod val="75000"/>
                  </a:schemeClr>
                </a:solidFill>
              </a:rPr>
              <a:t>--   </a:t>
            </a:r>
            <a:r>
              <a:rPr lang="en-US" sz="1600" b="0" dirty="0" err="1">
                <a:solidFill>
                  <a:schemeClr val="bg1">
                    <a:lumMod val="75000"/>
                  </a:schemeClr>
                </a:solidFill>
              </a:rPr>
              <a:t>clk</a:t>
            </a:r>
            <a:r>
              <a:rPr lang="en-US" sz="1600" b="0" dirty="0">
                <a:solidFill>
                  <a:schemeClr val="bg1">
                    <a:lumMod val="75000"/>
                  </a:schemeClr>
                </a:solidFill>
              </a:rPr>
              <a:t> &lt;= '0';	wait for </a:t>
            </a:r>
            <a:r>
              <a:rPr lang="en-US" sz="1600" b="0" dirty="0" err="1">
                <a:solidFill>
                  <a:schemeClr val="bg1">
                    <a:lumMod val="75000"/>
                  </a:schemeClr>
                </a:solidFill>
              </a:rPr>
              <a:t>clk_period</a:t>
            </a:r>
            <a:r>
              <a:rPr lang="en-US" sz="1600" b="0" dirty="0">
                <a:solidFill>
                  <a:schemeClr val="bg1">
                    <a:lumMod val="75000"/>
                  </a:schemeClr>
                </a:solidFill>
              </a:rPr>
              <a:t>/2;		</a:t>
            </a:r>
          </a:p>
          <a:p>
            <a:r>
              <a:rPr lang="en-US" sz="1600" b="0" dirty="0">
                <a:solidFill>
                  <a:schemeClr val="bg1">
                    <a:lumMod val="75000"/>
                  </a:schemeClr>
                </a:solidFill>
              </a:rPr>
              <a:t>--   </a:t>
            </a:r>
            <a:r>
              <a:rPr lang="en-US" sz="1600" b="0" dirty="0" err="1">
                <a:solidFill>
                  <a:schemeClr val="bg1">
                    <a:lumMod val="75000"/>
                  </a:schemeClr>
                </a:solidFill>
              </a:rPr>
              <a:t>clk</a:t>
            </a:r>
            <a:r>
              <a:rPr lang="en-US" sz="1600" b="0" dirty="0">
                <a:solidFill>
                  <a:schemeClr val="bg1">
                    <a:lumMod val="75000"/>
                  </a:schemeClr>
                </a:solidFill>
              </a:rPr>
              <a:t> &lt;= '1';  	wait for </a:t>
            </a:r>
            <a:r>
              <a:rPr lang="en-US" sz="1600" b="0" dirty="0" err="1">
                <a:solidFill>
                  <a:schemeClr val="bg1">
                    <a:lumMod val="75000"/>
                  </a:schemeClr>
                </a:solidFill>
              </a:rPr>
              <a:t>clk_period</a:t>
            </a:r>
            <a:r>
              <a:rPr lang="en-US" sz="1600" b="0" dirty="0">
                <a:solidFill>
                  <a:schemeClr val="bg1">
                    <a:lumMod val="75000"/>
                  </a:schemeClr>
                </a:solidFill>
              </a:rPr>
              <a:t>/2;</a:t>
            </a:r>
          </a:p>
          <a:p>
            <a:r>
              <a:rPr lang="en-US" sz="1600" b="0" dirty="0">
                <a:solidFill>
                  <a:schemeClr val="bg1">
                    <a:lumMod val="75000"/>
                  </a:schemeClr>
                </a:solidFill>
              </a:rPr>
              <a:t>--end process </a:t>
            </a:r>
            <a:r>
              <a:rPr lang="en-US" sz="1600" b="0" dirty="0" err="1">
                <a:solidFill>
                  <a:schemeClr val="bg1">
                    <a:lumMod val="75000"/>
                  </a:schemeClr>
                </a:solidFill>
              </a:rPr>
              <a:t>clk_generator</a:t>
            </a:r>
            <a:r>
              <a:rPr lang="en-US" sz="1600" b="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en-US" sz="1600" b="0" dirty="0" err="1"/>
              <a:t>stim_proc</a:t>
            </a:r>
            <a:r>
              <a:rPr lang="en-US" sz="1600" b="0" dirty="0"/>
              <a:t>: </a:t>
            </a:r>
            <a:r>
              <a:rPr lang="en-US" sz="1600" dirty="0"/>
              <a:t>process</a:t>
            </a:r>
            <a:r>
              <a:rPr lang="en-US" sz="1600" b="0" dirty="0"/>
              <a:t>			</a:t>
            </a:r>
          </a:p>
          <a:p>
            <a:r>
              <a:rPr lang="en-US" sz="1600" dirty="0"/>
              <a:t>begin</a:t>
            </a:r>
            <a:r>
              <a:rPr lang="en-US" sz="1600" b="0" dirty="0"/>
              <a:t>		</a:t>
            </a:r>
          </a:p>
          <a:p>
            <a:r>
              <a:rPr lang="en-US" sz="1600" b="0" dirty="0"/>
              <a:t>   </a:t>
            </a:r>
            <a:r>
              <a:rPr lang="en-US" sz="1600" b="0" dirty="0" err="1"/>
              <a:t>ssw</a:t>
            </a:r>
            <a:r>
              <a:rPr lang="en-US" sz="1600" b="0" dirty="0"/>
              <a:t> &lt;= "1111111100000000";	</a:t>
            </a:r>
            <a:r>
              <a:rPr lang="en-US" sz="1600" dirty="0"/>
              <a:t>wait for</a:t>
            </a:r>
            <a:r>
              <a:rPr lang="en-US" sz="1600" b="0" dirty="0"/>
              <a:t> 100 ns;	</a:t>
            </a:r>
          </a:p>
          <a:p>
            <a:r>
              <a:rPr lang="en-US" sz="1600" b="0" dirty="0"/>
              <a:t>   </a:t>
            </a:r>
            <a:r>
              <a:rPr lang="en-US" sz="1600" b="0" dirty="0" err="1"/>
              <a:t>ssw</a:t>
            </a:r>
            <a:r>
              <a:rPr lang="en-US" sz="1600" b="0" dirty="0"/>
              <a:t> &lt;= "0101010101010101";	</a:t>
            </a:r>
            <a:r>
              <a:rPr lang="en-US" sz="1600" dirty="0"/>
              <a:t>wait for</a:t>
            </a:r>
            <a:r>
              <a:rPr lang="en-US" sz="1600" b="0" dirty="0"/>
              <a:t> 100 ns;	</a:t>
            </a:r>
          </a:p>
          <a:p>
            <a:r>
              <a:rPr lang="en-US" sz="1600" dirty="0"/>
              <a:t>end process</a:t>
            </a:r>
            <a:r>
              <a:rPr lang="en-US" sz="1600" b="0" dirty="0" smtClean="0"/>
              <a:t>;</a:t>
            </a:r>
          </a:p>
          <a:p>
            <a:r>
              <a:rPr lang="en-US" sz="1600" b="0" dirty="0"/>
              <a:t>	</a:t>
            </a:r>
          </a:p>
          <a:p>
            <a:r>
              <a:rPr lang="en-US" sz="1600" dirty="0"/>
              <a:t>end</a:t>
            </a:r>
            <a:r>
              <a:rPr lang="en-US" sz="1600" b="0" dirty="0"/>
              <a:t> </a:t>
            </a:r>
            <a:r>
              <a:rPr lang="en-US" sz="1600" b="0" dirty="0">
                <a:solidFill>
                  <a:schemeClr val="accent6">
                    <a:lumMod val="50000"/>
                  </a:schemeClr>
                </a:solidFill>
              </a:rPr>
              <a:t>behavior</a:t>
            </a:r>
            <a:r>
              <a:rPr lang="en-US" sz="1600" b="0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0736" y="0"/>
            <a:ext cx="3493264" cy="2092881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library</a:t>
            </a:r>
            <a:r>
              <a:rPr lang="en-US" sz="1000" b="0" dirty="0"/>
              <a:t> IEEE;</a:t>
            </a:r>
          </a:p>
          <a:p>
            <a:r>
              <a:rPr lang="en-US" sz="1000" dirty="0"/>
              <a:t>use</a:t>
            </a:r>
            <a:r>
              <a:rPr lang="en-US" sz="1000" b="0" dirty="0"/>
              <a:t> IEEE.STD_LOGIC_1164.</a:t>
            </a:r>
            <a:r>
              <a:rPr lang="en-US" sz="1000" dirty="0"/>
              <a:t>ALL</a:t>
            </a:r>
            <a:r>
              <a:rPr lang="en-US" sz="1000" b="0" dirty="0"/>
              <a:t>;</a:t>
            </a:r>
          </a:p>
          <a:p>
            <a:endParaRPr lang="en-US" sz="1000" b="0" dirty="0"/>
          </a:p>
          <a:p>
            <a:r>
              <a:rPr lang="en-US" sz="1000" dirty="0"/>
              <a:t>entity</a:t>
            </a:r>
            <a:r>
              <a:rPr lang="en-US" sz="1000" b="0" dirty="0"/>
              <a:t> </a:t>
            </a:r>
            <a:r>
              <a:rPr lang="en-US" sz="1000" b="0" dirty="0" err="1">
                <a:solidFill>
                  <a:srgbClr val="FF0000"/>
                </a:solidFill>
              </a:rPr>
              <a:t>ForSim</a:t>
            </a:r>
            <a:r>
              <a:rPr lang="en-US" sz="1000" b="0" dirty="0"/>
              <a:t> </a:t>
            </a:r>
            <a:r>
              <a:rPr lang="en-US" sz="1000" dirty="0"/>
              <a:t>is</a:t>
            </a:r>
          </a:p>
          <a:p>
            <a:r>
              <a:rPr lang="en-US" sz="1000" b="0" dirty="0"/>
              <a:t>    </a:t>
            </a:r>
            <a:r>
              <a:rPr lang="en-US" sz="1000" dirty="0"/>
              <a:t>Port</a:t>
            </a:r>
            <a:r>
              <a:rPr lang="en-US" sz="1000" b="0" dirty="0"/>
              <a:t> ( </a:t>
            </a:r>
            <a:r>
              <a:rPr lang="en-US" sz="1000" b="0" dirty="0" err="1">
                <a:solidFill>
                  <a:schemeClr val="accent3">
                    <a:lumMod val="50000"/>
                  </a:schemeClr>
                </a:solidFill>
              </a:rPr>
              <a:t>sw</a:t>
            </a:r>
            <a:r>
              <a:rPr lang="en-US" sz="1000" b="0" dirty="0"/>
              <a:t> </a:t>
            </a:r>
            <a:r>
              <a:rPr lang="en-US" sz="1000" b="0" dirty="0" smtClean="0"/>
              <a:t> :  </a:t>
            </a:r>
            <a:r>
              <a:rPr lang="en-US" sz="1000" dirty="0" smtClean="0"/>
              <a:t>in</a:t>
            </a:r>
            <a:r>
              <a:rPr lang="en-US" sz="1000" b="0" dirty="0" smtClean="0"/>
              <a:t> </a:t>
            </a:r>
            <a:r>
              <a:rPr lang="en-US" sz="1000" b="0" dirty="0"/>
              <a:t>STD_LOGIC_VECTOR (15 </a:t>
            </a:r>
            <a:r>
              <a:rPr lang="en-US" sz="1000" dirty="0" err="1"/>
              <a:t>downto</a:t>
            </a:r>
            <a:r>
              <a:rPr lang="en-US" sz="1000" b="0" dirty="0"/>
              <a:t> 0);</a:t>
            </a:r>
          </a:p>
          <a:p>
            <a:r>
              <a:rPr lang="en-US" sz="1000" b="0" dirty="0"/>
              <a:t>           </a:t>
            </a:r>
            <a:r>
              <a:rPr lang="en-US" sz="1000" b="0" dirty="0" smtClean="0"/>
              <a:t>    </a:t>
            </a:r>
            <a:r>
              <a:rPr lang="en-US" sz="1000" b="0" dirty="0" smtClean="0">
                <a:solidFill>
                  <a:schemeClr val="accent3">
                    <a:lumMod val="50000"/>
                  </a:schemeClr>
                </a:solidFill>
              </a:rPr>
              <a:t>led</a:t>
            </a:r>
            <a:r>
              <a:rPr lang="en-US" sz="1000" b="0" dirty="0" smtClean="0"/>
              <a:t> </a:t>
            </a:r>
            <a:r>
              <a:rPr lang="en-US" sz="1000" b="0" dirty="0"/>
              <a:t>: </a:t>
            </a:r>
            <a:r>
              <a:rPr lang="en-US" sz="1000" dirty="0"/>
              <a:t>out</a:t>
            </a:r>
            <a:r>
              <a:rPr lang="en-US" sz="1000" b="0" dirty="0"/>
              <a:t> STD_LOGIC_VECTOR (15 </a:t>
            </a:r>
            <a:r>
              <a:rPr lang="en-US" sz="1000" dirty="0" err="1"/>
              <a:t>downto</a:t>
            </a:r>
            <a:r>
              <a:rPr lang="en-US" sz="1000" b="0" dirty="0"/>
              <a:t> 0));</a:t>
            </a:r>
          </a:p>
          <a:p>
            <a:r>
              <a:rPr lang="en-US" sz="1000" dirty="0"/>
              <a:t>end</a:t>
            </a:r>
            <a:r>
              <a:rPr lang="en-US" sz="1000" b="0" dirty="0"/>
              <a:t> </a:t>
            </a:r>
            <a:r>
              <a:rPr lang="en-US" sz="1000" b="0" dirty="0" err="1">
                <a:solidFill>
                  <a:srgbClr val="FF0000"/>
                </a:solidFill>
              </a:rPr>
              <a:t>ForSim</a:t>
            </a:r>
            <a:r>
              <a:rPr lang="en-US" sz="1000" b="0" dirty="0"/>
              <a:t>;</a:t>
            </a:r>
          </a:p>
          <a:p>
            <a:endParaRPr lang="en-US" sz="1000" b="0" dirty="0"/>
          </a:p>
          <a:p>
            <a:r>
              <a:rPr lang="en-US" sz="1000" dirty="0"/>
              <a:t>architecture</a:t>
            </a:r>
            <a:r>
              <a:rPr lang="en-US" sz="1000" b="0" dirty="0"/>
              <a:t> </a:t>
            </a:r>
            <a:r>
              <a:rPr lang="en-US" sz="1000" b="0" dirty="0">
                <a:solidFill>
                  <a:schemeClr val="accent6">
                    <a:lumMod val="50000"/>
                  </a:schemeClr>
                </a:solidFill>
              </a:rPr>
              <a:t>Behavioral</a:t>
            </a:r>
            <a:r>
              <a:rPr lang="en-US" sz="1000" b="0" dirty="0"/>
              <a:t> </a:t>
            </a:r>
            <a:r>
              <a:rPr lang="en-US" sz="1000" dirty="0"/>
              <a:t>of</a:t>
            </a:r>
            <a:r>
              <a:rPr lang="en-US" sz="1000" b="0" dirty="0"/>
              <a:t> </a:t>
            </a:r>
            <a:r>
              <a:rPr lang="en-US" sz="1000" b="0" dirty="0" err="1">
                <a:solidFill>
                  <a:srgbClr val="FF0000"/>
                </a:solidFill>
              </a:rPr>
              <a:t>ForSim</a:t>
            </a:r>
            <a:r>
              <a:rPr lang="en-US" sz="1000" b="0" dirty="0"/>
              <a:t> </a:t>
            </a:r>
            <a:r>
              <a:rPr lang="en-US" sz="1000" dirty="0"/>
              <a:t>is</a:t>
            </a:r>
          </a:p>
          <a:p>
            <a:endParaRPr lang="en-US" sz="1000" b="0" dirty="0"/>
          </a:p>
          <a:p>
            <a:r>
              <a:rPr lang="en-US" sz="1000" dirty="0"/>
              <a:t>begin</a:t>
            </a:r>
          </a:p>
          <a:p>
            <a:r>
              <a:rPr lang="en-US" sz="1000" b="0" dirty="0" smtClean="0"/>
              <a:t>	led &lt;= </a:t>
            </a:r>
            <a:r>
              <a:rPr lang="en-US" sz="1000" dirty="0" smtClean="0"/>
              <a:t>not</a:t>
            </a:r>
            <a:r>
              <a:rPr lang="en-US" sz="1000" b="0" dirty="0" smtClean="0"/>
              <a:t> </a:t>
            </a:r>
            <a:r>
              <a:rPr lang="en-US" sz="1000" b="0" dirty="0" err="1" smtClean="0"/>
              <a:t>sw</a:t>
            </a:r>
            <a:r>
              <a:rPr lang="en-US" sz="1000" b="0" dirty="0" smtClean="0"/>
              <a:t>;</a:t>
            </a:r>
            <a:endParaRPr lang="en-US" sz="1000" b="0" dirty="0"/>
          </a:p>
          <a:p>
            <a:r>
              <a:rPr lang="en-US" sz="1000" dirty="0"/>
              <a:t>end</a:t>
            </a:r>
            <a:r>
              <a:rPr lang="en-US" sz="1000" b="0" dirty="0"/>
              <a:t> </a:t>
            </a:r>
            <a:r>
              <a:rPr lang="en-US" sz="1000" b="0" dirty="0">
                <a:solidFill>
                  <a:schemeClr val="accent6">
                    <a:lumMod val="50000"/>
                  </a:schemeClr>
                </a:solidFill>
              </a:rPr>
              <a:t>Behavioral</a:t>
            </a:r>
            <a:r>
              <a:rPr lang="en-US" sz="1000" b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112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228600" y="1073289"/>
            <a:ext cx="6263253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library</a:t>
            </a:r>
            <a:r>
              <a:rPr lang="en-US" sz="1800" b="0" dirty="0"/>
              <a:t> IEEE;</a:t>
            </a:r>
          </a:p>
          <a:p>
            <a:r>
              <a:rPr lang="en-US" sz="1800" dirty="0"/>
              <a:t>use</a:t>
            </a:r>
            <a:r>
              <a:rPr lang="en-US" sz="1800" b="0" dirty="0"/>
              <a:t> </a:t>
            </a:r>
            <a:r>
              <a:rPr lang="en-US" sz="1800" b="0" dirty="0" smtClean="0"/>
              <a:t>IEEE.STD_LOGIC_1164.</a:t>
            </a:r>
            <a:r>
              <a:rPr lang="en-US" sz="1800" dirty="0" smtClean="0"/>
              <a:t>all</a:t>
            </a:r>
            <a:r>
              <a:rPr lang="en-US" sz="1800" b="0" dirty="0" smtClean="0"/>
              <a:t>;</a:t>
            </a:r>
            <a:endParaRPr lang="en-US" sz="1800" b="0" dirty="0"/>
          </a:p>
          <a:p>
            <a:endParaRPr lang="en-US" sz="1800" b="0" dirty="0"/>
          </a:p>
          <a:p>
            <a:r>
              <a:rPr lang="en-US" sz="1800" dirty="0"/>
              <a:t>entity</a:t>
            </a:r>
            <a:r>
              <a:rPr lang="en-US" sz="1800" b="0" dirty="0"/>
              <a:t> </a:t>
            </a:r>
            <a:r>
              <a:rPr lang="en-US" sz="1800" b="0" dirty="0" err="1" smtClean="0">
                <a:solidFill>
                  <a:srgbClr val="C00000"/>
                </a:solidFill>
              </a:rPr>
              <a:t>TopTrivialNew</a:t>
            </a:r>
            <a:r>
              <a:rPr lang="en-US" sz="1800" b="0" dirty="0" smtClean="0"/>
              <a:t> </a:t>
            </a:r>
            <a:r>
              <a:rPr lang="en-US" sz="1800" dirty="0"/>
              <a:t>is</a:t>
            </a:r>
          </a:p>
          <a:p>
            <a:r>
              <a:rPr lang="en-US" sz="1800" b="0" dirty="0"/>
              <a:t>        </a:t>
            </a:r>
            <a:r>
              <a:rPr lang="en-US" sz="1800" dirty="0"/>
              <a:t>port</a:t>
            </a:r>
            <a:r>
              <a:rPr lang="en-US" sz="1800" b="0" dirty="0"/>
              <a:t> (     </a:t>
            </a:r>
            <a:r>
              <a:rPr lang="en-US" sz="1800" b="0" dirty="0" err="1" smtClean="0"/>
              <a:t>clk</a:t>
            </a:r>
            <a:r>
              <a:rPr lang="en-US" sz="1800" b="0" dirty="0"/>
              <a:t>	</a:t>
            </a:r>
            <a:r>
              <a:rPr lang="en-US" sz="1800" b="0" dirty="0" smtClean="0"/>
              <a:t>    : </a:t>
            </a:r>
            <a:r>
              <a:rPr lang="en-US" sz="1800" dirty="0"/>
              <a:t>in</a:t>
            </a:r>
            <a:r>
              <a:rPr lang="en-US" sz="1800" b="0" dirty="0"/>
              <a:t> </a:t>
            </a:r>
            <a:r>
              <a:rPr lang="en-US" sz="1800" b="0" dirty="0" err="1"/>
              <a:t>std_logic</a:t>
            </a:r>
            <a:r>
              <a:rPr lang="en-US" sz="1800" b="0" dirty="0"/>
              <a:t>;</a:t>
            </a:r>
          </a:p>
          <a:p>
            <a:r>
              <a:rPr lang="en-US" sz="1800" b="0" dirty="0"/>
              <a:t>	</a:t>
            </a:r>
            <a:r>
              <a:rPr lang="en-US" sz="1800" b="0" dirty="0" smtClean="0"/>
              <a:t>        </a:t>
            </a:r>
            <a:r>
              <a:rPr lang="en-US" sz="1800" b="0" dirty="0" err="1" smtClean="0"/>
              <a:t>sw</a:t>
            </a:r>
            <a:r>
              <a:rPr lang="en-US" sz="1800" b="0" dirty="0" smtClean="0"/>
              <a:t>      </a:t>
            </a:r>
            <a:r>
              <a:rPr lang="en-US" sz="1800" b="0" dirty="0"/>
              <a:t>: </a:t>
            </a:r>
            <a:r>
              <a:rPr lang="en-US" sz="1800" dirty="0"/>
              <a:t>in</a:t>
            </a:r>
            <a:r>
              <a:rPr lang="en-US" sz="1800" b="0" dirty="0"/>
              <a:t>  </a:t>
            </a:r>
            <a:r>
              <a:rPr lang="en-US" sz="1800" b="0" dirty="0" err="1" smtClean="0"/>
              <a:t>std_logic_vector</a:t>
            </a:r>
            <a:r>
              <a:rPr lang="en-US" sz="1800" b="0" dirty="0" smtClean="0"/>
              <a:t> </a:t>
            </a:r>
            <a:r>
              <a:rPr lang="en-US" sz="1800" b="0" dirty="0"/>
              <a:t>(15 </a:t>
            </a:r>
            <a:r>
              <a:rPr lang="en-US" sz="1800" dirty="0" err="1"/>
              <a:t>downto</a:t>
            </a:r>
            <a:r>
              <a:rPr lang="en-US" sz="1800" b="0" dirty="0"/>
              <a:t> 0);</a:t>
            </a:r>
          </a:p>
          <a:p>
            <a:r>
              <a:rPr lang="en-US" sz="1800" b="0" dirty="0"/>
              <a:t>                </a:t>
            </a:r>
            <a:r>
              <a:rPr lang="en-US" sz="1800" b="0" dirty="0" smtClean="0"/>
              <a:t>      led      : </a:t>
            </a:r>
            <a:r>
              <a:rPr lang="en-US" sz="1800" dirty="0"/>
              <a:t>out</a:t>
            </a:r>
            <a:r>
              <a:rPr lang="en-US" sz="1800" b="0" dirty="0"/>
              <a:t>  </a:t>
            </a:r>
            <a:r>
              <a:rPr lang="en-US" sz="1800" b="0" dirty="0" err="1" smtClean="0"/>
              <a:t>std_logic_vector</a:t>
            </a:r>
            <a:r>
              <a:rPr lang="en-US" sz="1800" b="0" dirty="0" smtClean="0"/>
              <a:t> </a:t>
            </a:r>
            <a:r>
              <a:rPr lang="en-US" sz="1800" b="0" dirty="0"/>
              <a:t>(15 </a:t>
            </a:r>
            <a:r>
              <a:rPr lang="en-US" sz="1800" dirty="0" err="1"/>
              <a:t>downto</a:t>
            </a:r>
            <a:r>
              <a:rPr lang="en-US" sz="1800" b="0" dirty="0"/>
              <a:t> 0));</a:t>
            </a:r>
          </a:p>
          <a:p>
            <a:r>
              <a:rPr lang="en-US" sz="1800" dirty="0"/>
              <a:t>end</a:t>
            </a:r>
            <a:r>
              <a:rPr lang="en-US" sz="1800" b="0" dirty="0"/>
              <a:t> </a:t>
            </a:r>
            <a:r>
              <a:rPr lang="en-US" sz="1800" b="0" dirty="0" err="1" smtClean="0">
                <a:solidFill>
                  <a:srgbClr val="C00000"/>
                </a:solidFill>
              </a:rPr>
              <a:t>TopTrivialNew</a:t>
            </a:r>
            <a:r>
              <a:rPr lang="en-US" sz="1800" b="0" dirty="0" smtClean="0"/>
              <a:t>;</a:t>
            </a:r>
            <a:endParaRPr lang="en-US" sz="1800" b="0" dirty="0"/>
          </a:p>
          <a:p>
            <a:endParaRPr lang="en-US" sz="1800" b="0" dirty="0"/>
          </a:p>
          <a:p>
            <a:r>
              <a:rPr lang="en-US" sz="1800" dirty="0"/>
              <a:t>architecture</a:t>
            </a:r>
            <a:r>
              <a:rPr lang="en-US" sz="1800" b="0" dirty="0"/>
              <a:t> </a:t>
            </a:r>
            <a:r>
              <a:rPr lang="en-US" sz="1800" b="0" dirty="0" smtClean="0">
                <a:solidFill>
                  <a:srgbClr val="0070C0"/>
                </a:solidFill>
              </a:rPr>
              <a:t>my</a:t>
            </a:r>
            <a:r>
              <a:rPr lang="en-US" sz="1800" b="0" dirty="0" smtClean="0"/>
              <a:t> </a:t>
            </a:r>
            <a:r>
              <a:rPr lang="en-US" sz="1800" dirty="0"/>
              <a:t>of</a:t>
            </a:r>
            <a:r>
              <a:rPr lang="en-US" sz="1800" b="0" dirty="0"/>
              <a:t> </a:t>
            </a:r>
            <a:r>
              <a:rPr lang="en-US" sz="1800" b="0" dirty="0" err="1" smtClean="0">
                <a:solidFill>
                  <a:srgbClr val="C00000"/>
                </a:solidFill>
              </a:rPr>
              <a:t>TopTrivialNew</a:t>
            </a:r>
            <a:r>
              <a:rPr lang="en-US" sz="1800" b="0" dirty="0" smtClean="0"/>
              <a:t> </a:t>
            </a:r>
            <a:r>
              <a:rPr lang="en-US" sz="1800" dirty="0"/>
              <a:t>is</a:t>
            </a:r>
          </a:p>
          <a:p>
            <a:endParaRPr lang="en-US" sz="1800" b="0" dirty="0"/>
          </a:p>
          <a:p>
            <a:r>
              <a:rPr lang="en-US" sz="1800" b="0" dirty="0" smtClean="0"/>
              <a:t>	</a:t>
            </a:r>
            <a:r>
              <a:rPr lang="en-US" sz="1800" dirty="0" smtClean="0"/>
              <a:t>signal</a:t>
            </a:r>
            <a:r>
              <a:rPr lang="en-US" sz="1800" b="0" dirty="0"/>
              <a:t>	</a:t>
            </a:r>
            <a:r>
              <a:rPr lang="en-US" sz="1800" b="0" dirty="0" err="1"/>
              <a:t>divided_clk</a:t>
            </a:r>
            <a:r>
              <a:rPr lang="en-US" sz="1800" b="0" dirty="0"/>
              <a:t>	: </a:t>
            </a:r>
            <a:r>
              <a:rPr lang="en-US" sz="1800" b="0" dirty="0" err="1"/>
              <a:t>std_logic</a:t>
            </a:r>
            <a:r>
              <a:rPr lang="en-US" sz="1800" b="0" dirty="0"/>
              <a:t>;</a:t>
            </a:r>
          </a:p>
          <a:p>
            <a:endParaRPr lang="en-US" sz="1800" b="0" dirty="0"/>
          </a:p>
          <a:p>
            <a:r>
              <a:rPr lang="en-US" sz="1800" dirty="0"/>
              <a:t>begin</a:t>
            </a:r>
          </a:p>
          <a:p>
            <a:endParaRPr lang="en-US" sz="1800" b="0" dirty="0"/>
          </a:p>
          <a:p>
            <a:r>
              <a:rPr lang="en-US" sz="1800" b="0" dirty="0"/>
              <a:t>led &lt;= </a:t>
            </a:r>
            <a:r>
              <a:rPr lang="en-US" sz="1800" b="0" dirty="0" err="1"/>
              <a:t>sw</a:t>
            </a:r>
            <a:r>
              <a:rPr lang="en-US" sz="1800" b="0" dirty="0"/>
              <a:t> </a:t>
            </a:r>
            <a:r>
              <a:rPr lang="en-US" sz="1800" dirty="0"/>
              <a:t>when</a:t>
            </a:r>
            <a:r>
              <a:rPr lang="en-US" sz="1800" b="0" dirty="0"/>
              <a:t> </a:t>
            </a:r>
            <a:r>
              <a:rPr lang="en-US" sz="1800" b="0" dirty="0" err="1"/>
              <a:t>divided_clk</a:t>
            </a:r>
            <a:r>
              <a:rPr lang="en-US" sz="1800" b="0" dirty="0"/>
              <a:t> = '1' </a:t>
            </a:r>
            <a:r>
              <a:rPr lang="en-US" sz="1800" dirty="0"/>
              <a:t>else</a:t>
            </a:r>
            <a:r>
              <a:rPr lang="en-US" sz="1800" b="0" dirty="0"/>
              <a:t> (</a:t>
            </a:r>
            <a:r>
              <a:rPr lang="en-US" sz="1800" dirty="0"/>
              <a:t>others</a:t>
            </a:r>
            <a:r>
              <a:rPr lang="en-US" sz="1800" b="0" dirty="0"/>
              <a:t> =&gt; '0');</a:t>
            </a:r>
          </a:p>
          <a:p>
            <a:endParaRPr lang="en-US" sz="1800" b="0" dirty="0"/>
          </a:p>
          <a:p>
            <a:r>
              <a:rPr lang="en-US" sz="1800" b="0" dirty="0"/>
              <a:t>div	</a:t>
            </a:r>
            <a:r>
              <a:rPr lang="en-US" sz="1800" b="0" dirty="0" smtClean="0"/>
              <a:t>:</a:t>
            </a:r>
            <a:r>
              <a:rPr lang="en-US" sz="1800" b="0" dirty="0"/>
              <a:t>	</a:t>
            </a:r>
            <a:r>
              <a:rPr lang="en-US" sz="1800" dirty="0"/>
              <a:t>entity</a:t>
            </a:r>
            <a:r>
              <a:rPr lang="en-US" sz="1800" b="0" dirty="0"/>
              <a:t> </a:t>
            </a:r>
            <a:r>
              <a:rPr lang="en-US" sz="1800" b="0" dirty="0" err="1"/>
              <a:t>work.clock_divider</a:t>
            </a:r>
            <a:r>
              <a:rPr lang="en-US" sz="1800" b="0" dirty="0"/>
              <a:t> </a:t>
            </a:r>
          </a:p>
          <a:p>
            <a:r>
              <a:rPr lang="en-US" sz="1800" b="0" dirty="0"/>
              <a:t>		</a:t>
            </a:r>
            <a:r>
              <a:rPr lang="en-US" sz="1800" dirty="0" smtClean="0"/>
              <a:t>port map</a:t>
            </a:r>
            <a:r>
              <a:rPr lang="en-US" sz="1800" b="0" dirty="0" smtClean="0"/>
              <a:t>( </a:t>
            </a:r>
            <a:r>
              <a:rPr lang="en-US" sz="1800" b="0" dirty="0" err="1" smtClean="0"/>
              <a:t>clk</a:t>
            </a:r>
            <a:r>
              <a:rPr lang="en-US" sz="1800" b="0" dirty="0"/>
              <a:t>, '0', </a:t>
            </a:r>
            <a:r>
              <a:rPr lang="en-US" sz="1800" b="0" dirty="0" err="1"/>
              <a:t>divided_clk</a:t>
            </a:r>
            <a:r>
              <a:rPr lang="en-US" sz="1800" b="0" dirty="0" smtClean="0"/>
              <a:t>);</a:t>
            </a:r>
            <a:endParaRPr lang="en-US" sz="1800" b="0" dirty="0"/>
          </a:p>
          <a:p>
            <a:r>
              <a:rPr lang="en-US" sz="1800" dirty="0"/>
              <a:t>end</a:t>
            </a:r>
            <a:r>
              <a:rPr lang="en-US" sz="1800" b="0" dirty="0"/>
              <a:t> </a:t>
            </a:r>
            <a:r>
              <a:rPr lang="en-US" sz="1800" b="0" dirty="0" smtClean="0">
                <a:solidFill>
                  <a:srgbClr val="0070C0"/>
                </a:solidFill>
              </a:rPr>
              <a:t>my</a:t>
            </a:r>
            <a:r>
              <a:rPr lang="en-US" sz="1800" b="0" dirty="0" smtClean="0"/>
              <a:t>;</a:t>
            </a:r>
            <a:endParaRPr lang="en-US" sz="1800" b="0" dirty="0"/>
          </a:p>
        </p:txBody>
      </p:sp>
      <p:sp>
        <p:nvSpPr>
          <p:cNvPr id="4" name="Rectangle 3"/>
          <p:cNvSpPr/>
          <p:nvPr/>
        </p:nvSpPr>
        <p:spPr>
          <a:xfrm>
            <a:off x="6420729" y="4267200"/>
            <a:ext cx="26670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pt-PT" sz="1800" dirty="0" smtClean="0">
                <a:ln w="11430"/>
                <a:solidFill>
                  <a:srgbClr val="0099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Frequência do relógio da placa </a:t>
            </a:r>
            <a:r>
              <a:rPr lang="pt-PT" sz="2400" i="1" u="sng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 MHz</a:t>
            </a:r>
            <a:endParaRPr lang="pt-PT" sz="2400" b="1" i="1" u="sng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914400"/>
            <a:ext cx="2754280" cy="132343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sz="2000" dirty="0" smtClean="0"/>
              <a:t>VHDL:</a:t>
            </a:r>
          </a:p>
          <a:p>
            <a:pPr marL="457200" indent="-457200">
              <a:buAutoNum type="arabicPeriod"/>
            </a:pPr>
            <a:r>
              <a:rPr lang="pt-PT" sz="2000" dirty="0" smtClean="0"/>
              <a:t>Comportamental.</a:t>
            </a:r>
          </a:p>
          <a:p>
            <a:pPr marL="457200" indent="-457200">
              <a:buAutoNum type="arabicPeriod"/>
            </a:pPr>
            <a:r>
              <a:rPr lang="pt-PT" sz="2000" dirty="0" smtClean="0"/>
              <a:t>Estrutural.</a:t>
            </a:r>
          </a:p>
          <a:p>
            <a:pPr marL="457200" indent="-457200">
              <a:buAutoNum type="arabicPeriod"/>
            </a:pPr>
            <a:r>
              <a:rPr lang="pt-PT" sz="2000" dirty="0" smtClean="0"/>
              <a:t>Misto</a:t>
            </a:r>
            <a:endParaRPr lang="en-US" sz="2000" dirty="0"/>
          </a:p>
        </p:txBody>
      </p:sp>
      <p:sp>
        <p:nvSpPr>
          <p:cNvPr id="6" name="Freeform 5"/>
          <p:cNvSpPr/>
          <p:nvPr/>
        </p:nvSpPr>
        <p:spPr>
          <a:xfrm>
            <a:off x="4902591" y="1737360"/>
            <a:ext cx="3577570" cy="4157003"/>
          </a:xfrm>
          <a:custGeom>
            <a:avLst/>
            <a:gdLst>
              <a:gd name="connsiteX0" fmla="*/ 3080824 w 3577570"/>
              <a:gd name="connsiteY0" fmla="*/ 0 h 4157003"/>
              <a:gd name="connsiteX1" fmla="*/ 3432517 w 3577570"/>
              <a:gd name="connsiteY1" fmla="*/ 1005840 h 4157003"/>
              <a:gd name="connsiteX2" fmla="*/ 977704 w 3577570"/>
              <a:gd name="connsiteY2" fmla="*/ 2363372 h 4157003"/>
              <a:gd name="connsiteX3" fmla="*/ 1695157 w 3577570"/>
              <a:gd name="connsiteY3" fmla="*/ 3671668 h 4157003"/>
              <a:gd name="connsiteX4" fmla="*/ 0 w 3577570"/>
              <a:gd name="connsiteY4" fmla="*/ 4157003 h 415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7570" h="4157003">
                <a:moveTo>
                  <a:pt x="3080824" y="0"/>
                </a:moveTo>
                <a:cubicBezTo>
                  <a:pt x="3431930" y="305972"/>
                  <a:pt x="3783037" y="611945"/>
                  <a:pt x="3432517" y="1005840"/>
                </a:cubicBezTo>
                <a:cubicBezTo>
                  <a:pt x="3081997" y="1399735"/>
                  <a:pt x="1267264" y="1919067"/>
                  <a:pt x="977704" y="2363372"/>
                </a:cubicBezTo>
                <a:cubicBezTo>
                  <a:pt x="688144" y="2807677"/>
                  <a:pt x="1858108" y="3372730"/>
                  <a:pt x="1695157" y="3671668"/>
                </a:cubicBezTo>
                <a:cubicBezTo>
                  <a:pt x="1532206" y="3970607"/>
                  <a:pt x="766103" y="4063805"/>
                  <a:pt x="0" y="4157003"/>
                </a:cubicBezTo>
              </a:path>
            </a:pathLst>
          </a:custGeom>
          <a:noFill/>
          <a:ln w="28575">
            <a:solidFill>
              <a:srgbClr val="FF0000"/>
            </a:solidFill>
            <a:miter lim="800000"/>
            <a:headEnd type="diamond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24034" y="3135868"/>
            <a:ext cx="23262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sz="1800" b="0" dirty="0" smtClean="0"/>
              <a:t>Declaração de sinais</a:t>
            </a:r>
            <a:endParaRPr lang="en-US" sz="1800" b="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98277" y="3467686"/>
            <a:ext cx="914400" cy="654148"/>
          </a:xfrm>
          <a:prstGeom prst="straightConnector1">
            <a:avLst/>
          </a:prstGeom>
          <a:noFill/>
          <a:ln w="28575">
            <a:solidFill>
              <a:srgbClr val="FF0000"/>
            </a:solidFill>
            <a:miter lim="800000"/>
            <a:headEnd type="diamond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9600" y="-28138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pt-PT" sz="32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VHDL (</a:t>
            </a:r>
            <a:r>
              <a:rPr lang="pt-PT" sz="3200" dirty="0" smtClean="0"/>
              <a:t>três tipos de descrição </a:t>
            </a:r>
            <a:r>
              <a:rPr lang="pt-PT" sz="3200" dirty="0"/>
              <a:t>principais</a:t>
            </a:r>
            <a:r>
              <a:rPr lang="pt-PT" sz="32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endParaRPr lang="pt-PT" sz="3200" b="1" u="sng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46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50</a:t>
            </a:fld>
            <a:endParaRPr lang="en-US" altLang="ja-JP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" y="282720"/>
            <a:ext cx="9119419" cy="649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40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38936" y="6416675"/>
            <a:ext cx="2133600" cy="365125"/>
          </a:xfrm>
        </p:spPr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4" name="Rectangle 3"/>
          <p:cNvSpPr/>
          <p:nvPr/>
        </p:nvSpPr>
        <p:spPr>
          <a:xfrm>
            <a:off x="76200" y="10668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PT" sz="1400" b="0" dirty="0" smtClean="0">
                <a:solidFill>
                  <a:srgbClr val="002060"/>
                </a:solidFill>
              </a:rPr>
              <a:t>Declaração de bibliotecas</a:t>
            </a:r>
          </a:p>
          <a:p>
            <a:r>
              <a:rPr lang="pt-PT" sz="1400" dirty="0" err="1" smtClean="0">
                <a:solidFill>
                  <a:schemeClr val="tx1"/>
                </a:solidFill>
              </a:rPr>
              <a:t>library</a:t>
            </a:r>
            <a:r>
              <a:rPr lang="pt-PT" sz="1400" b="0" dirty="0" smtClean="0">
                <a:solidFill>
                  <a:schemeClr val="tx1"/>
                </a:solidFill>
              </a:rPr>
              <a:t> . . .</a:t>
            </a:r>
          </a:p>
          <a:p>
            <a:r>
              <a:rPr lang="pt-PT" sz="1400" dirty="0" smtClean="0">
                <a:solidFill>
                  <a:schemeClr val="tx1"/>
                </a:solidFill>
              </a:rPr>
              <a:t>use</a:t>
            </a:r>
            <a:r>
              <a:rPr lang="pt-PT" sz="1400" b="0" dirty="0" smtClean="0">
                <a:solidFill>
                  <a:schemeClr val="tx1"/>
                </a:solidFill>
              </a:rPr>
              <a:t> . . . 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981200"/>
            <a:ext cx="35814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PT" sz="1400" b="0" dirty="0" smtClean="0">
                <a:solidFill>
                  <a:srgbClr val="002060"/>
                </a:solidFill>
              </a:rPr>
              <a:t>Descrição de entidade (interface) </a:t>
            </a:r>
          </a:p>
          <a:p>
            <a:r>
              <a:rPr lang="pt-PT" sz="1400" dirty="0" err="1" smtClean="0">
                <a:solidFill>
                  <a:schemeClr val="tx1"/>
                </a:solidFill>
              </a:rPr>
              <a:t>entity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b="0" dirty="0" smtClean="0">
                <a:solidFill>
                  <a:schemeClr val="tx1"/>
                </a:solidFill>
              </a:rPr>
              <a:t>&lt;nome de entidade&gt; </a:t>
            </a:r>
            <a:r>
              <a:rPr lang="pt-PT" sz="1400" dirty="0" err="1" smtClean="0">
                <a:solidFill>
                  <a:schemeClr val="tx1"/>
                </a:solidFill>
              </a:rPr>
              <a:t>is</a:t>
            </a:r>
            <a:endParaRPr lang="pt-PT" sz="1400" dirty="0" smtClean="0">
              <a:solidFill>
                <a:schemeClr val="tx1"/>
              </a:solidFill>
            </a:endParaRPr>
          </a:p>
          <a:p>
            <a:r>
              <a:rPr lang="pt-PT" sz="1400" b="0" dirty="0" smtClean="0">
                <a:solidFill>
                  <a:schemeClr val="tx1"/>
                </a:solidFill>
              </a:rPr>
              <a:t>Declaração de parâmetros genéricos – </a:t>
            </a:r>
            <a:r>
              <a:rPr lang="pt-PT" sz="1400" dirty="0" err="1" smtClean="0">
                <a:solidFill>
                  <a:schemeClr val="tx1"/>
                </a:solidFill>
              </a:rPr>
              <a:t>generic</a:t>
            </a:r>
            <a:endParaRPr lang="pt-PT" sz="1400" dirty="0" smtClean="0">
              <a:solidFill>
                <a:schemeClr val="tx1"/>
              </a:solidFill>
            </a:endParaRPr>
          </a:p>
          <a:p>
            <a:r>
              <a:rPr lang="pt-PT" sz="1400" b="0" dirty="0">
                <a:solidFill>
                  <a:schemeClr val="tx1"/>
                </a:solidFill>
              </a:rPr>
              <a:t>Declaração de </a:t>
            </a:r>
            <a:r>
              <a:rPr lang="pt-PT" sz="1400" b="0" dirty="0" smtClean="0">
                <a:solidFill>
                  <a:schemeClr val="tx1"/>
                </a:solidFill>
              </a:rPr>
              <a:t>portas – </a:t>
            </a:r>
            <a:r>
              <a:rPr lang="pt-PT" sz="1400" dirty="0" err="1" smtClean="0">
                <a:solidFill>
                  <a:schemeClr val="tx1"/>
                </a:solidFill>
              </a:rPr>
              <a:t>port</a:t>
            </a:r>
            <a:endParaRPr lang="pt-PT" sz="1400" dirty="0" smtClean="0">
              <a:solidFill>
                <a:schemeClr val="tx1"/>
              </a:solidFill>
            </a:endParaRPr>
          </a:p>
          <a:p>
            <a:r>
              <a:rPr lang="pt-PT" sz="1400" dirty="0" err="1" smtClean="0">
                <a:solidFill>
                  <a:schemeClr val="tx1"/>
                </a:solidFill>
              </a:rPr>
              <a:t>end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b="0" dirty="0">
                <a:solidFill>
                  <a:schemeClr val="tx1"/>
                </a:solidFill>
              </a:rPr>
              <a:t>&lt;nome de entidade&gt;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133600" y="14478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71888" y="1033464"/>
            <a:ext cx="2912977" cy="830997"/>
          </a:xfrm>
          <a:prstGeom prst="rect">
            <a:avLst/>
          </a:prstGeom>
          <a:solidFill>
            <a:srgbClr val="FBFB25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library</a:t>
            </a:r>
            <a:r>
              <a:rPr lang="en-US" sz="1200" b="0" dirty="0">
                <a:solidFill>
                  <a:schemeClr val="tx1"/>
                </a:solidFill>
              </a:rPr>
              <a:t> IEEE;</a:t>
            </a:r>
          </a:p>
          <a:p>
            <a:r>
              <a:rPr lang="en-US" sz="1200" dirty="0">
                <a:solidFill>
                  <a:schemeClr val="tx1"/>
                </a:solidFill>
              </a:rPr>
              <a:t>use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</a:rPr>
              <a:t>IEEE.STD_LOGIC_1164.</a:t>
            </a:r>
            <a:r>
              <a:rPr lang="en-US" sz="1200" dirty="0" smtClean="0">
                <a:solidFill>
                  <a:schemeClr val="tx1"/>
                </a:solidFill>
              </a:rPr>
              <a:t>all</a:t>
            </a:r>
            <a:r>
              <a:rPr lang="en-US" sz="1200" b="0" dirty="0" smtClean="0">
                <a:solidFill>
                  <a:schemeClr val="tx1"/>
                </a:solidFill>
              </a:rPr>
              <a:t>;</a:t>
            </a:r>
            <a:endParaRPr lang="en-US" sz="1200" b="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use</a:t>
            </a:r>
            <a:r>
              <a:rPr lang="en-US" sz="1200" b="0" dirty="0">
                <a:solidFill>
                  <a:srgbClr val="0070C0"/>
                </a:solidFill>
              </a:rPr>
              <a:t> </a:t>
            </a:r>
            <a:r>
              <a:rPr lang="en-US" sz="1200" b="0" dirty="0" err="1" smtClean="0">
                <a:solidFill>
                  <a:srgbClr val="0070C0"/>
                </a:solidFill>
              </a:rPr>
              <a:t>IEEE.STD_LOGIC_ARITH.</a:t>
            </a:r>
            <a:r>
              <a:rPr lang="en-US" sz="1200" dirty="0" err="1" smtClean="0">
                <a:solidFill>
                  <a:srgbClr val="0070C0"/>
                </a:solidFill>
              </a:rPr>
              <a:t>all</a:t>
            </a:r>
            <a:r>
              <a:rPr lang="en-US" sz="1200" b="0" dirty="0" smtClean="0">
                <a:solidFill>
                  <a:srgbClr val="0070C0"/>
                </a:solidFill>
              </a:rPr>
              <a:t>;</a:t>
            </a:r>
            <a:endParaRPr lang="en-US" sz="1200" b="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use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</a:rPr>
              <a:t>IEEE.STD_LOGIC_UNSIGNED.</a:t>
            </a:r>
            <a:r>
              <a:rPr lang="en-US" sz="1200" dirty="0" smtClean="0">
                <a:solidFill>
                  <a:schemeClr val="tx1"/>
                </a:solidFill>
              </a:rPr>
              <a:t>all</a:t>
            </a:r>
            <a:r>
              <a:rPr lang="en-US" sz="1200" b="0" dirty="0" smtClean="0">
                <a:solidFill>
                  <a:schemeClr val="tx1"/>
                </a:solidFill>
              </a:rPr>
              <a:t>;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2736" y="1032301"/>
            <a:ext cx="2454518" cy="830997"/>
          </a:xfrm>
          <a:prstGeom prst="rect">
            <a:avLst/>
          </a:prstGeom>
          <a:solidFill>
            <a:srgbClr val="FBFB25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library</a:t>
            </a:r>
            <a:r>
              <a:rPr lang="en-US" sz="1200" b="0" dirty="0">
                <a:solidFill>
                  <a:schemeClr val="tx1"/>
                </a:solidFill>
              </a:rPr>
              <a:t> IEEE;</a:t>
            </a:r>
          </a:p>
          <a:p>
            <a:r>
              <a:rPr lang="en-US" sz="1200" dirty="0">
                <a:solidFill>
                  <a:schemeClr val="tx1"/>
                </a:solidFill>
              </a:rPr>
              <a:t>use</a:t>
            </a:r>
            <a:r>
              <a:rPr lang="en-US" sz="1200" b="0" dirty="0">
                <a:solidFill>
                  <a:schemeClr val="tx1"/>
                </a:solidFill>
              </a:rPr>
              <a:t> IEEE.std_logic_1164.</a:t>
            </a:r>
            <a:r>
              <a:rPr lang="en-US" sz="1200" dirty="0">
                <a:solidFill>
                  <a:schemeClr val="tx1"/>
                </a:solidFill>
              </a:rPr>
              <a:t>all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use</a:t>
            </a:r>
            <a:r>
              <a:rPr lang="en-US" sz="1200" b="0" dirty="0">
                <a:solidFill>
                  <a:srgbClr val="0070C0"/>
                </a:solidFill>
              </a:rPr>
              <a:t> </a:t>
            </a:r>
            <a:r>
              <a:rPr lang="en-US" sz="1200" b="0" dirty="0" err="1">
                <a:solidFill>
                  <a:srgbClr val="0070C0"/>
                </a:solidFill>
              </a:rPr>
              <a:t>IEEE.numeric_std.</a:t>
            </a:r>
            <a:r>
              <a:rPr lang="en-US" sz="1200" dirty="0" err="1">
                <a:solidFill>
                  <a:srgbClr val="0070C0"/>
                </a:solidFill>
              </a:rPr>
              <a:t>all</a:t>
            </a:r>
            <a:r>
              <a:rPr lang="en-US" sz="1200" b="0" dirty="0">
                <a:solidFill>
                  <a:srgbClr val="0070C0"/>
                </a:solidFill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</a:rPr>
              <a:t>use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IEEE.std_logic_unsigned.</a:t>
            </a:r>
            <a:r>
              <a:rPr lang="en-US" sz="1200" dirty="0" err="1">
                <a:solidFill>
                  <a:schemeClr val="tx1"/>
                </a:solidFill>
              </a:rPr>
              <a:t>all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50456" y="2543176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0960" y="3276600"/>
            <a:ext cx="4752976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PT" sz="1400" b="0" dirty="0" smtClean="0">
                <a:solidFill>
                  <a:srgbClr val="002060"/>
                </a:solidFill>
              </a:rPr>
              <a:t>Descrição de </a:t>
            </a:r>
            <a:r>
              <a:rPr lang="pt-PT" sz="1400" b="0" dirty="0" err="1" smtClean="0">
                <a:solidFill>
                  <a:srgbClr val="002060"/>
                </a:solidFill>
              </a:rPr>
              <a:t>arquitetura</a:t>
            </a:r>
            <a:r>
              <a:rPr lang="pt-PT" sz="1400" b="0" dirty="0" smtClean="0">
                <a:solidFill>
                  <a:srgbClr val="002060"/>
                </a:solidFill>
              </a:rPr>
              <a:t> (funcionalidade) </a:t>
            </a:r>
          </a:p>
          <a:p>
            <a:r>
              <a:rPr lang="pt-PT" sz="1400" dirty="0" err="1" smtClean="0">
                <a:solidFill>
                  <a:schemeClr val="tx1"/>
                </a:solidFill>
              </a:rPr>
              <a:t>arquitecture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b="0" dirty="0" smtClean="0">
                <a:solidFill>
                  <a:schemeClr val="tx1"/>
                </a:solidFill>
              </a:rPr>
              <a:t>&lt;nome </a:t>
            </a:r>
            <a:r>
              <a:rPr lang="pt-PT" sz="1400" b="0" dirty="0">
                <a:solidFill>
                  <a:schemeClr val="tx1"/>
                </a:solidFill>
              </a:rPr>
              <a:t>de </a:t>
            </a:r>
            <a:r>
              <a:rPr lang="pt-PT" sz="1400" b="0" dirty="0" err="1">
                <a:solidFill>
                  <a:schemeClr val="tx1"/>
                </a:solidFill>
              </a:rPr>
              <a:t>arquitetura</a:t>
            </a:r>
            <a:r>
              <a:rPr lang="pt-PT" sz="1400" b="0" dirty="0">
                <a:solidFill>
                  <a:schemeClr val="tx1"/>
                </a:solidFill>
              </a:rPr>
              <a:t> </a:t>
            </a:r>
            <a:r>
              <a:rPr lang="pt-PT" sz="1400" b="0" dirty="0" smtClean="0">
                <a:solidFill>
                  <a:schemeClr val="tx1"/>
                </a:solidFill>
              </a:rPr>
              <a:t>&gt; </a:t>
            </a:r>
            <a:r>
              <a:rPr lang="pt-PT" sz="1400" dirty="0" err="1" smtClean="0">
                <a:solidFill>
                  <a:schemeClr val="tx1"/>
                </a:solidFill>
              </a:rPr>
              <a:t>of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b="0" dirty="0">
                <a:solidFill>
                  <a:schemeClr val="tx1"/>
                </a:solidFill>
              </a:rPr>
              <a:t>&lt;nome de entidade&gt;</a:t>
            </a:r>
            <a:r>
              <a:rPr lang="pt-PT" sz="1400" b="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is</a:t>
            </a:r>
            <a:endParaRPr lang="pt-PT" sz="1400" dirty="0" smtClean="0">
              <a:solidFill>
                <a:schemeClr val="tx1"/>
              </a:solidFill>
            </a:endParaRPr>
          </a:p>
          <a:p>
            <a:r>
              <a:rPr lang="pt-PT" sz="1400" b="0" dirty="0" smtClean="0">
                <a:solidFill>
                  <a:schemeClr val="tx1"/>
                </a:solidFill>
              </a:rPr>
              <a:t>Declaração de sinais– </a:t>
            </a:r>
            <a:r>
              <a:rPr lang="pt-PT" sz="1400" dirty="0" err="1" smtClean="0">
                <a:solidFill>
                  <a:schemeClr val="tx1"/>
                </a:solidFill>
              </a:rPr>
              <a:t>signal</a:t>
            </a:r>
            <a:endParaRPr lang="pt-PT" sz="1400" dirty="0" smtClean="0">
              <a:solidFill>
                <a:schemeClr val="tx1"/>
              </a:solidFill>
            </a:endParaRPr>
          </a:p>
          <a:p>
            <a:r>
              <a:rPr lang="pt-PT" sz="1400" b="0" dirty="0">
                <a:solidFill>
                  <a:schemeClr val="tx1"/>
                </a:solidFill>
              </a:rPr>
              <a:t>Declaração de </a:t>
            </a:r>
            <a:r>
              <a:rPr lang="pt-PT" sz="1400" b="0" dirty="0" smtClean="0">
                <a:solidFill>
                  <a:schemeClr val="tx1"/>
                </a:solidFill>
              </a:rPr>
              <a:t>constantes – </a:t>
            </a:r>
            <a:r>
              <a:rPr lang="pt-PT" sz="1400" dirty="0" err="1" smtClean="0">
                <a:solidFill>
                  <a:schemeClr val="tx1"/>
                </a:solidFill>
              </a:rPr>
              <a:t>constant</a:t>
            </a:r>
            <a:endParaRPr lang="pt-PT" sz="1400" dirty="0" smtClean="0">
              <a:solidFill>
                <a:schemeClr val="tx1"/>
              </a:solidFill>
            </a:endParaRPr>
          </a:p>
          <a:p>
            <a:r>
              <a:rPr lang="pt-PT" sz="1400" b="0" dirty="0">
                <a:solidFill>
                  <a:schemeClr val="tx1"/>
                </a:solidFill>
              </a:rPr>
              <a:t>Declaração de </a:t>
            </a:r>
            <a:r>
              <a:rPr lang="pt-PT" sz="1400" b="0" dirty="0" smtClean="0">
                <a:solidFill>
                  <a:schemeClr val="tx1"/>
                </a:solidFill>
              </a:rPr>
              <a:t>tipos– </a:t>
            </a:r>
            <a:r>
              <a:rPr lang="pt-PT" sz="1400" dirty="0" err="1" smtClean="0">
                <a:solidFill>
                  <a:schemeClr val="tx1"/>
                </a:solidFill>
              </a:rPr>
              <a:t>type</a:t>
            </a:r>
            <a:endParaRPr lang="pt-PT" sz="1400" dirty="0" smtClean="0">
              <a:solidFill>
                <a:schemeClr val="tx1"/>
              </a:solidFill>
            </a:endParaRPr>
          </a:p>
          <a:p>
            <a:r>
              <a:rPr lang="pt-PT" sz="1400" b="0" dirty="0">
                <a:solidFill>
                  <a:schemeClr val="tx1"/>
                </a:solidFill>
              </a:rPr>
              <a:t>Declaração de </a:t>
            </a:r>
            <a:r>
              <a:rPr lang="pt-PT" sz="1400" b="0" dirty="0" smtClean="0">
                <a:solidFill>
                  <a:schemeClr val="tx1"/>
                </a:solidFill>
              </a:rPr>
              <a:t>componentes– </a:t>
            </a:r>
            <a:r>
              <a:rPr lang="pt-PT" sz="1400" dirty="0" err="1" smtClean="0">
                <a:solidFill>
                  <a:schemeClr val="tx1"/>
                </a:solidFill>
              </a:rPr>
              <a:t>component</a:t>
            </a:r>
            <a:endParaRPr lang="pt-PT" sz="1400" dirty="0" smtClean="0">
              <a:solidFill>
                <a:schemeClr val="tx1"/>
              </a:solidFill>
            </a:endParaRPr>
          </a:p>
          <a:p>
            <a:r>
              <a:rPr lang="pt-PT" sz="1400" b="0" dirty="0">
                <a:solidFill>
                  <a:schemeClr val="tx1"/>
                </a:solidFill>
              </a:rPr>
              <a:t>Declaração de </a:t>
            </a:r>
            <a:r>
              <a:rPr lang="pt-PT" sz="1400" b="0" dirty="0" smtClean="0">
                <a:solidFill>
                  <a:schemeClr val="tx1"/>
                </a:solidFill>
              </a:rPr>
              <a:t>funções– </a:t>
            </a:r>
            <a:r>
              <a:rPr lang="pt-PT" sz="1400" dirty="0" err="1" smtClean="0">
                <a:solidFill>
                  <a:schemeClr val="tx1"/>
                </a:solidFill>
              </a:rPr>
              <a:t>function</a:t>
            </a:r>
            <a:endParaRPr lang="pt-PT" sz="1400" dirty="0" smtClean="0">
              <a:solidFill>
                <a:schemeClr val="tx1"/>
              </a:solidFill>
            </a:endParaRPr>
          </a:p>
          <a:p>
            <a:r>
              <a:rPr lang="pt-PT" sz="1400" b="0" dirty="0">
                <a:solidFill>
                  <a:schemeClr val="tx1"/>
                </a:solidFill>
              </a:rPr>
              <a:t>Declaração de </a:t>
            </a:r>
            <a:r>
              <a:rPr lang="pt-PT" sz="1400" b="0" dirty="0" smtClean="0">
                <a:solidFill>
                  <a:schemeClr val="tx1"/>
                </a:solidFill>
              </a:rPr>
              <a:t>procedimentos– </a:t>
            </a:r>
            <a:r>
              <a:rPr lang="pt-PT" sz="1400" dirty="0" err="1" smtClean="0">
                <a:solidFill>
                  <a:schemeClr val="tx1"/>
                </a:solidFill>
              </a:rPr>
              <a:t>procedure</a:t>
            </a:r>
            <a:endParaRPr lang="pt-PT" sz="1400" dirty="0" smtClean="0">
              <a:solidFill>
                <a:schemeClr val="tx1"/>
              </a:solidFill>
            </a:endParaRPr>
          </a:p>
          <a:p>
            <a:r>
              <a:rPr lang="pt-PT" sz="1400" b="0" dirty="0">
                <a:solidFill>
                  <a:schemeClr val="tx1"/>
                </a:solidFill>
              </a:rPr>
              <a:t>Declaração de </a:t>
            </a:r>
            <a:r>
              <a:rPr lang="pt-PT" sz="1400" b="0" dirty="0" smtClean="0">
                <a:solidFill>
                  <a:schemeClr val="tx1"/>
                </a:solidFill>
              </a:rPr>
              <a:t>variáveis partilhadas– </a:t>
            </a:r>
            <a:r>
              <a:rPr lang="pt-PT" sz="1400" dirty="0" err="1" smtClean="0">
                <a:solidFill>
                  <a:schemeClr val="tx1"/>
                </a:solidFill>
              </a:rPr>
              <a:t>shared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variable</a:t>
            </a:r>
            <a:endParaRPr lang="pt-PT" sz="1400" dirty="0" smtClean="0">
              <a:solidFill>
                <a:schemeClr val="tx1"/>
              </a:solidFill>
            </a:endParaRPr>
          </a:p>
          <a:p>
            <a:r>
              <a:rPr lang="pt-PT" sz="1400" dirty="0" err="1" smtClean="0">
                <a:solidFill>
                  <a:schemeClr val="tx1"/>
                </a:solidFill>
              </a:rPr>
              <a:t>begin</a:t>
            </a:r>
            <a:endParaRPr lang="pt-PT" sz="1400" dirty="0" smtClean="0">
              <a:solidFill>
                <a:schemeClr val="tx1"/>
              </a:solidFill>
            </a:endParaRPr>
          </a:p>
          <a:p>
            <a:r>
              <a:rPr lang="pt-PT" sz="1400" b="0" dirty="0" smtClean="0">
                <a:solidFill>
                  <a:schemeClr val="tx1"/>
                </a:solidFill>
              </a:rPr>
              <a:t>	Corpo de </a:t>
            </a:r>
            <a:r>
              <a:rPr lang="pt-PT" sz="1400" b="0" dirty="0" err="1" smtClean="0">
                <a:solidFill>
                  <a:schemeClr val="tx1"/>
                </a:solidFill>
              </a:rPr>
              <a:t>arquitetura</a:t>
            </a:r>
            <a:endParaRPr lang="pt-PT" sz="1400" b="0" dirty="0" smtClean="0">
              <a:solidFill>
                <a:schemeClr val="tx1"/>
              </a:solidFill>
            </a:endParaRPr>
          </a:p>
          <a:p>
            <a:r>
              <a:rPr lang="pt-PT" sz="1400" dirty="0" err="1" smtClean="0">
                <a:solidFill>
                  <a:schemeClr val="tx1"/>
                </a:solidFill>
              </a:rPr>
              <a:t>end</a:t>
            </a:r>
            <a:r>
              <a:rPr lang="pt-PT" sz="1400" b="0" dirty="0" smtClean="0">
                <a:solidFill>
                  <a:schemeClr val="tx1"/>
                </a:solidFill>
              </a:rPr>
              <a:t> </a:t>
            </a:r>
            <a:r>
              <a:rPr lang="pt-PT" sz="1400" b="0" dirty="0">
                <a:solidFill>
                  <a:schemeClr val="tx1"/>
                </a:solidFill>
              </a:rPr>
              <a:t>&lt;nome de </a:t>
            </a:r>
            <a:r>
              <a:rPr lang="pt-PT" sz="1400" b="0" dirty="0" err="1">
                <a:solidFill>
                  <a:schemeClr val="tx1"/>
                </a:solidFill>
              </a:rPr>
              <a:t>arquitetura</a:t>
            </a:r>
            <a:r>
              <a:rPr lang="pt-PT" sz="1400" b="0" dirty="0">
                <a:solidFill>
                  <a:schemeClr val="tx1"/>
                </a:solidFill>
              </a:rPr>
              <a:t> &gt;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4456" y="1989903"/>
            <a:ext cx="3825086" cy="1569660"/>
          </a:xfrm>
          <a:prstGeom prst="rect">
            <a:avLst/>
          </a:prstGeom>
          <a:solidFill>
            <a:srgbClr val="FBFB25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entity</a:t>
            </a:r>
            <a:r>
              <a:rPr lang="en-US" b="0" dirty="0"/>
              <a:t> Counter </a:t>
            </a:r>
            <a:r>
              <a:rPr lang="en-US" dirty="0">
                <a:solidFill>
                  <a:srgbClr val="002060"/>
                </a:solidFill>
              </a:rPr>
              <a:t>is</a:t>
            </a:r>
          </a:p>
          <a:p>
            <a:r>
              <a:rPr lang="en-US" b="0" dirty="0"/>
              <a:t>    </a:t>
            </a:r>
            <a:r>
              <a:rPr lang="en-US" dirty="0"/>
              <a:t>generic</a:t>
            </a:r>
            <a:r>
              <a:rPr lang="en-US" b="0" dirty="0"/>
              <a:t> (</a:t>
            </a:r>
            <a:r>
              <a:rPr lang="en-US" b="0" dirty="0">
                <a:solidFill>
                  <a:srgbClr val="C00000"/>
                </a:solidFill>
              </a:rPr>
              <a:t>N</a:t>
            </a:r>
            <a:r>
              <a:rPr lang="en-US" b="0" dirty="0"/>
              <a:t> : integer := 3);</a:t>
            </a:r>
          </a:p>
          <a:p>
            <a:r>
              <a:rPr lang="en-US" b="0" dirty="0"/>
              <a:t>    </a:t>
            </a:r>
            <a:r>
              <a:rPr lang="en-US" dirty="0"/>
              <a:t>port</a:t>
            </a:r>
            <a:r>
              <a:rPr lang="en-US" b="0" dirty="0"/>
              <a:t> (  </a:t>
            </a:r>
          </a:p>
          <a:p>
            <a:r>
              <a:rPr lang="en-US" b="0" dirty="0"/>
              <a:t>            </a:t>
            </a:r>
            <a:r>
              <a:rPr lang="en-US" b="0" dirty="0" smtClean="0"/>
              <a:t>reset	: </a:t>
            </a:r>
            <a:r>
              <a:rPr lang="en-US" dirty="0"/>
              <a:t>in</a:t>
            </a:r>
            <a:r>
              <a:rPr lang="en-US" b="0" dirty="0"/>
              <a:t>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r>
              <a:rPr lang="en-US" b="0" dirty="0"/>
              <a:t>            </a:t>
            </a:r>
            <a:r>
              <a:rPr lang="en-US" b="0" dirty="0" err="1"/>
              <a:t>clk</a:t>
            </a:r>
            <a:r>
              <a:rPr lang="en-US" b="0" dirty="0"/>
              <a:t>     : </a:t>
            </a:r>
            <a:r>
              <a:rPr lang="en-US" dirty="0"/>
              <a:t>in</a:t>
            </a:r>
            <a:r>
              <a:rPr lang="en-US" b="0" dirty="0"/>
              <a:t>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r>
              <a:rPr lang="en-US" b="0" dirty="0"/>
              <a:t>            </a:t>
            </a:r>
            <a:r>
              <a:rPr lang="en-US" b="0" dirty="0" err="1"/>
              <a:t>My_count</a:t>
            </a:r>
            <a:r>
              <a:rPr lang="en-US" b="0" dirty="0"/>
              <a:t>: </a:t>
            </a:r>
            <a:r>
              <a:rPr lang="en-US" dirty="0"/>
              <a:t>out</a:t>
            </a:r>
            <a:r>
              <a:rPr lang="en-US" b="0" dirty="0"/>
              <a:t> </a:t>
            </a:r>
            <a:r>
              <a:rPr lang="en-US" b="0" dirty="0" err="1"/>
              <a:t>std_logic_vector</a:t>
            </a:r>
            <a:r>
              <a:rPr lang="en-US" b="0" dirty="0"/>
              <a:t>(</a:t>
            </a:r>
            <a:r>
              <a:rPr lang="en-US" b="0" dirty="0">
                <a:solidFill>
                  <a:srgbClr val="C00000"/>
                </a:solidFill>
              </a:rPr>
              <a:t>N</a:t>
            </a:r>
            <a:r>
              <a:rPr lang="en-US" b="0" dirty="0"/>
              <a:t> </a:t>
            </a:r>
            <a:r>
              <a:rPr lang="en-US" dirty="0" err="1"/>
              <a:t>downto</a:t>
            </a:r>
            <a:r>
              <a:rPr lang="en-US" b="0" dirty="0"/>
              <a:t> 0) </a:t>
            </a:r>
          </a:p>
          <a:p>
            <a:r>
              <a:rPr lang="en-US" b="0" dirty="0"/>
              <a:t>            );</a:t>
            </a:r>
          </a:p>
          <a:p>
            <a:r>
              <a:rPr lang="en-US" dirty="0"/>
              <a:t>end</a:t>
            </a:r>
            <a:r>
              <a:rPr lang="en-US" b="0" dirty="0"/>
              <a:t> Counter;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05536" y="3962400"/>
            <a:ext cx="2057399" cy="381000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 smtClean="0">
                <a:solidFill>
                  <a:srgbClr val="002060"/>
                </a:solidFill>
              </a:rPr>
              <a:t>Estrutural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05536" y="4800600"/>
            <a:ext cx="2057400" cy="381000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 smtClean="0">
                <a:solidFill>
                  <a:srgbClr val="002060"/>
                </a:solidFill>
              </a:rPr>
              <a:t>Mista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05536" y="5638800"/>
            <a:ext cx="2057400" cy="381000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dirty="0" smtClean="0">
                <a:solidFill>
                  <a:srgbClr val="002060"/>
                </a:solidFill>
              </a:rPr>
              <a:t>Comportamental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7086999" y="4343400"/>
            <a:ext cx="337737" cy="457200"/>
          </a:xfrm>
          <a:prstGeom prst="downArrow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2060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flipV="1">
            <a:off x="7084216" y="5181600"/>
            <a:ext cx="337737" cy="457200"/>
          </a:xfrm>
          <a:prstGeom prst="downArrow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206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5748336" y="3733800"/>
            <a:ext cx="457200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669380" y="4723904"/>
            <a:ext cx="3086100" cy="833934"/>
          </a:xfrm>
          <a:custGeom>
            <a:avLst/>
            <a:gdLst>
              <a:gd name="connsiteX0" fmla="*/ 0 w 3086100"/>
              <a:gd name="connsiteY0" fmla="*/ 833934 h 833934"/>
              <a:gd name="connsiteX1" fmla="*/ 1743075 w 3086100"/>
              <a:gd name="connsiteY1" fmla="*/ 433884 h 833934"/>
              <a:gd name="connsiteX2" fmla="*/ 1514475 w 3086100"/>
              <a:gd name="connsiteY2" fmla="*/ 5259 h 833934"/>
              <a:gd name="connsiteX3" fmla="*/ 3086100 w 3086100"/>
              <a:gd name="connsiteY3" fmla="*/ 233859 h 83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6100" h="833934">
                <a:moveTo>
                  <a:pt x="0" y="833934"/>
                </a:moveTo>
                <a:cubicBezTo>
                  <a:pt x="745331" y="702965"/>
                  <a:pt x="1490663" y="571996"/>
                  <a:pt x="1743075" y="433884"/>
                </a:cubicBezTo>
                <a:cubicBezTo>
                  <a:pt x="1995487" y="295772"/>
                  <a:pt x="1290638" y="38596"/>
                  <a:pt x="1514475" y="5259"/>
                </a:cubicBezTo>
                <a:cubicBezTo>
                  <a:pt x="1738312" y="-28078"/>
                  <a:pt x="2412206" y="102890"/>
                  <a:pt x="3086100" y="233859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600" y="-28138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pt-PT" sz="32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VHDL (</a:t>
            </a:r>
            <a:r>
              <a:rPr lang="pt-PT" sz="3200" dirty="0" smtClean="0"/>
              <a:t>sumário</a:t>
            </a:r>
            <a:r>
              <a:rPr lang="pt-PT" sz="32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endParaRPr lang="pt-PT" sz="3200" b="1" u="sng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4876800" y="3810000"/>
            <a:ext cx="304800" cy="1447800"/>
          </a:xfrm>
          <a:prstGeom prst="rightBrac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62400" y="632460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800" b="0" dirty="0">
                <a:solidFill>
                  <a:srgbClr val="009900"/>
                </a:solidFill>
              </a:rPr>
              <a:t>parte declarativa de </a:t>
            </a:r>
            <a:r>
              <a:rPr lang="pt-PT" sz="1800" b="0" dirty="0" err="1">
                <a:solidFill>
                  <a:srgbClr val="009900"/>
                </a:solidFill>
              </a:rPr>
              <a:t>arquitetura</a:t>
            </a:r>
            <a:endParaRPr lang="en-US" sz="1800" dirty="0">
              <a:solidFill>
                <a:srgbClr val="009900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5183945" y="4536831"/>
            <a:ext cx="605591" cy="1772529"/>
          </a:xfrm>
          <a:custGeom>
            <a:avLst/>
            <a:gdLst>
              <a:gd name="connsiteX0" fmla="*/ 464233 w 605591"/>
              <a:gd name="connsiteY0" fmla="*/ 1772529 h 1772529"/>
              <a:gd name="connsiteX1" fmla="*/ 126609 w 605591"/>
              <a:gd name="connsiteY1" fmla="*/ 471267 h 1772529"/>
              <a:gd name="connsiteX2" fmla="*/ 604910 w 605591"/>
              <a:gd name="connsiteY2" fmla="*/ 225083 h 1772529"/>
              <a:gd name="connsiteX3" fmla="*/ 0 w 605591"/>
              <a:gd name="connsiteY3" fmla="*/ 0 h 177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591" h="1772529">
                <a:moveTo>
                  <a:pt x="464233" y="1772529"/>
                </a:moveTo>
                <a:cubicBezTo>
                  <a:pt x="283698" y="1250852"/>
                  <a:pt x="103163" y="729175"/>
                  <a:pt x="126609" y="471267"/>
                </a:cubicBezTo>
                <a:cubicBezTo>
                  <a:pt x="150055" y="213359"/>
                  <a:pt x="626011" y="303627"/>
                  <a:pt x="604910" y="225083"/>
                </a:cubicBezTo>
                <a:cubicBezTo>
                  <a:pt x="583809" y="146539"/>
                  <a:pt x="291904" y="73269"/>
                  <a:pt x="0" y="0"/>
                </a:cubicBezTo>
              </a:path>
            </a:pathLst>
          </a:custGeom>
          <a:noFill/>
          <a:ln w="9525">
            <a:solidFill>
              <a:srgbClr val="0099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64302" y="1779455"/>
            <a:ext cx="1142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0" dirty="0">
                <a:solidFill>
                  <a:srgbClr val="009900"/>
                </a:solidFill>
              </a:rPr>
              <a:t>parte declarativa de </a:t>
            </a:r>
            <a:r>
              <a:rPr lang="pt-PT" sz="1400" b="0" dirty="0" smtClean="0">
                <a:solidFill>
                  <a:srgbClr val="009900"/>
                </a:solidFill>
              </a:rPr>
              <a:t>entidade</a:t>
            </a:r>
            <a:endParaRPr lang="en-US" sz="1400" dirty="0">
              <a:solidFill>
                <a:srgbClr val="0099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581400" y="2438400"/>
            <a:ext cx="0" cy="381000"/>
          </a:xfrm>
          <a:prstGeom prst="straightConnector1">
            <a:avLst/>
          </a:prstGeom>
          <a:ln>
            <a:solidFill>
              <a:srgbClr val="00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3" name="TextBox 2"/>
          <p:cNvSpPr txBox="1"/>
          <p:nvPr/>
        </p:nvSpPr>
        <p:spPr>
          <a:xfrm>
            <a:off x="5195083" y="838200"/>
            <a:ext cx="375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0" dirty="0" smtClean="0"/>
              <a:t>-- comentários até final da linha</a:t>
            </a:r>
            <a:endParaRPr lang="en-US" sz="2000" b="0" dirty="0"/>
          </a:p>
        </p:txBody>
      </p:sp>
      <p:sp>
        <p:nvSpPr>
          <p:cNvPr id="4" name="Down Arrow 3"/>
          <p:cNvSpPr/>
          <p:nvPr/>
        </p:nvSpPr>
        <p:spPr>
          <a:xfrm>
            <a:off x="5271283" y="4572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466725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0" y="381000"/>
            <a:ext cx="228600" cy="533400"/>
          </a:xfrm>
          <a:prstGeom prst="straightConnector1">
            <a:avLst/>
          </a:prstGeom>
          <a:ln w="127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972050" y="3567112"/>
            <a:ext cx="527833" cy="395288"/>
          </a:xfrm>
          <a:prstGeom prst="straightConnector1">
            <a:avLst/>
          </a:prstGeom>
          <a:ln w="127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99883" y="2915625"/>
            <a:ext cx="2286000" cy="1323439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000" b="0" dirty="0" smtClean="0"/>
              <a:t>Inserir/remover comentários para um conjunto de linhas 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5462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4" name="Rectangle 3"/>
          <p:cNvSpPr/>
          <p:nvPr/>
        </p:nvSpPr>
        <p:spPr>
          <a:xfrm>
            <a:off x="2895600" y="0"/>
            <a:ext cx="31261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Síntese </a:t>
            </a:r>
            <a:r>
              <a:rPr lang="pt-PT" sz="240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 simulação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" y="76199"/>
            <a:ext cx="1774874" cy="677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1933135" y="4191000"/>
            <a:ext cx="276665" cy="258415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5021412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dirty="0" smtClean="0"/>
              <a:t>Síntese, implementação e teste</a:t>
            </a:r>
            <a:endParaRPr lang="en-US" sz="1800" dirty="0"/>
          </a:p>
        </p:txBody>
      </p:sp>
      <p:sp>
        <p:nvSpPr>
          <p:cNvPr id="7" name="Right Brace 6"/>
          <p:cNvSpPr/>
          <p:nvPr/>
        </p:nvSpPr>
        <p:spPr>
          <a:xfrm>
            <a:off x="1828800" y="3048000"/>
            <a:ext cx="228600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30874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dirty="0" smtClean="0"/>
              <a:t>Simulação comportamental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609600"/>
            <a:ext cx="3966150" cy="267765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library</a:t>
            </a:r>
            <a:r>
              <a:rPr lang="en-US" sz="1400" b="0" dirty="0">
                <a:latin typeface="Arial Narrow" panose="020B0606020202030204" pitchFamily="34" charset="0"/>
              </a:rPr>
              <a:t> IEEE;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use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 smtClean="0">
                <a:latin typeface="Arial Narrow" panose="020B0606020202030204" pitchFamily="34" charset="0"/>
              </a:rPr>
              <a:t>IEEE.STD_LOGIC_1164.</a:t>
            </a:r>
            <a:r>
              <a:rPr lang="en-US" sz="1400" dirty="0" smtClean="0">
                <a:latin typeface="Arial Narrow" panose="020B0606020202030204" pitchFamily="34" charset="0"/>
              </a:rPr>
              <a:t>all</a:t>
            </a:r>
            <a:r>
              <a:rPr lang="en-US" sz="1400" b="0" dirty="0" smtClean="0">
                <a:latin typeface="Arial Narrow" panose="020B0606020202030204" pitchFamily="34" charset="0"/>
              </a:rPr>
              <a:t>;</a:t>
            </a:r>
            <a:endParaRPr lang="en-US" sz="1400" b="0" dirty="0">
              <a:latin typeface="Arial Narrow" panose="020B0606020202030204" pitchFamily="34" charset="0"/>
            </a:endParaRPr>
          </a:p>
          <a:p>
            <a:endParaRPr lang="en-US" sz="1400" b="0" dirty="0">
              <a:latin typeface="Arial Narrow" panose="020B0606020202030204" pitchFamily="34" charset="0"/>
            </a:endParaRPr>
          </a:p>
          <a:p>
            <a:r>
              <a:rPr lang="en-US" sz="1400" dirty="0">
                <a:latin typeface="Arial Narrow" panose="020B0606020202030204" pitchFamily="34" charset="0"/>
              </a:rPr>
              <a:t>entity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TopTrivial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dirty="0">
                <a:latin typeface="Arial Narrow" panose="020B0606020202030204" pitchFamily="34" charset="0"/>
              </a:rPr>
              <a:t>is</a:t>
            </a:r>
          </a:p>
          <a:p>
            <a:r>
              <a:rPr lang="en-US" sz="1400" b="0" dirty="0">
                <a:latin typeface="Arial Narrow" panose="020B0606020202030204" pitchFamily="34" charset="0"/>
              </a:rPr>
              <a:t>    </a:t>
            </a:r>
            <a:r>
              <a:rPr lang="en-US" sz="1400" dirty="0">
                <a:latin typeface="Arial Narrow" panose="020B0606020202030204" pitchFamily="34" charset="0"/>
              </a:rPr>
              <a:t>port</a:t>
            </a:r>
            <a:r>
              <a:rPr lang="en-US" sz="1400" b="0" dirty="0">
                <a:latin typeface="Arial Narrow" panose="020B0606020202030204" pitchFamily="34" charset="0"/>
              </a:rPr>
              <a:t> (     	</a:t>
            </a:r>
            <a:r>
              <a:rPr lang="en-US" sz="1400" b="0" dirty="0" err="1" smtClean="0">
                <a:solidFill>
                  <a:srgbClr val="7030A0"/>
                </a:solidFill>
                <a:latin typeface="Arial Narrow" panose="020B0606020202030204" pitchFamily="34" charset="0"/>
              </a:rPr>
              <a:t>sw</a:t>
            </a:r>
            <a:r>
              <a:rPr lang="en-US" sz="1400" b="0" dirty="0" smtClean="0">
                <a:latin typeface="Arial Narrow" panose="020B0606020202030204" pitchFamily="34" charset="0"/>
              </a:rPr>
              <a:t>      </a:t>
            </a:r>
            <a:r>
              <a:rPr lang="en-US" sz="1400" b="0" dirty="0">
                <a:latin typeface="Arial Narrow" panose="020B0606020202030204" pitchFamily="34" charset="0"/>
              </a:rPr>
              <a:t>: </a:t>
            </a:r>
            <a:r>
              <a:rPr lang="en-US" sz="1400" dirty="0">
                <a:latin typeface="Arial Narrow" panose="020B0606020202030204" pitchFamily="34" charset="0"/>
              </a:rPr>
              <a:t>in</a:t>
            </a:r>
            <a:r>
              <a:rPr lang="en-US" sz="1400" b="0" dirty="0">
                <a:latin typeface="Arial Narrow" panose="020B0606020202030204" pitchFamily="34" charset="0"/>
              </a:rPr>
              <a:t>  </a:t>
            </a:r>
            <a:r>
              <a:rPr lang="en-US" sz="1400" b="0" dirty="0" err="1" smtClean="0">
                <a:latin typeface="Arial Narrow" panose="020B0606020202030204" pitchFamily="34" charset="0"/>
              </a:rPr>
              <a:t>std_logic_vector</a:t>
            </a:r>
            <a:r>
              <a:rPr lang="en-US" sz="1400" b="0" dirty="0" smtClean="0">
                <a:latin typeface="Arial Narrow" panose="020B0606020202030204" pitchFamily="34" charset="0"/>
              </a:rPr>
              <a:t> </a:t>
            </a:r>
            <a:r>
              <a:rPr lang="en-US" sz="1400" b="0" dirty="0">
                <a:latin typeface="Arial Narrow" panose="020B0606020202030204" pitchFamily="34" charset="0"/>
              </a:rPr>
              <a:t>(15 </a:t>
            </a:r>
            <a:r>
              <a:rPr lang="en-US" sz="1400" dirty="0" err="1">
                <a:latin typeface="Arial Narrow" panose="020B0606020202030204" pitchFamily="34" charset="0"/>
              </a:rPr>
              <a:t>downto</a:t>
            </a:r>
            <a:r>
              <a:rPr lang="en-US" sz="1400" b="0" dirty="0">
                <a:latin typeface="Arial Narrow" panose="020B0606020202030204" pitchFamily="34" charset="0"/>
              </a:rPr>
              <a:t> 0);</a:t>
            </a:r>
          </a:p>
          <a:p>
            <a:r>
              <a:rPr lang="en-US" sz="1400" b="0" dirty="0">
                <a:latin typeface="Arial Narrow" panose="020B0606020202030204" pitchFamily="34" charset="0"/>
              </a:rPr>
              <a:t>                </a:t>
            </a:r>
            <a:r>
              <a:rPr lang="en-US" sz="1400" b="0" dirty="0" smtClean="0">
                <a:latin typeface="Arial Narrow" panose="020B0606020202030204" pitchFamily="34" charset="0"/>
              </a:rPr>
              <a:t>    led     </a:t>
            </a:r>
            <a:r>
              <a:rPr lang="en-US" sz="1400" b="0" dirty="0">
                <a:latin typeface="Arial Narrow" panose="020B0606020202030204" pitchFamily="34" charset="0"/>
              </a:rPr>
              <a:t>: </a:t>
            </a:r>
            <a:r>
              <a:rPr lang="en-US" sz="1400" dirty="0">
                <a:latin typeface="Arial Narrow" panose="020B0606020202030204" pitchFamily="34" charset="0"/>
              </a:rPr>
              <a:t>out</a:t>
            </a:r>
            <a:r>
              <a:rPr lang="en-US" sz="1400" b="0" dirty="0">
                <a:latin typeface="Arial Narrow" panose="020B0606020202030204" pitchFamily="34" charset="0"/>
              </a:rPr>
              <a:t>  </a:t>
            </a:r>
            <a:r>
              <a:rPr lang="en-US" sz="1400" b="0" dirty="0" err="1" smtClean="0">
                <a:latin typeface="Arial Narrow" panose="020B0606020202030204" pitchFamily="34" charset="0"/>
              </a:rPr>
              <a:t>std_logic_vector</a:t>
            </a:r>
            <a:r>
              <a:rPr lang="en-US" sz="1400" b="0" dirty="0" smtClean="0">
                <a:latin typeface="Arial Narrow" panose="020B0606020202030204" pitchFamily="34" charset="0"/>
              </a:rPr>
              <a:t> </a:t>
            </a:r>
            <a:r>
              <a:rPr lang="en-US" sz="1400" b="0" dirty="0">
                <a:latin typeface="Arial Narrow" panose="020B0606020202030204" pitchFamily="34" charset="0"/>
              </a:rPr>
              <a:t>(15 </a:t>
            </a:r>
            <a:r>
              <a:rPr lang="en-US" sz="1400" dirty="0" err="1">
                <a:latin typeface="Arial Narrow" panose="020B0606020202030204" pitchFamily="34" charset="0"/>
              </a:rPr>
              <a:t>downto</a:t>
            </a:r>
            <a:r>
              <a:rPr lang="en-US" sz="1400" b="0" dirty="0">
                <a:latin typeface="Arial Narrow" panose="020B0606020202030204" pitchFamily="34" charset="0"/>
              </a:rPr>
              <a:t> 0));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end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TopTrivial</a:t>
            </a:r>
            <a:r>
              <a:rPr lang="en-US" sz="1400" b="0" dirty="0">
                <a:latin typeface="Arial Narrow" panose="020B0606020202030204" pitchFamily="34" charset="0"/>
              </a:rPr>
              <a:t>;</a:t>
            </a:r>
          </a:p>
          <a:p>
            <a:endParaRPr lang="en-US" sz="1400" b="0" dirty="0">
              <a:latin typeface="Arial Narrow" panose="020B0606020202030204" pitchFamily="34" charset="0"/>
            </a:endParaRPr>
          </a:p>
          <a:p>
            <a:r>
              <a:rPr lang="en-US" sz="1400" dirty="0">
                <a:latin typeface="Arial Narrow" panose="020B0606020202030204" pitchFamily="34" charset="0"/>
              </a:rPr>
              <a:t>architecture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>
                <a:solidFill>
                  <a:srgbClr val="0066FF"/>
                </a:solidFill>
                <a:latin typeface="Arial Narrow" panose="020B0606020202030204" pitchFamily="34" charset="0"/>
              </a:rPr>
              <a:t>Behavioral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dirty="0">
                <a:latin typeface="Arial Narrow" panose="020B0606020202030204" pitchFamily="34" charset="0"/>
              </a:rPr>
              <a:t>of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TopTrivial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dirty="0" smtClean="0">
                <a:latin typeface="Arial Narrow" panose="020B0606020202030204" pitchFamily="34" charset="0"/>
              </a:rPr>
              <a:t>is</a:t>
            </a:r>
            <a:endParaRPr lang="en-US" sz="1400" b="0" dirty="0">
              <a:latin typeface="Arial Narrow" panose="020B0606020202030204" pitchFamily="34" charset="0"/>
            </a:endParaRPr>
          </a:p>
          <a:p>
            <a:r>
              <a:rPr lang="en-US" sz="1400" dirty="0" smtClean="0">
                <a:latin typeface="Arial Narrow" panose="020B0606020202030204" pitchFamily="34" charset="0"/>
              </a:rPr>
              <a:t>begin</a:t>
            </a:r>
            <a:endParaRPr lang="en-US" sz="1400" b="0" dirty="0">
              <a:latin typeface="Arial Narrow" panose="020B0606020202030204" pitchFamily="34" charset="0"/>
            </a:endParaRPr>
          </a:p>
          <a:p>
            <a:r>
              <a:rPr lang="en-US" sz="1400" b="0" dirty="0" smtClean="0">
                <a:latin typeface="Arial Narrow" panose="020B0606020202030204" pitchFamily="34" charset="0"/>
              </a:rPr>
              <a:t>	led </a:t>
            </a:r>
            <a:r>
              <a:rPr lang="en-US" sz="1400" b="0" dirty="0">
                <a:latin typeface="Arial Narrow" panose="020B0606020202030204" pitchFamily="34" charset="0"/>
              </a:rPr>
              <a:t>&lt;= </a:t>
            </a:r>
            <a:r>
              <a:rPr lang="en-US" sz="1400" b="0" dirty="0" err="1">
                <a:latin typeface="Arial Narrow" panose="020B0606020202030204" pitchFamily="34" charset="0"/>
              </a:rPr>
              <a:t>sw</a:t>
            </a:r>
            <a:r>
              <a:rPr lang="en-US" sz="1400" b="0" dirty="0" smtClean="0">
                <a:latin typeface="Arial Narrow" panose="020B0606020202030204" pitchFamily="34" charset="0"/>
              </a:rPr>
              <a:t>;</a:t>
            </a:r>
            <a:endParaRPr lang="en-US" sz="1400" b="0" dirty="0">
              <a:latin typeface="Arial Narrow" panose="020B0606020202030204" pitchFamily="34" charset="0"/>
            </a:endParaRPr>
          </a:p>
          <a:p>
            <a:r>
              <a:rPr lang="en-US" sz="1400" dirty="0">
                <a:latin typeface="Arial Narrow" panose="020B0606020202030204" pitchFamily="34" charset="0"/>
              </a:rPr>
              <a:t>end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>
                <a:solidFill>
                  <a:srgbClr val="0066FF"/>
                </a:solidFill>
                <a:latin typeface="Arial Narrow" panose="020B0606020202030204" pitchFamily="34" charset="0"/>
              </a:rPr>
              <a:t>Behavioral</a:t>
            </a:r>
            <a:r>
              <a:rPr lang="en-US" sz="1400" b="0" dirty="0">
                <a:latin typeface="Arial Narrow" panose="020B0606020202030204" pitchFamily="34" charset="0"/>
              </a:rPr>
              <a:t>;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810000" y="3087469"/>
            <a:ext cx="304800" cy="64633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71931" y="3852446"/>
            <a:ext cx="5349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>
                <a:solidFill>
                  <a:srgbClr val="009900"/>
                </a:solidFill>
              </a:rPr>
              <a:t>Geralmente vai precisar de duas partes:</a:t>
            </a:r>
          </a:p>
          <a:p>
            <a:pPr marL="342900" indent="-342900">
              <a:buAutoNum type="arabicParenR"/>
            </a:pPr>
            <a:r>
              <a:rPr lang="pt-PT" sz="1600" dirty="0">
                <a:solidFill>
                  <a:srgbClr val="009900"/>
                </a:solidFill>
              </a:rPr>
              <a:t>C</a:t>
            </a:r>
            <a:r>
              <a:rPr lang="pt-PT" sz="1600" dirty="0" smtClean="0">
                <a:solidFill>
                  <a:srgbClr val="009900"/>
                </a:solidFill>
              </a:rPr>
              <a:t>ódigo VHDL de que queremos simular;</a:t>
            </a:r>
          </a:p>
          <a:p>
            <a:pPr marL="342900" indent="-342900">
              <a:buAutoNum type="arabicParenR"/>
            </a:pPr>
            <a:r>
              <a:rPr lang="pt-PT" sz="1600" dirty="0">
                <a:solidFill>
                  <a:srgbClr val="009900"/>
                </a:solidFill>
              </a:rPr>
              <a:t>C</a:t>
            </a:r>
            <a:r>
              <a:rPr lang="pt-PT" sz="1600" dirty="0" smtClean="0">
                <a:solidFill>
                  <a:srgbClr val="009900"/>
                </a:solidFill>
              </a:rPr>
              <a:t>ódigo VHDL adicional que se chama </a:t>
            </a:r>
            <a:r>
              <a:rPr lang="pt-PT" sz="1600" i="1" dirty="0" err="1" smtClean="0">
                <a:solidFill>
                  <a:srgbClr val="009900"/>
                </a:solidFill>
              </a:rPr>
              <a:t>testbench</a:t>
            </a:r>
            <a:r>
              <a:rPr lang="pt-PT" sz="1600" dirty="0" smtClean="0">
                <a:solidFill>
                  <a:srgbClr val="009900"/>
                </a:solidFill>
              </a:rPr>
              <a:t>. </a:t>
            </a:r>
            <a:endParaRPr lang="en-US" sz="1600" dirty="0">
              <a:solidFill>
                <a:srgbClr val="0099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856806" y="3270738"/>
            <a:ext cx="383593" cy="1041010"/>
          </a:xfrm>
          <a:custGeom>
            <a:avLst/>
            <a:gdLst>
              <a:gd name="connsiteX0" fmla="*/ 0 w 383593"/>
              <a:gd name="connsiteY0" fmla="*/ 1041010 h 1041010"/>
              <a:gd name="connsiteX1" fmla="*/ 379828 w 383593"/>
              <a:gd name="connsiteY1" fmla="*/ 696351 h 1041010"/>
              <a:gd name="connsiteX2" fmla="*/ 161779 w 383593"/>
              <a:gd name="connsiteY2" fmla="*/ 0 h 104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93" h="1041010">
                <a:moveTo>
                  <a:pt x="0" y="1041010"/>
                </a:moveTo>
                <a:cubicBezTo>
                  <a:pt x="176432" y="955431"/>
                  <a:pt x="352865" y="869853"/>
                  <a:pt x="379828" y="696351"/>
                </a:cubicBezTo>
                <a:cubicBezTo>
                  <a:pt x="406791" y="522849"/>
                  <a:pt x="284285" y="261424"/>
                  <a:pt x="16177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7000" y="3422114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/>
              <a:t>por exemplo: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48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5D836-3E02-48D5-B140-AD4844F56E44}" type="slidenum">
              <a:rPr lang="ja-JP" altLang="en-US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4" name="Rectangle 3"/>
          <p:cNvSpPr/>
          <p:nvPr/>
        </p:nvSpPr>
        <p:spPr>
          <a:xfrm>
            <a:off x="72450" y="29289"/>
            <a:ext cx="35173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Simulação. Exemplo 1.</a:t>
            </a:r>
            <a:endParaRPr lang="pt-PT" sz="2400" dirty="0">
              <a:ln w="11430"/>
              <a:solidFill>
                <a:srgbClr val="C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50" y="609600"/>
            <a:ext cx="3966150" cy="267765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library</a:t>
            </a:r>
            <a:r>
              <a:rPr lang="en-US" sz="1400" b="0" dirty="0">
                <a:latin typeface="Arial Narrow" panose="020B0606020202030204" pitchFamily="34" charset="0"/>
              </a:rPr>
              <a:t> IEEE;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use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 smtClean="0">
                <a:latin typeface="Arial Narrow" panose="020B0606020202030204" pitchFamily="34" charset="0"/>
              </a:rPr>
              <a:t>IEEE.STD_LOGIC_1164.</a:t>
            </a:r>
            <a:r>
              <a:rPr lang="en-US" sz="1400" dirty="0" smtClean="0">
                <a:latin typeface="Arial Narrow" panose="020B0606020202030204" pitchFamily="34" charset="0"/>
              </a:rPr>
              <a:t>all</a:t>
            </a:r>
            <a:r>
              <a:rPr lang="en-US" sz="1400" b="0" dirty="0" smtClean="0">
                <a:latin typeface="Arial Narrow" panose="020B0606020202030204" pitchFamily="34" charset="0"/>
              </a:rPr>
              <a:t>;</a:t>
            </a:r>
            <a:endParaRPr lang="en-US" sz="1400" b="0" dirty="0">
              <a:latin typeface="Arial Narrow" panose="020B0606020202030204" pitchFamily="34" charset="0"/>
            </a:endParaRPr>
          </a:p>
          <a:p>
            <a:endParaRPr lang="en-US" sz="1400" b="0" dirty="0">
              <a:latin typeface="Arial Narrow" panose="020B0606020202030204" pitchFamily="34" charset="0"/>
            </a:endParaRPr>
          </a:p>
          <a:p>
            <a:r>
              <a:rPr lang="en-US" sz="1400" dirty="0">
                <a:latin typeface="Arial Narrow" panose="020B0606020202030204" pitchFamily="34" charset="0"/>
              </a:rPr>
              <a:t>entity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TopTrivial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dirty="0">
                <a:latin typeface="Arial Narrow" panose="020B0606020202030204" pitchFamily="34" charset="0"/>
              </a:rPr>
              <a:t>is</a:t>
            </a:r>
          </a:p>
          <a:p>
            <a:r>
              <a:rPr lang="en-US" sz="1400" b="0" dirty="0">
                <a:latin typeface="Arial Narrow" panose="020B0606020202030204" pitchFamily="34" charset="0"/>
              </a:rPr>
              <a:t>    </a:t>
            </a:r>
            <a:r>
              <a:rPr lang="en-US" sz="1400" dirty="0">
                <a:latin typeface="Arial Narrow" panose="020B0606020202030204" pitchFamily="34" charset="0"/>
              </a:rPr>
              <a:t>port</a:t>
            </a:r>
            <a:r>
              <a:rPr lang="en-US" sz="1400" b="0" dirty="0">
                <a:latin typeface="Arial Narrow" panose="020B0606020202030204" pitchFamily="34" charset="0"/>
              </a:rPr>
              <a:t> (     </a:t>
            </a:r>
            <a:r>
              <a:rPr lang="en-US" sz="1400" b="0" dirty="0" smtClean="0">
                <a:latin typeface="Arial Narrow" panose="020B0606020202030204" pitchFamily="34" charset="0"/>
              </a:rPr>
              <a:t>  </a:t>
            </a:r>
            <a:r>
              <a:rPr lang="en-US" sz="1400" b="0" dirty="0" err="1" smtClean="0">
                <a:solidFill>
                  <a:srgbClr val="7030A0"/>
                </a:solidFill>
                <a:latin typeface="Arial Narrow" panose="020B0606020202030204" pitchFamily="34" charset="0"/>
              </a:rPr>
              <a:t>sw</a:t>
            </a:r>
            <a:r>
              <a:rPr lang="en-US" sz="1400" b="0" dirty="0" smtClean="0">
                <a:latin typeface="Arial Narrow" panose="020B0606020202030204" pitchFamily="34" charset="0"/>
              </a:rPr>
              <a:t>      </a:t>
            </a:r>
            <a:r>
              <a:rPr lang="en-US" sz="1400" b="0" dirty="0">
                <a:latin typeface="Arial Narrow" panose="020B0606020202030204" pitchFamily="34" charset="0"/>
              </a:rPr>
              <a:t>: </a:t>
            </a:r>
            <a:r>
              <a:rPr lang="en-US" sz="1400" dirty="0">
                <a:latin typeface="Arial Narrow" panose="020B0606020202030204" pitchFamily="34" charset="0"/>
              </a:rPr>
              <a:t>in</a:t>
            </a:r>
            <a:r>
              <a:rPr lang="en-US" sz="1400" b="0" dirty="0">
                <a:latin typeface="Arial Narrow" panose="020B0606020202030204" pitchFamily="34" charset="0"/>
              </a:rPr>
              <a:t>  </a:t>
            </a:r>
            <a:r>
              <a:rPr lang="en-US" sz="1400" b="0" dirty="0" err="1" smtClean="0">
                <a:latin typeface="Arial Narrow" panose="020B0606020202030204" pitchFamily="34" charset="0"/>
              </a:rPr>
              <a:t>std_logic_vector</a:t>
            </a:r>
            <a:r>
              <a:rPr lang="en-US" sz="1400" b="0" dirty="0" smtClean="0">
                <a:latin typeface="Arial Narrow" panose="020B0606020202030204" pitchFamily="34" charset="0"/>
              </a:rPr>
              <a:t> </a:t>
            </a:r>
            <a:r>
              <a:rPr lang="en-US" sz="1400" b="0" dirty="0">
                <a:latin typeface="Arial Narrow" panose="020B0606020202030204" pitchFamily="34" charset="0"/>
              </a:rPr>
              <a:t>(15 </a:t>
            </a:r>
            <a:r>
              <a:rPr lang="en-US" sz="1400" dirty="0" err="1">
                <a:latin typeface="Arial Narrow" panose="020B0606020202030204" pitchFamily="34" charset="0"/>
              </a:rPr>
              <a:t>downto</a:t>
            </a:r>
            <a:r>
              <a:rPr lang="en-US" sz="1400" b="0" dirty="0">
                <a:latin typeface="Arial Narrow" panose="020B0606020202030204" pitchFamily="34" charset="0"/>
              </a:rPr>
              <a:t> 0);</a:t>
            </a:r>
          </a:p>
          <a:p>
            <a:r>
              <a:rPr lang="en-US" sz="1400" b="0" dirty="0">
                <a:latin typeface="Arial Narrow" panose="020B0606020202030204" pitchFamily="34" charset="0"/>
              </a:rPr>
              <a:t>                </a:t>
            </a:r>
            <a:r>
              <a:rPr lang="en-US" sz="1400" b="0" dirty="0" smtClean="0">
                <a:latin typeface="Arial Narrow" panose="020B0606020202030204" pitchFamily="34" charset="0"/>
              </a:rPr>
              <a:t>    led     </a:t>
            </a:r>
            <a:r>
              <a:rPr lang="en-US" sz="1400" b="0" dirty="0">
                <a:latin typeface="Arial Narrow" panose="020B0606020202030204" pitchFamily="34" charset="0"/>
              </a:rPr>
              <a:t>: </a:t>
            </a:r>
            <a:r>
              <a:rPr lang="en-US" sz="1400" dirty="0">
                <a:latin typeface="Arial Narrow" panose="020B0606020202030204" pitchFamily="34" charset="0"/>
              </a:rPr>
              <a:t>out</a:t>
            </a:r>
            <a:r>
              <a:rPr lang="en-US" sz="1400" b="0" dirty="0">
                <a:latin typeface="Arial Narrow" panose="020B0606020202030204" pitchFamily="34" charset="0"/>
              </a:rPr>
              <a:t>  </a:t>
            </a:r>
            <a:r>
              <a:rPr lang="en-US" sz="1400" b="0" dirty="0" err="1" smtClean="0">
                <a:latin typeface="Arial Narrow" panose="020B0606020202030204" pitchFamily="34" charset="0"/>
              </a:rPr>
              <a:t>std_logic_vector</a:t>
            </a:r>
            <a:r>
              <a:rPr lang="en-US" sz="1400" b="0" dirty="0" smtClean="0">
                <a:latin typeface="Arial Narrow" panose="020B0606020202030204" pitchFamily="34" charset="0"/>
              </a:rPr>
              <a:t> </a:t>
            </a:r>
            <a:r>
              <a:rPr lang="en-US" sz="1400" b="0" dirty="0">
                <a:latin typeface="Arial Narrow" panose="020B0606020202030204" pitchFamily="34" charset="0"/>
              </a:rPr>
              <a:t>(15 </a:t>
            </a:r>
            <a:r>
              <a:rPr lang="en-US" sz="1400" dirty="0" err="1">
                <a:latin typeface="Arial Narrow" panose="020B0606020202030204" pitchFamily="34" charset="0"/>
              </a:rPr>
              <a:t>downto</a:t>
            </a:r>
            <a:r>
              <a:rPr lang="en-US" sz="1400" b="0" dirty="0">
                <a:latin typeface="Arial Narrow" panose="020B0606020202030204" pitchFamily="34" charset="0"/>
              </a:rPr>
              <a:t> 0));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end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TopTrivial</a:t>
            </a:r>
            <a:r>
              <a:rPr lang="en-US" sz="1400" b="0" dirty="0">
                <a:latin typeface="Arial Narrow" panose="020B0606020202030204" pitchFamily="34" charset="0"/>
              </a:rPr>
              <a:t>;</a:t>
            </a:r>
          </a:p>
          <a:p>
            <a:endParaRPr lang="en-US" sz="1400" b="0" dirty="0">
              <a:latin typeface="Arial Narrow" panose="020B0606020202030204" pitchFamily="34" charset="0"/>
            </a:endParaRPr>
          </a:p>
          <a:p>
            <a:r>
              <a:rPr lang="en-US" sz="1400" dirty="0">
                <a:latin typeface="Arial Narrow" panose="020B0606020202030204" pitchFamily="34" charset="0"/>
              </a:rPr>
              <a:t>architecture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>
                <a:solidFill>
                  <a:srgbClr val="0066FF"/>
                </a:solidFill>
                <a:latin typeface="Arial Narrow" panose="020B0606020202030204" pitchFamily="34" charset="0"/>
              </a:rPr>
              <a:t>Behavioral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dirty="0">
                <a:latin typeface="Arial Narrow" panose="020B0606020202030204" pitchFamily="34" charset="0"/>
              </a:rPr>
              <a:t>of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TopTrivial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dirty="0" smtClean="0">
                <a:latin typeface="Arial Narrow" panose="020B0606020202030204" pitchFamily="34" charset="0"/>
              </a:rPr>
              <a:t>is</a:t>
            </a:r>
            <a:endParaRPr lang="en-US" sz="1400" b="0" dirty="0">
              <a:latin typeface="Arial Narrow" panose="020B0606020202030204" pitchFamily="34" charset="0"/>
            </a:endParaRPr>
          </a:p>
          <a:p>
            <a:r>
              <a:rPr lang="en-US" sz="1400" dirty="0" smtClean="0">
                <a:latin typeface="Arial Narrow" panose="020B0606020202030204" pitchFamily="34" charset="0"/>
              </a:rPr>
              <a:t>begin</a:t>
            </a:r>
            <a:endParaRPr lang="en-US" sz="1400" b="0" dirty="0">
              <a:latin typeface="Arial Narrow" panose="020B0606020202030204" pitchFamily="34" charset="0"/>
            </a:endParaRPr>
          </a:p>
          <a:p>
            <a:r>
              <a:rPr lang="en-US" sz="1400" b="0" dirty="0" smtClean="0">
                <a:latin typeface="Arial Narrow" panose="020B0606020202030204" pitchFamily="34" charset="0"/>
              </a:rPr>
              <a:t>	led </a:t>
            </a:r>
            <a:r>
              <a:rPr lang="en-US" sz="1400" b="0" dirty="0">
                <a:latin typeface="Arial Narrow" panose="020B0606020202030204" pitchFamily="34" charset="0"/>
              </a:rPr>
              <a:t>&lt;= </a:t>
            </a:r>
            <a:r>
              <a:rPr lang="en-US" sz="1400" b="0" dirty="0" err="1">
                <a:latin typeface="Arial Narrow" panose="020B0606020202030204" pitchFamily="34" charset="0"/>
              </a:rPr>
              <a:t>sw</a:t>
            </a:r>
            <a:r>
              <a:rPr lang="en-US" sz="1400" b="0" dirty="0" smtClean="0">
                <a:latin typeface="Arial Narrow" panose="020B0606020202030204" pitchFamily="34" charset="0"/>
              </a:rPr>
              <a:t>;</a:t>
            </a:r>
            <a:endParaRPr lang="en-US" sz="1400" b="0" dirty="0">
              <a:latin typeface="Arial Narrow" panose="020B0606020202030204" pitchFamily="34" charset="0"/>
            </a:endParaRPr>
          </a:p>
          <a:p>
            <a:r>
              <a:rPr lang="en-US" sz="1400" dirty="0">
                <a:latin typeface="Arial Narrow" panose="020B0606020202030204" pitchFamily="34" charset="0"/>
              </a:rPr>
              <a:t>end</a:t>
            </a:r>
            <a:r>
              <a:rPr lang="en-US" sz="1400" b="0" dirty="0">
                <a:latin typeface="Arial Narrow" panose="020B0606020202030204" pitchFamily="34" charset="0"/>
              </a:rPr>
              <a:t> </a:t>
            </a:r>
            <a:r>
              <a:rPr lang="en-US" sz="1400" b="0" dirty="0">
                <a:solidFill>
                  <a:srgbClr val="0066FF"/>
                </a:solidFill>
                <a:latin typeface="Arial Narrow" panose="020B0606020202030204" pitchFamily="34" charset="0"/>
              </a:rPr>
              <a:t>Behavioral</a:t>
            </a:r>
            <a:r>
              <a:rPr lang="en-US" sz="1400" b="0" dirty="0">
                <a:latin typeface="Arial Narrow" panose="020B0606020202030204" pitchFamily="34" charset="0"/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5800" y="152400"/>
            <a:ext cx="4572000" cy="655564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hangingPunct="0"/>
            <a:r>
              <a:rPr lang="en-US" sz="1400" dirty="0"/>
              <a:t>library</a:t>
            </a:r>
            <a:r>
              <a:rPr lang="en-US" sz="1400" b="0" dirty="0"/>
              <a:t> IEEE;</a:t>
            </a:r>
          </a:p>
          <a:p>
            <a:pPr hangingPunct="0"/>
            <a:r>
              <a:rPr lang="en-US" sz="1400" dirty="0"/>
              <a:t>use</a:t>
            </a:r>
            <a:r>
              <a:rPr lang="en-US" sz="1400" b="0" dirty="0"/>
              <a:t> IEEE.std_logic_1164.</a:t>
            </a:r>
            <a:r>
              <a:rPr lang="en-US" sz="1400" dirty="0"/>
              <a:t>all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dirty="0"/>
              <a:t>entity</a:t>
            </a:r>
            <a:r>
              <a:rPr lang="en-US" sz="1400" b="0" dirty="0"/>
              <a:t> </a:t>
            </a:r>
            <a:r>
              <a:rPr lang="en-US" sz="1400" b="0" dirty="0" err="1"/>
              <a:t>for_example</a:t>
            </a:r>
            <a:r>
              <a:rPr lang="en-US" sz="1400" b="0" dirty="0"/>
              <a:t> </a:t>
            </a:r>
            <a:r>
              <a:rPr lang="en-US" sz="1400" dirty="0"/>
              <a:t>is</a:t>
            </a:r>
          </a:p>
          <a:p>
            <a:pPr hangingPunct="0"/>
            <a:r>
              <a:rPr lang="en-US" sz="1400" dirty="0"/>
              <a:t>end</a:t>
            </a:r>
            <a:r>
              <a:rPr lang="en-US" sz="1400" b="0" dirty="0"/>
              <a:t> </a:t>
            </a:r>
            <a:r>
              <a:rPr lang="en-US" sz="1400" b="0" dirty="0" err="1"/>
              <a:t>for_example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dirty="0"/>
              <a:t>architecture</a:t>
            </a:r>
            <a:r>
              <a:rPr lang="en-US" sz="1400" b="0" dirty="0"/>
              <a:t> behavior </a:t>
            </a:r>
            <a:r>
              <a:rPr lang="en-US" sz="1400" dirty="0"/>
              <a:t>of</a:t>
            </a:r>
            <a:r>
              <a:rPr lang="en-US" sz="1400" b="0" dirty="0"/>
              <a:t> </a:t>
            </a:r>
            <a:r>
              <a:rPr lang="en-US" sz="1400" b="0" dirty="0" err="1"/>
              <a:t>for_example</a:t>
            </a:r>
            <a:r>
              <a:rPr lang="en-US" sz="1400" b="0" dirty="0"/>
              <a:t> </a:t>
            </a:r>
            <a:r>
              <a:rPr lang="en-US" sz="1400" dirty="0"/>
              <a:t>is</a:t>
            </a:r>
            <a:r>
              <a:rPr lang="en-US" sz="1400" b="0" dirty="0"/>
              <a:t> 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signal</a:t>
            </a:r>
            <a:r>
              <a:rPr lang="en-US" sz="1400" b="0" dirty="0"/>
              <a:t> </a:t>
            </a:r>
            <a:r>
              <a:rPr lang="en-US" sz="1400" b="0" dirty="0" err="1"/>
              <a:t>sw_in</a:t>
            </a:r>
            <a:r>
              <a:rPr lang="en-US" sz="1400" b="0" dirty="0"/>
              <a:t>      : </a:t>
            </a:r>
            <a:r>
              <a:rPr lang="en-US" sz="1400" b="0" dirty="0" err="1"/>
              <a:t>std_logic_vector</a:t>
            </a:r>
            <a:r>
              <a:rPr lang="en-US" sz="1400" b="0" dirty="0"/>
              <a:t> (15 </a:t>
            </a:r>
            <a:r>
              <a:rPr lang="en-US" sz="1400" dirty="0" err="1"/>
              <a:t>downto</a:t>
            </a:r>
            <a:r>
              <a:rPr lang="en-US" sz="1400" b="0" dirty="0"/>
              <a:t> 0);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signal</a:t>
            </a:r>
            <a:r>
              <a:rPr lang="en-US" sz="1400" b="0" dirty="0"/>
              <a:t> </a:t>
            </a:r>
            <a:r>
              <a:rPr lang="en-US" sz="1400" b="0" dirty="0" err="1"/>
              <a:t>led_out</a:t>
            </a:r>
            <a:r>
              <a:rPr lang="en-US" sz="1400" b="0" dirty="0"/>
              <a:t>    : </a:t>
            </a:r>
            <a:r>
              <a:rPr lang="en-US" sz="1400" b="0" dirty="0" err="1"/>
              <a:t>std_logic_vector</a:t>
            </a:r>
            <a:r>
              <a:rPr lang="en-US" sz="1400" b="0" dirty="0"/>
              <a:t> (15 </a:t>
            </a:r>
            <a:r>
              <a:rPr lang="en-US" sz="1400" dirty="0" err="1"/>
              <a:t>downto</a:t>
            </a:r>
            <a:r>
              <a:rPr lang="en-US" sz="1400" b="0" dirty="0"/>
              <a:t> 0);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component</a:t>
            </a:r>
            <a:r>
              <a:rPr lang="en-US" sz="1400" b="0" dirty="0"/>
              <a:t> </a:t>
            </a:r>
            <a:r>
              <a:rPr lang="en-US" sz="1400" b="0" dirty="0" err="1"/>
              <a:t>TopTrivial</a:t>
            </a:r>
            <a:endParaRPr lang="en-US" sz="1400" b="0" dirty="0"/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port</a:t>
            </a:r>
            <a:r>
              <a:rPr lang="en-US" sz="1400" b="0" dirty="0"/>
              <a:t> (     	</a:t>
            </a:r>
            <a:r>
              <a:rPr lang="en-US" sz="1400" b="0" dirty="0" err="1"/>
              <a:t>sw</a:t>
            </a:r>
            <a:r>
              <a:rPr lang="en-US" sz="1400" b="0" dirty="0"/>
              <a:t>      : </a:t>
            </a:r>
            <a:r>
              <a:rPr lang="en-US" sz="1400" dirty="0"/>
              <a:t>in</a:t>
            </a:r>
            <a:r>
              <a:rPr lang="en-US" sz="1400" b="0" dirty="0"/>
              <a:t>  STD_LOGIC_VECTOR (15 </a:t>
            </a:r>
            <a:r>
              <a:rPr lang="en-US" sz="1400" dirty="0" err="1"/>
              <a:t>downto</a:t>
            </a:r>
            <a:r>
              <a:rPr lang="en-US" sz="1400" b="0" dirty="0"/>
              <a:t> 0);</a:t>
            </a:r>
          </a:p>
          <a:p>
            <a:pPr hangingPunct="0"/>
            <a:r>
              <a:rPr lang="en-US" sz="1400" b="0" dirty="0"/>
              <a:t>                   led     : </a:t>
            </a:r>
            <a:r>
              <a:rPr lang="en-US" sz="1400" dirty="0"/>
              <a:t>out</a:t>
            </a:r>
            <a:r>
              <a:rPr lang="en-US" sz="1400" b="0" dirty="0"/>
              <a:t>  STD_LOGIC_VECTOR (15 </a:t>
            </a:r>
            <a:r>
              <a:rPr lang="en-US" sz="1400" dirty="0" err="1"/>
              <a:t>downto</a:t>
            </a:r>
            <a:r>
              <a:rPr lang="en-US" sz="1400" b="0" dirty="0"/>
              <a:t> 0));</a:t>
            </a:r>
          </a:p>
          <a:p>
            <a:pPr hangingPunct="0"/>
            <a:r>
              <a:rPr lang="en-US" sz="1400" b="0" dirty="0"/>
              <a:t>    </a:t>
            </a:r>
            <a:r>
              <a:rPr lang="en-US" sz="1400" dirty="0"/>
              <a:t>end component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b="0" dirty="0"/>
              <a:t> </a:t>
            </a:r>
            <a:r>
              <a:rPr lang="en-US" sz="1400" dirty="0"/>
              <a:t>begin</a:t>
            </a:r>
            <a:endParaRPr lang="en-US" sz="1400" b="0" dirty="0"/>
          </a:p>
          <a:p>
            <a:pPr hangingPunct="0"/>
            <a:r>
              <a:rPr lang="en-US" sz="1400" b="0" dirty="0" err="1"/>
              <a:t>uut</a:t>
            </a:r>
            <a:r>
              <a:rPr lang="en-US" sz="1400" b="0" dirty="0"/>
              <a:t>: </a:t>
            </a:r>
            <a:r>
              <a:rPr lang="en-US" sz="1400" b="0" dirty="0" err="1"/>
              <a:t>TopTrivial</a:t>
            </a:r>
            <a:r>
              <a:rPr lang="en-US" sz="1400" b="0" dirty="0"/>
              <a:t>	</a:t>
            </a:r>
          </a:p>
          <a:p>
            <a:pPr hangingPunct="0"/>
            <a:r>
              <a:rPr lang="en-US" sz="1400" dirty="0"/>
              <a:t>port map</a:t>
            </a:r>
            <a:r>
              <a:rPr lang="en-US" sz="1400" b="0" dirty="0"/>
              <a:t> (</a:t>
            </a:r>
            <a:r>
              <a:rPr lang="en-US" sz="1400" b="0" dirty="0" err="1"/>
              <a:t>sw</a:t>
            </a:r>
            <a:r>
              <a:rPr lang="en-US" sz="1400" b="0" dirty="0"/>
              <a:t> =&gt; </a:t>
            </a:r>
            <a:r>
              <a:rPr lang="en-US" sz="1400" b="0" dirty="0" err="1"/>
              <a:t>sw_in</a:t>
            </a:r>
            <a:r>
              <a:rPr lang="en-US" sz="1400" b="0" dirty="0"/>
              <a:t>, led =&gt; </a:t>
            </a:r>
            <a:r>
              <a:rPr lang="en-US" sz="1400" b="0" dirty="0" err="1"/>
              <a:t>led_out</a:t>
            </a:r>
            <a:r>
              <a:rPr lang="en-US" sz="1400" b="0" dirty="0"/>
              <a:t>);</a:t>
            </a:r>
          </a:p>
          <a:p>
            <a:pPr hangingPunct="0"/>
            <a:r>
              <a:rPr lang="en-US" sz="1400" b="0" dirty="0" err="1"/>
              <a:t>stim_proc</a:t>
            </a:r>
            <a:r>
              <a:rPr lang="en-US" sz="1400" b="0" dirty="0"/>
              <a:t>: </a:t>
            </a:r>
            <a:r>
              <a:rPr lang="en-US" sz="1400" dirty="0"/>
              <a:t>process</a:t>
            </a:r>
            <a:r>
              <a:rPr lang="en-US" sz="1400" b="0" dirty="0"/>
              <a:t>			</a:t>
            </a:r>
          </a:p>
          <a:p>
            <a:pPr hangingPunct="0"/>
            <a:r>
              <a:rPr lang="en-US" sz="1400" dirty="0"/>
              <a:t>begin</a:t>
            </a:r>
            <a:r>
              <a:rPr lang="en-US" sz="1400" b="0" dirty="0"/>
              <a:t>		</a:t>
            </a:r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</a:t>
            </a:r>
            <a:r>
              <a:rPr lang="en-US" sz="1400" dirty="0"/>
              <a:t>others</a:t>
            </a:r>
            <a:r>
              <a:rPr lang="en-US" sz="1400" b="0" dirty="0"/>
              <a:t> =&gt; '1');			</a:t>
            </a:r>
            <a:r>
              <a:rPr lang="en-US" sz="1400" dirty="0"/>
              <a:t>wait for</a:t>
            </a:r>
            <a:r>
              <a:rPr lang="en-US" sz="1400" b="0" dirty="0"/>
              <a:t> </a:t>
            </a:r>
            <a:r>
              <a:rPr lang="en-US" sz="1400" b="0" dirty="0">
                <a:solidFill>
                  <a:srgbClr val="FF0000"/>
                </a:solidFill>
              </a:rPr>
              <a:t>50 ns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</a:t>
            </a:r>
            <a:r>
              <a:rPr lang="en-US" sz="1400" dirty="0"/>
              <a:t>others</a:t>
            </a:r>
            <a:r>
              <a:rPr lang="en-US" sz="1400" b="0" dirty="0"/>
              <a:t> =&gt; '1');			</a:t>
            </a:r>
            <a:r>
              <a:rPr lang="en-US" sz="1400" dirty="0"/>
              <a:t>wait for</a:t>
            </a:r>
            <a:r>
              <a:rPr lang="en-US" sz="1400" b="0" dirty="0"/>
              <a:t> </a:t>
            </a:r>
            <a:r>
              <a:rPr lang="en-US" sz="1400" b="0" dirty="0">
                <a:solidFill>
                  <a:srgbClr val="FF0000"/>
                </a:solidFill>
              </a:rPr>
              <a:t>100 ns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(15 </a:t>
            </a:r>
            <a:r>
              <a:rPr lang="en-US" sz="1400" dirty="0" err="1"/>
              <a:t>downto</a:t>
            </a:r>
            <a:r>
              <a:rPr lang="en-US" sz="1400" b="0" dirty="0"/>
              <a:t> 10 =&gt; '1', </a:t>
            </a:r>
            <a:r>
              <a:rPr lang="en-US" sz="1400" dirty="0"/>
              <a:t>others</a:t>
            </a:r>
            <a:r>
              <a:rPr lang="en-US" sz="1400" b="0" dirty="0"/>
              <a:t> =&gt; '0');	</a:t>
            </a:r>
            <a:r>
              <a:rPr lang="en-US" sz="1400" dirty="0"/>
              <a:t>wait for</a:t>
            </a:r>
            <a:r>
              <a:rPr lang="en-US" sz="1400" b="0" dirty="0"/>
              <a:t> </a:t>
            </a:r>
            <a:r>
              <a:rPr lang="en-US" sz="1400" b="0" dirty="0">
                <a:solidFill>
                  <a:srgbClr val="FF0000"/>
                </a:solidFill>
              </a:rPr>
              <a:t>50 ns</a:t>
            </a:r>
            <a:r>
              <a:rPr lang="en-US" sz="1400" b="0" dirty="0"/>
              <a:t>;</a:t>
            </a:r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"1010101010101010";			</a:t>
            </a:r>
            <a:r>
              <a:rPr lang="en-US" sz="1400" dirty="0"/>
              <a:t>wait for</a:t>
            </a:r>
            <a:r>
              <a:rPr lang="en-US" sz="1400" b="0" dirty="0"/>
              <a:t> 70 ns;</a:t>
            </a:r>
          </a:p>
          <a:p>
            <a:pPr hangingPunct="0"/>
            <a:r>
              <a:rPr lang="en-US" sz="1400" b="0" dirty="0"/>
              <a:t>   </a:t>
            </a:r>
            <a:r>
              <a:rPr lang="en-US" sz="1400" b="0" dirty="0" err="1"/>
              <a:t>sw_in</a:t>
            </a:r>
            <a:r>
              <a:rPr lang="en-US" sz="1400" b="0" dirty="0"/>
              <a:t> &lt;= (15 </a:t>
            </a:r>
            <a:r>
              <a:rPr lang="en-US" sz="1400" dirty="0" err="1"/>
              <a:t>downto</a:t>
            </a:r>
            <a:r>
              <a:rPr lang="en-US" sz="1400" b="0" dirty="0"/>
              <a:t> 13 =&gt; '1',10 =&gt; '1', 6 </a:t>
            </a:r>
            <a:r>
              <a:rPr lang="en-US" sz="1400" dirty="0" err="1"/>
              <a:t>downto</a:t>
            </a:r>
            <a:r>
              <a:rPr lang="en-US" sz="1400" b="0" dirty="0"/>
              <a:t> 5 =&gt; '1', </a:t>
            </a:r>
            <a:r>
              <a:rPr lang="en-US" sz="1400" dirty="0"/>
              <a:t>others</a:t>
            </a:r>
            <a:r>
              <a:rPr lang="en-US" sz="1400" b="0" dirty="0"/>
              <a:t> =&gt; '0');</a:t>
            </a:r>
          </a:p>
          <a:p>
            <a:pPr hangingPunct="0"/>
            <a:r>
              <a:rPr lang="en-US" sz="1400" dirty="0"/>
              <a:t>end process</a:t>
            </a:r>
            <a:r>
              <a:rPr lang="en-US" sz="1400" b="0" dirty="0"/>
              <a:t>;	</a:t>
            </a:r>
          </a:p>
          <a:p>
            <a:pPr hangingPunct="0"/>
            <a:r>
              <a:rPr lang="en-US" sz="1400" dirty="0"/>
              <a:t>end</a:t>
            </a:r>
            <a:r>
              <a:rPr lang="en-US" sz="1400" b="0" dirty="0"/>
              <a:t> behavior;</a:t>
            </a:r>
            <a:endParaRPr lang="en-US" sz="1400" b="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4075" y="152400"/>
            <a:ext cx="119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Testbench</a:t>
            </a:r>
            <a:endParaRPr lang="en-US" sz="16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" y="4038600"/>
            <a:ext cx="421105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16"/>
          <p:cNvSpPr/>
          <p:nvPr/>
        </p:nvSpPr>
        <p:spPr>
          <a:xfrm>
            <a:off x="1039838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1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2514600" y="540316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3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4382</TotalTime>
  <Words>1921</Words>
  <Application>Microsoft Office PowerPoint</Application>
  <PresentationFormat>Letter Paper (8.5x11 in)</PresentationFormat>
  <Paragraphs>1126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Widerkehr and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good background color and a good text color</dc:title>
  <dc:creator>Melissa Widerkehr</dc:creator>
  <cp:lastModifiedBy>user</cp:lastModifiedBy>
  <cp:revision>314</cp:revision>
  <cp:lastPrinted>2000-02-16T19:06:58Z</cp:lastPrinted>
  <dcterms:created xsi:type="dcterms:W3CDTF">1999-04-05T18:00:54Z</dcterms:created>
  <dcterms:modified xsi:type="dcterms:W3CDTF">2016-02-22T07:46:00Z</dcterms:modified>
</cp:coreProperties>
</file>