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algn="l" defTabSz="1812925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1pPr>
    <a:lvl2pPr marL="1812925" indent="-1355725" algn="l" defTabSz="1812925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2pPr>
    <a:lvl3pPr marL="3627438" indent="-2713038" algn="l" defTabSz="1812925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3pPr>
    <a:lvl4pPr marL="5440363" indent="-4068763" algn="l" defTabSz="1812925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4pPr>
    <a:lvl5pPr marL="7254875" indent="-5426075" algn="l" defTabSz="1812925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100"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100"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100"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100"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7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1875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72" autoAdjust="0"/>
    <p:restoredTop sz="99855" autoAdjust="0"/>
  </p:normalViewPr>
  <p:slideViewPr>
    <p:cSldViewPr snapToGrid="0">
      <p:cViewPr>
        <p:scale>
          <a:sx n="25" d="100"/>
          <a:sy n="25" d="100"/>
        </p:scale>
        <p:origin x="1122" y="36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138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138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958B1F-24D8-4CBD-A3DA-CFE661BC35FF}" type="datetimeFigureOut">
              <a:rPr lang="pt-BR"/>
              <a:pPr>
                <a:defRPr/>
              </a:pPr>
              <a:t>30/11/2017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138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F6E61F-F4FD-4B20-947B-2EEC2F0EA5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79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12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12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12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12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A92709-D6F9-48F9-AA6A-0D73D876D1F3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42252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938" y="40320913"/>
            <a:ext cx="32391350" cy="2879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39901813"/>
            <a:ext cx="3239135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3209925" y="27360563"/>
            <a:ext cx="2624296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936" y="4780870"/>
            <a:ext cx="26729413" cy="22464332"/>
          </a:xfrm>
        </p:spPr>
        <p:txBody>
          <a:bodyPr/>
          <a:lstStyle>
            <a:lvl1pPr algn="l">
              <a:lnSpc>
                <a:spcPct val="85000"/>
              </a:lnSpc>
              <a:defRPr sz="28346" spc="-17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99" y="28067319"/>
            <a:ext cx="26729413" cy="7200106"/>
          </a:xfrm>
        </p:spPr>
        <p:txBody>
          <a:bodyPr lIns="91440" rIns="91440"/>
          <a:lstStyle>
            <a:lvl1pPr marL="0" indent="0" algn="l">
              <a:buNone/>
              <a:defRPr sz="8504" cap="all" spc="709" baseline="0">
                <a:solidFill>
                  <a:schemeClr val="tx2"/>
                </a:solidFill>
                <a:latin typeface="+mj-lt"/>
              </a:defRPr>
            </a:lvl1pPr>
            <a:lvl2pPr marL="1619951" indent="0" algn="ctr">
              <a:buNone/>
              <a:defRPr sz="8504"/>
            </a:lvl2pPr>
            <a:lvl3pPr marL="3239902" indent="0" algn="ctr">
              <a:buNone/>
              <a:defRPr sz="8504"/>
            </a:lvl3pPr>
            <a:lvl4pPr marL="4859853" indent="0" algn="ctr">
              <a:buNone/>
              <a:defRPr sz="7086"/>
            </a:lvl4pPr>
            <a:lvl5pPr marL="6479804" indent="0" algn="ctr">
              <a:buNone/>
              <a:defRPr sz="7086"/>
            </a:lvl5pPr>
            <a:lvl6pPr marL="8099755" indent="0" algn="ctr">
              <a:buNone/>
              <a:defRPr sz="7086"/>
            </a:lvl6pPr>
            <a:lvl7pPr marL="9719706" indent="0" algn="ctr">
              <a:buNone/>
              <a:defRPr sz="7086"/>
            </a:lvl7pPr>
            <a:lvl8pPr marL="11339657" indent="0" algn="ctr">
              <a:buNone/>
              <a:defRPr sz="7086"/>
            </a:lvl8pPr>
            <a:lvl9pPr marL="12959608" indent="0" algn="ctr">
              <a:buNone/>
              <a:defRPr sz="7086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B23AD-7100-4984-9985-52F6713566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3625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99CA5-84FA-4DB0-8724-BC0C7C00538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25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938" y="40320913"/>
            <a:ext cx="32391350" cy="2879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39901813"/>
            <a:ext cx="3239135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597216"/>
            <a:ext cx="6986096" cy="3628335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597216"/>
            <a:ext cx="20553298" cy="3628335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77F3E-895F-4D51-B64F-BCC9440C1E3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5265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-92075" y="-106363"/>
            <a:ext cx="32491363" cy="43818176"/>
            <a:chOff x="-8466" y="-8468"/>
            <a:chExt cx="9169804" cy="6955981"/>
          </a:xfrm>
        </p:grpSpPr>
        <p:sp>
          <p:nvSpPr>
            <p:cNvPr id="3" name="Freeform 18"/>
            <p:cNvSpPr/>
            <p:nvPr/>
          </p:nvSpPr>
          <p:spPr>
            <a:xfrm>
              <a:off x="8681051" y="80996"/>
              <a:ext cx="480287" cy="6866517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Freeform 19"/>
            <p:cNvSpPr/>
            <p:nvPr/>
          </p:nvSpPr>
          <p:spPr>
            <a:xfrm>
              <a:off x="8931051" y="-8468"/>
              <a:ext cx="222222" cy="686651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Freeform 20"/>
            <p:cNvSpPr/>
            <p:nvPr/>
          </p:nvSpPr>
          <p:spPr>
            <a:xfrm>
              <a:off x="8681051" y="4487643"/>
              <a:ext cx="470430" cy="2370406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22"/>
            <p:cNvSpPr/>
            <p:nvPr/>
          </p:nvSpPr>
          <p:spPr>
            <a:xfrm>
              <a:off x="8939116" y="-8468"/>
              <a:ext cx="214158" cy="686651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23"/>
            <p:cNvSpPr/>
            <p:nvPr/>
          </p:nvSpPr>
          <p:spPr>
            <a:xfrm rot="10800000">
              <a:off x="17520" y="162143"/>
              <a:ext cx="311828" cy="6704223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7"/>
            <p:cNvSpPr/>
            <p:nvPr/>
          </p:nvSpPr>
          <p:spPr>
            <a:xfrm>
              <a:off x="-8466" y="-8468"/>
              <a:ext cx="230287" cy="569794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02728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3863C-6B87-4D17-A417-81FFFCD65FC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362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938" y="40320913"/>
            <a:ext cx="32391350" cy="2879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39901813"/>
            <a:ext cx="3239135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3209925" y="27360563"/>
            <a:ext cx="2624296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936" y="4780870"/>
            <a:ext cx="26729413" cy="22464332"/>
          </a:xfrm>
        </p:spPr>
        <p:txBody>
          <a:bodyPr anchorCtr="0"/>
          <a:lstStyle>
            <a:lvl1pPr>
              <a:lnSpc>
                <a:spcPct val="85000"/>
              </a:lnSpc>
              <a:defRPr sz="28346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5936" y="28051614"/>
            <a:ext cx="26729413" cy="7200106"/>
          </a:xfrm>
        </p:spPr>
        <p:txBody>
          <a:bodyPr lIns="91440" rIns="91440"/>
          <a:lstStyle>
            <a:lvl1pPr marL="0" indent="0">
              <a:buNone/>
              <a:defRPr sz="8504" cap="all" spc="709" baseline="0">
                <a:solidFill>
                  <a:schemeClr val="tx2"/>
                </a:solidFill>
                <a:latin typeface="+mj-lt"/>
              </a:defRPr>
            </a:lvl1pPr>
            <a:lvl2pPr marL="1619951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3E902-608B-44D6-B550-1B5666AC70D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89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15936" y="1805409"/>
            <a:ext cx="26729413" cy="91387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5936" y="11626852"/>
            <a:ext cx="13121712" cy="253443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3637" y="11626849"/>
            <a:ext cx="13121712" cy="2534437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4A92-BE59-42F7-9D83-9099115E5AB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962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915936" y="1805409"/>
            <a:ext cx="26729413" cy="91387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5936" y="11628846"/>
            <a:ext cx="13121712" cy="4638065"/>
          </a:xfrm>
        </p:spPr>
        <p:txBody>
          <a:bodyPr lIns="91440" rIns="91440" anchor="ctr"/>
          <a:lstStyle>
            <a:lvl1pPr marL="0" indent="0">
              <a:buNone/>
              <a:defRPr sz="7086" b="0" cap="all" baseline="0">
                <a:solidFill>
                  <a:schemeClr val="tx2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936" y="16266917"/>
            <a:ext cx="13121712" cy="207043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23637" y="11628846"/>
            <a:ext cx="13121712" cy="4638065"/>
          </a:xfrm>
        </p:spPr>
        <p:txBody>
          <a:bodyPr lIns="91440" rIns="91440" anchor="ctr"/>
          <a:lstStyle>
            <a:lvl1pPr marL="0" indent="0">
              <a:buNone/>
              <a:defRPr sz="7086" b="0" cap="all" baseline="0">
                <a:solidFill>
                  <a:schemeClr val="tx2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23637" y="16266911"/>
            <a:ext cx="13121712" cy="207043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6CE60-B7C2-4473-82CD-7C06FE5AA16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65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0B91A-3E8F-43C4-9650-55999B4C59A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875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7938" y="40320913"/>
            <a:ext cx="32391350" cy="2879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39901813"/>
            <a:ext cx="3239135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DFEEA-28CD-449E-B3CF-FB02516A8BC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605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10764838" cy="43200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10736263" y="0"/>
            <a:ext cx="169862" cy="43200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73" y="3744049"/>
            <a:ext cx="8504813" cy="14400213"/>
          </a:xfrm>
        </p:spPr>
        <p:txBody>
          <a:bodyPr/>
          <a:lstStyle>
            <a:lvl1pPr>
              <a:defRPr sz="12756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7220" y="4608068"/>
            <a:ext cx="17252621" cy="331204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4973" y="18432272"/>
            <a:ext cx="8504813" cy="21286135"/>
          </a:xfrm>
        </p:spPr>
        <p:txBody>
          <a:bodyPr lIns="91440" rIns="91440"/>
          <a:lstStyle>
            <a:lvl1pPr marL="0" indent="0">
              <a:buNone/>
              <a:defRPr sz="5315">
                <a:solidFill>
                  <a:srgbClr val="FFFFFF"/>
                </a:solidFill>
              </a:defRPr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236663" y="40692388"/>
            <a:ext cx="6959600" cy="2300287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757150" y="40692388"/>
            <a:ext cx="12352338" cy="2300287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62EEBF4-BB62-4AD7-A1D8-FACC4981E5F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8880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1200725"/>
            <a:ext cx="32391350" cy="11999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30961013"/>
            <a:ext cx="3239135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936" y="31968472"/>
            <a:ext cx="26891409" cy="5184077"/>
          </a:xfrm>
        </p:spPr>
        <p:txBody>
          <a:bodyPr tIns="0" bIns="0">
            <a:noAutofit/>
          </a:bodyPr>
          <a:lstStyle>
            <a:lvl1pPr>
              <a:defRPr sz="12756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" y="0"/>
            <a:ext cx="32399249" cy="3096156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5936" y="37210150"/>
            <a:ext cx="26891409" cy="3744055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2126"/>
              </a:spcAft>
              <a:buNone/>
              <a:defRPr sz="5315">
                <a:solidFill>
                  <a:srgbClr val="FFFFFF"/>
                </a:solidFill>
              </a:defRPr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2DE4F-867C-4066-881A-D63777CCD82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969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20913"/>
            <a:ext cx="32399288" cy="2879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9901813"/>
            <a:ext cx="32399288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38" y="1804988"/>
            <a:ext cx="26728737" cy="9139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16238" y="11626850"/>
            <a:ext cx="26728737" cy="2534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38" y="40692388"/>
            <a:ext cx="6569075" cy="2300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3189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96463" y="40692388"/>
            <a:ext cx="12815887" cy="2300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3189" cap="all" baseline="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pt-BR"/>
              <a:t>7ª MOSTRA DE TALENTOS - 2014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09638" y="40692388"/>
            <a:ext cx="3486150" cy="2300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37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DE4D5F-FE83-4153-8637-241BD8B3003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3171825" y="10947400"/>
            <a:ext cx="264858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35" r:id="rId2"/>
    <p:sldLayoutId id="2147483941" r:id="rId3"/>
    <p:sldLayoutId id="2147483936" r:id="rId4"/>
    <p:sldLayoutId id="2147483937" r:id="rId5"/>
    <p:sldLayoutId id="2147483938" r:id="rId6"/>
    <p:sldLayoutId id="2147483942" r:id="rId7"/>
    <p:sldLayoutId id="2147483943" r:id="rId8"/>
    <p:sldLayoutId id="2147483944" r:id="rId9"/>
    <p:sldLayoutId id="2147483939" r:id="rId10"/>
    <p:sldLayoutId id="2147483945" r:id="rId11"/>
    <p:sldLayoutId id="2147483946" r:id="rId12"/>
  </p:sldLayoutIdLst>
  <p:hf sldNum="0" hdr="0" dt="0"/>
  <p:txStyles>
    <p:titleStyle>
      <a:lvl1pPr algn="l" defTabSz="32385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7000" kern="1200" spc="-177">
          <a:solidFill>
            <a:srgbClr val="404040"/>
          </a:solidFill>
          <a:latin typeface="+mj-lt"/>
          <a:ea typeface="+mj-ea"/>
          <a:cs typeface="+mj-cs"/>
        </a:defRPr>
      </a:lvl1pPr>
      <a:lvl2pPr algn="l" defTabSz="32385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7000">
          <a:solidFill>
            <a:srgbClr val="404040"/>
          </a:solidFill>
          <a:latin typeface="Calibri Light" pitchFamily="34" charset="0"/>
        </a:defRPr>
      </a:lvl2pPr>
      <a:lvl3pPr algn="l" defTabSz="32385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7000">
          <a:solidFill>
            <a:srgbClr val="404040"/>
          </a:solidFill>
          <a:latin typeface="Calibri Light" pitchFamily="34" charset="0"/>
        </a:defRPr>
      </a:lvl3pPr>
      <a:lvl4pPr algn="l" defTabSz="32385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7000">
          <a:solidFill>
            <a:srgbClr val="404040"/>
          </a:solidFill>
          <a:latin typeface="Calibri Light" pitchFamily="34" charset="0"/>
        </a:defRPr>
      </a:lvl4pPr>
      <a:lvl5pPr algn="l" defTabSz="32385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7000">
          <a:solidFill>
            <a:srgbClr val="404040"/>
          </a:solidFill>
          <a:latin typeface="Calibri Light" pitchFamily="34" charset="0"/>
        </a:defRPr>
      </a:lvl5pPr>
      <a:lvl6pPr marL="457200" algn="l" defTabSz="3238500" rtl="0" fontAlgn="base">
        <a:lnSpc>
          <a:spcPct val="85000"/>
        </a:lnSpc>
        <a:spcBef>
          <a:spcPct val="0"/>
        </a:spcBef>
        <a:spcAft>
          <a:spcPct val="0"/>
        </a:spcAft>
        <a:defRPr sz="17000">
          <a:solidFill>
            <a:srgbClr val="404040"/>
          </a:solidFill>
          <a:latin typeface="Calibri Light" pitchFamily="34" charset="0"/>
        </a:defRPr>
      </a:lvl6pPr>
      <a:lvl7pPr marL="914400" algn="l" defTabSz="3238500" rtl="0" fontAlgn="base">
        <a:lnSpc>
          <a:spcPct val="85000"/>
        </a:lnSpc>
        <a:spcBef>
          <a:spcPct val="0"/>
        </a:spcBef>
        <a:spcAft>
          <a:spcPct val="0"/>
        </a:spcAft>
        <a:defRPr sz="17000">
          <a:solidFill>
            <a:srgbClr val="404040"/>
          </a:solidFill>
          <a:latin typeface="Calibri Light" pitchFamily="34" charset="0"/>
        </a:defRPr>
      </a:lvl7pPr>
      <a:lvl8pPr marL="1371600" algn="l" defTabSz="3238500" rtl="0" fontAlgn="base">
        <a:lnSpc>
          <a:spcPct val="85000"/>
        </a:lnSpc>
        <a:spcBef>
          <a:spcPct val="0"/>
        </a:spcBef>
        <a:spcAft>
          <a:spcPct val="0"/>
        </a:spcAft>
        <a:defRPr sz="17000">
          <a:solidFill>
            <a:srgbClr val="404040"/>
          </a:solidFill>
          <a:latin typeface="Calibri Light" pitchFamily="34" charset="0"/>
        </a:defRPr>
      </a:lvl8pPr>
      <a:lvl9pPr marL="1828800" algn="l" defTabSz="3238500" rtl="0" fontAlgn="base">
        <a:lnSpc>
          <a:spcPct val="85000"/>
        </a:lnSpc>
        <a:spcBef>
          <a:spcPct val="0"/>
        </a:spcBef>
        <a:spcAft>
          <a:spcPct val="0"/>
        </a:spcAft>
        <a:defRPr sz="17000">
          <a:solidFill>
            <a:srgbClr val="404040"/>
          </a:solidFill>
          <a:latin typeface="Calibri Light" pitchFamily="34" charset="0"/>
        </a:defRPr>
      </a:lvl9pPr>
    </p:titleStyle>
    <p:bodyStyle>
      <a:lvl1pPr marL="323850" indent="-323850" algn="l" defTabSz="3238500" rtl="0" eaLnBrk="0" fontAlgn="base" hangingPunct="0">
        <a:lnSpc>
          <a:spcPct val="90000"/>
        </a:lnSpc>
        <a:spcBef>
          <a:spcPts val="4250"/>
        </a:spcBef>
        <a:spcAft>
          <a:spcPts val="713"/>
        </a:spcAft>
        <a:buClr>
          <a:schemeClr val="accent1"/>
        </a:buClr>
        <a:buSzPct val="100000"/>
        <a:buFont typeface="Calibri" pitchFamily="34" charset="0"/>
        <a:buChar char=" "/>
        <a:defRPr sz="7000" kern="1200">
          <a:solidFill>
            <a:srgbClr val="404040"/>
          </a:solidFill>
          <a:latin typeface="+mn-lt"/>
          <a:ea typeface="+mn-ea"/>
          <a:cs typeface="+mn-cs"/>
        </a:defRPr>
      </a:lvl1pPr>
      <a:lvl2pPr marL="1360488" indent="-647700" algn="l" defTabSz="3238500" rtl="0" eaLnBrk="0" fontAlgn="base" hangingPunct="0">
        <a:lnSpc>
          <a:spcPct val="90000"/>
        </a:lnSpc>
        <a:spcBef>
          <a:spcPts val="713"/>
        </a:spcBef>
        <a:spcAft>
          <a:spcPts val="1413"/>
        </a:spcAft>
        <a:buClr>
          <a:schemeClr val="accent1"/>
        </a:buClr>
        <a:buFont typeface="Calibri" panose="020F0502020204030204" pitchFamily="34" charset="0"/>
        <a:buChar char="◦"/>
        <a:defRPr sz="6300" kern="1200">
          <a:solidFill>
            <a:srgbClr val="404040"/>
          </a:solidFill>
          <a:latin typeface="+mn-lt"/>
          <a:ea typeface="+mn-ea"/>
          <a:cs typeface="+mn-cs"/>
        </a:defRPr>
      </a:lvl2pPr>
      <a:lvl3pPr marL="2008188" indent="-647700" algn="l" defTabSz="3238500" rtl="0" eaLnBrk="0" fontAlgn="base" hangingPunct="0">
        <a:lnSpc>
          <a:spcPct val="90000"/>
        </a:lnSpc>
        <a:spcBef>
          <a:spcPts val="713"/>
        </a:spcBef>
        <a:spcAft>
          <a:spcPts val="1413"/>
        </a:spcAft>
        <a:buClr>
          <a:schemeClr val="accent1"/>
        </a:buClr>
        <a:buFont typeface="Calibri" panose="020F0502020204030204" pitchFamily="34" charset="0"/>
        <a:buChar char="◦"/>
        <a:defRPr sz="4900" kern="1200">
          <a:solidFill>
            <a:srgbClr val="404040"/>
          </a:solidFill>
          <a:latin typeface="+mn-lt"/>
          <a:ea typeface="+mn-ea"/>
          <a:cs typeface="+mn-cs"/>
        </a:defRPr>
      </a:lvl3pPr>
      <a:lvl4pPr marL="2655888" indent="-647700" algn="l" defTabSz="3238500" rtl="0" eaLnBrk="0" fontAlgn="base" hangingPunct="0">
        <a:lnSpc>
          <a:spcPct val="90000"/>
        </a:lnSpc>
        <a:spcBef>
          <a:spcPts val="713"/>
        </a:spcBef>
        <a:spcAft>
          <a:spcPts val="1413"/>
        </a:spcAft>
        <a:buClr>
          <a:schemeClr val="accent1"/>
        </a:buClr>
        <a:buFont typeface="Calibri" panose="020F0502020204030204" pitchFamily="34" charset="0"/>
        <a:buChar char="◦"/>
        <a:defRPr sz="4900" kern="1200">
          <a:solidFill>
            <a:srgbClr val="404040"/>
          </a:solidFill>
          <a:latin typeface="+mn-lt"/>
          <a:ea typeface="+mn-ea"/>
          <a:cs typeface="+mn-cs"/>
        </a:defRPr>
      </a:lvl4pPr>
      <a:lvl5pPr marL="3303588" indent="-647700" algn="l" defTabSz="3238500" rtl="0" eaLnBrk="0" fontAlgn="base" hangingPunct="0">
        <a:lnSpc>
          <a:spcPct val="90000"/>
        </a:lnSpc>
        <a:spcBef>
          <a:spcPts val="713"/>
        </a:spcBef>
        <a:spcAft>
          <a:spcPts val="1413"/>
        </a:spcAft>
        <a:buClr>
          <a:schemeClr val="accent1"/>
        </a:buClr>
        <a:buFont typeface="Calibri" panose="020F0502020204030204" pitchFamily="34" charset="0"/>
        <a:buChar char="◦"/>
        <a:defRPr sz="4900" kern="1200">
          <a:solidFill>
            <a:srgbClr val="404040"/>
          </a:solidFill>
          <a:latin typeface="+mn-lt"/>
          <a:ea typeface="+mn-ea"/>
          <a:cs typeface="+mn-cs"/>
        </a:defRPr>
      </a:lvl5pPr>
      <a:lvl6pPr marL="3897520" indent="-809976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606160" indent="-809976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314800" indent="-809976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023440" indent="-809976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ângulo de cantos arredondados 65"/>
          <p:cNvSpPr/>
          <p:nvPr/>
        </p:nvSpPr>
        <p:spPr>
          <a:xfrm>
            <a:off x="21442653" y="27155039"/>
            <a:ext cx="9240837" cy="1300163"/>
          </a:xfrm>
          <a:prstGeom prst="roundRect">
            <a:avLst/>
          </a:prstGeom>
          <a:gradFill flip="none" rotWithShape="1">
            <a:gsLst>
              <a:gs pos="0">
                <a:srgbClr val="1875CE">
                  <a:shade val="30000"/>
                  <a:satMod val="115000"/>
                </a:srgbClr>
              </a:gs>
              <a:gs pos="50000">
                <a:srgbClr val="1875CE">
                  <a:shade val="67500"/>
                  <a:satMod val="115000"/>
                </a:srgbClr>
              </a:gs>
              <a:gs pos="100000">
                <a:srgbClr val="1875C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1328352" y="34463452"/>
            <a:ext cx="9240838" cy="1300163"/>
          </a:xfrm>
          <a:prstGeom prst="roundRect">
            <a:avLst/>
          </a:prstGeom>
          <a:gradFill flip="none" rotWithShape="1">
            <a:gsLst>
              <a:gs pos="0">
                <a:srgbClr val="1875CE">
                  <a:shade val="30000"/>
                  <a:satMod val="115000"/>
                </a:srgbClr>
              </a:gs>
              <a:gs pos="50000">
                <a:srgbClr val="1875CE">
                  <a:shade val="67500"/>
                  <a:satMod val="115000"/>
                </a:srgbClr>
              </a:gs>
              <a:gs pos="100000">
                <a:srgbClr val="1875C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970216" y="18293203"/>
            <a:ext cx="9242425" cy="1300162"/>
          </a:xfrm>
          <a:prstGeom prst="roundRect">
            <a:avLst/>
          </a:prstGeom>
          <a:gradFill flip="none" rotWithShape="1">
            <a:gsLst>
              <a:gs pos="0">
                <a:srgbClr val="1875CE">
                  <a:shade val="30000"/>
                  <a:satMod val="115000"/>
                </a:srgbClr>
              </a:gs>
              <a:gs pos="50000">
                <a:srgbClr val="1875CE">
                  <a:shade val="67500"/>
                  <a:satMod val="115000"/>
                </a:srgbClr>
              </a:gs>
              <a:gs pos="100000">
                <a:srgbClr val="1875C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1442653" y="9205913"/>
            <a:ext cx="9242425" cy="1298575"/>
          </a:xfrm>
          <a:prstGeom prst="roundRect">
            <a:avLst/>
          </a:prstGeom>
          <a:gradFill flip="none" rotWithShape="1">
            <a:gsLst>
              <a:gs pos="0">
                <a:srgbClr val="1875CE">
                  <a:shade val="30000"/>
                  <a:satMod val="115000"/>
                </a:srgbClr>
              </a:gs>
              <a:gs pos="50000">
                <a:srgbClr val="1875CE">
                  <a:shade val="67500"/>
                  <a:satMod val="115000"/>
                </a:srgbClr>
              </a:gs>
              <a:gs pos="100000">
                <a:srgbClr val="1875C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10980669" y="34707050"/>
            <a:ext cx="9242425" cy="1300162"/>
          </a:xfrm>
          <a:prstGeom prst="roundRect">
            <a:avLst/>
          </a:prstGeom>
          <a:gradFill flip="none" rotWithShape="1">
            <a:gsLst>
              <a:gs pos="0">
                <a:srgbClr val="1875CE">
                  <a:shade val="30000"/>
                  <a:satMod val="115000"/>
                </a:srgbClr>
              </a:gs>
              <a:gs pos="50000">
                <a:srgbClr val="1875CE">
                  <a:shade val="67500"/>
                  <a:satMod val="115000"/>
                </a:srgbClr>
              </a:gs>
              <a:gs pos="100000">
                <a:srgbClr val="1875C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10980670" y="20560926"/>
            <a:ext cx="9242425" cy="1300162"/>
          </a:xfrm>
          <a:prstGeom prst="roundRect">
            <a:avLst/>
          </a:prstGeom>
          <a:gradFill flip="none" rotWithShape="1">
            <a:gsLst>
              <a:gs pos="0">
                <a:srgbClr val="1875CE">
                  <a:shade val="30000"/>
                  <a:satMod val="115000"/>
                </a:srgbClr>
              </a:gs>
              <a:gs pos="50000">
                <a:srgbClr val="1875CE">
                  <a:shade val="67500"/>
                  <a:satMod val="115000"/>
                </a:srgbClr>
              </a:gs>
              <a:gs pos="100000">
                <a:srgbClr val="1875C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033463" y="9218613"/>
            <a:ext cx="9242425" cy="1298575"/>
          </a:xfrm>
          <a:prstGeom prst="roundRect">
            <a:avLst/>
          </a:prstGeom>
          <a:gradFill flip="none" rotWithShape="1">
            <a:gsLst>
              <a:gs pos="0">
                <a:srgbClr val="1875CE">
                  <a:shade val="30000"/>
                  <a:satMod val="115000"/>
                </a:srgbClr>
              </a:gs>
              <a:gs pos="50000">
                <a:srgbClr val="1875CE">
                  <a:shade val="67500"/>
                  <a:satMod val="115000"/>
                </a:srgbClr>
              </a:gs>
              <a:gs pos="100000">
                <a:srgbClr val="1875C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51" name="Imagem 1" descr="X:\Logomarca - Facthus\FACTHUS 2011 - atua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75" y="-23813"/>
            <a:ext cx="8816975" cy="327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414"/>
          <p:cNvSpPr txBox="1">
            <a:spLocks noChangeArrowheads="1"/>
          </p:cNvSpPr>
          <p:nvPr/>
        </p:nvSpPr>
        <p:spPr bwMode="auto">
          <a:xfrm>
            <a:off x="844550" y="7413625"/>
            <a:ext cx="30778450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34" tIns="43417" rIns="86834" bIns="43417">
            <a:spAutoFit/>
          </a:bodyPr>
          <a:lstStyle/>
          <a:p>
            <a:pPr marL="1617663" indent="-1617663" algn="ctr" defTabSz="690563" eaLnBrk="1" hangingPunct="1">
              <a:defRPr/>
            </a:pPr>
            <a:r>
              <a:rPr lang="pt-BR" altLang="pt-BR" sz="4800" dirty="0">
                <a:latin typeface="Franklin Gothic Demi Cond" pitchFamily="34" charset="0"/>
                <a:ea typeface="ＭＳ Ｐゴシック" pitchFamily="34" charset="-128"/>
                <a:cs typeface="FrankRuehl" pitchFamily="34" charset="-79"/>
              </a:rPr>
              <a:t>Rafael Faria Felix</a:t>
            </a:r>
            <a:r>
              <a:rPr lang="pt-BR" altLang="pt-BR" sz="4800" baseline="30000" dirty="0">
                <a:latin typeface="Franklin Gothic Demi Cond" pitchFamily="34" charset="0"/>
                <a:ea typeface="ＭＳ Ｐゴシック" pitchFamily="34" charset="-128"/>
                <a:cs typeface="FrankRuehl" pitchFamily="34" charset="-79"/>
              </a:rPr>
              <a:t>1</a:t>
            </a:r>
            <a:r>
              <a:rPr lang="pt-BR" altLang="pt-BR" sz="4800" dirty="0">
                <a:latin typeface="Franklin Gothic Demi Cond" pitchFamily="34" charset="0"/>
                <a:ea typeface="ＭＳ Ｐゴシック" pitchFamily="34" charset="-128"/>
                <a:cs typeface="FrankRuehl" pitchFamily="34" charset="-79"/>
              </a:rPr>
              <a:t>; Cleiton Silvano Goulart</a:t>
            </a:r>
            <a:r>
              <a:rPr lang="pt-BR" altLang="pt-BR" sz="4800" baseline="30000" dirty="0">
                <a:latin typeface="Franklin Gothic Demi Cond" pitchFamily="34" charset="0"/>
                <a:ea typeface="ＭＳ Ｐゴシック" pitchFamily="34" charset="-128"/>
                <a:cs typeface="FrankRuehl" pitchFamily="34" charset="-79"/>
              </a:rPr>
              <a:t>2</a:t>
            </a:r>
          </a:p>
          <a:p>
            <a:pPr marL="1617663" indent="-1617663" algn="ctr" defTabSz="690563" eaLnBrk="1" hangingPunct="1">
              <a:defRPr/>
            </a:pPr>
            <a:r>
              <a:rPr lang="pt-BR" altLang="pt-BR" sz="4800" baseline="30000" dirty="0">
                <a:latin typeface="Franklin Gothic Demi Cond" pitchFamily="34" charset="0"/>
                <a:ea typeface="ＭＳ Ｐゴシック" pitchFamily="34" charset="-128"/>
                <a:cs typeface="FrankRuehl" pitchFamily="34" charset="-79"/>
              </a:rPr>
              <a:t>¹ Faculdade de Talentos Humanos, Uberaba (MG), Brasil. e-mail: </a:t>
            </a:r>
            <a:r>
              <a:rPr lang="pt-BR" altLang="pt-BR" sz="48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itchFamily="34" charset="0"/>
                <a:ea typeface="ＭＳ Ｐゴシック" pitchFamily="34" charset="-128"/>
                <a:cs typeface="FrankRuehl" pitchFamily="34" charset="-79"/>
              </a:rPr>
              <a:t>rafaelfariafelix@gmail.com</a:t>
            </a:r>
          </a:p>
          <a:p>
            <a:pPr marL="1617663" indent="-1617663" algn="ctr" defTabSz="690563" eaLnBrk="1" hangingPunct="1">
              <a:defRPr/>
            </a:pPr>
            <a:r>
              <a:rPr lang="pt-BR" altLang="pt-BR" sz="4800" baseline="30000" dirty="0">
                <a:latin typeface="Franklin Gothic Demi Cond" pitchFamily="34" charset="0"/>
                <a:ea typeface="ＭＳ Ｐゴシック" pitchFamily="34" charset="-128"/>
                <a:cs typeface="FrankRuehl" pitchFamily="34" charset="-79"/>
              </a:rPr>
              <a:t>²Faculdade de Talentos Humanos, Uberaba (MG), Brasil. e-mail: </a:t>
            </a:r>
            <a:r>
              <a:rPr lang="pt-BR" altLang="pt-BR" sz="48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itchFamily="34" charset="0"/>
                <a:ea typeface="ＭＳ Ｐゴシック" pitchFamily="34" charset="-128"/>
                <a:cs typeface="FrankRuehl" pitchFamily="34" charset="-79"/>
              </a:rPr>
              <a:t>cleiton.goulart@facthus.edu.br</a:t>
            </a:r>
            <a:r>
              <a:rPr lang="pt-BR" altLang="pt-BR" sz="4800" baseline="30000" dirty="0">
                <a:latin typeface="Franklin Gothic Demi Cond" pitchFamily="34" charset="0"/>
                <a:ea typeface="ＭＳ Ｐゴシック" pitchFamily="34" charset="-128"/>
                <a:cs typeface="FrankRuehl" pitchFamily="34" charset="-79"/>
              </a:rPr>
              <a:t> </a:t>
            </a:r>
          </a:p>
        </p:txBody>
      </p:sp>
      <p:sp>
        <p:nvSpPr>
          <p:cNvPr id="10254" name="Text Box 3434"/>
          <p:cNvSpPr txBox="1">
            <a:spLocks noChangeArrowheads="1"/>
          </p:cNvSpPr>
          <p:nvPr/>
        </p:nvSpPr>
        <p:spPr bwMode="auto">
          <a:xfrm>
            <a:off x="4332288" y="5008563"/>
            <a:ext cx="23633112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90" tIns="45945" rIns="91890" bIns="45945">
            <a:spAutoFit/>
          </a:bodyPr>
          <a:lstStyle>
            <a:lvl1pPr defTabSz="690563"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8000" b="1">
                <a:solidFill>
                  <a:srgbClr val="1875CE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CONSTRUÇÃO DE UM PÊNDULO INVERTIDO A PARTIR DE RESÍDUOS DE EQUIPAMENTOS ELETRÔNICOS</a:t>
            </a:r>
            <a:endParaRPr lang="pt-BR" altLang="pt-BR" sz="8000">
              <a:solidFill>
                <a:srgbClr val="1875CE"/>
              </a:solidFill>
              <a:latin typeface="Franklin Gothic Demi Cond" panose="020B070603040202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0255" name="Text Box 3646"/>
          <p:cNvSpPr txBox="1">
            <a:spLocks noChangeArrowheads="1"/>
          </p:cNvSpPr>
          <p:nvPr/>
        </p:nvSpPr>
        <p:spPr bwMode="auto">
          <a:xfrm>
            <a:off x="826235" y="19765804"/>
            <a:ext cx="9436100" cy="439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34" tIns="43417" rIns="86834" bIns="43417">
            <a:spAutoFit/>
          </a:bodyPr>
          <a:lstStyle>
            <a:lvl1pPr defTabSz="690563"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00"/>
                </a:solidFill>
              </a:rPr>
              <a:t>O pêndulo </a:t>
            </a:r>
            <a:r>
              <a:rPr lang="pt-BR" altLang="pt-BR" sz="2800" dirty="0" smtClean="0">
                <a:solidFill>
                  <a:srgbClr val="000000"/>
                </a:solidFill>
              </a:rPr>
              <a:t>invertido: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rgbClr val="000000"/>
                </a:solidFill>
              </a:rPr>
              <a:t>é um </a:t>
            </a:r>
            <a:r>
              <a:rPr lang="pt-BR" altLang="pt-BR" sz="2800" dirty="0">
                <a:solidFill>
                  <a:srgbClr val="000000"/>
                </a:solidFill>
              </a:rPr>
              <a:t>sistema </a:t>
            </a:r>
            <a:r>
              <a:rPr lang="pt-BR" altLang="pt-BR" sz="2800" dirty="0" smtClean="0">
                <a:solidFill>
                  <a:srgbClr val="000000"/>
                </a:solidFill>
              </a:rPr>
              <a:t>mecânico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rgbClr val="000000"/>
                </a:solidFill>
              </a:rPr>
              <a:t>constituído </a:t>
            </a:r>
            <a:r>
              <a:rPr lang="pt-BR" altLang="pt-BR" sz="2800" dirty="0">
                <a:solidFill>
                  <a:srgbClr val="000000"/>
                </a:solidFill>
              </a:rPr>
              <a:t>de uma barra rígida </a:t>
            </a:r>
            <a:r>
              <a:rPr lang="pt-BR" altLang="pt-BR" sz="2800" dirty="0" smtClean="0">
                <a:solidFill>
                  <a:srgbClr val="000000"/>
                </a:solidFill>
              </a:rPr>
              <a:t>sobre </a:t>
            </a:r>
            <a:r>
              <a:rPr lang="pt-BR" altLang="pt-BR" sz="2800" dirty="0">
                <a:solidFill>
                  <a:srgbClr val="000000"/>
                </a:solidFill>
              </a:rPr>
              <a:t>uma base </a:t>
            </a:r>
            <a:r>
              <a:rPr lang="pt-BR" altLang="pt-BR" sz="2800" dirty="0" smtClean="0">
                <a:solidFill>
                  <a:srgbClr val="000000"/>
                </a:solidFill>
              </a:rPr>
              <a:t>móvel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rgbClr val="000000"/>
                </a:solidFill>
              </a:rPr>
              <a:t>a base </a:t>
            </a:r>
            <a:r>
              <a:rPr lang="pt-BR" altLang="pt-BR" sz="2800" dirty="0" smtClean="0">
                <a:solidFill>
                  <a:srgbClr val="000000"/>
                </a:solidFill>
              </a:rPr>
              <a:t>se </a:t>
            </a:r>
            <a:r>
              <a:rPr lang="pt-BR" altLang="pt-BR" sz="2800" dirty="0">
                <a:solidFill>
                  <a:srgbClr val="000000"/>
                </a:solidFill>
              </a:rPr>
              <a:t>movimenta sobre um </a:t>
            </a:r>
            <a:r>
              <a:rPr lang="pt-BR" altLang="pt-BR" sz="2800" dirty="0" smtClean="0">
                <a:solidFill>
                  <a:srgbClr val="000000"/>
                </a:solidFill>
              </a:rPr>
              <a:t>trilho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rgbClr val="000000"/>
                </a:solidFill>
              </a:rPr>
              <a:t>possui </a:t>
            </a:r>
            <a:r>
              <a:rPr lang="pt-BR" altLang="pt-BR" sz="2800" dirty="0">
                <a:solidFill>
                  <a:srgbClr val="000000"/>
                </a:solidFill>
              </a:rPr>
              <a:t>dois graus de liberdade</a:t>
            </a:r>
            <a:r>
              <a:rPr lang="pt-BR" altLang="pt-BR" sz="2800" dirty="0" smtClean="0">
                <a:solidFill>
                  <a:srgbClr val="000000"/>
                </a:solidFill>
              </a:rPr>
              <a:t>:</a:t>
            </a:r>
          </a:p>
          <a:p>
            <a:pPr marL="972000" lvl="1" indent="-360000" algn="just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pt-BR" altLang="pt-BR" sz="2800" dirty="0" smtClean="0">
                <a:solidFill>
                  <a:srgbClr val="000000"/>
                </a:solidFill>
              </a:rPr>
              <a:t>o </a:t>
            </a:r>
            <a:r>
              <a:rPr lang="pt-BR" altLang="pt-BR" sz="2800" dirty="0">
                <a:solidFill>
                  <a:srgbClr val="000000"/>
                </a:solidFill>
              </a:rPr>
              <a:t>ângulo entre a barra e o plano vertical (θ</a:t>
            </a:r>
            <a:r>
              <a:rPr lang="pt-BR" altLang="pt-BR" sz="2800" dirty="0" smtClean="0">
                <a:solidFill>
                  <a:srgbClr val="000000"/>
                </a:solidFill>
              </a:rPr>
              <a:t>)</a:t>
            </a:r>
          </a:p>
          <a:p>
            <a:pPr marL="972000" lvl="1" indent="-360000" algn="just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pt-BR" altLang="pt-BR" sz="2800" dirty="0" smtClean="0">
                <a:solidFill>
                  <a:srgbClr val="000000"/>
                </a:solidFill>
              </a:rPr>
              <a:t>a </a:t>
            </a:r>
            <a:r>
              <a:rPr lang="pt-BR" altLang="pt-BR" sz="2800" dirty="0">
                <a:solidFill>
                  <a:srgbClr val="000000"/>
                </a:solidFill>
              </a:rPr>
              <a:t>posição do carrinho em relação ao plano horizontal (x</a:t>
            </a:r>
            <a:r>
              <a:rPr lang="pt-BR" altLang="pt-BR" sz="2800" dirty="0" smtClean="0">
                <a:solidFill>
                  <a:srgbClr val="000000"/>
                </a:solidFill>
              </a:rPr>
              <a:t>)</a:t>
            </a:r>
            <a:endParaRPr lang="pt-PT" altLang="pt-BR" sz="2800" dirty="0">
              <a:solidFill>
                <a:srgbClr val="000000"/>
              </a:solidFill>
            </a:endParaRPr>
          </a:p>
        </p:txBody>
      </p:sp>
      <p:sp>
        <p:nvSpPr>
          <p:cNvPr id="10256" name="Text Box 3682"/>
          <p:cNvSpPr txBox="1">
            <a:spLocks noChangeArrowheads="1"/>
          </p:cNvSpPr>
          <p:nvPr/>
        </p:nvSpPr>
        <p:spPr bwMode="auto">
          <a:xfrm>
            <a:off x="10980668" y="36352268"/>
            <a:ext cx="9242425" cy="354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32" tIns="48364" rIns="96732" bIns="48364">
            <a:spAutoFit/>
          </a:bodyPr>
          <a:lstStyle>
            <a:lvl1pPr defTabSz="966788"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rgbClr val="000000"/>
                </a:solidFill>
              </a:rPr>
              <a:t>Construir um pêndulo invertido através de resíduos de equipamentos eletrônicos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chemeClr val="tx1"/>
                </a:solidFill>
              </a:rPr>
              <a:t>Verificar a aplicabilidade do </a:t>
            </a:r>
            <a:r>
              <a:rPr lang="pt-BR" altLang="pt-BR" sz="2800" dirty="0" err="1" smtClean="0">
                <a:solidFill>
                  <a:schemeClr val="tx1"/>
                </a:solidFill>
              </a:rPr>
              <a:t>Arduino</a:t>
            </a:r>
            <a:r>
              <a:rPr lang="pt-BR" altLang="pt-BR" sz="2800" dirty="0" smtClean="0">
                <a:solidFill>
                  <a:schemeClr val="tx1"/>
                </a:solidFill>
              </a:rPr>
              <a:t> </a:t>
            </a:r>
            <a:r>
              <a:rPr lang="pt-BR" altLang="pt-BR" sz="2800" dirty="0" err="1" smtClean="0">
                <a:solidFill>
                  <a:schemeClr val="tx1"/>
                </a:solidFill>
              </a:rPr>
              <a:t>Due</a:t>
            </a:r>
            <a:r>
              <a:rPr lang="pt-BR" altLang="pt-BR" sz="2800" dirty="0" smtClean="0">
                <a:solidFill>
                  <a:schemeClr val="tx1"/>
                </a:solidFill>
              </a:rPr>
              <a:t> como micro controlador de sistemas </a:t>
            </a:r>
            <a:r>
              <a:rPr lang="pt-BR" sz="2800" dirty="0">
                <a:solidFill>
                  <a:schemeClr val="tx1"/>
                </a:solidFill>
              </a:rPr>
              <a:t>mecânicos que utilizem </a:t>
            </a:r>
            <a:r>
              <a:rPr lang="pt-BR" sz="2800" dirty="0" smtClean="0">
                <a:solidFill>
                  <a:schemeClr val="tx1"/>
                </a:solidFill>
              </a:rPr>
              <a:t>o </a:t>
            </a:r>
            <a:r>
              <a:rPr lang="pt-BR" sz="2800" dirty="0">
                <a:solidFill>
                  <a:schemeClr val="tx1"/>
                </a:solidFill>
              </a:rPr>
              <a:t>princípio do pêndulo </a:t>
            </a:r>
            <a:r>
              <a:rPr lang="pt-BR" sz="2800" dirty="0" smtClean="0">
                <a:solidFill>
                  <a:schemeClr val="tx1"/>
                </a:solidFill>
              </a:rPr>
              <a:t>invertido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chemeClr val="tx1"/>
                </a:solidFill>
              </a:rPr>
              <a:t>Analisar o efeito da utilização de cada constantes do controlador PID sob o sistema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chemeClr val="tx1"/>
                </a:solidFill>
              </a:rPr>
              <a:t>Analisar a eficácia do método </a:t>
            </a:r>
            <a:r>
              <a:rPr lang="pt-PT" altLang="pt-BR" sz="2800" dirty="0" smtClean="0">
                <a:solidFill>
                  <a:schemeClr val="tx1"/>
                </a:solidFill>
              </a:rPr>
              <a:t>Ziegler-Nichols</a:t>
            </a:r>
            <a:endParaRPr lang="pt-BR" altLang="pt-BR" sz="2800" dirty="0" smtClean="0">
              <a:solidFill>
                <a:schemeClr val="tx1"/>
              </a:solidFill>
            </a:endParaRPr>
          </a:p>
        </p:txBody>
      </p:sp>
      <p:sp>
        <p:nvSpPr>
          <p:cNvPr id="10257" name="Text Box 3923"/>
          <p:cNvSpPr txBox="1">
            <a:spLocks noChangeArrowheads="1"/>
          </p:cNvSpPr>
          <p:nvPr/>
        </p:nvSpPr>
        <p:spPr bwMode="auto">
          <a:xfrm>
            <a:off x="20541456" y="28571238"/>
            <a:ext cx="10738386" cy="565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32" tIns="48364" rIns="96732" bIns="48364">
            <a:spAutoFit/>
          </a:bodyPr>
          <a:lstStyle>
            <a:lvl1pPr defTabSz="966788"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É </a:t>
            </a:r>
            <a:r>
              <a:rPr lang="pt-BR" sz="2800" dirty="0">
                <a:solidFill>
                  <a:schemeClr val="tx1"/>
                </a:solidFill>
              </a:rPr>
              <a:t>possível a construção de um pêndulo invertido com o mínimo de custo utilizando-se resíduos de equipamentos </a:t>
            </a:r>
            <a:r>
              <a:rPr lang="pt-BR" sz="2800" dirty="0" smtClean="0">
                <a:solidFill>
                  <a:schemeClr val="tx1"/>
                </a:solidFill>
              </a:rPr>
              <a:t>eletrônicos.</a:t>
            </a:r>
            <a:endParaRPr lang="pt-BR" altLang="pt-BR" sz="2800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pt-BR" altLang="pt-BR" sz="2800" dirty="0" smtClean="0">
                <a:solidFill>
                  <a:schemeClr val="tx1"/>
                </a:solidFill>
              </a:rPr>
              <a:t>O </a:t>
            </a:r>
            <a:r>
              <a:rPr lang="pt-BR" altLang="pt-BR" sz="2800" dirty="0" err="1">
                <a:solidFill>
                  <a:schemeClr val="tx1"/>
                </a:solidFill>
              </a:rPr>
              <a:t>Arduino</a:t>
            </a:r>
            <a:r>
              <a:rPr lang="pt-BR" altLang="pt-BR" sz="2800" dirty="0">
                <a:solidFill>
                  <a:schemeClr val="tx1"/>
                </a:solidFill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</a:rPr>
              <a:t>Due</a:t>
            </a:r>
            <a:r>
              <a:rPr lang="pt-BR" altLang="pt-BR" sz="2800" dirty="0">
                <a:solidFill>
                  <a:schemeClr val="tx1"/>
                </a:solidFill>
              </a:rPr>
              <a:t> apresenta desempenho satisfatório nesta aplicação, porém melhores resultados podem ser obtidos ajustando-se a resolução de leitura e escrita analógicas desta placa.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A </a:t>
            </a:r>
            <a:r>
              <a:rPr lang="pt-BR" sz="2800" dirty="0">
                <a:solidFill>
                  <a:schemeClr val="tx1"/>
                </a:solidFill>
              </a:rPr>
              <a:t>aplicação do controlador PID apresenta bons resultados quando a variação do ângulo da barra é mínimo, porém </a:t>
            </a:r>
            <a:r>
              <a:rPr lang="pt-BR" sz="2800" dirty="0" smtClean="0">
                <a:solidFill>
                  <a:schemeClr val="tx1"/>
                </a:solidFill>
              </a:rPr>
              <a:t>com </a:t>
            </a:r>
            <a:r>
              <a:rPr lang="pt-BR" sz="2800" dirty="0">
                <a:solidFill>
                  <a:schemeClr val="tx1"/>
                </a:solidFill>
              </a:rPr>
              <a:t>variações </a:t>
            </a:r>
            <a:r>
              <a:rPr lang="pt-BR" sz="2800" dirty="0" smtClean="0">
                <a:solidFill>
                  <a:schemeClr val="tx1"/>
                </a:solidFill>
              </a:rPr>
              <a:t>maiores </a:t>
            </a:r>
            <a:r>
              <a:rPr lang="pt-BR" sz="2800" dirty="0">
                <a:solidFill>
                  <a:schemeClr val="tx1"/>
                </a:solidFill>
              </a:rPr>
              <a:t>os parâmetros definidos não atenderam aos requisitos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O método Ziegler–</a:t>
            </a:r>
            <a:r>
              <a:rPr lang="pt-BR" sz="2800" dirty="0" err="1" smtClean="0">
                <a:solidFill>
                  <a:schemeClr val="tx1"/>
                </a:solidFill>
              </a:rPr>
              <a:t>Nichols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é indicado para se obter um valor aceitável dos parâmetros quando não se conhece a equação do sistema, e melhores resultados são obtidos com o subsequente ajuste destes parâmetros. 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10258" name="Text Box 2409"/>
          <p:cNvSpPr txBox="1">
            <a:spLocks noChangeArrowheads="1"/>
          </p:cNvSpPr>
          <p:nvPr/>
        </p:nvSpPr>
        <p:spPr bwMode="auto">
          <a:xfrm>
            <a:off x="961231" y="10689746"/>
            <a:ext cx="9434512" cy="742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146" tIns="51071" rIns="102146" bIns="51071" anchor="ctr">
            <a:spAutoFit/>
          </a:bodyPr>
          <a:lstStyle>
            <a:lvl1pPr defTabSz="1019175"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101917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101917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101917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101917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Este artigo apresenta as etapas de construção de um pêndulo invertido a partir de peças adaptadas de uma impressora HP Deskjet 1000. Foi utilizada uma placa </a:t>
            </a:r>
            <a:r>
              <a:rPr lang="pt-BR" altLang="pt-BR" sz="2800" dirty="0" err="1">
                <a:solidFill>
                  <a:schemeClr val="tx1"/>
                </a:solidFill>
              </a:rPr>
              <a:t>Arduino</a:t>
            </a:r>
            <a:r>
              <a:rPr lang="pt-BR" altLang="pt-BR" sz="2800" dirty="0">
                <a:solidFill>
                  <a:schemeClr val="tx1"/>
                </a:solidFill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</a:rPr>
              <a:t>Due</a:t>
            </a:r>
            <a:r>
              <a:rPr lang="pt-BR" altLang="pt-BR" sz="2800" dirty="0">
                <a:solidFill>
                  <a:schemeClr val="tx1"/>
                </a:solidFill>
              </a:rPr>
              <a:t> e aplicado um controlador proporcional integral derivativo (Controlador PID) para o controle e estabilização do sistema. É demonstrado também um método para a definição dos parâmetros do controlador e a resposta do conjunto aos parâmetros definidos. Concluiu-se que é possível a construção de um pêndulo invertido de baixo custo através da reutilização de componentes eletrônicos descartados e que a placa </a:t>
            </a:r>
            <a:r>
              <a:rPr lang="pt-BR" altLang="pt-BR" sz="2800" dirty="0" err="1">
                <a:solidFill>
                  <a:schemeClr val="tx1"/>
                </a:solidFill>
              </a:rPr>
              <a:t>Arduino</a:t>
            </a:r>
            <a:r>
              <a:rPr lang="pt-BR" altLang="pt-BR" sz="2800" dirty="0">
                <a:solidFill>
                  <a:schemeClr val="tx1"/>
                </a:solidFill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</a:rPr>
              <a:t>Due</a:t>
            </a:r>
            <a:r>
              <a:rPr lang="pt-BR" altLang="pt-BR" sz="2800" dirty="0">
                <a:solidFill>
                  <a:schemeClr val="tx1"/>
                </a:solidFill>
              </a:rPr>
              <a:t> atende satisfatoriamente aos requisitos propostos. O controlador PID apresentou bons resultados frente a pequenas perturbações, porém ao se deparar com variações maiores este não foi o suficiente para efetuar o controle do sistema.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800" b="1" i="1" dirty="0">
                <a:solidFill>
                  <a:schemeClr val="tx1"/>
                </a:solidFill>
              </a:rPr>
              <a:t>Palavras-chave</a:t>
            </a:r>
            <a:r>
              <a:rPr lang="pt-BR" altLang="pt-BR" sz="2800" i="1" dirty="0">
                <a:solidFill>
                  <a:schemeClr val="tx1"/>
                </a:solidFill>
              </a:rPr>
              <a:t>: </a:t>
            </a:r>
            <a:r>
              <a:rPr lang="pt-BR" altLang="pt-BR" sz="2800" i="1" dirty="0" err="1">
                <a:solidFill>
                  <a:schemeClr val="tx1"/>
                </a:solidFill>
              </a:rPr>
              <a:t>Arduino</a:t>
            </a:r>
            <a:r>
              <a:rPr lang="pt-BR" altLang="pt-BR" sz="2800" i="1" dirty="0">
                <a:solidFill>
                  <a:schemeClr val="tx1"/>
                </a:solidFill>
              </a:rPr>
              <a:t>; Controle proporcional integral derivativo; Pêndulo invertido; PID; Reutilização</a:t>
            </a:r>
            <a:r>
              <a:rPr lang="pt-PT" altLang="pt-BR" sz="2800" i="1" dirty="0">
                <a:solidFill>
                  <a:schemeClr val="tx1"/>
                </a:solidFill>
              </a:rPr>
              <a:t>.</a:t>
            </a:r>
            <a:endParaRPr lang="pt-BR" altLang="pt-BR" sz="2800" i="1" dirty="0">
              <a:solidFill>
                <a:schemeClr val="tx1"/>
              </a:solidFill>
            </a:endParaRPr>
          </a:p>
        </p:txBody>
      </p:sp>
      <p:sp>
        <p:nvSpPr>
          <p:cNvPr id="20" name="Retângulo 31"/>
          <p:cNvSpPr>
            <a:spLocks noChangeArrowheads="1"/>
          </p:cNvSpPr>
          <p:nvPr/>
        </p:nvSpPr>
        <p:spPr bwMode="auto">
          <a:xfrm>
            <a:off x="4240213" y="9486900"/>
            <a:ext cx="23241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4" rIns="91412" bIns="45704">
            <a:spAutoFit/>
          </a:bodyPr>
          <a:lstStyle/>
          <a:p>
            <a:pPr defTabSz="18138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/>
                <a:ea typeface="Verdana" panose="020B0604030504040204" pitchFamily="34" charset="0"/>
                <a:cs typeface="Verdana" panose="020B0604030504040204" pitchFamily="34" charset="0"/>
              </a:rPr>
              <a:t>RESUMO</a:t>
            </a:r>
            <a:endParaRPr lang="pt-BR" sz="3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anose="020B070603040202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tângulo 46"/>
          <p:cNvSpPr>
            <a:spLocks noChangeArrowheads="1"/>
          </p:cNvSpPr>
          <p:nvPr/>
        </p:nvSpPr>
        <p:spPr bwMode="auto">
          <a:xfrm>
            <a:off x="3838829" y="18563078"/>
            <a:ext cx="3317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4" rIns="91412" bIns="45704">
            <a:spAutoFit/>
          </a:bodyPr>
          <a:lstStyle/>
          <a:p>
            <a:pPr algn="ctr" defTabSz="10204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/>
                <a:cs typeface="Times New Roman" panose="02020603050405020304" pitchFamily="18" charset="0"/>
              </a:rPr>
              <a:t>1.  INTRODUÇÃO</a:t>
            </a:r>
            <a:r>
              <a:rPr lang="pt-BR" sz="3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/>
                <a:cs typeface="Tahoma" pitchFamily="34" charset="0"/>
              </a:rPr>
              <a:t> </a:t>
            </a:r>
          </a:p>
        </p:txBody>
      </p:sp>
      <p:sp>
        <p:nvSpPr>
          <p:cNvPr id="24" name="Retângulo 47"/>
          <p:cNvSpPr>
            <a:spLocks noChangeArrowheads="1"/>
          </p:cNvSpPr>
          <p:nvPr/>
        </p:nvSpPr>
        <p:spPr bwMode="auto">
          <a:xfrm>
            <a:off x="13730220" y="20797463"/>
            <a:ext cx="35067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4" rIns="91412" bIns="45704">
            <a:spAutoFit/>
          </a:bodyPr>
          <a:lstStyle/>
          <a:p>
            <a:pPr marL="514185" indent="-514185" algn="ctr" defTabSz="10204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  <a:cs typeface="Times New Roman" panose="02020603050405020304" pitchFamily="18" charset="0"/>
              </a:rPr>
              <a:t>3.  METODOLOGIA</a:t>
            </a:r>
            <a:endParaRPr lang="pt-BR" sz="3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tângulo 53"/>
          <p:cNvSpPr>
            <a:spLocks noChangeArrowheads="1"/>
          </p:cNvSpPr>
          <p:nvPr/>
        </p:nvSpPr>
        <p:spPr bwMode="auto">
          <a:xfrm>
            <a:off x="11363256" y="35011850"/>
            <a:ext cx="83312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4" rIns="91412" bIns="45704">
            <a:spAutoFit/>
          </a:bodyPr>
          <a:lstStyle/>
          <a:p>
            <a:pPr algn="ctr" defTabSz="10204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  <a:cs typeface="Times New Roman" panose="02020603050405020304" pitchFamily="18" charset="0"/>
              </a:rPr>
              <a:t>4.  OBJETIVOS</a:t>
            </a:r>
            <a:endParaRPr lang="pt-BR" sz="3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tângulo 55"/>
          <p:cNvSpPr>
            <a:spLocks noChangeArrowheads="1"/>
          </p:cNvSpPr>
          <p:nvPr/>
        </p:nvSpPr>
        <p:spPr bwMode="auto">
          <a:xfrm>
            <a:off x="23991873" y="27430577"/>
            <a:ext cx="35909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4" rIns="91412" bIns="45704">
            <a:spAutoFit/>
          </a:bodyPr>
          <a:lstStyle/>
          <a:p>
            <a:pPr algn="ctr" defTabSz="18138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  <a:cs typeface="Times New Roman" panose="02020603050405020304" pitchFamily="18" charset="0"/>
              </a:rPr>
              <a:t>6.  </a:t>
            </a: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CONCLUSÕES</a:t>
            </a:r>
            <a:endParaRPr lang="pt-BR" sz="3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266" name="CaixaDeTexto 1"/>
          <p:cNvSpPr txBox="1">
            <a:spLocks noChangeArrowheads="1"/>
          </p:cNvSpPr>
          <p:nvPr/>
        </p:nvSpPr>
        <p:spPr bwMode="auto">
          <a:xfrm>
            <a:off x="946150" y="3065463"/>
            <a:ext cx="3047047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7100" b="1">
                <a:solidFill>
                  <a:schemeClr val="tx1"/>
                </a:solidFill>
                <a:latin typeface="Franklin Gothic Book" panose="020B0503020102020204" pitchFamily="34" charset="0"/>
              </a:rPr>
              <a:t>CURSO DE ENGENHARIA MECÂNICA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6000" b="1">
                <a:solidFill>
                  <a:schemeClr val="tx1"/>
                </a:solidFill>
                <a:latin typeface="Franklin Gothic Book" panose="020B0503020102020204" pitchFamily="34" charset="0"/>
              </a:rPr>
              <a:t>3º ENCONTRO CIENTÍFICO DAS ENGENHARIAS FACTHUS</a:t>
            </a:r>
          </a:p>
        </p:txBody>
      </p:sp>
      <p:sp>
        <p:nvSpPr>
          <p:cNvPr id="10267" name="CaixaDeTexto 2"/>
          <p:cNvSpPr txBox="1">
            <a:spLocks noChangeArrowheads="1"/>
          </p:cNvSpPr>
          <p:nvPr/>
        </p:nvSpPr>
        <p:spPr bwMode="auto">
          <a:xfrm>
            <a:off x="995363" y="42138600"/>
            <a:ext cx="2841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800" b="1">
                <a:solidFill>
                  <a:schemeClr val="tx1"/>
                </a:solidFill>
                <a:latin typeface="Franklin Gothic Book" panose="020B0503020102020204" pitchFamily="34" charset="0"/>
              </a:rPr>
              <a:t>3º ENCONTRO CIENTÍFICO DAS ENGENHARIAS FACTHUS</a:t>
            </a:r>
          </a:p>
        </p:txBody>
      </p:sp>
      <p:sp>
        <p:nvSpPr>
          <p:cNvPr id="44" name="Retângulo 53"/>
          <p:cNvSpPr>
            <a:spLocks noChangeArrowheads="1"/>
          </p:cNvSpPr>
          <p:nvPr/>
        </p:nvSpPr>
        <p:spPr bwMode="auto">
          <a:xfrm>
            <a:off x="21897470" y="9453226"/>
            <a:ext cx="83312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4" rIns="91412" bIns="45704">
            <a:spAutoFit/>
          </a:bodyPr>
          <a:lstStyle/>
          <a:p>
            <a:pPr algn="ctr" defTabSz="10204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  <a:cs typeface="Times New Roman" panose="02020603050405020304" pitchFamily="18" charset="0"/>
              </a:rPr>
              <a:t>5.  ANÁLISE DOS RESULTADOS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69" name="Text Box 3661"/>
          <p:cNvSpPr txBox="1">
            <a:spLocks noChangeArrowheads="1"/>
          </p:cNvSpPr>
          <p:nvPr/>
        </p:nvSpPr>
        <p:spPr bwMode="auto">
          <a:xfrm>
            <a:off x="20667947" y="35991878"/>
            <a:ext cx="10238778" cy="62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32" tIns="48364" rIns="96732" bIns="48364">
            <a:spAutoFit/>
          </a:bodyPr>
          <a:lstStyle>
            <a:lvl1pPr defTabSz="654050"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65405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65405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65405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65405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654050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654050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654050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654050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800" dirty="0" smtClean="0"/>
              <a:t>DA </a:t>
            </a:r>
            <a:r>
              <a:rPr lang="pt-BR" sz="2800" dirty="0"/>
              <a:t>SILVA, Ricardo Teixeira. </a:t>
            </a:r>
            <a:r>
              <a:rPr lang="pt-BR" sz="2800" b="1" dirty="0"/>
              <a:t>Melhorias no kit educacional pêndulo invertido montado com REEE</a:t>
            </a:r>
            <a:r>
              <a:rPr lang="pt-BR" sz="2800" dirty="0"/>
              <a:t>. Recife: Escola Politécnica de Pernambuco, 2012.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800" dirty="0" smtClean="0"/>
              <a:t>DO </a:t>
            </a:r>
            <a:r>
              <a:rPr lang="pt-BR" sz="2800" dirty="0"/>
              <a:t>PRADO, Igor Ferreira. </a:t>
            </a:r>
            <a:r>
              <a:rPr lang="pt-BR" sz="2800" b="1" dirty="0"/>
              <a:t>Construção e controle do sistema pêndulo invertido</a:t>
            </a:r>
            <a:r>
              <a:rPr lang="pt-BR" sz="2800" dirty="0"/>
              <a:t>. Vitória da Conquista: Instituto Federal da Bahia, 2011.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800" dirty="0" smtClean="0"/>
              <a:t>OGATA</a:t>
            </a:r>
            <a:r>
              <a:rPr lang="pt-BR" sz="2800" dirty="0"/>
              <a:t>, </a:t>
            </a:r>
            <a:r>
              <a:rPr lang="pt-BR" sz="2800" dirty="0" err="1"/>
              <a:t>Katsuhiko</a:t>
            </a:r>
            <a:r>
              <a:rPr lang="pt-BR" sz="2800" dirty="0"/>
              <a:t>. </a:t>
            </a:r>
            <a:r>
              <a:rPr lang="pt-BR" sz="2800" b="1" dirty="0"/>
              <a:t>Engenharia de controle moderno</a:t>
            </a:r>
            <a:r>
              <a:rPr lang="pt-BR" sz="2800" dirty="0"/>
              <a:t>. </a:t>
            </a:r>
            <a:r>
              <a:rPr lang="en-US" sz="2800" dirty="0"/>
              <a:t>São Paulo: Pearson Prentice Hall, 5. ed., 2010.</a:t>
            </a:r>
            <a:endParaRPr lang="pt-BR" sz="280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2800" dirty="0" smtClean="0"/>
              <a:t>VENDRAMINI</a:t>
            </a:r>
            <a:r>
              <a:rPr lang="pt-BR" sz="2800" dirty="0"/>
              <a:t>, Gabriel; DA SILVA, Paulo Sérgio. </a:t>
            </a:r>
            <a:r>
              <a:rPr lang="pt-BR" sz="2800" b="1" dirty="0"/>
              <a:t>Controle de um pêndulo invertido sobre uma plataforma móvel utilizando PID e MFAC (</a:t>
            </a:r>
            <a:r>
              <a:rPr lang="pt-BR" sz="2800" b="1" dirty="0" err="1"/>
              <a:t>Model-Free</a:t>
            </a:r>
            <a:r>
              <a:rPr lang="pt-BR" sz="2800" b="1" dirty="0"/>
              <a:t> </a:t>
            </a:r>
            <a:r>
              <a:rPr lang="pt-BR" sz="2800" b="1" dirty="0" err="1"/>
              <a:t>Adaptive</a:t>
            </a:r>
            <a:r>
              <a:rPr lang="pt-BR" sz="2800" b="1" dirty="0"/>
              <a:t> </a:t>
            </a:r>
            <a:r>
              <a:rPr lang="pt-BR" sz="2800" b="1" dirty="0" err="1"/>
              <a:t>Control</a:t>
            </a:r>
            <a:r>
              <a:rPr lang="pt-BR" sz="2800" b="1" dirty="0"/>
              <a:t>)</a:t>
            </a:r>
            <a:r>
              <a:rPr lang="pt-BR" sz="2800" dirty="0"/>
              <a:t>. </a:t>
            </a:r>
            <a:r>
              <a:rPr lang="en-US" sz="2800" dirty="0"/>
              <a:t>Serra </a:t>
            </a:r>
            <a:r>
              <a:rPr lang="en-US" sz="2800" dirty="0" err="1"/>
              <a:t>Negra</a:t>
            </a:r>
            <a:r>
              <a:rPr lang="en-US" sz="2800" dirty="0"/>
              <a:t>, SP: 9th Brazilian Conference on Dynamics Control and their Applications, 2010.</a:t>
            </a:r>
            <a:endParaRPr lang="pt-BR" sz="280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 smtClean="0"/>
              <a:t>ZIEGLER</a:t>
            </a:r>
            <a:r>
              <a:rPr lang="en-US" sz="2800" dirty="0"/>
              <a:t>, John G.; NICHOLS, Nathaniel B.. </a:t>
            </a:r>
            <a:r>
              <a:rPr lang="en-US" sz="2800" b="1" dirty="0"/>
              <a:t>Optimum settings for automatic controllers</a:t>
            </a:r>
            <a:r>
              <a:rPr lang="en-US" sz="2800" dirty="0"/>
              <a:t>. trans. ASME 64.11 (1942</a:t>
            </a:r>
            <a:r>
              <a:rPr lang="en-US" sz="2800" dirty="0" smtClean="0"/>
              <a:t>).</a:t>
            </a:r>
            <a:endParaRPr lang="pt-BR" sz="2800" dirty="0"/>
          </a:p>
        </p:txBody>
      </p:sp>
      <p:sp>
        <p:nvSpPr>
          <p:cNvPr id="50" name="Retângulo 57"/>
          <p:cNvSpPr>
            <a:spLocks noChangeArrowheads="1"/>
          </p:cNvSpPr>
          <p:nvPr/>
        </p:nvSpPr>
        <p:spPr bwMode="auto">
          <a:xfrm>
            <a:off x="24515239" y="34730615"/>
            <a:ext cx="3095663" cy="6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4" rIns="91412" bIns="45704">
            <a:spAutoFit/>
          </a:bodyPr>
          <a:lstStyle/>
          <a:p>
            <a:pPr algn="ctr" defTabSz="18138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Times New Roman" panose="02020603050405020304" pitchFamily="18" charset="0"/>
              </a:rPr>
              <a:t>REFERÊNCIAS</a:t>
            </a:r>
            <a:endParaRPr lang="pt-BR" sz="3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Times New Roman" panose="02020603050405020304" pitchFamily="18" charset="0"/>
            </a:endParaRPr>
          </a:p>
        </p:txBody>
      </p:sp>
      <p:sp>
        <p:nvSpPr>
          <p:cNvPr id="10271" name="Text Box 3682"/>
          <p:cNvSpPr txBox="1">
            <a:spLocks noChangeArrowheads="1"/>
          </p:cNvSpPr>
          <p:nvPr/>
        </p:nvSpPr>
        <p:spPr bwMode="auto">
          <a:xfrm>
            <a:off x="20510209" y="20869216"/>
            <a:ext cx="10738386" cy="677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32" tIns="48364" rIns="96732" bIns="48364">
            <a:spAutoFit/>
          </a:bodyPr>
          <a:lstStyle>
            <a:lvl1pPr defTabSz="966788"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800" dirty="0" smtClean="0">
                <a:solidFill>
                  <a:schemeClr val="tx1"/>
                </a:solidFill>
              </a:rPr>
              <a:t>Ao se aplicar um controlador estritamente proporcional: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chemeClr val="tx1"/>
                </a:solidFill>
              </a:rPr>
              <a:t>para </a:t>
            </a:r>
            <a:r>
              <a:rPr lang="pt-BR" altLang="pt-BR" sz="2800" dirty="0">
                <a:solidFill>
                  <a:schemeClr val="tx1"/>
                </a:solidFill>
              </a:rPr>
              <a:t>uma pequena </a:t>
            </a:r>
            <a:r>
              <a:rPr lang="pt-BR" altLang="pt-BR" sz="2800" dirty="0" smtClean="0">
                <a:solidFill>
                  <a:schemeClr val="tx1"/>
                </a:solidFill>
              </a:rPr>
              <a:t>perturbação </a:t>
            </a:r>
            <a:r>
              <a:rPr lang="pt-BR" altLang="pt-BR" sz="2800" dirty="0">
                <a:solidFill>
                  <a:schemeClr val="tx1"/>
                </a:solidFill>
              </a:rPr>
              <a:t>o sistema estabiliza-se, porém em uma posição um pouco deslocada em relação à posição </a:t>
            </a:r>
            <a:r>
              <a:rPr lang="pt-BR" altLang="pt-BR" sz="2800" dirty="0" smtClean="0">
                <a:solidFill>
                  <a:schemeClr val="tx1"/>
                </a:solidFill>
              </a:rPr>
              <a:t>inicial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para uma </a:t>
            </a:r>
            <a:r>
              <a:rPr lang="pt-BR" sz="2800" dirty="0">
                <a:solidFill>
                  <a:schemeClr val="tx1"/>
                </a:solidFill>
              </a:rPr>
              <a:t>perturbação </a:t>
            </a:r>
            <a:r>
              <a:rPr lang="pt-BR" sz="2800" dirty="0" smtClean="0">
                <a:solidFill>
                  <a:schemeClr val="tx1"/>
                </a:solidFill>
              </a:rPr>
              <a:t>maior a </a:t>
            </a:r>
            <a:r>
              <a:rPr lang="pt-BR" sz="2800" dirty="0">
                <a:solidFill>
                  <a:schemeClr val="tx1"/>
                </a:solidFill>
              </a:rPr>
              <a:t>amplitude do movimento </a:t>
            </a:r>
            <a:r>
              <a:rPr lang="pt-BR" sz="2800" dirty="0" smtClean="0">
                <a:solidFill>
                  <a:schemeClr val="tx1"/>
                </a:solidFill>
              </a:rPr>
              <a:t>aumenta </a:t>
            </a:r>
            <a:r>
              <a:rPr lang="pt-BR" sz="2800" dirty="0">
                <a:solidFill>
                  <a:schemeClr val="tx1"/>
                </a:solidFill>
              </a:rPr>
              <a:t>até que o sistema se </a:t>
            </a:r>
            <a:r>
              <a:rPr lang="pt-BR" sz="2800" dirty="0" smtClean="0">
                <a:solidFill>
                  <a:schemeClr val="tx1"/>
                </a:solidFill>
              </a:rPr>
              <a:t>desestabilize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800" dirty="0" smtClean="0">
                <a:solidFill>
                  <a:schemeClr val="tx1"/>
                </a:solidFill>
              </a:rPr>
              <a:t>Ao se aplicar um controlador proporcional-integral: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o deslocamento do ponto de estabilização </a:t>
            </a:r>
            <a:r>
              <a:rPr lang="pt-BR" sz="2800" dirty="0" smtClean="0">
                <a:solidFill>
                  <a:schemeClr val="tx1"/>
                </a:solidFill>
              </a:rPr>
              <a:t>é eliminado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é </a:t>
            </a:r>
            <a:r>
              <a:rPr lang="pt-BR" sz="2800" dirty="0">
                <a:solidFill>
                  <a:schemeClr val="tx1"/>
                </a:solidFill>
              </a:rPr>
              <a:t>possível estabilizar uma perturbação de maior </a:t>
            </a:r>
            <a:r>
              <a:rPr lang="pt-BR" sz="2800" dirty="0" smtClean="0">
                <a:solidFill>
                  <a:schemeClr val="tx1"/>
                </a:solidFill>
              </a:rPr>
              <a:t>intensidade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Ao se aplicar um controlador </a:t>
            </a:r>
            <a:r>
              <a:rPr lang="pt-BR" sz="2800" dirty="0" smtClean="0">
                <a:solidFill>
                  <a:schemeClr val="tx1"/>
                </a:solidFill>
              </a:rPr>
              <a:t>proporcional-derivativo: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chemeClr val="tx1"/>
                </a:solidFill>
              </a:rPr>
              <a:t>mais rápido – estabilidade alcançada em aproximadamente </a:t>
            </a:r>
            <a:r>
              <a:rPr lang="pt-BR" sz="2800" dirty="0">
                <a:solidFill>
                  <a:schemeClr val="tx1"/>
                </a:solidFill>
              </a:rPr>
              <a:t>600 milissegundos, contra aproximadamente 1000 </a:t>
            </a:r>
            <a:r>
              <a:rPr lang="pt-BR" sz="2800" dirty="0" smtClean="0">
                <a:solidFill>
                  <a:schemeClr val="tx1"/>
                </a:solidFill>
              </a:rPr>
              <a:t>milissegundos do controlador anterior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Ao se aplicar um controlador </a:t>
            </a:r>
            <a:r>
              <a:rPr lang="pt-BR" sz="2800" dirty="0" smtClean="0">
                <a:solidFill>
                  <a:schemeClr val="tx1"/>
                </a:solidFill>
              </a:rPr>
              <a:t>proporcional</a:t>
            </a:r>
            <a:r>
              <a:rPr lang="pt-BR" altLang="pt-BR" sz="2800" dirty="0">
                <a:solidFill>
                  <a:schemeClr val="tx1"/>
                </a:solidFill>
              </a:rPr>
              <a:t>-integral</a:t>
            </a:r>
            <a:r>
              <a:rPr lang="pt-BR" sz="2800" dirty="0" smtClean="0">
                <a:solidFill>
                  <a:schemeClr val="tx1"/>
                </a:solidFill>
              </a:rPr>
              <a:t>-derivativo</a:t>
            </a:r>
            <a:r>
              <a:rPr lang="pt-BR" sz="2800" dirty="0">
                <a:solidFill>
                  <a:schemeClr val="tx1"/>
                </a:solidFill>
              </a:rPr>
              <a:t>: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solidFill>
                  <a:schemeClr val="tx1"/>
                </a:solidFill>
              </a:rPr>
              <a:t>não é possível estabilizar o sistema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800" dirty="0">
              <a:solidFill>
                <a:srgbClr val="000000"/>
              </a:solidFill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585726" y="24257428"/>
            <a:ext cx="10079038" cy="7446963"/>
            <a:chOff x="641350" y="22247225"/>
            <a:chExt cx="10079038" cy="7446963"/>
          </a:xfrm>
        </p:grpSpPr>
        <p:pic>
          <p:nvPicPr>
            <p:cNvPr id="10242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9" t="25977" r="45775" b="29533"/>
            <a:stretch>
              <a:fillRect/>
            </a:stretch>
          </p:blipFill>
          <p:spPr bwMode="auto">
            <a:xfrm>
              <a:off x="2020888" y="22247225"/>
              <a:ext cx="7315200" cy="703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4" name="Text Box 3930"/>
            <p:cNvSpPr txBox="1">
              <a:spLocks noChangeArrowheads="1"/>
            </p:cNvSpPr>
            <p:nvPr/>
          </p:nvSpPr>
          <p:spPr bwMode="auto">
            <a:xfrm>
              <a:off x="641350" y="29011563"/>
              <a:ext cx="10079038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2" tIns="48364" rIns="96732" bIns="48364">
              <a:spAutoFit/>
            </a:bodyPr>
            <a:lstStyle>
              <a:lvl1pPr>
                <a:lnSpc>
                  <a:spcPct val="90000"/>
                </a:lnSpc>
                <a:spcBef>
                  <a:spcPts val="4250"/>
                </a:spcBef>
                <a:spcAft>
                  <a:spcPts val="713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7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63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900" b="1">
                  <a:solidFill>
                    <a:schemeClr val="tx1"/>
                  </a:solidFill>
                </a:rPr>
                <a:t>Figura 1 – </a:t>
              </a:r>
              <a:r>
                <a:rPr lang="pt-BR" altLang="pt-BR" sz="1900">
                  <a:solidFill>
                    <a:schemeClr val="tx1"/>
                  </a:solidFill>
                </a:rPr>
                <a:t>Sistema pêndulo invertido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900" b="1">
                  <a:solidFill>
                    <a:schemeClr val="tx1"/>
                  </a:solidFill>
                </a:rPr>
                <a:t>Fonte: </a:t>
              </a:r>
              <a:r>
                <a:rPr lang="pt-BR" altLang="pt-BR" sz="1900">
                  <a:solidFill>
                    <a:schemeClr val="tx1"/>
                  </a:solidFill>
                </a:rPr>
                <a:t>autor, 2017</a:t>
              </a:r>
              <a:endParaRPr lang="pt-BR" altLang="pt-BR" sz="1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0462418" y="22132700"/>
            <a:ext cx="10079038" cy="7644703"/>
            <a:chOff x="10800914" y="23962229"/>
            <a:chExt cx="10079038" cy="7644703"/>
          </a:xfrm>
        </p:grpSpPr>
        <p:sp>
          <p:nvSpPr>
            <p:cNvPr id="10273" name="Text Box 3930"/>
            <p:cNvSpPr txBox="1">
              <a:spLocks noChangeArrowheads="1"/>
            </p:cNvSpPr>
            <p:nvPr/>
          </p:nvSpPr>
          <p:spPr bwMode="auto">
            <a:xfrm>
              <a:off x="10800914" y="30924307"/>
              <a:ext cx="10079038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2" tIns="48364" rIns="96732" bIns="48364">
              <a:spAutoFit/>
            </a:bodyPr>
            <a:lstStyle>
              <a:lvl1pPr>
                <a:lnSpc>
                  <a:spcPct val="90000"/>
                </a:lnSpc>
                <a:spcBef>
                  <a:spcPts val="4250"/>
                </a:spcBef>
                <a:spcAft>
                  <a:spcPts val="713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7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63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900" b="1" dirty="0">
                  <a:solidFill>
                    <a:schemeClr val="tx1"/>
                  </a:solidFill>
                </a:rPr>
                <a:t>Figura 2 – </a:t>
              </a:r>
              <a:r>
                <a:rPr lang="pt-BR" altLang="pt-BR" sz="1900" dirty="0">
                  <a:solidFill>
                    <a:schemeClr val="tx1"/>
                  </a:solidFill>
                </a:rPr>
                <a:t>Construção mecânica do pêndulo invertido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900" b="1" dirty="0">
                  <a:solidFill>
                    <a:schemeClr val="tx1"/>
                  </a:solidFill>
                </a:rPr>
                <a:t>Fonte: </a:t>
              </a:r>
              <a:r>
                <a:rPr lang="pt-BR" altLang="pt-BR" sz="1900" dirty="0">
                  <a:solidFill>
                    <a:schemeClr val="tx1"/>
                  </a:solidFill>
                </a:rPr>
                <a:t>autor, 2017</a:t>
              </a:r>
            </a:p>
          </p:txBody>
        </p:sp>
        <p:pic>
          <p:nvPicPr>
            <p:cNvPr id="1027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3835" y="23962229"/>
              <a:ext cx="9227756" cy="6920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488576"/>
                  </p:ext>
                </p:extLst>
              </p:nvPr>
            </p:nvGraphicFramePr>
            <p:xfrm>
              <a:off x="11706376" y="13971182"/>
              <a:ext cx="7686940" cy="5659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940"/>
                    <a:gridCol w="1800000"/>
                    <a:gridCol w="1800000"/>
                    <a:gridCol w="1800000"/>
                  </a:tblGrid>
                  <a:tr h="723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Controle</a:t>
                          </a:r>
                          <a:endParaRPr lang="pt-BR" sz="4200" dirty="0"/>
                        </a:p>
                      </a:txBody>
                      <a:tcPr marT="43399" marB="4339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err="1" smtClean="0"/>
                            <a:t>K</a:t>
                          </a:r>
                          <a:r>
                            <a:rPr lang="pt-BR" sz="4200" baseline="-25000" dirty="0" err="1" smtClean="0"/>
                            <a:t>p</a:t>
                          </a:r>
                          <a:endParaRPr lang="pt-BR" sz="4200" baseline="-25000" dirty="0"/>
                        </a:p>
                      </a:txBody>
                      <a:tcPr marT="43399" marB="4339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K</a:t>
                          </a:r>
                          <a:r>
                            <a:rPr lang="pt-BR" sz="4200" baseline="-25000" dirty="0" smtClean="0"/>
                            <a:t>i</a:t>
                          </a:r>
                          <a:endParaRPr lang="pt-BR" sz="4200" baseline="-25000" dirty="0"/>
                        </a:p>
                      </a:txBody>
                      <a:tcPr marT="43399" marB="4339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err="1" smtClean="0"/>
                            <a:t>K</a:t>
                          </a:r>
                          <a:r>
                            <a:rPr lang="pt-BR" sz="4200" baseline="-25000" dirty="0" err="1" smtClean="0"/>
                            <a:t>d</a:t>
                          </a:r>
                          <a:endParaRPr lang="pt-BR" sz="4200" baseline="-25000" dirty="0"/>
                        </a:p>
                      </a:txBody>
                      <a:tcPr marT="43399" marB="43399"/>
                    </a:tc>
                  </a:tr>
                  <a:tr h="1009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P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0,5 </a:t>
                          </a:r>
                          <a:r>
                            <a:rPr lang="pt-BR" sz="4200" dirty="0" err="1" smtClean="0"/>
                            <a:t>S</a:t>
                          </a:r>
                          <a:r>
                            <a:rPr lang="pt-BR" sz="4200" baseline="-25000" dirty="0" err="1" smtClean="0"/>
                            <a:t>u</a:t>
                          </a:r>
                          <a:endParaRPr lang="pt-BR" sz="4200" baseline="-250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</a:tr>
                  <a:tr h="1345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PI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0,45 </a:t>
                          </a:r>
                          <a:r>
                            <a:rPr lang="pt-BR" sz="4200" dirty="0" err="1" smtClean="0"/>
                            <a:t>S</a:t>
                          </a:r>
                          <a:r>
                            <a:rPr lang="pt-BR" sz="4200" baseline="-25000" dirty="0" err="1" smtClean="0"/>
                            <a:t>u</a:t>
                          </a:r>
                          <a:endParaRPr lang="pt-BR" sz="4200" baseline="-250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4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4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pt-BR" sz="4200" b="0" i="1" baseline="-250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pt-BR" sz="42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</a:tr>
                  <a:tr h="127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PD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0,8 </a:t>
                          </a:r>
                          <a:r>
                            <a:rPr lang="pt-BR" sz="4200" dirty="0" err="1" smtClean="0"/>
                            <a:t>S</a:t>
                          </a:r>
                          <a:r>
                            <a:rPr lang="pt-BR" sz="4200" baseline="-25000" dirty="0" err="1" smtClean="0"/>
                            <a:t>u</a:t>
                          </a:r>
                          <a:endParaRPr lang="pt-BR" sz="4200" baseline="-250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4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4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pt-BR" sz="4200" b="0" i="1" baseline="-250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pt-BR" sz="4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4200" dirty="0"/>
                        </a:p>
                      </a:txBody>
                      <a:tcPr marT="43399" marB="43399" anchor="ctr"/>
                    </a:tc>
                  </a:tr>
                  <a:tr h="127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PID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0,6</a:t>
                          </a:r>
                          <a:r>
                            <a:rPr lang="pt-BR" sz="4200" baseline="0" dirty="0" smtClean="0"/>
                            <a:t> </a:t>
                          </a:r>
                          <a:r>
                            <a:rPr lang="pt-BR" sz="4200" baseline="0" dirty="0" err="1" smtClean="0"/>
                            <a:t>S</a:t>
                          </a:r>
                          <a:r>
                            <a:rPr lang="pt-BR" sz="4200" baseline="-25000" dirty="0" err="1" smtClean="0"/>
                            <a:t>u</a:t>
                          </a:r>
                          <a:endParaRPr lang="pt-BR" sz="4200" baseline="-250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4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4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pt-BR" sz="4200" b="0" i="1" baseline="-250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pt-BR" sz="4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4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4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pt-BR" sz="4200" b="0" i="1" baseline="-250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pt-BR" sz="4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4200" dirty="0"/>
                        </a:p>
                      </a:txBody>
                      <a:tcPr marT="43399" marB="43399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488576"/>
                  </p:ext>
                </p:extLst>
              </p:nvPr>
            </p:nvGraphicFramePr>
            <p:xfrm>
              <a:off x="11706376" y="13971182"/>
              <a:ext cx="7686940" cy="5659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940"/>
                    <a:gridCol w="1800000"/>
                    <a:gridCol w="1800000"/>
                    <a:gridCol w="1800000"/>
                  </a:tblGrid>
                  <a:tr h="726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Controle</a:t>
                          </a:r>
                          <a:endParaRPr lang="pt-BR" sz="4200" dirty="0"/>
                        </a:p>
                      </a:txBody>
                      <a:tcPr marT="43399" marB="4339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err="1" smtClean="0"/>
                            <a:t>K</a:t>
                          </a:r>
                          <a:r>
                            <a:rPr lang="pt-BR" sz="4200" baseline="-25000" dirty="0" err="1" smtClean="0"/>
                            <a:t>p</a:t>
                          </a:r>
                          <a:endParaRPr lang="pt-BR" sz="4200" baseline="-25000" dirty="0"/>
                        </a:p>
                      </a:txBody>
                      <a:tcPr marT="43399" marB="4339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K</a:t>
                          </a:r>
                          <a:r>
                            <a:rPr lang="pt-BR" sz="4200" baseline="-25000" dirty="0" smtClean="0"/>
                            <a:t>i</a:t>
                          </a:r>
                          <a:endParaRPr lang="pt-BR" sz="4200" baseline="-25000" dirty="0"/>
                        </a:p>
                      </a:txBody>
                      <a:tcPr marT="43399" marB="4339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err="1" smtClean="0"/>
                            <a:t>K</a:t>
                          </a:r>
                          <a:r>
                            <a:rPr lang="pt-BR" sz="4200" baseline="-25000" dirty="0" err="1" smtClean="0"/>
                            <a:t>d</a:t>
                          </a:r>
                          <a:endParaRPr lang="pt-BR" sz="4200" baseline="-25000" dirty="0"/>
                        </a:p>
                      </a:txBody>
                      <a:tcPr marT="43399" marB="43399"/>
                    </a:tc>
                  </a:tr>
                  <a:tr h="1009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P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0,5 </a:t>
                          </a:r>
                          <a:r>
                            <a:rPr lang="pt-BR" sz="4200" dirty="0" err="1" smtClean="0"/>
                            <a:t>S</a:t>
                          </a:r>
                          <a:r>
                            <a:rPr lang="pt-BR" sz="4200" baseline="-25000" dirty="0" err="1" smtClean="0"/>
                            <a:t>u</a:t>
                          </a:r>
                          <a:endParaRPr lang="pt-BR" sz="4200" baseline="-250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</a:tr>
                  <a:tr h="13527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PI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0,45 </a:t>
                          </a:r>
                          <a:r>
                            <a:rPr lang="pt-BR" sz="4200" dirty="0" err="1" smtClean="0"/>
                            <a:t>S</a:t>
                          </a:r>
                          <a:r>
                            <a:rPr lang="pt-BR" sz="4200" baseline="-25000" dirty="0" err="1" smtClean="0"/>
                            <a:t>u</a:t>
                          </a:r>
                          <a:endParaRPr lang="pt-BR" sz="4200" baseline="-250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43399" marB="43399" anchor="ctr">
                        <a:blipFill rotWithShape="0">
                          <a:blip r:embed="rId6"/>
                          <a:stretch>
                            <a:fillRect l="-227797" t="-136323" r="-101695" b="-190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</a:tr>
                  <a:tr h="12851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PD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0,8 </a:t>
                          </a:r>
                          <a:r>
                            <a:rPr lang="pt-BR" sz="4200" dirty="0" err="1" smtClean="0"/>
                            <a:t>S</a:t>
                          </a:r>
                          <a:r>
                            <a:rPr lang="pt-BR" sz="4200" baseline="-25000" dirty="0" err="1" smtClean="0"/>
                            <a:t>u</a:t>
                          </a:r>
                          <a:endParaRPr lang="pt-BR" sz="4200" baseline="-250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43399" marB="43399" anchor="ctr">
                        <a:blipFill rotWithShape="0">
                          <a:blip r:embed="rId6"/>
                          <a:stretch>
                            <a:fillRect l="-326689" t="-249763" r="-1351" b="-100948"/>
                          </a:stretch>
                        </a:blipFill>
                      </a:tcPr>
                    </a:tc>
                  </a:tr>
                  <a:tr h="12851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PID</a:t>
                          </a:r>
                          <a:endParaRPr lang="pt-BR" sz="42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4200" dirty="0" smtClean="0"/>
                            <a:t>0,6</a:t>
                          </a:r>
                          <a:r>
                            <a:rPr lang="pt-BR" sz="4200" baseline="0" dirty="0" smtClean="0"/>
                            <a:t> </a:t>
                          </a:r>
                          <a:r>
                            <a:rPr lang="pt-BR" sz="4200" baseline="0" dirty="0" err="1" smtClean="0"/>
                            <a:t>S</a:t>
                          </a:r>
                          <a:r>
                            <a:rPr lang="pt-BR" sz="4200" baseline="-25000" dirty="0" err="1" smtClean="0"/>
                            <a:t>u</a:t>
                          </a:r>
                          <a:endParaRPr lang="pt-BR" sz="4200" baseline="-25000" dirty="0"/>
                        </a:p>
                      </a:txBody>
                      <a:tcPr marT="43399" marB="4339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43399" marB="43399" anchor="ctr">
                        <a:blipFill rotWithShape="0">
                          <a:blip r:embed="rId6"/>
                          <a:stretch>
                            <a:fillRect l="-227797" t="-349763" r="-101695" b="-9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43399" marB="43399" anchor="ctr">
                        <a:blipFill rotWithShape="0">
                          <a:blip r:embed="rId6"/>
                          <a:stretch>
                            <a:fillRect l="-326689" t="-349763" r="-1351" b="-9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277" name="Text Box 3930"/>
          <p:cNvSpPr txBox="1">
            <a:spLocks noChangeArrowheads="1"/>
          </p:cNvSpPr>
          <p:nvPr/>
        </p:nvSpPr>
        <p:spPr bwMode="auto">
          <a:xfrm>
            <a:off x="10588909" y="19606689"/>
            <a:ext cx="100790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2" tIns="48364" rIns="96732" bIns="48364">
            <a:spAutoFit/>
          </a:bodyPr>
          <a:lstStyle>
            <a:lvl1pPr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1812925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900" b="1" dirty="0">
                <a:solidFill>
                  <a:schemeClr val="tx1"/>
                </a:solidFill>
              </a:rPr>
              <a:t>Tabela 1 – </a:t>
            </a:r>
            <a:r>
              <a:rPr lang="pt-BR" altLang="pt-BR" sz="1900" dirty="0">
                <a:solidFill>
                  <a:schemeClr val="tx1"/>
                </a:solidFill>
              </a:rPr>
              <a:t>Configuração de um controlador PID de acordo com o método Ziegler-</a:t>
            </a:r>
            <a:r>
              <a:rPr lang="pt-BR" altLang="pt-BR" sz="1900" dirty="0" err="1">
                <a:solidFill>
                  <a:schemeClr val="tx1"/>
                </a:solidFill>
              </a:rPr>
              <a:t>Nichols</a:t>
            </a:r>
            <a:endParaRPr lang="pt-BR" altLang="pt-BR" sz="190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900" b="1" dirty="0">
                <a:solidFill>
                  <a:schemeClr val="tx1"/>
                </a:solidFill>
              </a:rPr>
              <a:t>Fonte: </a:t>
            </a:r>
            <a:r>
              <a:rPr lang="pt-BR" altLang="pt-BR" sz="1900" dirty="0">
                <a:solidFill>
                  <a:schemeClr val="tx1"/>
                </a:solidFill>
              </a:rPr>
              <a:t>autor, 2017</a:t>
            </a:r>
          </a:p>
        </p:txBody>
      </p:sp>
      <p:sp>
        <p:nvSpPr>
          <p:cNvPr id="38" name="Text Box 3646"/>
          <p:cNvSpPr txBox="1">
            <a:spLocks noChangeArrowheads="1"/>
          </p:cNvSpPr>
          <p:nvPr/>
        </p:nvSpPr>
        <p:spPr bwMode="auto">
          <a:xfrm>
            <a:off x="10980670" y="9219330"/>
            <a:ext cx="8873328" cy="430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34" tIns="43417" rIns="86834" bIns="43417">
            <a:spAutoFit/>
          </a:bodyPr>
          <a:lstStyle>
            <a:lvl1pPr defTabSz="690563"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690563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690563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PT" altLang="pt-BR" sz="2800" dirty="0" smtClean="0">
                <a:solidFill>
                  <a:srgbClr val="000000"/>
                </a:solidFill>
              </a:rPr>
              <a:t>Método Ziegler-Nichols: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altLang="pt-BR" sz="2800" dirty="0" smtClean="0">
                <a:solidFill>
                  <a:srgbClr val="000000"/>
                </a:solidFill>
              </a:rPr>
              <a:t>dispensa </a:t>
            </a:r>
            <a:r>
              <a:rPr lang="pt-PT" altLang="pt-BR" sz="2800" dirty="0" smtClean="0">
                <a:solidFill>
                  <a:srgbClr val="000000"/>
                </a:solidFill>
              </a:rPr>
              <a:t>que se conheça a equação do </a:t>
            </a:r>
            <a:r>
              <a:rPr lang="pt-PT" altLang="pt-BR" sz="2800" dirty="0" smtClean="0">
                <a:solidFill>
                  <a:srgbClr val="000000"/>
                </a:solidFill>
              </a:rPr>
              <a:t>sistema</a:t>
            </a:r>
          </a:p>
          <a:p>
            <a:pPr marL="514350" indent="-514350" algn="just"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pt-PT" altLang="pt-BR" sz="2800" dirty="0" smtClean="0">
                <a:solidFill>
                  <a:srgbClr val="000000"/>
                </a:solidFill>
              </a:rPr>
              <a:t>aplica-se </a:t>
            </a:r>
            <a:r>
              <a:rPr lang="pt-PT" altLang="pt-BR" sz="2800" dirty="0" smtClean="0">
                <a:solidFill>
                  <a:srgbClr val="000000"/>
                </a:solidFill>
              </a:rPr>
              <a:t>apenas o controle </a:t>
            </a:r>
            <a:r>
              <a:rPr lang="pt-PT" altLang="pt-BR" sz="2800" dirty="0" smtClean="0">
                <a:solidFill>
                  <a:srgbClr val="000000"/>
                </a:solidFill>
              </a:rPr>
              <a:t>proporcional (K</a:t>
            </a:r>
            <a:r>
              <a:rPr lang="pt-PT" altLang="pt-BR" sz="2800" baseline="-25000" dirty="0" smtClean="0">
                <a:solidFill>
                  <a:srgbClr val="000000"/>
                </a:solidFill>
              </a:rPr>
              <a:t>i</a:t>
            </a:r>
            <a:r>
              <a:rPr lang="pt-PT" altLang="pt-BR" sz="2800" dirty="0" smtClean="0">
                <a:solidFill>
                  <a:srgbClr val="000000"/>
                </a:solidFill>
              </a:rPr>
              <a:t> = 0; K</a:t>
            </a:r>
            <a:r>
              <a:rPr lang="pt-PT" altLang="pt-BR" sz="2800" baseline="-25000" dirty="0" smtClean="0">
                <a:solidFill>
                  <a:srgbClr val="000000"/>
                </a:solidFill>
              </a:rPr>
              <a:t>d</a:t>
            </a:r>
            <a:r>
              <a:rPr lang="pt-PT" altLang="pt-BR" sz="2800" dirty="0" smtClean="0">
                <a:solidFill>
                  <a:srgbClr val="000000"/>
                </a:solidFill>
              </a:rPr>
              <a:t> = 0)</a:t>
            </a:r>
          </a:p>
          <a:p>
            <a:pPr marL="514350" indent="-514350" algn="just"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pt-PT" altLang="pt-BR" sz="2800" dirty="0" smtClean="0">
                <a:solidFill>
                  <a:srgbClr val="000000"/>
                </a:solidFill>
              </a:rPr>
              <a:t>aumenta-se a constante proporcional </a:t>
            </a:r>
            <a:r>
              <a:rPr lang="pt-PT" altLang="pt-BR" sz="2800" dirty="0" smtClean="0">
                <a:solidFill>
                  <a:srgbClr val="000000"/>
                </a:solidFill>
              </a:rPr>
              <a:t>até se obter uma oscilação </a:t>
            </a:r>
            <a:r>
              <a:rPr lang="pt-PT" altLang="pt-BR" sz="2800" dirty="0" smtClean="0">
                <a:solidFill>
                  <a:srgbClr val="000000"/>
                </a:solidFill>
              </a:rPr>
              <a:t>estável</a:t>
            </a:r>
          </a:p>
          <a:p>
            <a:pPr marL="514350" indent="-514350" algn="just"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pt-PT" altLang="pt-BR" sz="2800" dirty="0" smtClean="0">
                <a:solidFill>
                  <a:srgbClr val="000000"/>
                </a:solidFill>
              </a:rPr>
              <a:t>o valor de K</a:t>
            </a:r>
            <a:r>
              <a:rPr lang="pt-PT" altLang="pt-BR" sz="2800" baseline="-25000" dirty="0" smtClean="0">
                <a:solidFill>
                  <a:srgbClr val="000000"/>
                </a:solidFill>
              </a:rPr>
              <a:t>p</a:t>
            </a:r>
            <a:r>
              <a:rPr lang="pt-PT" altLang="pt-BR" sz="2800" dirty="0" smtClean="0">
                <a:solidFill>
                  <a:srgbClr val="000000"/>
                </a:solidFill>
              </a:rPr>
              <a:t> neste estado é chamado de valor crítico S</a:t>
            </a:r>
            <a:r>
              <a:rPr lang="pt-PT" altLang="pt-BR" sz="2800" baseline="-25000" dirty="0" smtClean="0">
                <a:solidFill>
                  <a:srgbClr val="000000"/>
                </a:solidFill>
              </a:rPr>
              <a:t>u</a:t>
            </a:r>
            <a:endParaRPr lang="pt-PT" altLang="pt-BR" sz="2800" baseline="-25000" dirty="0" smtClean="0">
              <a:solidFill>
                <a:srgbClr val="000000"/>
              </a:solidFill>
            </a:endParaRPr>
          </a:p>
          <a:p>
            <a:pPr marL="514350" indent="-514350" algn="just"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pt-PT" altLang="pt-BR" sz="2800" dirty="0" smtClean="0">
                <a:solidFill>
                  <a:srgbClr val="000000"/>
                </a:solidFill>
              </a:rPr>
              <a:t>encontra-se </a:t>
            </a:r>
            <a:r>
              <a:rPr lang="pt-PT" altLang="pt-BR" sz="2800" dirty="0" smtClean="0">
                <a:solidFill>
                  <a:srgbClr val="000000"/>
                </a:solidFill>
              </a:rPr>
              <a:t>o período P</a:t>
            </a:r>
            <a:r>
              <a:rPr lang="pt-PT" altLang="pt-BR" sz="2800" baseline="-25000" dirty="0" smtClean="0">
                <a:solidFill>
                  <a:srgbClr val="000000"/>
                </a:solidFill>
              </a:rPr>
              <a:t>u</a:t>
            </a:r>
            <a:r>
              <a:rPr lang="pt-PT" altLang="pt-BR" sz="2800" dirty="0" smtClean="0">
                <a:solidFill>
                  <a:srgbClr val="000000"/>
                </a:solidFill>
              </a:rPr>
              <a:t>, em </a:t>
            </a:r>
            <a:r>
              <a:rPr lang="pt-PT" altLang="pt-BR" sz="2800" dirty="0" smtClean="0">
                <a:solidFill>
                  <a:srgbClr val="000000"/>
                </a:solidFill>
              </a:rPr>
              <a:t>segundos</a:t>
            </a:r>
          </a:p>
          <a:p>
            <a:pPr marL="514350" indent="-514350" algn="just"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pt-PT" altLang="pt-BR" sz="2800" dirty="0" smtClean="0">
                <a:solidFill>
                  <a:srgbClr val="000000"/>
                </a:solidFill>
              </a:rPr>
              <a:t>define-se os parêmetros do controlador (tabela 1)</a:t>
            </a:r>
          </a:p>
        </p:txBody>
      </p:sp>
      <p:sp>
        <p:nvSpPr>
          <p:cNvPr id="45" name="Text Box 3923"/>
          <p:cNvSpPr txBox="1">
            <a:spLocks noChangeArrowheads="1"/>
          </p:cNvSpPr>
          <p:nvPr/>
        </p:nvSpPr>
        <p:spPr bwMode="auto">
          <a:xfrm>
            <a:off x="10995339" y="30021000"/>
            <a:ext cx="9227755" cy="444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32" tIns="48364" rIns="96732" bIns="48364">
            <a:spAutoFit/>
          </a:bodyPr>
          <a:lstStyle>
            <a:lvl1pPr defTabSz="966788">
              <a:lnSpc>
                <a:spcPct val="90000"/>
              </a:lnSpc>
              <a:spcBef>
                <a:spcPts val="4250"/>
              </a:spcBef>
              <a:spcAft>
                <a:spcPts val="7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7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63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ts val="713"/>
              </a:spcBef>
              <a:spcAft>
                <a:spcPts val="1413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49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514350" indent="-514350" algn="just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</a:pPr>
            <a:r>
              <a:rPr lang="pt-BR" altLang="pt-BR" sz="2800" dirty="0" smtClean="0">
                <a:solidFill>
                  <a:schemeClr val="tx1"/>
                </a:solidFill>
              </a:rPr>
              <a:t>Construção mecânica</a:t>
            </a:r>
          </a:p>
          <a:p>
            <a:pPr marL="514350" indent="-514350" algn="just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</a:pPr>
            <a:r>
              <a:rPr lang="pt-BR" altLang="pt-BR" sz="2800" dirty="0" smtClean="0">
                <a:solidFill>
                  <a:schemeClr val="tx1"/>
                </a:solidFill>
              </a:rPr>
              <a:t>Programação do </a:t>
            </a:r>
            <a:r>
              <a:rPr lang="pt-BR" altLang="pt-BR" sz="2800" dirty="0" err="1" smtClean="0">
                <a:solidFill>
                  <a:schemeClr val="tx1"/>
                </a:solidFill>
              </a:rPr>
              <a:t>Arduino</a:t>
            </a:r>
            <a:r>
              <a:rPr lang="pt-BR" altLang="pt-BR" sz="2800" dirty="0" smtClean="0">
                <a:solidFill>
                  <a:schemeClr val="tx1"/>
                </a:solidFill>
              </a:rPr>
              <a:t> </a:t>
            </a:r>
            <a:r>
              <a:rPr lang="pt-BR" altLang="pt-BR" sz="2800" dirty="0" err="1" smtClean="0">
                <a:solidFill>
                  <a:schemeClr val="tx1"/>
                </a:solidFill>
              </a:rPr>
              <a:t>Due</a:t>
            </a:r>
            <a:endParaRPr lang="pt-BR" altLang="pt-BR" sz="2800" dirty="0" smtClean="0">
              <a:solidFill>
                <a:schemeClr val="tx1"/>
              </a:solidFill>
            </a:endParaRPr>
          </a:p>
          <a:p>
            <a:pPr marL="514350" indent="-514350" algn="just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</a:pPr>
            <a:r>
              <a:rPr lang="pt-BR" altLang="pt-BR" sz="2800" dirty="0" smtClean="0">
                <a:solidFill>
                  <a:schemeClr val="tx1"/>
                </a:solidFill>
              </a:rPr>
              <a:t>Determinação de </a:t>
            </a:r>
            <a:r>
              <a:rPr lang="pt-BR" altLang="pt-BR" sz="2800" dirty="0" err="1" smtClean="0">
                <a:solidFill>
                  <a:schemeClr val="tx1"/>
                </a:solidFill>
              </a:rPr>
              <a:t>P</a:t>
            </a:r>
            <a:r>
              <a:rPr lang="pt-BR" altLang="pt-BR" sz="2800" baseline="-25000" dirty="0" err="1" smtClean="0">
                <a:solidFill>
                  <a:schemeClr val="tx1"/>
                </a:solidFill>
              </a:rPr>
              <a:t>u</a:t>
            </a:r>
            <a:r>
              <a:rPr lang="pt-BR" altLang="pt-BR" sz="2800" dirty="0" smtClean="0">
                <a:solidFill>
                  <a:schemeClr val="tx1"/>
                </a:solidFill>
              </a:rPr>
              <a:t> e </a:t>
            </a:r>
            <a:r>
              <a:rPr lang="pt-BR" altLang="pt-BR" sz="2800" dirty="0" err="1" smtClean="0">
                <a:solidFill>
                  <a:schemeClr val="tx1"/>
                </a:solidFill>
              </a:rPr>
              <a:t>S</a:t>
            </a:r>
            <a:r>
              <a:rPr lang="pt-BR" altLang="pt-BR" sz="2800" baseline="-25000" dirty="0" err="1" smtClean="0">
                <a:solidFill>
                  <a:schemeClr val="tx1"/>
                </a:solidFill>
              </a:rPr>
              <a:t>u</a:t>
            </a:r>
            <a:r>
              <a:rPr lang="pt-BR" altLang="pt-BR" sz="2800" dirty="0" smtClean="0">
                <a:solidFill>
                  <a:schemeClr val="tx1"/>
                </a:solidFill>
              </a:rPr>
              <a:t>:</a:t>
            </a:r>
          </a:p>
          <a:p>
            <a:pPr marL="1257300" lvl="1" indent="-514350" algn="just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2800" dirty="0" err="1" smtClean="0">
                <a:solidFill>
                  <a:schemeClr val="tx1"/>
                </a:solidFill>
              </a:rPr>
              <a:t>P</a:t>
            </a:r>
            <a:r>
              <a:rPr lang="pt-BR" altLang="pt-BR" sz="2800" baseline="-25000" dirty="0" err="1" smtClean="0">
                <a:solidFill>
                  <a:schemeClr val="tx1"/>
                </a:solidFill>
              </a:rPr>
              <a:t>u</a:t>
            </a:r>
            <a:r>
              <a:rPr lang="pt-BR" altLang="pt-BR" sz="2800" dirty="0" smtClean="0">
                <a:solidFill>
                  <a:schemeClr val="tx1"/>
                </a:solidFill>
              </a:rPr>
              <a:t> = 0,07 segundos</a:t>
            </a:r>
          </a:p>
          <a:p>
            <a:pPr marL="1257300" lvl="1" indent="-514350" algn="just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2800" dirty="0" err="1" smtClean="0">
                <a:solidFill>
                  <a:schemeClr val="tx1"/>
                </a:solidFill>
              </a:rPr>
              <a:t>S</a:t>
            </a:r>
            <a:r>
              <a:rPr lang="pt-BR" altLang="pt-BR" sz="2800" baseline="-25000" dirty="0" err="1" smtClean="0">
                <a:solidFill>
                  <a:schemeClr val="tx1"/>
                </a:solidFill>
              </a:rPr>
              <a:t>u</a:t>
            </a:r>
            <a:r>
              <a:rPr lang="pt-BR" altLang="pt-BR" sz="2800" dirty="0" smtClean="0">
                <a:solidFill>
                  <a:schemeClr val="tx1"/>
                </a:solidFill>
              </a:rPr>
              <a:t> = 10</a:t>
            </a:r>
          </a:p>
          <a:p>
            <a:pPr marL="514350" indent="-514350" algn="just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</a:pPr>
            <a:r>
              <a:rPr lang="pt-BR" altLang="pt-BR" sz="2800" dirty="0" smtClean="0">
                <a:solidFill>
                  <a:schemeClr val="tx1"/>
                </a:solidFill>
              </a:rPr>
              <a:t>Definição dos parâmetros PID pelo método </a:t>
            </a:r>
            <a:r>
              <a:rPr lang="pt-PT" altLang="pt-BR" sz="2800" dirty="0" smtClean="0">
                <a:solidFill>
                  <a:schemeClr val="tx1"/>
                </a:solidFill>
              </a:rPr>
              <a:t>Ziegler-Nichols</a:t>
            </a:r>
          </a:p>
          <a:p>
            <a:pPr marL="514350" indent="-514350" algn="just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</a:pPr>
            <a:r>
              <a:rPr lang="pt-PT" altLang="pt-BR" sz="2800" dirty="0" smtClean="0">
                <a:solidFill>
                  <a:schemeClr val="tx1"/>
                </a:solidFill>
              </a:rPr>
              <a:t>Teste sob diferentes combinações de controladores</a:t>
            </a:r>
          </a:p>
          <a:p>
            <a:pPr marL="514350" indent="-514350" algn="just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</a:pPr>
            <a:r>
              <a:rPr lang="pt-PT" altLang="pt-BR" sz="2800" dirty="0" smtClean="0">
                <a:solidFill>
                  <a:schemeClr val="tx1"/>
                </a:solidFill>
              </a:rPr>
              <a:t>Análise dos resultados obtidos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20826947" y="10745412"/>
            <a:ext cx="10104909" cy="9985046"/>
            <a:chOff x="21255037" y="10619027"/>
            <a:chExt cx="10104909" cy="9985046"/>
          </a:xfrm>
        </p:grpSpPr>
        <p:sp>
          <p:nvSpPr>
            <p:cNvPr id="46" name="Text Box 3930"/>
            <p:cNvSpPr txBox="1">
              <a:spLocks noChangeArrowheads="1"/>
            </p:cNvSpPr>
            <p:nvPr/>
          </p:nvSpPr>
          <p:spPr bwMode="auto">
            <a:xfrm>
              <a:off x="21280908" y="19921448"/>
              <a:ext cx="10079038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2" tIns="48364" rIns="96732" bIns="48364">
              <a:spAutoFit/>
            </a:bodyPr>
            <a:lstStyle>
              <a:lvl1pPr>
                <a:lnSpc>
                  <a:spcPct val="90000"/>
                </a:lnSpc>
                <a:spcBef>
                  <a:spcPts val="4250"/>
                </a:spcBef>
                <a:spcAft>
                  <a:spcPts val="713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7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63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1812925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ts val="1413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49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900" b="1" dirty="0">
                  <a:solidFill>
                    <a:schemeClr val="tx1"/>
                  </a:solidFill>
                </a:rPr>
                <a:t>Figura </a:t>
              </a:r>
              <a:r>
                <a:rPr lang="pt-BR" altLang="pt-BR" sz="1900" b="1" dirty="0" smtClean="0">
                  <a:solidFill>
                    <a:schemeClr val="tx1"/>
                  </a:solidFill>
                </a:rPr>
                <a:t>3 </a:t>
              </a:r>
              <a:r>
                <a:rPr lang="pt-BR" altLang="pt-BR" sz="1900" b="1" dirty="0">
                  <a:solidFill>
                    <a:schemeClr val="tx1"/>
                  </a:solidFill>
                </a:rPr>
                <a:t>– </a:t>
              </a:r>
              <a:r>
                <a:rPr lang="pt-BR" altLang="pt-BR" sz="1900" dirty="0" smtClean="0">
                  <a:solidFill>
                    <a:schemeClr val="tx1"/>
                  </a:solidFill>
                </a:rPr>
                <a:t>Resposta do sistema aos diferentes controladores</a:t>
              </a:r>
              <a:endParaRPr lang="pt-BR" altLang="pt-BR" sz="1900" dirty="0">
                <a:solidFill>
                  <a:schemeClr val="tx1"/>
                </a:solidFill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900" b="1" dirty="0">
                  <a:solidFill>
                    <a:schemeClr val="tx1"/>
                  </a:solidFill>
                </a:rPr>
                <a:t>Fonte: </a:t>
              </a:r>
              <a:r>
                <a:rPr lang="pt-BR" altLang="pt-BR" sz="1900" dirty="0">
                  <a:solidFill>
                    <a:schemeClr val="tx1"/>
                  </a:solidFill>
                </a:rPr>
                <a:t>autor, 2017</a:t>
              </a: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21255037" y="10619028"/>
              <a:ext cx="5040000" cy="3063250"/>
              <a:chOff x="21255037" y="10619028"/>
              <a:chExt cx="5040000" cy="3063250"/>
            </a:xfrm>
          </p:grpSpPr>
          <p:pic>
            <p:nvPicPr>
              <p:cNvPr id="10" name="Imagem 9"/>
              <p:cNvPicPr>
                <a:picLocks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27"/>
              <a:stretch/>
            </p:blipFill>
            <p:spPr>
              <a:xfrm>
                <a:off x="21255037" y="10622278"/>
                <a:ext cx="5040000" cy="306000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21375374" y="10619028"/>
                <a:ext cx="47993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 smtClean="0">
                    <a:latin typeface="Arial" panose="020B0604020202020204" pitchFamily="34" charset="0"/>
                  </a:rPr>
                  <a:t>Oscilação estável em resposta a um controle proporcional</a:t>
                </a:r>
                <a:endParaRPr lang="pt-BR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21280908" y="13363061"/>
                <a:ext cx="16144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err="1"/>
                  <a:t>K</a:t>
                </a:r>
                <a:r>
                  <a:rPr lang="pt-BR" sz="1200" baseline="-25000" dirty="0" err="1"/>
                  <a:t>p</a:t>
                </a:r>
                <a:r>
                  <a:rPr lang="pt-BR" sz="1200" dirty="0"/>
                  <a:t> = </a:t>
                </a:r>
                <a:r>
                  <a:rPr lang="pt-BR" sz="1200" dirty="0" smtClean="0"/>
                  <a:t>10; K</a:t>
                </a:r>
                <a:r>
                  <a:rPr lang="pt-BR" sz="1200" baseline="-25000" dirty="0" smtClean="0"/>
                  <a:t>i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</a:t>
                </a:r>
                <a:r>
                  <a:rPr lang="pt-BR" sz="1200" dirty="0" smtClean="0"/>
                  <a:t>0; </a:t>
                </a:r>
                <a:r>
                  <a:rPr lang="pt-BR" sz="1200" dirty="0" err="1" smtClean="0"/>
                  <a:t>K</a:t>
                </a:r>
                <a:r>
                  <a:rPr lang="pt-BR" sz="1200" baseline="-25000" dirty="0" err="1" smtClean="0"/>
                  <a:t>d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</a:t>
                </a:r>
                <a:r>
                  <a:rPr lang="pt-BR" sz="1200" dirty="0" smtClean="0"/>
                  <a:t>0</a:t>
                </a:r>
                <a:endParaRPr lang="pt-BR" sz="1200" dirty="0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26319946" y="10619027"/>
              <a:ext cx="5040000" cy="3060142"/>
              <a:chOff x="26319946" y="10619027"/>
              <a:chExt cx="5040000" cy="3060142"/>
            </a:xfrm>
          </p:grpSpPr>
          <p:pic>
            <p:nvPicPr>
              <p:cNvPr id="5" name="Imagem 4"/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19946" y="10619169"/>
                <a:ext cx="5040000" cy="306000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47" name="CaixaDeTexto 46"/>
              <p:cNvSpPr txBox="1"/>
              <p:nvPr/>
            </p:nvSpPr>
            <p:spPr>
              <a:xfrm>
                <a:off x="26450592" y="10619027"/>
                <a:ext cx="47787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 smtClean="0">
                    <a:latin typeface="Arial" panose="020B0604020202020204" pitchFamily="34" charset="0"/>
                  </a:rPr>
                  <a:t>Resposta a uma pequena perturbação sob um controle proporcional</a:t>
                </a:r>
                <a:endParaRPr lang="pt-BR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26346783" y="13374406"/>
                <a:ext cx="1529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err="1"/>
                  <a:t>K</a:t>
                </a:r>
                <a:r>
                  <a:rPr lang="pt-BR" sz="1200" baseline="-25000" dirty="0" err="1"/>
                  <a:t>p</a:t>
                </a:r>
                <a:r>
                  <a:rPr lang="pt-BR" sz="1200" dirty="0"/>
                  <a:t> = </a:t>
                </a:r>
                <a:r>
                  <a:rPr lang="pt-BR" sz="1200" dirty="0" smtClean="0"/>
                  <a:t>5; K</a:t>
                </a:r>
                <a:r>
                  <a:rPr lang="pt-BR" sz="1200" baseline="-25000" dirty="0" smtClean="0"/>
                  <a:t>i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</a:t>
                </a:r>
                <a:r>
                  <a:rPr lang="pt-BR" sz="1200" dirty="0" smtClean="0"/>
                  <a:t>0; </a:t>
                </a:r>
                <a:r>
                  <a:rPr lang="pt-BR" sz="1200" dirty="0" err="1" smtClean="0"/>
                  <a:t>K</a:t>
                </a:r>
                <a:r>
                  <a:rPr lang="pt-BR" sz="1200" baseline="-25000" dirty="0" err="1" smtClean="0"/>
                  <a:t>d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</a:t>
                </a:r>
                <a:r>
                  <a:rPr lang="pt-BR" sz="1200" dirty="0" smtClean="0"/>
                  <a:t>0</a:t>
                </a:r>
                <a:endParaRPr lang="pt-BR" sz="1200" dirty="0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21255037" y="13731240"/>
              <a:ext cx="5040000" cy="3060000"/>
              <a:chOff x="21255037" y="13731240"/>
              <a:chExt cx="5040000" cy="3060000"/>
            </a:xfrm>
          </p:grpSpPr>
          <p:pic>
            <p:nvPicPr>
              <p:cNvPr id="7" name="Imagem 6"/>
              <p:cNvPicPr>
                <a:picLocks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382"/>
              <a:stretch/>
            </p:blipFill>
            <p:spPr>
              <a:xfrm>
                <a:off x="21255037" y="13731240"/>
                <a:ext cx="5040000" cy="306000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49" name="CaixaDeTexto 48"/>
              <p:cNvSpPr txBox="1"/>
              <p:nvPr/>
            </p:nvSpPr>
            <p:spPr>
              <a:xfrm>
                <a:off x="21375373" y="13731963"/>
                <a:ext cx="47993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 smtClean="0">
                    <a:latin typeface="Arial" panose="020B0604020202020204" pitchFamily="34" charset="0"/>
                  </a:rPr>
                  <a:t>Resposta a uma grande perturbação sob um controle proporcional</a:t>
                </a:r>
                <a:endParaRPr lang="pt-BR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CaixaDeTexto 60"/>
              <p:cNvSpPr txBox="1"/>
              <p:nvPr/>
            </p:nvSpPr>
            <p:spPr>
              <a:xfrm>
                <a:off x="21280908" y="16497616"/>
                <a:ext cx="1529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err="1"/>
                  <a:t>K</a:t>
                </a:r>
                <a:r>
                  <a:rPr lang="pt-BR" sz="1200" baseline="-25000" dirty="0" err="1"/>
                  <a:t>p</a:t>
                </a:r>
                <a:r>
                  <a:rPr lang="pt-BR" sz="1200" dirty="0"/>
                  <a:t> = </a:t>
                </a:r>
                <a:r>
                  <a:rPr lang="pt-BR" sz="1200" dirty="0" smtClean="0"/>
                  <a:t>5; K</a:t>
                </a:r>
                <a:r>
                  <a:rPr lang="pt-BR" sz="1200" baseline="-25000" dirty="0" smtClean="0"/>
                  <a:t>i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</a:t>
                </a:r>
                <a:r>
                  <a:rPr lang="pt-BR" sz="1200" dirty="0" smtClean="0"/>
                  <a:t>0; </a:t>
                </a:r>
                <a:r>
                  <a:rPr lang="pt-BR" sz="1200" dirty="0" err="1" smtClean="0"/>
                  <a:t>K</a:t>
                </a:r>
                <a:r>
                  <a:rPr lang="pt-BR" sz="1200" baseline="-25000" dirty="0" err="1" smtClean="0"/>
                  <a:t>d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</a:t>
                </a:r>
                <a:r>
                  <a:rPr lang="pt-BR" sz="1200" dirty="0" smtClean="0"/>
                  <a:t>0</a:t>
                </a:r>
                <a:endParaRPr lang="pt-BR" sz="1200" dirty="0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26319946" y="13725876"/>
              <a:ext cx="5040000" cy="3060000"/>
              <a:chOff x="26319946" y="13725876"/>
              <a:chExt cx="5040000" cy="3060000"/>
            </a:xfrm>
          </p:grpSpPr>
          <p:pic>
            <p:nvPicPr>
              <p:cNvPr id="4" name="Imagem 3"/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19946" y="13725876"/>
                <a:ext cx="5040000" cy="306000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51" name="CaixaDeTexto 50"/>
              <p:cNvSpPr txBox="1"/>
              <p:nvPr/>
            </p:nvSpPr>
            <p:spPr>
              <a:xfrm>
                <a:off x="26809583" y="13734200"/>
                <a:ext cx="40607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>
                    <a:latin typeface="Arial" panose="020B0604020202020204" pitchFamily="34" charset="0"/>
                  </a:rPr>
                  <a:t>Resposta a um controle proporcional-integral</a:t>
                </a:r>
                <a:endParaRPr lang="pt-BR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CaixaDeTexto 61"/>
              <p:cNvSpPr txBox="1"/>
              <p:nvPr/>
            </p:nvSpPr>
            <p:spPr>
              <a:xfrm>
                <a:off x="26357539" y="16497616"/>
                <a:ext cx="19656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err="1"/>
                  <a:t>K</a:t>
                </a:r>
                <a:r>
                  <a:rPr lang="pt-BR" sz="1200" baseline="-25000" dirty="0" err="1"/>
                  <a:t>p</a:t>
                </a:r>
                <a:r>
                  <a:rPr lang="pt-BR" sz="1200" dirty="0"/>
                  <a:t> = </a:t>
                </a:r>
                <a:r>
                  <a:rPr lang="pt-BR" sz="1200" dirty="0" smtClean="0"/>
                  <a:t>4,5; K</a:t>
                </a:r>
                <a:r>
                  <a:rPr lang="pt-BR" sz="1200" baseline="-25000" dirty="0" smtClean="0"/>
                  <a:t>i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0,058</a:t>
                </a:r>
                <a:r>
                  <a:rPr lang="pt-BR" sz="1200" dirty="0" smtClean="0"/>
                  <a:t>; </a:t>
                </a:r>
                <a:r>
                  <a:rPr lang="pt-BR" sz="1200" dirty="0" err="1" smtClean="0"/>
                  <a:t>K</a:t>
                </a:r>
                <a:r>
                  <a:rPr lang="pt-BR" sz="1200" baseline="-25000" dirty="0" err="1" smtClean="0"/>
                  <a:t>d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</a:t>
                </a:r>
                <a:r>
                  <a:rPr lang="pt-BR" sz="1200" dirty="0" smtClean="0"/>
                  <a:t>0</a:t>
                </a:r>
                <a:endParaRPr lang="pt-BR" sz="1200" dirty="0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21255037" y="16832519"/>
              <a:ext cx="5040000" cy="3060064"/>
              <a:chOff x="21255037" y="16832519"/>
              <a:chExt cx="5040000" cy="3060064"/>
            </a:xfrm>
          </p:grpSpPr>
          <p:pic>
            <p:nvPicPr>
              <p:cNvPr id="9" name="Imagem 8"/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55037" y="16832583"/>
                <a:ext cx="5040000" cy="306000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52" name="CaixaDeTexto 51"/>
              <p:cNvSpPr txBox="1"/>
              <p:nvPr/>
            </p:nvSpPr>
            <p:spPr>
              <a:xfrm>
                <a:off x="21645289" y="16832519"/>
                <a:ext cx="425949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>
                    <a:latin typeface="Arial" panose="020B0604020202020204" pitchFamily="34" charset="0"/>
                  </a:rPr>
                  <a:t>Resposta a um controle proporcional-derivativo</a:t>
                </a:r>
                <a:endParaRPr lang="pt-BR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21280908" y="19593365"/>
                <a:ext cx="20107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err="1"/>
                  <a:t>K</a:t>
                </a:r>
                <a:r>
                  <a:rPr lang="pt-BR" sz="1200" baseline="-25000" dirty="0" err="1"/>
                  <a:t>p</a:t>
                </a:r>
                <a:r>
                  <a:rPr lang="pt-BR" sz="1200" dirty="0"/>
                  <a:t> = </a:t>
                </a:r>
                <a:r>
                  <a:rPr lang="pt-BR" sz="1200" dirty="0" smtClean="0"/>
                  <a:t>8; K</a:t>
                </a:r>
                <a:r>
                  <a:rPr lang="pt-BR" sz="1200" baseline="-25000" dirty="0" smtClean="0"/>
                  <a:t>i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</a:t>
                </a:r>
                <a:r>
                  <a:rPr lang="pt-BR" sz="1200" dirty="0" smtClean="0"/>
                  <a:t>0; </a:t>
                </a:r>
                <a:r>
                  <a:rPr lang="pt-BR" sz="1200" dirty="0" err="1" smtClean="0"/>
                  <a:t>K</a:t>
                </a:r>
                <a:r>
                  <a:rPr lang="pt-BR" sz="1200" baseline="-25000" dirty="0" err="1" smtClean="0"/>
                  <a:t>d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0,00875</a:t>
                </a:r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26319946" y="16832519"/>
              <a:ext cx="5040000" cy="3060064"/>
              <a:chOff x="26319946" y="16832519"/>
              <a:chExt cx="5040000" cy="3060064"/>
            </a:xfrm>
          </p:grpSpPr>
          <p:pic>
            <p:nvPicPr>
              <p:cNvPr id="8" name="Imagem 7"/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19946" y="16832583"/>
                <a:ext cx="5040000" cy="306000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55" name="CaixaDeTexto 54"/>
              <p:cNvSpPr txBox="1"/>
              <p:nvPr/>
            </p:nvSpPr>
            <p:spPr>
              <a:xfrm>
                <a:off x="26357539" y="16832519"/>
                <a:ext cx="496482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>
                    <a:latin typeface="Arial" panose="020B0604020202020204" pitchFamily="34" charset="0"/>
                  </a:rPr>
                  <a:t>Resposta a um controle proporcional-integral-derivativo</a:t>
                </a:r>
                <a:endParaRPr lang="pt-BR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CaixaDeTexto 63"/>
              <p:cNvSpPr txBox="1"/>
              <p:nvPr/>
            </p:nvSpPr>
            <p:spPr>
              <a:xfrm>
                <a:off x="26357539" y="19593365"/>
                <a:ext cx="23185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err="1"/>
                  <a:t>K</a:t>
                </a:r>
                <a:r>
                  <a:rPr lang="pt-BR" sz="1200" baseline="-25000" dirty="0" err="1"/>
                  <a:t>p</a:t>
                </a:r>
                <a:r>
                  <a:rPr lang="pt-BR" sz="1200" dirty="0"/>
                  <a:t> = </a:t>
                </a:r>
                <a:r>
                  <a:rPr lang="pt-BR" sz="1200" dirty="0" smtClean="0"/>
                  <a:t>6; K</a:t>
                </a:r>
                <a:r>
                  <a:rPr lang="pt-BR" sz="1200" baseline="-25000" dirty="0" smtClean="0"/>
                  <a:t>i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</a:t>
                </a:r>
                <a:r>
                  <a:rPr lang="pt-BR" sz="1200" dirty="0" smtClean="0"/>
                  <a:t>0,035; </a:t>
                </a:r>
                <a:r>
                  <a:rPr lang="pt-BR" sz="1200" dirty="0" err="1" smtClean="0"/>
                  <a:t>K</a:t>
                </a:r>
                <a:r>
                  <a:rPr lang="pt-BR" sz="1200" baseline="-25000" dirty="0" err="1" smtClean="0"/>
                  <a:t>d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= 0,00875</a:t>
                </a:r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912128" y="31896380"/>
            <a:ext cx="9414667" cy="9161063"/>
            <a:chOff x="939801" y="29217938"/>
            <a:chExt cx="9414667" cy="916106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1057275" y="29217938"/>
              <a:ext cx="9242425" cy="1300162"/>
            </a:xfrm>
            <a:prstGeom prst="roundRect">
              <a:avLst/>
            </a:prstGeom>
            <a:gradFill flip="none" rotWithShape="1">
              <a:gsLst>
                <a:gs pos="0">
                  <a:srgbClr val="1875CE">
                    <a:shade val="30000"/>
                    <a:satMod val="115000"/>
                  </a:srgbClr>
                </a:gs>
                <a:gs pos="50000">
                  <a:srgbClr val="1875CE">
                    <a:shade val="67500"/>
                    <a:satMod val="115000"/>
                  </a:srgbClr>
                </a:gs>
                <a:gs pos="100000">
                  <a:srgbClr val="1875CE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3" name="Retângulo 57"/>
            <p:cNvSpPr>
              <a:spLocks noChangeArrowheads="1"/>
            </p:cNvSpPr>
            <p:nvPr/>
          </p:nvSpPr>
          <p:spPr bwMode="auto">
            <a:xfrm>
              <a:off x="3154363" y="29529088"/>
              <a:ext cx="5048250" cy="67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2" tIns="45704" rIns="91412" bIns="45704">
              <a:spAutoFit/>
            </a:bodyPr>
            <a:lstStyle/>
            <a:p>
              <a:pPr algn="ctr" defTabSz="18138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 Cond" panose="020B0706030402020204"/>
                  <a:cs typeface="Times New Roman" panose="02020603050405020304" pitchFamily="18" charset="0"/>
                </a:rPr>
                <a:t>2.  REFERENCIAL TEÓRICO</a:t>
              </a:r>
              <a:endParaRPr lang="pt-BR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tângulo 24"/>
                <p:cNvSpPr/>
                <p:nvPr/>
              </p:nvSpPr>
              <p:spPr>
                <a:xfrm>
                  <a:off x="3311883" y="32059223"/>
                  <a:ext cx="4180760" cy="10531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sz="2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28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pt-BR" sz="2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28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  <m:r>
                          <a:rPr lang="pt-BR" sz="28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pt-BR" sz="2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883" y="32059223"/>
                  <a:ext cx="4180760" cy="105317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tângulo 28"/>
            <p:cNvSpPr/>
            <p:nvPr/>
          </p:nvSpPr>
          <p:spPr>
            <a:xfrm>
              <a:off x="939801" y="30600513"/>
              <a:ext cx="935910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altLang="pt-BR" sz="2800" dirty="0" smtClean="0">
                  <a:solidFill>
                    <a:srgbClr val="000000"/>
                  </a:solidFill>
                  <a:latin typeface="+mn-lt"/>
                </a:rPr>
                <a:t>Pêndulo invertido: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pt-BR" altLang="pt-BR" sz="2800" dirty="0" smtClean="0">
                  <a:solidFill>
                    <a:srgbClr val="000000"/>
                  </a:solidFill>
                  <a:latin typeface="+mn-lt"/>
                </a:rPr>
                <a:t>Variação </a:t>
              </a:r>
              <a:r>
                <a:rPr lang="pt-BR" altLang="pt-BR" sz="2800" dirty="0">
                  <a:solidFill>
                    <a:srgbClr val="000000"/>
                  </a:solidFill>
                  <a:latin typeface="+mn-lt"/>
                </a:rPr>
                <a:t>do ângulo de um pêndulo invertido em relação às forças </a:t>
              </a:r>
              <a:r>
                <a:rPr lang="pt-BR" altLang="pt-BR" sz="2800" dirty="0" smtClean="0">
                  <a:solidFill>
                    <a:srgbClr val="000000"/>
                  </a:solidFill>
                  <a:latin typeface="+mn-lt"/>
                </a:rPr>
                <a:t>externas:</a:t>
              </a:r>
              <a:endParaRPr lang="pt-BR" sz="2800" dirty="0">
                <a:latin typeface="+mn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057275" y="33102433"/>
              <a:ext cx="9297193" cy="4180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lvl="1" indent="0" algn="just"/>
              <a:r>
                <a:rPr lang="pt-PT" altLang="pt-BR" sz="2800" dirty="0">
                  <a:solidFill>
                    <a:srgbClr val="000000"/>
                  </a:solidFill>
                  <a:latin typeface="+mn-lt"/>
                </a:rPr>
                <a:t>C</a:t>
              </a:r>
              <a:r>
                <a:rPr lang="pt-PT" altLang="pt-BR" sz="2800" baseline="-25000" dirty="0">
                  <a:solidFill>
                    <a:srgbClr val="000000"/>
                  </a:solidFill>
                  <a:latin typeface="+mn-lt"/>
                </a:rPr>
                <a:t>1</a:t>
              </a:r>
              <a:r>
                <a:rPr lang="pt-PT" altLang="pt-BR" sz="2800" dirty="0">
                  <a:solidFill>
                    <a:srgbClr val="000000"/>
                  </a:solidFill>
                  <a:latin typeface="+mn-lt"/>
                </a:rPr>
                <a:t> e C</a:t>
              </a:r>
              <a:r>
                <a:rPr lang="pt-PT" altLang="pt-BR" sz="2800" baseline="-25000" dirty="0">
                  <a:solidFill>
                    <a:srgbClr val="000000"/>
                  </a:solidFill>
                  <a:latin typeface="+mn-lt"/>
                </a:rPr>
                <a:t>2</a:t>
              </a:r>
              <a:r>
                <a:rPr lang="pt-PT" altLang="pt-BR" sz="2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pt-PT" altLang="pt-BR" sz="2800" dirty="0" smtClean="0">
                  <a:solidFill>
                    <a:srgbClr val="000000"/>
                  </a:solidFill>
                  <a:latin typeface="+mn-lt"/>
                </a:rPr>
                <a:t>são constantes </a:t>
              </a:r>
              <a:r>
                <a:rPr lang="pt-PT" altLang="pt-BR" sz="2800" dirty="0">
                  <a:solidFill>
                    <a:srgbClr val="000000"/>
                  </a:solidFill>
                  <a:latin typeface="+mn-lt"/>
                </a:rPr>
                <a:t>determinadas de acordo com </a:t>
              </a:r>
              <a:r>
                <a:rPr lang="pt-PT" altLang="pt-BR" sz="2800" dirty="0" smtClean="0">
                  <a:solidFill>
                    <a:srgbClr val="000000"/>
                  </a:solidFill>
                  <a:latin typeface="+mn-lt"/>
                </a:rPr>
                <a:t>as propriedades </a:t>
              </a:r>
              <a:r>
                <a:rPr lang="pt-PT" altLang="pt-BR" sz="2800" dirty="0">
                  <a:solidFill>
                    <a:srgbClr val="000000"/>
                  </a:solidFill>
                  <a:latin typeface="+mn-lt"/>
                </a:rPr>
                <a:t>físicas da </a:t>
              </a:r>
              <a:r>
                <a:rPr lang="pt-PT" altLang="pt-BR" sz="2800" dirty="0" smtClean="0">
                  <a:solidFill>
                    <a:srgbClr val="000000"/>
                  </a:solidFill>
                  <a:latin typeface="+mn-lt"/>
                </a:rPr>
                <a:t>construção</a:t>
              </a:r>
            </a:p>
            <a:p>
              <a:pPr marL="457200" indent="-457200" algn="just"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pt-PT" altLang="pt-BR" sz="2800" dirty="0">
                  <a:solidFill>
                    <a:srgbClr val="000000"/>
                  </a:solidFill>
                </a:rPr>
                <a:t>sistema naturalmente </a:t>
              </a:r>
              <a:r>
                <a:rPr lang="pt-PT" altLang="pt-BR" sz="2800" dirty="0" smtClean="0">
                  <a:solidFill>
                    <a:srgbClr val="000000"/>
                  </a:solidFill>
                </a:rPr>
                <a:t>instável</a:t>
              </a:r>
            </a:p>
            <a:p>
              <a:pPr marL="457200" indent="-457200" algn="just"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pt-PT" altLang="pt-BR" sz="2800" dirty="0" smtClean="0">
                  <a:solidFill>
                    <a:srgbClr val="000000"/>
                  </a:solidFill>
                </a:rPr>
                <a:t>para </a:t>
              </a:r>
              <a:r>
                <a:rPr lang="pt-PT" altLang="pt-BR" sz="2800" dirty="0">
                  <a:solidFill>
                    <a:srgbClr val="000000"/>
                  </a:solidFill>
                </a:rPr>
                <a:t>a estabilização deste sistema faz-se necessário aplicar uma técnica de </a:t>
              </a:r>
              <a:r>
                <a:rPr lang="pt-PT" altLang="pt-BR" sz="2800" dirty="0" smtClean="0">
                  <a:solidFill>
                    <a:srgbClr val="000000"/>
                  </a:solidFill>
                </a:rPr>
                <a:t>controle</a:t>
              </a:r>
            </a:p>
            <a:p>
              <a:pPr algn="just">
                <a:spcBef>
                  <a:spcPts val="1000"/>
                </a:spcBef>
              </a:pPr>
              <a:r>
                <a:rPr lang="pt-PT" altLang="pt-BR" sz="2800" dirty="0" smtClean="0">
                  <a:solidFill>
                    <a:srgbClr val="000000"/>
                  </a:solidFill>
                </a:rPr>
                <a:t>Controlador PID (Proporcional</a:t>
              </a:r>
              <a:r>
                <a:rPr lang="pt-PT" altLang="pt-BR" sz="2800" dirty="0">
                  <a:solidFill>
                    <a:srgbClr val="000000"/>
                  </a:solidFill>
                </a:rPr>
                <a:t>, </a:t>
              </a:r>
              <a:r>
                <a:rPr lang="pt-PT" altLang="pt-BR" sz="2800" dirty="0" smtClean="0">
                  <a:solidFill>
                    <a:srgbClr val="000000"/>
                  </a:solidFill>
                </a:rPr>
                <a:t>Integral</a:t>
              </a:r>
              <a:r>
                <a:rPr lang="pt-PT" altLang="pt-BR" sz="2800" dirty="0">
                  <a:solidFill>
                    <a:srgbClr val="000000"/>
                  </a:solidFill>
                </a:rPr>
                <a:t>, </a:t>
              </a:r>
              <a:r>
                <a:rPr lang="pt-PT" altLang="pt-BR" sz="2800" dirty="0" smtClean="0">
                  <a:solidFill>
                    <a:srgbClr val="000000"/>
                  </a:solidFill>
                </a:rPr>
                <a:t>Derivativo):</a:t>
              </a:r>
            </a:p>
            <a:p>
              <a:pPr marL="457200" indent="-457200" algn="just"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pt-PT" altLang="pt-BR" sz="2800" dirty="0">
                  <a:solidFill>
                    <a:srgbClr val="000000"/>
                  </a:solidFill>
                </a:rPr>
                <a:t>define a saída </a:t>
              </a:r>
              <a:r>
                <a:rPr lang="pt-PT" altLang="pt-BR" sz="2800" i="1" dirty="0">
                  <a:solidFill>
                    <a:srgbClr val="000000"/>
                  </a:solidFill>
                </a:rPr>
                <a:t>u(t)</a:t>
              </a:r>
              <a:r>
                <a:rPr lang="pt-PT" altLang="pt-BR" sz="2800" dirty="0">
                  <a:solidFill>
                    <a:srgbClr val="000000"/>
                  </a:solidFill>
                </a:rPr>
                <a:t> a partir de um erro </a:t>
              </a:r>
              <a:r>
                <a:rPr lang="pt-PT" altLang="pt-BR" sz="2800" i="1" dirty="0">
                  <a:solidFill>
                    <a:srgbClr val="000000"/>
                  </a:solidFill>
                </a:rPr>
                <a:t>e(t</a:t>
              </a:r>
              <a:r>
                <a:rPr lang="pt-PT" altLang="pt-BR" sz="2800" i="1" dirty="0" smtClean="0">
                  <a:solidFill>
                    <a:srgbClr val="000000"/>
                  </a:solidFill>
                </a:rPr>
                <a:t>):</a:t>
              </a:r>
              <a:endParaRPr lang="pt-PT" altLang="pt-BR" sz="2800" dirty="0" smtClean="0">
                <a:solidFill>
                  <a:srgbClr val="000000"/>
                </a:solidFill>
              </a:endParaRPr>
            </a:p>
            <a:p>
              <a:pPr algn="just">
                <a:spcBef>
                  <a:spcPts val="1000"/>
                </a:spcBef>
              </a:pPr>
              <a:endParaRPr lang="pt-BR" sz="2800" dirty="0">
                <a:latin typeface="+mn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tângulo 30"/>
                <p:cNvSpPr/>
                <p:nvPr/>
              </p:nvSpPr>
              <p:spPr>
                <a:xfrm>
                  <a:off x="2259640" y="36721278"/>
                  <a:ext cx="6285246" cy="1055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pt-BR" sz="280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pt-BR" sz="2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nary>
                          <m:naryPr>
                            <m:limLoc m:val="subSup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28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dt</m:t>
                            </m:r>
                          </m:e>
                        </m:nary>
                        <m:r>
                          <a:rPr lang="pt-BR" sz="2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f>
                          <m:f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de</m:t>
                            </m:r>
                            <m:r>
                              <a:rPr lang="pt-BR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pt-BR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640" y="36721278"/>
                  <a:ext cx="6285246" cy="105586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tângulo 31"/>
            <p:cNvSpPr/>
            <p:nvPr/>
          </p:nvSpPr>
          <p:spPr>
            <a:xfrm>
              <a:off x="1154715" y="37855781"/>
              <a:ext cx="91997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 eaLnBrk="1" hangingPunct="1"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pt-PT" altLang="pt-BR" sz="2800" dirty="0">
                  <a:solidFill>
                    <a:srgbClr val="000000"/>
                  </a:solidFill>
                  <a:latin typeface="+mn-lt"/>
                </a:rPr>
                <a:t>as constantes K</a:t>
              </a:r>
              <a:r>
                <a:rPr lang="pt-PT" altLang="pt-BR" sz="2800" baseline="-25000" dirty="0">
                  <a:solidFill>
                    <a:srgbClr val="000000"/>
                  </a:solidFill>
                  <a:latin typeface="+mn-lt"/>
                </a:rPr>
                <a:t>p</a:t>
              </a:r>
              <a:r>
                <a:rPr lang="pt-PT" altLang="pt-BR" sz="2800" dirty="0">
                  <a:solidFill>
                    <a:srgbClr val="000000"/>
                  </a:solidFill>
                  <a:latin typeface="+mn-lt"/>
                </a:rPr>
                <a:t>, K</a:t>
              </a:r>
              <a:r>
                <a:rPr lang="pt-PT" altLang="pt-BR" sz="2800" baseline="-25000" dirty="0">
                  <a:solidFill>
                    <a:srgbClr val="000000"/>
                  </a:solidFill>
                  <a:latin typeface="+mn-lt"/>
                </a:rPr>
                <a:t>i</a:t>
              </a:r>
              <a:r>
                <a:rPr lang="pt-PT" altLang="pt-BR" sz="2800" dirty="0">
                  <a:solidFill>
                    <a:srgbClr val="000000"/>
                  </a:solidFill>
                  <a:latin typeface="+mn-lt"/>
                </a:rPr>
                <a:t> e K</a:t>
              </a:r>
              <a:r>
                <a:rPr lang="pt-PT" altLang="pt-BR" sz="2800" baseline="-25000" dirty="0">
                  <a:solidFill>
                    <a:srgbClr val="000000"/>
                  </a:solidFill>
                  <a:latin typeface="+mn-lt"/>
                </a:rPr>
                <a:t>d</a:t>
              </a:r>
              <a:r>
                <a:rPr lang="pt-PT" altLang="pt-BR" sz="2800" dirty="0">
                  <a:solidFill>
                    <a:srgbClr val="000000"/>
                  </a:solidFill>
                  <a:latin typeface="+mn-lt"/>
                </a:rPr>
                <a:t> regulam a resposta do sistema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799</TotalTime>
  <Words>1052</Words>
  <Application>Microsoft Office PowerPoint</Application>
  <PresentationFormat>Personalizar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Franklin Gothic Book</vt:lpstr>
      <vt:lpstr>Franklin Gothic Demi Cond</vt:lpstr>
      <vt:lpstr>FrankRuehl</vt:lpstr>
      <vt:lpstr>Tahoma</vt:lpstr>
      <vt:lpstr>Times New Roman</vt:lpstr>
      <vt:lpstr>Verdana</vt:lpstr>
      <vt:lpstr>Retrospectiva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lcostam</dc:creator>
  <cp:lastModifiedBy>Rafael</cp:lastModifiedBy>
  <cp:revision>111</cp:revision>
  <dcterms:created xsi:type="dcterms:W3CDTF">2013-11-13T05:20:21Z</dcterms:created>
  <dcterms:modified xsi:type="dcterms:W3CDTF">2017-11-30T11:56:11Z</dcterms:modified>
</cp:coreProperties>
</file>