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8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_tradnl" smtClean="0"/>
              <a:t>Clic para editar título</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‹Nr.›</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2/04/19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_tradnl" smtClean="0"/>
              <a:t>Clic para editar título</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2A2683B9-6ECA-47FA-93CF-B124A0FAC208}" type="datetime1">
              <a:rPr lang="en-US" smtClean="0"/>
              <a:pPr/>
              <a:t>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‹Nr.›</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2/04/19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2/04/19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‹Nr.›</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2/04/19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2/04/19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_tradnl" smtClean="0"/>
              <a:t>Clic para editar título</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93F2040-9975-4642-A906-1DF87F8BE202}" type="datetime1">
              <a:rPr lang="en-US" smtClean="0"/>
              <a:pPr/>
              <a:t>2/04/19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‹Nr.›</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_tradnl" smtClean="0"/>
              <a:t>Clic para editar título</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1E52B4A-BA08-4841-AB08-A0D822ABC34D}" type="datetime1">
              <a:rPr lang="en-US" smtClean="0"/>
              <a:pPr/>
              <a:t>2/04/19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2/04/19</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‹Nr.›</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Reto Interpolaci</a:t>
            </a:r>
            <a:r>
              <a:rPr lang="es-ES" dirty="0" smtClean="0"/>
              <a:t>ón - Mano</a:t>
            </a:r>
            <a:endParaRPr lang="es-ES" dirty="0"/>
          </a:p>
        </p:txBody>
      </p:sp>
      <p:sp>
        <p:nvSpPr>
          <p:cNvPr id="3" name="Subtítulo 2"/>
          <p:cNvSpPr>
            <a:spLocks noGrp="1"/>
          </p:cNvSpPr>
          <p:nvPr>
            <p:ph type="subTitle" idx="1"/>
          </p:nvPr>
        </p:nvSpPr>
        <p:spPr/>
        <p:txBody>
          <a:bodyPr>
            <a:normAutofit fontScale="70000" lnSpcReduction="20000"/>
          </a:bodyPr>
          <a:lstStyle/>
          <a:p>
            <a:r>
              <a:rPr lang="es-ES" dirty="0" smtClean="0"/>
              <a:t>Por: Daniel Hamilton-Smith</a:t>
            </a:r>
          </a:p>
          <a:p>
            <a:r>
              <a:rPr lang="es-ES" dirty="0" smtClean="0"/>
              <a:t>Laura Mora</a:t>
            </a:r>
          </a:p>
          <a:p>
            <a:r>
              <a:rPr lang="es-ES" dirty="0" smtClean="0"/>
              <a:t>Rafael Frieri</a:t>
            </a:r>
            <a:endParaRPr lang="es-ES" dirty="0"/>
          </a:p>
        </p:txBody>
      </p:sp>
    </p:spTree>
    <p:extLst>
      <p:ext uri="{BB962C8B-B14F-4D97-AF65-F5344CB8AC3E}">
        <p14:creationId xmlns:p14="http://schemas.microsoft.com/office/powerpoint/2010/main" val="1873027593"/>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33077" y="522585"/>
            <a:ext cx="7077854" cy="923330"/>
          </a:xfrm>
          <a:prstGeom prst="rect">
            <a:avLst/>
          </a:prstGeom>
          <a:noFill/>
        </p:spPr>
        <p:txBody>
          <a:bodyPr wrap="none" lIns="91440" tIns="45720" rIns="91440" bIns="45720">
            <a:spAutoFit/>
          </a:bodyPr>
          <a:lstStyle/>
          <a:p>
            <a:pPr algn="ctr"/>
            <a:r>
              <a:rPr lang="es-ES_tradnl"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¿Es el m</a:t>
            </a:r>
            <a:r>
              <a:rPr lang="es-ES_tradnl"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étodo robusto?</a:t>
            </a:r>
            <a:endParaRPr lang="es-ES_tradnl"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5" name="Imagen 4"/>
          <p:cNvPicPr>
            <a:picLocks noChangeAspect="1"/>
          </p:cNvPicPr>
          <p:nvPr/>
        </p:nvPicPr>
        <p:blipFill>
          <a:blip r:embed="rId2"/>
          <a:stretch>
            <a:fillRect/>
          </a:stretch>
        </p:blipFill>
        <p:spPr>
          <a:xfrm>
            <a:off x="225425" y="2004545"/>
            <a:ext cx="4314825" cy="3302943"/>
          </a:xfrm>
          <a:prstGeom prst="rect">
            <a:avLst/>
          </a:prstGeom>
        </p:spPr>
      </p:pic>
      <p:pic>
        <p:nvPicPr>
          <p:cNvPr id="6" name="Imagen 5"/>
          <p:cNvPicPr>
            <a:picLocks noChangeAspect="1"/>
          </p:cNvPicPr>
          <p:nvPr/>
        </p:nvPicPr>
        <p:blipFill>
          <a:blip r:embed="rId3"/>
          <a:stretch>
            <a:fillRect/>
          </a:stretch>
        </p:blipFill>
        <p:spPr>
          <a:xfrm>
            <a:off x="4763934" y="2004545"/>
            <a:ext cx="4173692" cy="3302943"/>
          </a:xfrm>
          <a:prstGeom prst="rect">
            <a:avLst/>
          </a:prstGeom>
        </p:spPr>
      </p:pic>
      <p:sp>
        <p:nvSpPr>
          <p:cNvPr id="7" name="Rectángulo 6"/>
          <p:cNvSpPr/>
          <p:nvPr/>
        </p:nvSpPr>
        <p:spPr>
          <a:xfrm>
            <a:off x="146015" y="1445915"/>
            <a:ext cx="4756230" cy="584776"/>
          </a:xfrm>
          <a:prstGeom prst="rect">
            <a:avLst/>
          </a:prstGeom>
          <a:noFill/>
        </p:spPr>
        <p:txBody>
          <a:bodyPr wrap="none" lIns="91440" tIns="45720" rIns="91440" bIns="45720">
            <a:spAutoFit/>
          </a:bodyPr>
          <a:lstStyle/>
          <a:p>
            <a:pPr algn="ctr"/>
            <a:r>
              <a:rPr lang="es-ES_tradnl"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Mano original (30 puntos)</a:t>
            </a:r>
            <a:endParaRPr lang="es-ES_tradnl"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Rectángulo 7"/>
          <p:cNvSpPr/>
          <p:nvPr/>
        </p:nvSpPr>
        <p:spPr>
          <a:xfrm>
            <a:off x="4708459" y="1402585"/>
            <a:ext cx="4413388" cy="584776"/>
          </a:xfrm>
          <a:prstGeom prst="rect">
            <a:avLst/>
          </a:prstGeom>
          <a:noFill/>
        </p:spPr>
        <p:txBody>
          <a:bodyPr wrap="none" lIns="91440" tIns="45720" rIns="91440" bIns="45720">
            <a:spAutoFit/>
          </a:bodyPr>
          <a:lstStyle/>
          <a:p>
            <a:pPr algn="ctr"/>
            <a:r>
              <a:rPr lang="es-ES_tradnl"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Mano modificada (35 P) </a:t>
            </a:r>
            <a:endParaRPr lang="es-ES_tradnl"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CuadroTexto 8"/>
          <p:cNvSpPr txBox="1"/>
          <p:nvPr/>
        </p:nvSpPr>
        <p:spPr>
          <a:xfrm>
            <a:off x="539750" y="5307488"/>
            <a:ext cx="8175625" cy="1200329"/>
          </a:xfrm>
          <a:prstGeom prst="rect">
            <a:avLst/>
          </a:prstGeom>
          <a:noFill/>
        </p:spPr>
        <p:txBody>
          <a:bodyPr wrap="square" rtlCol="0">
            <a:spAutoFit/>
          </a:bodyPr>
          <a:lstStyle/>
          <a:p>
            <a:r>
              <a:rPr lang="es-ES" dirty="0" smtClean="0"/>
              <a:t>Se observa que con una mayor cantidad de puntos el m</a:t>
            </a:r>
            <a:r>
              <a:rPr lang="es-ES" dirty="0" smtClean="0"/>
              <a:t>étodo será más asertivo en cuanto a su objetivo, es decir habrá mayor exactitud, es decir es robusto. Esto siempre y cuando dichos puntos no sean causantes de ruido, es decir hagan parte del sistema. Esto se puede verificar utilizando derivadas numéricas y analizando cambios. </a:t>
            </a:r>
            <a:r>
              <a:rPr lang="es-ES" dirty="0" smtClean="0"/>
              <a:t> </a:t>
            </a:r>
            <a:endParaRPr lang="es-ES" dirty="0"/>
          </a:p>
        </p:txBody>
      </p:sp>
    </p:spTree>
    <p:extLst>
      <p:ext uri="{BB962C8B-B14F-4D97-AF65-F5344CB8AC3E}">
        <p14:creationId xmlns:p14="http://schemas.microsoft.com/office/powerpoint/2010/main" val="89344584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xmlns:p14="http://schemas.microsoft.com/office/powerpoint/2010/main" spd="slow">
        <p:checker/>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7651" y="601960"/>
            <a:ext cx="7468711" cy="1077218"/>
          </a:xfrm>
          <a:prstGeom prst="rect">
            <a:avLst/>
          </a:prstGeom>
          <a:noFill/>
        </p:spPr>
        <p:txBody>
          <a:bodyPr wrap="none" lIns="91440" tIns="45720" rIns="91440" bIns="45720">
            <a:spAutoFit/>
          </a:bodyPr>
          <a:lstStyle/>
          <a:p>
            <a:pPr algn="ct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t>
            </a:r>
            <a:r>
              <a:rPr lang="fr-FR" sz="32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Qu</a:t>
            </a:r>
            <a:r>
              <a:rPr lang="fr-FR" sz="32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é</a:t>
            </a:r>
            <a:r>
              <a:rPr lang="fr-FR"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lang="fr-FR" sz="32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sucede</a:t>
            </a:r>
            <a:r>
              <a:rPr lang="fr-FR"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con la </a:t>
            </a:r>
            <a:r>
              <a:rPr lang="fr-FR" sz="32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información</a:t>
            </a:r>
            <a:r>
              <a:rPr lang="fr-FR"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lang="fr-FR" sz="32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adicional</a:t>
            </a:r>
            <a:endParaRPr lang="fr-FR"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algn="ctr"/>
            <a:r>
              <a:rPr lang="es-ES"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y mayor cantidad de cifras?</a:t>
            </a:r>
            <a:endParaRPr lang="es-ES_tradnl"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 name="CuadroTexto 4"/>
          <p:cNvSpPr txBox="1"/>
          <p:nvPr/>
        </p:nvSpPr>
        <p:spPr>
          <a:xfrm>
            <a:off x="619125" y="1793875"/>
            <a:ext cx="8143875" cy="1754327"/>
          </a:xfrm>
          <a:prstGeom prst="rect">
            <a:avLst/>
          </a:prstGeom>
          <a:noFill/>
        </p:spPr>
        <p:txBody>
          <a:bodyPr wrap="square" rtlCol="0">
            <a:spAutoFit/>
          </a:bodyPr>
          <a:lstStyle/>
          <a:p>
            <a:r>
              <a:rPr lang="es-ES" dirty="0" smtClean="0"/>
              <a:t>Si se entregaran puntos con una mayor cantidad de cifras significativas, lo m</a:t>
            </a:r>
            <a:r>
              <a:rPr lang="es-ES" dirty="0" smtClean="0"/>
              <a:t>ás probable es que se pierda exactitud, debido a que se realizan ciertas aproximaciones que acotarán de forma más abrupta a los puntos utilizados originalmente. Sin embargo, esto depende de la cantidad de cifras que se trabaje en el sistema, si el sistema permite trabajar con la cantidad de cifras ingresadas, luego, tendrá el mismo desempeño, de no ser así, acotar las cifras generará mayor error.</a:t>
            </a:r>
            <a:endParaRPr lang="es-ES" dirty="0" smtClean="0"/>
          </a:p>
        </p:txBody>
      </p:sp>
      <p:pic>
        <p:nvPicPr>
          <p:cNvPr id="6" name="Imagen 5"/>
          <p:cNvPicPr>
            <a:picLocks noChangeAspect="1"/>
          </p:cNvPicPr>
          <p:nvPr/>
        </p:nvPicPr>
        <p:blipFill>
          <a:blip r:embed="rId2"/>
          <a:stretch>
            <a:fillRect/>
          </a:stretch>
        </p:blipFill>
        <p:spPr>
          <a:xfrm>
            <a:off x="2190749" y="3548202"/>
            <a:ext cx="4714876" cy="2579548"/>
          </a:xfrm>
          <a:prstGeom prst="rect">
            <a:avLst/>
          </a:prstGeom>
        </p:spPr>
      </p:pic>
    </p:spTree>
    <p:extLst>
      <p:ext uri="{BB962C8B-B14F-4D97-AF65-F5344CB8AC3E}">
        <p14:creationId xmlns:p14="http://schemas.microsoft.com/office/powerpoint/2010/main" val="12326290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6931" y="2943999"/>
            <a:ext cx="8210150" cy="1200329"/>
          </a:xfrm>
          <a:prstGeom prst="rect">
            <a:avLst/>
          </a:prstGeom>
          <a:noFill/>
        </p:spPr>
        <p:txBody>
          <a:bodyPr wrap="none" lIns="91440" tIns="45720" rIns="91440" bIns="45720">
            <a:spAutoFit/>
          </a:bodyPr>
          <a:lstStyle/>
          <a:p>
            <a:pPr algn="ctr"/>
            <a:r>
              <a:rPr lang="es-ES_tradnl" sz="7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¡¡¡Muchas gracias!!!</a:t>
            </a:r>
            <a:endParaRPr lang="es-ES_tradnl" sz="7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1048640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149" y="528250"/>
            <a:ext cx="9236047" cy="646331"/>
          </a:xfrm>
          <a:prstGeom prst="rect">
            <a:avLst/>
          </a:prstGeom>
          <a:noFill/>
        </p:spPr>
        <p:txBody>
          <a:bodyPr wrap="none" lIns="91440" tIns="45720" rIns="91440" bIns="45720">
            <a:spAutoFit/>
          </a:bodyPr>
          <a:lstStyle/>
          <a:p>
            <a:pPr algn="ctr"/>
            <a:r>
              <a:rPr lang="es-ES_tradnl"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Criterio de selecci</a:t>
            </a:r>
            <a:r>
              <a:rPr lang="es-ES_tradnl"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ón, algoritmo y justificación</a:t>
            </a:r>
            <a:endParaRPr lang="es-ES_tradnl"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 name="CuadroTexto 4"/>
          <p:cNvSpPr txBox="1"/>
          <p:nvPr/>
        </p:nvSpPr>
        <p:spPr>
          <a:xfrm>
            <a:off x="333375" y="1128415"/>
            <a:ext cx="4254500" cy="5355313"/>
          </a:xfrm>
          <a:prstGeom prst="rect">
            <a:avLst/>
          </a:prstGeom>
          <a:noFill/>
        </p:spPr>
        <p:txBody>
          <a:bodyPr wrap="square" rtlCol="0">
            <a:spAutoFit/>
          </a:bodyPr>
          <a:lstStyle/>
          <a:p>
            <a:r>
              <a:rPr lang="es-ES" dirty="0" smtClean="0"/>
              <a:t>Para el m</a:t>
            </a:r>
            <a:r>
              <a:rPr lang="es-ES" dirty="0" smtClean="0"/>
              <a:t>étodo utilizado se tomaron 30 puntos (n), de los 67 puntos disponibles (k), que es aproximadamente el 45% de los puntos. Para seleccionar estos puntos se analizó que partes de la mano requerían un mayor detalle para graficar, y de esta forma se concentró la toma de puntos en dichas zonas. Luego de esto se realizó una ventana móvil, la cual generaba </a:t>
            </a:r>
            <a:r>
              <a:rPr lang="es-ES" dirty="0" err="1" smtClean="0"/>
              <a:t>splines</a:t>
            </a:r>
            <a:r>
              <a:rPr lang="es-ES" dirty="0" smtClean="0"/>
              <a:t> entre puntos hasta encontrar aquel camino con menor error y tomar dicho camino, iniciando en el punto donde termina el </a:t>
            </a:r>
            <a:r>
              <a:rPr lang="es-ES" dirty="0" err="1" smtClean="0"/>
              <a:t>spline</a:t>
            </a:r>
            <a:r>
              <a:rPr lang="es-ES" dirty="0" smtClean="0"/>
              <a:t> escogido. Al culminar dicho proceso se obtienen 10 puntos intermedios. Dicho algoritmo fue utilizado debido a que es aquel que presenta menor error de interpolación en comparación con los métodos utilizados anteriormente, y permite tomar las mejores curvas posibles.</a:t>
            </a:r>
            <a:endParaRPr lang="es-ES" dirty="0"/>
          </a:p>
        </p:txBody>
      </p:sp>
      <p:pic>
        <p:nvPicPr>
          <p:cNvPr id="6" name="Imagen 5"/>
          <p:cNvPicPr>
            <a:picLocks noChangeAspect="1"/>
          </p:cNvPicPr>
          <p:nvPr/>
        </p:nvPicPr>
        <p:blipFill>
          <a:blip r:embed="rId2"/>
          <a:stretch>
            <a:fillRect/>
          </a:stretch>
        </p:blipFill>
        <p:spPr>
          <a:xfrm>
            <a:off x="4762499" y="1397000"/>
            <a:ext cx="4270375" cy="4191000"/>
          </a:xfrm>
          <a:prstGeom prst="rect">
            <a:avLst/>
          </a:prstGeom>
        </p:spPr>
      </p:pic>
    </p:spTree>
    <p:extLst>
      <p:ext uri="{BB962C8B-B14F-4D97-AF65-F5344CB8AC3E}">
        <p14:creationId xmlns:p14="http://schemas.microsoft.com/office/powerpoint/2010/main" val="19241961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34286" y="538460"/>
            <a:ext cx="2569934" cy="584776"/>
          </a:xfrm>
          <a:prstGeom prst="rect">
            <a:avLst/>
          </a:prstGeom>
          <a:noFill/>
        </p:spPr>
        <p:txBody>
          <a:bodyPr wrap="none" lIns="91440" tIns="45720" rIns="91440" bIns="45720">
            <a:spAutoFit/>
          </a:bodyPr>
          <a:lstStyle/>
          <a:p>
            <a:pPr algn="ct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Cota de error</a:t>
            </a:r>
            <a:endParaRPr lang="es-ES_tradnl"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 name="CuadroTexto 4"/>
          <p:cNvSpPr txBox="1"/>
          <p:nvPr/>
        </p:nvSpPr>
        <p:spPr>
          <a:xfrm>
            <a:off x="460375" y="1123236"/>
            <a:ext cx="2443845" cy="369332"/>
          </a:xfrm>
          <a:prstGeom prst="rect">
            <a:avLst/>
          </a:prstGeom>
          <a:noFill/>
        </p:spPr>
        <p:txBody>
          <a:bodyPr wrap="square" rtlCol="0">
            <a:spAutoFit/>
          </a:bodyPr>
          <a:lstStyle/>
          <a:p>
            <a:r>
              <a:rPr lang="es-ES" dirty="0" err="1" smtClean="0"/>
              <a:t>M</a:t>
            </a:r>
            <a:r>
              <a:rPr lang="es-ES" dirty="0" err="1" smtClean="0"/>
              <a:t>áx</a:t>
            </a:r>
            <a:r>
              <a:rPr lang="es-ES" dirty="0" smtClean="0"/>
              <a:t> error=14,0625</a:t>
            </a:r>
            <a:endParaRPr lang="es-ES" dirty="0"/>
          </a:p>
        </p:txBody>
      </p:sp>
      <p:sp>
        <p:nvSpPr>
          <p:cNvPr id="6" name="Rectángulo 5"/>
          <p:cNvSpPr/>
          <p:nvPr/>
        </p:nvSpPr>
        <p:spPr>
          <a:xfrm>
            <a:off x="5326690" y="537170"/>
            <a:ext cx="3284874" cy="584776"/>
          </a:xfrm>
          <a:prstGeom prst="rect">
            <a:avLst/>
          </a:prstGeom>
          <a:noFill/>
        </p:spPr>
        <p:txBody>
          <a:bodyPr wrap="none" lIns="91440" tIns="45720" rIns="91440" bIns="45720">
            <a:spAutoFit/>
          </a:bodyPr>
          <a:lstStyle/>
          <a:p>
            <a:pPr algn="ct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Í</a:t>
            </a: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ndice de </a:t>
            </a:r>
            <a:r>
              <a:rPr lang="es-ES_tradnl" sz="32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Jaccard</a:t>
            </a: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endParaRPr lang="es-ES_tradnl"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7" name="CuadroTexto 6"/>
          <p:cNvSpPr txBox="1"/>
          <p:nvPr/>
        </p:nvSpPr>
        <p:spPr>
          <a:xfrm>
            <a:off x="5326690" y="1238250"/>
            <a:ext cx="3166435" cy="369332"/>
          </a:xfrm>
          <a:prstGeom prst="rect">
            <a:avLst/>
          </a:prstGeom>
          <a:noFill/>
        </p:spPr>
        <p:txBody>
          <a:bodyPr wrap="square" rtlCol="0">
            <a:spAutoFit/>
          </a:bodyPr>
          <a:lstStyle/>
          <a:p>
            <a:r>
              <a:rPr lang="es-ES" dirty="0" smtClean="0"/>
              <a:t>Índice de </a:t>
            </a:r>
            <a:r>
              <a:rPr lang="es-ES" dirty="0" err="1" smtClean="0"/>
              <a:t>Jaccard</a:t>
            </a:r>
            <a:r>
              <a:rPr lang="es-ES" dirty="0" smtClean="0"/>
              <a:t>= 15,15%</a:t>
            </a:r>
            <a:endParaRPr lang="es-ES" dirty="0"/>
          </a:p>
        </p:txBody>
      </p:sp>
      <p:sp>
        <p:nvSpPr>
          <p:cNvPr id="8" name="Rectángulo 7"/>
          <p:cNvSpPr/>
          <p:nvPr/>
        </p:nvSpPr>
        <p:spPr>
          <a:xfrm>
            <a:off x="3486551" y="1871960"/>
            <a:ext cx="1916911" cy="584776"/>
          </a:xfrm>
          <a:prstGeom prst="rect">
            <a:avLst/>
          </a:prstGeom>
          <a:noFill/>
        </p:spPr>
        <p:txBody>
          <a:bodyPr wrap="none" lIns="91440" tIns="45720" rIns="91440" bIns="45720">
            <a:spAutoFit/>
          </a:bodyPr>
          <a:lstStyle/>
          <a:p>
            <a:pPr algn="ct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Eficiencia</a:t>
            </a:r>
            <a:endParaRPr lang="es-ES_tradnl"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10" name="CuadroTexto 9"/>
          <p:cNvSpPr txBox="1"/>
          <p:nvPr/>
        </p:nvSpPr>
        <p:spPr>
          <a:xfrm>
            <a:off x="460375" y="2456736"/>
            <a:ext cx="2762250" cy="2862323"/>
          </a:xfrm>
          <a:prstGeom prst="rect">
            <a:avLst/>
          </a:prstGeom>
          <a:noFill/>
        </p:spPr>
        <p:txBody>
          <a:bodyPr wrap="square" rtlCol="0">
            <a:spAutoFit/>
          </a:bodyPr>
          <a:lstStyle/>
          <a:p>
            <a:r>
              <a:rPr lang="es-ES" dirty="0" smtClean="0"/>
              <a:t>La eficiencia (definida como n</a:t>
            </a:r>
            <a:r>
              <a:rPr lang="es-ES" dirty="0" smtClean="0"/>
              <a:t>úmero de operaciones utilizadas en el método numérico</a:t>
            </a:r>
            <a:r>
              <a:rPr lang="es-ES" dirty="0" smtClean="0"/>
              <a:t>) es de orden c</a:t>
            </a:r>
            <a:r>
              <a:rPr lang="es-ES" dirty="0" smtClean="0"/>
              <a:t>úbico, es decir es T(n^3), donde n es el número de puntos que se le ingresa al método numérico. Su gráfica se puede observar a la derecha</a:t>
            </a:r>
            <a:endParaRPr lang="es-ES" dirty="0"/>
          </a:p>
        </p:txBody>
      </p:sp>
      <p:pic>
        <p:nvPicPr>
          <p:cNvPr id="12" name="Imagen 11"/>
          <p:cNvPicPr>
            <a:picLocks noChangeAspect="1"/>
          </p:cNvPicPr>
          <p:nvPr/>
        </p:nvPicPr>
        <p:blipFill rotWithShape="1">
          <a:blip r:embed="rId2"/>
          <a:srcRect l="7775" t="6165" r="4826"/>
          <a:stretch/>
        </p:blipFill>
        <p:spPr>
          <a:xfrm>
            <a:off x="3222625" y="2567861"/>
            <a:ext cx="6017722" cy="3316207"/>
          </a:xfrm>
          <a:prstGeom prst="rect">
            <a:avLst/>
          </a:prstGeom>
        </p:spPr>
      </p:pic>
    </p:spTree>
    <p:extLst>
      <p:ext uri="{BB962C8B-B14F-4D97-AF65-F5344CB8AC3E}">
        <p14:creationId xmlns:p14="http://schemas.microsoft.com/office/powerpoint/2010/main" val="87048013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2569370" y="-97999"/>
            <a:ext cx="3656019" cy="830997"/>
          </a:xfrm>
          <a:prstGeom prst="rect">
            <a:avLst/>
          </a:prstGeom>
          <a:noFill/>
        </p:spPr>
        <p:txBody>
          <a:bodyPr wrap="none" lIns="91440" tIns="45720" rIns="91440" bIns="45720">
            <a:spAutoFit/>
          </a:bodyPr>
          <a:lstStyle/>
          <a:p>
            <a:pPr algn="ctr"/>
            <a:r>
              <a:rPr lang="es-ES_tradnl"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Tabla de valores de curvas </a:t>
            </a:r>
          </a:p>
          <a:p>
            <a:pPr algn="ctr"/>
            <a:r>
              <a:rPr lang="es-ES_tradnl"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seleccionadas</a:t>
            </a:r>
            <a:endParaRPr lang="es-ES_tradnl"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graphicFrame>
        <p:nvGraphicFramePr>
          <p:cNvPr id="9" name="Tabla 8"/>
          <p:cNvGraphicFramePr>
            <a:graphicFrameLocks noGrp="1"/>
          </p:cNvGraphicFramePr>
          <p:nvPr>
            <p:extLst>
              <p:ext uri="{D42A27DB-BD31-4B8C-83A1-F6EECF244321}">
                <p14:modId xmlns:p14="http://schemas.microsoft.com/office/powerpoint/2010/main" val="1515878356"/>
              </p:ext>
            </p:extLst>
          </p:nvPr>
        </p:nvGraphicFramePr>
        <p:xfrm>
          <a:off x="825499" y="796498"/>
          <a:ext cx="7477125" cy="5109005"/>
        </p:xfrm>
        <a:graphic>
          <a:graphicData uri="http://schemas.openxmlformats.org/drawingml/2006/table">
            <a:tbl>
              <a:tblPr firstRow="1" bandRow="1">
                <a:tableStyleId>{5C22544A-7EE6-4342-B048-85BDC9FD1C3A}</a:tableStyleId>
              </a:tblPr>
              <a:tblGrid>
                <a:gridCol w="1495425"/>
                <a:gridCol w="1495425"/>
                <a:gridCol w="1495425"/>
                <a:gridCol w="1495425"/>
                <a:gridCol w="1495425"/>
              </a:tblGrid>
              <a:tr h="464455">
                <a:tc>
                  <a:txBody>
                    <a:bodyPr/>
                    <a:lstStyle/>
                    <a:p>
                      <a:r>
                        <a:rPr lang="es-ES" dirty="0" smtClean="0"/>
                        <a:t>Inicio</a:t>
                      </a:r>
                      <a:endParaRPr lang="es-ES" dirty="0"/>
                    </a:p>
                  </a:txBody>
                  <a:tcPr/>
                </a:tc>
                <a:tc>
                  <a:txBody>
                    <a:bodyPr/>
                    <a:lstStyle/>
                    <a:p>
                      <a:r>
                        <a:rPr lang="es-ES" dirty="0" smtClean="0"/>
                        <a:t>Intermedio</a:t>
                      </a:r>
                      <a:endParaRPr lang="es-ES" dirty="0"/>
                    </a:p>
                  </a:txBody>
                  <a:tcPr/>
                </a:tc>
                <a:tc>
                  <a:txBody>
                    <a:bodyPr/>
                    <a:lstStyle/>
                    <a:p>
                      <a:r>
                        <a:rPr lang="es-ES" dirty="0" smtClean="0"/>
                        <a:t>Final</a:t>
                      </a:r>
                      <a:endParaRPr lang="es-ES" dirty="0"/>
                    </a:p>
                  </a:txBody>
                  <a:tcPr/>
                </a:tc>
                <a:tc>
                  <a:txBody>
                    <a:bodyPr/>
                    <a:lstStyle/>
                    <a:p>
                      <a:r>
                        <a:rPr lang="es-ES" dirty="0" err="1" smtClean="0"/>
                        <a:t>Intersectos</a:t>
                      </a:r>
                      <a:endParaRPr lang="es-ES" dirty="0"/>
                    </a:p>
                  </a:txBody>
                  <a:tcPr/>
                </a:tc>
                <a:tc>
                  <a:txBody>
                    <a:bodyPr/>
                    <a:lstStyle/>
                    <a:p>
                      <a:r>
                        <a:rPr lang="es-ES" dirty="0" smtClean="0"/>
                        <a:t>Error</a:t>
                      </a:r>
                      <a:endParaRPr lang="es-ES" dirty="0"/>
                    </a:p>
                  </a:txBody>
                  <a:tcPr/>
                </a:tc>
              </a:tr>
              <a:tr h="464455">
                <a:tc>
                  <a:txBody>
                    <a:bodyPr/>
                    <a:lstStyle/>
                    <a:p>
                      <a:r>
                        <a:rPr lang="es-ES" dirty="0" smtClean="0"/>
                        <a:t>1</a:t>
                      </a:r>
                      <a:endParaRPr lang="es-ES" dirty="0"/>
                    </a:p>
                  </a:txBody>
                  <a:tcPr/>
                </a:tc>
                <a:tc>
                  <a:txBody>
                    <a:bodyPr/>
                    <a:lstStyle/>
                    <a:p>
                      <a:r>
                        <a:rPr lang="es-ES" dirty="0" smtClean="0"/>
                        <a:t>1</a:t>
                      </a:r>
                      <a:endParaRPr lang="es-ES" dirty="0"/>
                    </a:p>
                  </a:txBody>
                  <a:tcPr/>
                </a:tc>
                <a:tc>
                  <a:txBody>
                    <a:bodyPr/>
                    <a:lstStyle/>
                    <a:p>
                      <a:r>
                        <a:rPr lang="es-ES" dirty="0" smtClean="0"/>
                        <a:t>9</a:t>
                      </a:r>
                      <a:endParaRPr lang="es-ES" dirty="0"/>
                    </a:p>
                  </a:txBody>
                  <a:tcPr/>
                </a:tc>
                <a:tc>
                  <a:txBody>
                    <a:bodyPr/>
                    <a:lstStyle/>
                    <a:p>
                      <a:r>
                        <a:rPr lang="es-ES" dirty="0" smtClean="0"/>
                        <a:t>1</a:t>
                      </a:r>
                      <a:endParaRPr lang="es-ES" dirty="0"/>
                    </a:p>
                  </a:txBody>
                  <a:tcPr/>
                </a:tc>
                <a:tc>
                  <a:txBody>
                    <a:bodyPr/>
                    <a:lstStyle/>
                    <a:p>
                      <a:r>
                        <a:rPr lang="es-ES" dirty="0" smtClean="0"/>
                        <a:t>2,3314</a:t>
                      </a:r>
                      <a:endParaRPr lang="es-ES" dirty="0"/>
                    </a:p>
                  </a:txBody>
                  <a:tcPr/>
                </a:tc>
              </a:tr>
              <a:tr h="464455">
                <a:tc>
                  <a:txBody>
                    <a:bodyPr/>
                    <a:lstStyle/>
                    <a:p>
                      <a:r>
                        <a:rPr lang="es-ES" dirty="0" smtClean="0"/>
                        <a:t>12</a:t>
                      </a:r>
                      <a:endParaRPr lang="es-ES" dirty="0"/>
                    </a:p>
                  </a:txBody>
                  <a:tcPr/>
                </a:tc>
                <a:tc>
                  <a:txBody>
                    <a:bodyPr/>
                    <a:lstStyle/>
                    <a:p>
                      <a:r>
                        <a:rPr lang="es-ES" dirty="0" smtClean="0"/>
                        <a:t>12</a:t>
                      </a:r>
                      <a:endParaRPr lang="es-ES" dirty="0"/>
                    </a:p>
                  </a:txBody>
                  <a:tcPr/>
                </a:tc>
                <a:tc>
                  <a:txBody>
                    <a:bodyPr/>
                    <a:lstStyle/>
                    <a:p>
                      <a:r>
                        <a:rPr lang="es-ES" dirty="0" smtClean="0"/>
                        <a:t>13</a:t>
                      </a:r>
                      <a:endParaRPr lang="es-ES" dirty="0"/>
                    </a:p>
                  </a:txBody>
                  <a:tcPr/>
                </a:tc>
                <a:tc>
                  <a:txBody>
                    <a:bodyPr/>
                    <a:lstStyle/>
                    <a:p>
                      <a:r>
                        <a:rPr lang="es-ES" dirty="0" smtClean="0"/>
                        <a:t>1</a:t>
                      </a:r>
                      <a:endParaRPr lang="es-ES" dirty="0"/>
                    </a:p>
                  </a:txBody>
                  <a:tcPr/>
                </a:tc>
                <a:tc>
                  <a:txBody>
                    <a:bodyPr/>
                    <a:lstStyle/>
                    <a:p>
                      <a:r>
                        <a:rPr lang="es-ES" dirty="0" smtClean="0"/>
                        <a:t>0</a:t>
                      </a:r>
                      <a:endParaRPr lang="es-ES" dirty="0"/>
                    </a:p>
                  </a:txBody>
                  <a:tcPr/>
                </a:tc>
              </a:tr>
              <a:tr h="464455">
                <a:tc>
                  <a:txBody>
                    <a:bodyPr/>
                    <a:lstStyle/>
                    <a:p>
                      <a:r>
                        <a:rPr lang="es-ES" dirty="0" smtClean="0"/>
                        <a:t>13</a:t>
                      </a:r>
                      <a:endParaRPr lang="es-ES" dirty="0"/>
                    </a:p>
                  </a:txBody>
                  <a:tcPr/>
                </a:tc>
                <a:tc>
                  <a:txBody>
                    <a:bodyPr/>
                    <a:lstStyle/>
                    <a:p>
                      <a:r>
                        <a:rPr lang="es-ES" dirty="0" smtClean="0"/>
                        <a:t>14</a:t>
                      </a:r>
                      <a:endParaRPr lang="es-ES" dirty="0"/>
                    </a:p>
                  </a:txBody>
                  <a:tcPr/>
                </a:tc>
                <a:tc>
                  <a:txBody>
                    <a:bodyPr/>
                    <a:lstStyle/>
                    <a:p>
                      <a:r>
                        <a:rPr lang="es-ES" dirty="0" smtClean="0"/>
                        <a:t>16</a:t>
                      </a:r>
                      <a:endParaRPr lang="es-ES" dirty="0"/>
                    </a:p>
                  </a:txBody>
                  <a:tcPr/>
                </a:tc>
                <a:tc>
                  <a:txBody>
                    <a:bodyPr/>
                    <a:lstStyle/>
                    <a:p>
                      <a:r>
                        <a:rPr lang="es-ES" dirty="0" smtClean="0"/>
                        <a:t>1</a:t>
                      </a:r>
                      <a:endParaRPr lang="es-ES" dirty="0"/>
                    </a:p>
                  </a:txBody>
                  <a:tcPr/>
                </a:tc>
                <a:tc>
                  <a:txBody>
                    <a:bodyPr/>
                    <a:lstStyle/>
                    <a:p>
                      <a:r>
                        <a:rPr lang="es-ES" dirty="0" smtClean="0"/>
                        <a:t>1,0526</a:t>
                      </a:r>
                      <a:endParaRPr lang="es-ES" dirty="0"/>
                    </a:p>
                  </a:txBody>
                  <a:tcPr/>
                </a:tc>
              </a:tr>
              <a:tr h="464455">
                <a:tc>
                  <a:txBody>
                    <a:bodyPr/>
                    <a:lstStyle/>
                    <a:p>
                      <a:r>
                        <a:rPr lang="es-ES" dirty="0" smtClean="0"/>
                        <a:t>25</a:t>
                      </a:r>
                      <a:endParaRPr lang="es-ES" dirty="0"/>
                    </a:p>
                  </a:txBody>
                  <a:tcPr/>
                </a:tc>
                <a:tc>
                  <a:txBody>
                    <a:bodyPr/>
                    <a:lstStyle/>
                    <a:p>
                      <a:r>
                        <a:rPr lang="es-ES" dirty="0" smtClean="0"/>
                        <a:t>25</a:t>
                      </a:r>
                      <a:endParaRPr lang="es-ES" dirty="0"/>
                    </a:p>
                  </a:txBody>
                  <a:tcPr/>
                </a:tc>
                <a:tc>
                  <a:txBody>
                    <a:bodyPr/>
                    <a:lstStyle/>
                    <a:p>
                      <a:r>
                        <a:rPr lang="es-ES" dirty="0" smtClean="0"/>
                        <a:t>26</a:t>
                      </a:r>
                      <a:endParaRPr lang="es-ES" dirty="0"/>
                    </a:p>
                  </a:txBody>
                  <a:tcPr/>
                </a:tc>
                <a:tc>
                  <a:txBody>
                    <a:bodyPr/>
                    <a:lstStyle/>
                    <a:p>
                      <a:r>
                        <a:rPr lang="es-ES" dirty="0" smtClean="0"/>
                        <a:t>1</a:t>
                      </a:r>
                      <a:endParaRPr lang="es-ES" dirty="0"/>
                    </a:p>
                  </a:txBody>
                  <a:tcPr/>
                </a:tc>
                <a:tc>
                  <a:txBody>
                    <a:bodyPr/>
                    <a:lstStyle/>
                    <a:p>
                      <a:r>
                        <a:rPr lang="es-ES" dirty="0" smtClean="0"/>
                        <a:t>0</a:t>
                      </a:r>
                      <a:endParaRPr lang="es-ES" dirty="0"/>
                    </a:p>
                  </a:txBody>
                  <a:tcPr/>
                </a:tc>
              </a:tr>
              <a:tr h="464455">
                <a:tc>
                  <a:txBody>
                    <a:bodyPr/>
                    <a:lstStyle/>
                    <a:p>
                      <a:r>
                        <a:rPr lang="es-ES" dirty="0" smtClean="0"/>
                        <a:t>26</a:t>
                      </a:r>
                      <a:endParaRPr lang="es-ES" dirty="0"/>
                    </a:p>
                  </a:txBody>
                  <a:tcPr/>
                </a:tc>
                <a:tc>
                  <a:txBody>
                    <a:bodyPr/>
                    <a:lstStyle/>
                    <a:p>
                      <a:r>
                        <a:rPr lang="es-ES" dirty="0" smtClean="0"/>
                        <a:t>27</a:t>
                      </a:r>
                      <a:endParaRPr lang="es-ES" dirty="0"/>
                    </a:p>
                  </a:txBody>
                  <a:tcPr/>
                </a:tc>
                <a:tc>
                  <a:txBody>
                    <a:bodyPr/>
                    <a:lstStyle/>
                    <a:p>
                      <a:r>
                        <a:rPr lang="es-ES" dirty="0" smtClean="0"/>
                        <a:t>29</a:t>
                      </a:r>
                      <a:endParaRPr lang="es-ES" dirty="0"/>
                    </a:p>
                  </a:txBody>
                  <a:tcPr/>
                </a:tc>
                <a:tc>
                  <a:txBody>
                    <a:bodyPr/>
                    <a:lstStyle/>
                    <a:p>
                      <a:r>
                        <a:rPr lang="es-ES" dirty="0" smtClean="0"/>
                        <a:t>1</a:t>
                      </a:r>
                      <a:endParaRPr lang="es-ES" dirty="0"/>
                    </a:p>
                  </a:txBody>
                  <a:tcPr/>
                </a:tc>
                <a:tc>
                  <a:txBody>
                    <a:bodyPr/>
                    <a:lstStyle/>
                    <a:p>
                      <a:r>
                        <a:rPr lang="es-ES" dirty="0" smtClean="0"/>
                        <a:t>2,9</a:t>
                      </a:r>
                      <a:endParaRPr lang="es-ES" dirty="0"/>
                    </a:p>
                  </a:txBody>
                  <a:tcPr/>
                </a:tc>
              </a:tr>
              <a:tr h="464455">
                <a:tc>
                  <a:txBody>
                    <a:bodyPr/>
                    <a:lstStyle/>
                    <a:p>
                      <a:r>
                        <a:rPr lang="es-ES" dirty="0" smtClean="0"/>
                        <a:t>34</a:t>
                      </a:r>
                      <a:endParaRPr lang="es-ES" dirty="0"/>
                    </a:p>
                  </a:txBody>
                  <a:tcPr/>
                </a:tc>
                <a:tc>
                  <a:txBody>
                    <a:bodyPr/>
                    <a:lstStyle/>
                    <a:p>
                      <a:r>
                        <a:rPr lang="es-ES" dirty="0" smtClean="0"/>
                        <a:t>37</a:t>
                      </a:r>
                      <a:endParaRPr lang="es-ES" dirty="0"/>
                    </a:p>
                  </a:txBody>
                  <a:tcPr/>
                </a:tc>
                <a:tc>
                  <a:txBody>
                    <a:bodyPr/>
                    <a:lstStyle/>
                    <a:p>
                      <a:r>
                        <a:rPr lang="es-ES" dirty="0" smtClean="0"/>
                        <a:t>39</a:t>
                      </a:r>
                      <a:endParaRPr lang="es-ES" dirty="0"/>
                    </a:p>
                  </a:txBody>
                  <a:tcPr/>
                </a:tc>
                <a:tc>
                  <a:txBody>
                    <a:bodyPr/>
                    <a:lstStyle/>
                    <a:p>
                      <a:r>
                        <a:rPr lang="es-ES" dirty="0" smtClean="0"/>
                        <a:t>1</a:t>
                      </a:r>
                      <a:endParaRPr lang="es-ES" dirty="0"/>
                    </a:p>
                  </a:txBody>
                  <a:tcPr/>
                </a:tc>
                <a:tc>
                  <a:txBody>
                    <a:bodyPr/>
                    <a:lstStyle/>
                    <a:p>
                      <a:r>
                        <a:rPr lang="es-ES" dirty="0" smtClean="0"/>
                        <a:t>1,5</a:t>
                      </a:r>
                      <a:endParaRPr lang="es-ES" dirty="0"/>
                    </a:p>
                  </a:txBody>
                  <a:tcPr/>
                </a:tc>
              </a:tr>
              <a:tr h="464455">
                <a:tc>
                  <a:txBody>
                    <a:bodyPr/>
                    <a:lstStyle/>
                    <a:p>
                      <a:r>
                        <a:rPr lang="es-ES" dirty="0" smtClean="0"/>
                        <a:t>39</a:t>
                      </a:r>
                      <a:endParaRPr lang="es-ES" dirty="0"/>
                    </a:p>
                  </a:txBody>
                  <a:tcPr/>
                </a:tc>
                <a:tc>
                  <a:txBody>
                    <a:bodyPr/>
                    <a:lstStyle/>
                    <a:p>
                      <a:r>
                        <a:rPr lang="es-ES" dirty="0" smtClean="0"/>
                        <a:t>39</a:t>
                      </a:r>
                      <a:endParaRPr lang="es-ES" dirty="0"/>
                    </a:p>
                  </a:txBody>
                  <a:tcPr/>
                </a:tc>
                <a:tc>
                  <a:txBody>
                    <a:bodyPr/>
                    <a:lstStyle/>
                    <a:p>
                      <a:r>
                        <a:rPr lang="es-ES" dirty="0" smtClean="0"/>
                        <a:t>40</a:t>
                      </a:r>
                      <a:endParaRPr lang="es-ES" dirty="0"/>
                    </a:p>
                  </a:txBody>
                  <a:tcPr/>
                </a:tc>
                <a:tc>
                  <a:txBody>
                    <a:bodyPr/>
                    <a:lstStyle/>
                    <a:p>
                      <a:r>
                        <a:rPr lang="es-ES" dirty="0" smtClean="0"/>
                        <a:t>1</a:t>
                      </a:r>
                      <a:endParaRPr lang="es-ES" dirty="0"/>
                    </a:p>
                  </a:txBody>
                  <a:tcPr/>
                </a:tc>
                <a:tc>
                  <a:txBody>
                    <a:bodyPr/>
                    <a:lstStyle/>
                    <a:p>
                      <a:r>
                        <a:rPr lang="es-ES" dirty="0" smtClean="0"/>
                        <a:t>0</a:t>
                      </a:r>
                      <a:endParaRPr lang="es-ES" dirty="0"/>
                    </a:p>
                  </a:txBody>
                  <a:tcPr/>
                </a:tc>
              </a:tr>
              <a:tr h="464455">
                <a:tc>
                  <a:txBody>
                    <a:bodyPr/>
                    <a:lstStyle/>
                    <a:p>
                      <a:r>
                        <a:rPr lang="es-ES" dirty="0" smtClean="0"/>
                        <a:t>40</a:t>
                      </a:r>
                      <a:endParaRPr lang="es-ES" dirty="0"/>
                    </a:p>
                  </a:txBody>
                  <a:tcPr/>
                </a:tc>
                <a:tc>
                  <a:txBody>
                    <a:bodyPr/>
                    <a:lstStyle/>
                    <a:p>
                      <a:r>
                        <a:rPr lang="es-ES" dirty="0" smtClean="0"/>
                        <a:t>43</a:t>
                      </a:r>
                      <a:endParaRPr lang="es-ES" dirty="0"/>
                    </a:p>
                  </a:txBody>
                  <a:tcPr/>
                </a:tc>
                <a:tc>
                  <a:txBody>
                    <a:bodyPr/>
                    <a:lstStyle/>
                    <a:p>
                      <a:r>
                        <a:rPr lang="es-ES" dirty="0" smtClean="0"/>
                        <a:t>45</a:t>
                      </a:r>
                      <a:endParaRPr lang="es-ES" dirty="0"/>
                    </a:p>
                  </a:txBody>
                  <a:tcPr/>
                </a:tc>
                <a:tc>
                  <a:txBody>
                    <a:bodyPr/>
                    <a:lstStyle/>
                    <a:p>
                      <a:r>
                        <a:rPr lang="es-ES" dirty="0" smtClean="0"/>
                        <a:t>1</a:t>
                      </a:r>
                      <a:endParaRPr lang="es-ES" dirty="0"/>
                    </a:p>
                  </a:txBody>
                  <a:tcPr/>
                </a:tc>
                <a:tc>
                  <a:txBody>
                    <a:bodyPr/>
                    <a:lstStyle/>
                    <a:p>
                      <a:r>
                        <a:rPr lang="es-ES" dirty="0" smtClean="0"/>
                        <a:t>0,9389</a:t>
                      </a:r>
                      <a:endParaRPr lang="es-ES" dirty="0"/>
                    </a:p>
                  </a:txBody>
                  <a:tcPr/>
                </a:tc>
              </a:tr>
              <a:tr h="464455">
                <a:tc>
                  <a:txBody>
                    <a:bodyPr/>
                    <a:lstStyle/>
                    <a:p>
                      <a:r>
                        <a:rPr lang="es-ES" dirty="0" smtClean="0"/>
                        <a:t>45</a:t>
                      </a:r>
                      <a:endParaRPr lang="es-ES" dirty="0"/>
                    </a:p>
                  </a:txBody>
                  <a:tcPr/>
                </a:tc>
                <a:tc>
                  <a:txBody>
                    <a:bodyPr/>
                    <a:lstStyle/>
                    <a:p>
                      <a:r>
                        <a:rPr lang="es-ES" dirty="0" smtClean="0"/>
                        <a:t>46</a:t>
                      </a:r>
                      <a:endParaRPr lang="es-ES" dirty="0"/>
                    </a:p>
                  </a:txBody>
                  <a:tcPr/>
                </a:tc>
                <a:tc>
                  <a:txBody>
                    <a:bodyPr/>
                    <a:lstStyle/>
                    <a:p>
                      <a:r>
                        <a:rPr lang="es-ES" dirty="0" smtClean="0"/>
                        <a:t>50</a:t>
                      </a:r>
                      <a:endParaRPr lang="es-ES" dirty="0"/>
                    </a:p>
                  </a:txBody>
                  <a:tcPr/>
                </a:tc>
                <a:tc>
                  <a:txBody>
                    <a:bodyPr/>
                    <a:lstStyle/>
                    <a:p>
                      <a:r>
                        <a:rPr lang="es-ES" dirty="0" smtClean="0"/>
                        <a:t>1</a:t>
                      </a:r>
                      <a:endParaRPr lang="es-ES" dirty="0"/>
                    </a:p>
                  </a:txBody>
                  <a:tcPr/>
                </a:tc>
                <a:tc>
                  <a:txBody>
                    <a:bodyPr/>
                    <a:lstStyle/>
                    <a:p>
                      <a:r>
                        <a:rPr lang="es-ES" dirty="0" smtClean="0"/>
                        <a:t>3,2083</a:t>
                      </a:r>
                      <a:endParaRPr lang="es-ES" dirty="0"/>
                    </a:p>
                  </a:txBody>
                  <a:tcPr/>
                </a:tc>
              </a:tr>
              <a:tr h="464455">
                <a:tc>
                  <a:txBody>
                    <a:bodyPr/>
                    <a:lstStyle/>
                    <a:p>
                      <a:r>
                        <a:rPr lang="es-ES" dirty="0" smtClean="0"/>
                        <a:t>57</a:t>
                      </a:r>
                      <a:endParaRPr lang="es-ES" dirty="0"/>
                    </a:p>
                  </a:txBody>
                  <a:tcPr/>
                </a:tc>
                <a:tc>
                  <a:txBody>
                    <a:bodyPr/>
                    <a:lstStyle/>
                    <a:p>
                      <a:r>
                        <a:rPr lang="es-ES" dirty="0" smtClean="0"/>
                        <a:t>63</a:t>
                      </a:r>
                      <a:endParaRPr lang="es-ES" dirty="0"/>
                    </a:p>
                  </a:txBody>
                  <a:tcPr/>
                </a:tc>
                <a:tc>
                  <a:txBody>
                    <a:bodyPr/>
                    <a:lstStyle/>
                    <a:p>
                      <a:r>
                        <a:rPr lang="es-ES" dirty="0" smtClean="0"/>
                        <a:t>65</a:t>
                      </a:r>
                      <a:endParaRPr lang="es-ES" dirty="0"/>
                    </a:p>
                  </a:txBody>
                  <a:tcPr/>
                </a:tc>
                <a:tc>
                  <a:txBody>
                    <a:bodyPr/>
                    <a:lstStyle/>
                    <a:p>
                      <a:r>
                        <a:rPr lang="es-ES" dirty="0" smtClean="0"/>
                        <a:t>1</a:t>
                      </a:r>
                      <a:endParaRPr lang="es-ES" dirty="0"/>
                    </a:p>
                  </a:txBody>
                  <a:tcPr/>
                </a:tc>
                <a:tc>
                  <a:txBody>
                    <a:bodyPr/>
                    <a:lstStyle/>
                    <a:p>
                      <a:r>
                        <a:rPr lang="es-ES" dirty="0" smtClean="0"/>
                        <a:t>5,2433</a:t>
                      </a:r>
                      <a:endParaRPr lang="es-ES" dirty="0"/>
                    </a:p>
                  </a:txBody>
                  <a:tcPr/>
                </a:tc>
              </a:tr>
            </a:tbl>
          </a:graphicData>
        </a:graphic>
      </p:graphicFrame>
    </p:spTree>
    <p:extLst>
      <p:ext uri="{BB962C8B-B14F-4D97-AF65-F5344CB8AC3E}">
        <p14:creationId xmlns:p14="http://schemas.microsoft.com/office/powerpoint/2010/main" val="11923304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451474" y="363835"/>
            <a:ext cx="3955304" cy="1200329"/>
          </a:xfrm>
          <a:prstGeom prst="rect">
            <a:avLst/>
          </a:prstGeom>
          <a:noFill/>
        </p:spPr>
        <p:txBody>
          <a:bodyPr wrap="none" lIns="91440" tIns="45720" rIns="91440" bIns="45720">
            <a:spAutoFit/>
          </a:bodyPr>
          <a:lstStyle/>
          <a:p>
            <a:pPr algn="ctr"/>
            <a:r>
              <a:rPr lang="es-ES_tradnl"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Resultado de mano</a:t>
            </a:r>
          </a:p>
          <a:p>
            <a:pPr algn="ctr"/>
            <a:r>
              <a:rPr lang="es-ES_tradnl"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interpolada</a:t>
            </a:r>
            <a:endParaRPr lang="es-ES_tradnl"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5" name="Imagen 4"/>
          <p:cNvPicPr>
            <a:picLocks noChangeAspect="1"/>
          </p:cNvPicPr>
          <p:nvPr/>
        </p:nvPicPr>
        <p:blipFill>
          <a:blip r:embed="rId2"/>
          <a:stretch>
            <a:fillRect/>
          </a:stretch>
        </p:blipFill>
        <p:spPr>
          <a:xfrm>
            <a:off x="225425" y="1564164"/>
            <a:ext cx="7010400" cy="4330700"/>
          </a:xfrm>
          <a:prstGeom prst="rect">
            <a:avLst/>
          </a:prstGeom>
        </p:spPr>
      </p:pic>
      <p:sp>
        <p:nvSpPr>
          <p:cNvPr id="6" name="CuadroTexto 5"/>
          <p:cNvSpPr txBox="1"/>
          <p:nvPr/>
        </p:nvSpPr>
        <p:spPr>
          <a:xfrm>
            <a:off x="7461250" y="1564164"/>
            <a:ext cx="1444625" cy="4801315"/>
          </a:xfrm>
          <a:prstGeom prst="rect">
            <a:avLst/>
          </a:prstGeom>
          <a:noFill/>
        </p:spPr>
        <p:txBody>
          <a:bodyPr wrap="square" rtlCol="0">
            <a:spAutoFit/>
          </a:bodyPr>
          <a:lstStyle/>
          <a:p>
            <a:r>
              <a:rPr lang="es-ES" dirty="0" smtClean="0"/>
              <a:t>Negro – Mano Real</a:t>
            </a:r>
          </a:p>
          <a:p>
            <a:endParaRPr lang="es-ES" dirty="0"/>
          </a:p>
          <a:p>
            <a:r>
              <a:rPr lang="es-ES" dirty="0" smtClean="0"/>
              <a:t>Rojo – Mano Interpolada</a:t>
            </a:r>
          </a:p>
          <a:p>
            <a:endParaRPr lang="es-ES" dirty="0"/>
          </a:p>
          <a:p>
            <a:r>
              <a:rPr lang="es-ES" dirty="0" smtClean="0"/>
              <a:t>Como se puede observar los segmentos con mayor error son efectivamente aquellos de la palma (primero y </a:t>
            </a:r>
            <a:r>
              <a:rPr lang="es-ES" dirty="0" smtClean="0"/>
              <a:t>último</a:t>
            </a:r>
            <a:r>
              <a:rPr lang="es-ES" dirty="0" smtClean="0"/>
              <a:t>).</a:t>
            </a:r>
            <a:endParaRPr lang="es-ES" dirty="0"/>
          </a:p>
        </p:txBody>
      </p:sp>
    </p:spTree>
    <p:extLst>
      <p:ext uri="{BB962C8B-B14F-4D97-AF65-F5344CB8AC3E}">
        <p14:creationId xmlns:p14="http://schemas.microsoft.com/office/powerpoint/2010/main" val="39415074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65354" y="474960"/>
            <a:ext cx="6613308" cy="584776"/>
          </a:xfrm>
          <a:prstGeom prst="rect">
            <a:avLst/>
          </a:prstGeom>
          <a:noFill/>
        </p:spPr>
        <p:txBody>
          <a:bodyPr wrap="none" lIns="91440" tIns="45720" rIns="91440" bIns="45720">
            <a:spAutoFit/>
          </a:bodyPr>
          <a:lstStyle/>
          <a:p>
            <a:pPr algn="ct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Otras Metodolog</a:t>
            </a:r>
            <a:r>
              <a:rPr lang="es-ES_tradnl"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ías Experimentadas</a:t>
            </a:r>
            <a:endParaRPr lang="es-ES_tradnl"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 name="Rectángulo 4"/>
          <p:cNvSpPr/>
          <p:nvPr/>
        </p:nvSpPr>
        <p:spPr>
          <a:xfrm>
            <a:off x="1814814" y="1316335"/>
            <a:ext cx="5434526" cy="523220"/>
          </a:xfrm>
          <a:prstGeom prst="rect">
            <a:avLst/>
          </a:prstGeom>
          <a:noFill/>
        </p:spPr>
        <p:txBody>
          <a:bodyPr wrap="none" lIns="91440" tIns="45720" rIns="91440" bIns="45720">
            <a:spAutoFit/>
          </a:bodyPr>
          <a:lstStyle/>
          <a:p>
            <a:pPr algn="ctr"/>
            <a:r>
              <a:rPr lang="es-ES_tradnl" sz="28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Lagrange</a:t>
            </a:r>
            <a:r>
              <a:rPr lang="es-ES_tradnl"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-Puntos divisi</a:t>
            </a:r>
            <a:r>
              <a:rPr lang="es-ES_tradnl"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ón vector 7</a:t>
            </a:r>
            <a:endParaRPr lang="es-ES_tradnl"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6" name="Imagen 5"/>
          <p:cNvPicPr>
            <a:picLocks noChangeAspect="1"/>
          </p:cNvPicPr>
          <p:nvPr/>
        </p:nvPicPr>
        <p:blipFill>
          <a:blip r:embed="rId2"/>
          <a:stretch>
            <a:fillRect/>
          </a:stretch>
        </p:blipFill>
        <p:spPr>
          <a:xfrm>
            <a:off x="402991" y="1839555"/>
            <a:ext cx="8391759" cy="4129445"/>
          </a:xfrm>
          <a:prstGeom prst="rect">
            <a:avLst/>
          </a:prstGeom>
        </p:spPr>
      </p:pic>
      <p:sp>
        <p:nvSpPr>
          <p:cNvPr id="8" name="CuadroTexto 7"/>
          <p:cNvSpPr txBox="1"/>
          <p:nvPr/>
        </p:nvSpPr>
        <p:spPr>
          <a:xfrm>
            <a:off x="555624" y="6254750"/>
            <a:ext cx="8239125" cy="369332"/>
          </a:xfrm>
          <a:prstGeom prst="rect">
            <a:avLst/>
          </a:prstGeom>
          <a:noFill/>
        </p:spPr>
        <p:txBody>
          <a:bodyPr wrap="square" rtlCol="0">
            <a:spAutoFit/>
          </a:bodyPr>
          <a:lstStyle/>
          <a:p>
            <a:r>
              <a:rPr lang="es-ES" dirty="0" smtClean="0"/>
              <a:t>Presenta inexactitud por la baja cantidad de puntos e interpolaci</a:t>
            </a:r>
            <a:r>
              <a:rPr lang="es-ES" dirty="0" smtClean="0"/>
              <a:t>ón en dirección </a:t>
            </a:r>
            <a:r>
              <a:rPr lang="es-ES" dirty="0" err="1" smtClean="0"/>
              <a:t>erronea</a:t>
            </a:r>
            <a:r>
              <a:rPr lang="es-ES" dirty="0" smtClean="0"/>
              <a:t>.</a:t>
            </a:r>
            <a:endParaRPr lang="es-ES" dirty="0"/>
          </a:p>
        </p:txBody>
      </p:sp>
    </p:spTree>
    <p:extLst>
      <p:ext uri="{BB962C8B-B14F-4D97-AF65-F5344CB8AC3E}">
        <p14:creationId xmlns:p14="http://schemas.microsoft.com/office/powerpoint/2010/main" val="28097945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62948" y="570210"/>
            <a:ext cx="6618118" cy="584776"/>
          </a:xfrm>
          <a:prstGeom prst="rect">
            <a:avLst/>
          </a:prstGeom>
          <a:noFill/>
        </p:spPr>
        <p:txBody>
          <a:bodyPr wrap="none" lIns="91440" tIns="45720" rIns="91440" bIns="45720">
            <a:spAutoFit/>
          </a:bodyPr>
          <a:lstStyle/>
          <a:p>
            <a:pPr algn="ctr"/>
            <a:r>
              <a:rPr lang="es-ES_tradnl"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Lagrange</a:t>
            </a:r>
            <a:r>
              <a:rPr lang="es-ES_tradnl"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-Mayor cantidad de puntos</a:t>
            </a:r>
            <a:endParaRPr lang="es-ES_tradnl"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5" name="Imagen 4"/>
          <p:cNvPicPr>
            <a:picLocks noChangeAspect="1"/>
          </p:cNvPicPr>
          <p:nvPr/>
        </p:nvPicPr>
        <p:blipFill>
          <a:blip r:embed="rId2"/>
          <a:stretch>
            <a:fillRect/>
          </a:stretch>
        </p:blipFill>
        <p:spPr>
          <a:xfrm>
            <a:off x="161925" y="1257300"/>
            <a:ext cx="7010400" cy="4616450"/>
          </a:xfrm>
          <a:prstGeom prst="rect">
            <a:avLst/>
          </a:prstGeom>
        </p:spPr>
      </p:pic>
      <p:sp>
        <p:nvSpPr>
          <p:cNvPr id="6" name="CuadroTexto 5"/>
          <p:cNvSpPr txBox="1"/>
          <p:nvPr/>
        </p:nvSpPr>
        <p:spPr>
          <a:xfrm>
            <a:off x="889000" y="6286500"/>
            <a:ext cx="7381875" cy="646331"/>
          </a:xfrm>
          <a:prstGeom prst="rect">
            <a:avLst/>
          </a:prstGeom>
          <a:noFill/>
        </p:spPr>
        <p:txBody>
          <a:bodyPr wrap="square" rtlCol="0">
            <a:spAutoFit/>
          </a:bodyPr>
          <a:lstStyle/>
          <a:p>
            <a:r>
              <a:rPr lang="es-ES" dirty="0" smtClean="0"/>
              <a:t>Al utilizar una mayor cantidad de puntos, existe una mejor relaci</a:t>
            </a:r>
            <a:r>
              <a:rPr lang="es-ES" dirty="0" smtClean="0"/>
              <a:t>ón con la mano original.</a:t>
            </a:r>
            <a:endParaRPr lang="es-ES" dirty="0"/>
          </a:p>
        </p:txBody>
      </p:sp>
      <p:sp>
        <p:nvSpPr>
          <p:cNvPr id="7" name="CuadroTexto 6"/>
          <p:cNvSpPr txBox="1"/>
          <p:nvPr/>
        </p:nvSpPr>
        <p:spPr>
          <a:xfrm>
            <a:off x="7397750" y="1257300"/>
            <a:ext cx="1619250" cy="2585323"/>
          </a:xfrm>
          <a:prstGeom prst="rect">
            <a:avLst/>
          </a:prstGeom>
          <a:noFill/>
        </p:spPr>
        <p:txBody>
          <a:bodyPr wrap="square" rtlCol="0">
            <a:spAutoFit/>
          </a:bodyPr>
          <a:lstStyle/>
          <a:p>
            <a:r>
              <a:rPr lang="es-ES" dirty="0" smtClean="0"/>
              <a:t>Negro – Mano Original</a:t>
            </a:r>
          </a:p>
          <a:p>
            <a:endParaRPr lang="es-ES" dirty="0"/>
          </a:p>
          <a:p>
            <a:r>
              <a:rPr lang="es-ES" dirty="0" smtClean="0"/>
              <a:t>Rojo – Mano Interpolada</a:t>
            </a:r>
          </a:p>
          <a:p>
            <a:endParaRPr lang="es-ES" dirty="0"/>
          </a:p>
          <a:p>
            <a:r>
              <a:rPr lang="es-ES" dirty="0" smtClean="0"/>
              <a:t>Verde – Intentos de interpolaci</a:t>
            </a:r>
            <a:r>
              <a:rPr lang="es-ES" dirty="0" smtClean="0"/>
              <a:t>ón</a:t>
            </a:r>
            <a:endParaRPr lang="es-ES" dirty="0"/>
          </a:p>
        </p:txBody>
      </p:sp>
    </p:spTree>
    <p:extLst>
      <p:ext uri="{BB962C8B-B14F-4D97-AF65-F5344CB8AC3E}">
        <p14:creationId xmlns:p14="http://schemas.microsoft.com/office/powerpoint/2010/main" val="296207659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27539" y="617835"/>
            <a:ext cx="7161936" cy="584776"/>
          </a:xfrm>
          <a:prstGeom prst="rect">
            <a:avLst/>
          </a:prstGeom>
          <a:noFill/>
        </p:spPr>
        <p:txBody>
          <a:bodyPr wrap="none" lIns="91440" tIns="45720" rIns="91440" bIns="45720">
            <a:spAutoFit/>
          </a:bodyPr>
          <a:lstStyle/>
          <a:p>
            <a:pPr algn="ctr"/>
            <a:r>
              <a:rPr lang="es-ES_tradnl"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Versi</a:t>
            </a:r>
            <a:r>
              <a:rPr lang="es-ES_tradnl"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ón final-Mayor cantidad de puntos</a:t>
            </a:r>
            <a:endParaRPr lang="es-ES_tradnl"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5" name="Imagen 4"/>
          <p:cNvPicPr>
            <a:picLocks noChangeAspect="1"/>
          </p:cNvPicPr>
          <p:nvPr/>
        </p:nvPicPr>
        <p:blipFill>
          <a:blip r:embed="rId2"/>
          <a:stretch>
            <a:fillRect/>
          </a:stretch>
        </p:blipFill>
        <p:spPr>
          <a:xfrm>
            <a:off x="288924" y="1257300"/>
            <a:ext cx="7331075" cy="4528798"/>
          </a:xfrm>
          <a:prstGeom prst="rect">
            <a:avLst/>
          </a:prstGeom>
        </p:spPr>
      </p:pic>
      <p:sp>
        <p:nvSpPr>
          <p:cNvPr id="6" name="CuadroTexto 5"/>
          <p:cNvSpPr txBox="1"/>
          <p:nvPr/>
        </p:nvSpPr>
        <p:spPr>
          <a:xfrm>
            <a:off x="7778750" y="1202611"/>
            <a:ext cx="1238250" cy="3416320"/>
          </a:xfrm>
          <a:prstGeom prst="rect">
            <a:avLst/>
          </a:prstGeom>
          <a:noFill/>
        </p:spPr>
        <p:txBody>
          <a:bodyPr wrap="square" rtlCol="0">
            <a:spAutoFit/>
          </a:bodyPr>
          <a:lstStyle/>
          <a:p>
            <a:r>
              <a:rPr lang="es-ES" dirty="0" smtClean="0"/>
              <a:t>Negro – Mano original</a:t>
            </a:r>
          </a:p>
          <a:p>
            <a:endParaRPr lang="es-ES" dirty="0"/>
          </a:p>
          <a:p>
            <a:r>
              <a:rPr lang="es-ES" dirty="0" smtClean="0"/>
              <a:t>Rojo – Mano interpolada</a:t>
            </a:r>
          </a:p>
          <a:p>
            <a:endParaRPr lang="es-ES" dirty="0"/>
          </a:p>
          <a:p>
            <a:r>
              <a:rPr lang="es-ES" dirty="0" smtClean="0"/>
              <a:t>Segmento Verde – Segmento cambiado</a:t>
            </a:r>
            <a:endParaRPr lang="es-ES" dirty="0"/>
          </a:p>
        </p:txBody>
      </p:sp>
    </p:spTree>
    <p:extLst>
      <p:ext uri="{BB962C8B-B14F-4D97-AF65-F5344CB8AC3E}">
        <p14:creationId xmlns:p14="http://schemas.microsoft.com/office/powerpoint/2010/main" val="251399598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8146" y="474960"/>
            <a:ext cx="9340305" cy="923330"/>
          </a:xfrm>
          <a:prstGeom prst="rect">
            <a:avLst/>
          </a:prstGeom>
          <a:noFill/>
        </p:spPr>
        <p:txBody>
          <a:bodyPr wrap="none" lIns="91440" tIns="45720" rIns="91440" bIns="45720">
            <a:spAutoFit/>
          </a:bodyPr>
          <a:lstStyle/>
          <a:p>
            <a:pPr algn="ctr"/>
            <a:r>
              <a:rPr lang="es-ES_tradnl"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t>
            </a:r>
            <a:r>
              <a:rPr lang="es-ES_tradnl"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El origen se puede modificar?</a:t>
            </a:r>
            <a:endParaRPr lang="es-ES_tradnl"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5" name="Imagen 4"/>
          <p:cNvPicPr>
            <a:picLocks noChangeAspect="1"/>
          </p:cNvPicPr>
          <p:nvPr/>
        </p:nvPicPr>
        <p:blipFill>
          <a:blip r:embed="rId2"/>
          <a:stretch>
            <a:fillRect/>
          </a:stretch>
        </p:blipFill>
        <p:spPr>
          <a:xfrm>
            <a:off x="225425" y="2190749"/>
            <a:ext cx="4219575" cy="3180239"/>
          </a:xfrm>
          <a:prstGeom prst="rect">
            <a:avLst/>
          </a:prstGeom>
        </p:spPr>
      </p:pic>
      <p:pic>
        <p:nvPicPr>
          <p:cNvPr id="6" name="Imagen 5"/>
          <p:cNvPicPr>
            <a:picLocks noChangeAspect="1"/>
          </p:cNvPicPr>
          <p:nvPr/>
        </p:nvPicPr>
        <p:blipFill>
          <a:blip r:embed="rId3"/>
          <a:stretch>
            <a:fillRect/>
          </a:stretch>
        </p:blipFill>
        <p:spPr>
          <a:xfrm>
            <a:off x="4518371" y="2190750"/>
            <a:ext cx="4625629" cy="3180238"/>
          </a:xfrm>
          <a:prstGeom prst="rect">
            <a:avLst/>
          </a:prstGeom>
        </p:spPr>
      </p:pic>
      <p:sp>
        <p:nvSpPr>
          <p:cNvPr id="7" name="Rectángulo 6"/>
          <p:cNvSpPr/>
          <p:nvPr/>
        </p:nvSpPr>
        <p:spPr>
          <a:xfrm>
            <a:off x="1056556" y="1620558"/>
            <a:ext cx="2681143" cy="584776"/>
          </a:xfrm>
          <a:prstGeom prst="rect">
            <a:avLst/>
          </a:prstGeom>
          <a:noFill/>
        </p:spPr>
        <p:txBody>
          <a:bodyPr wrap="none" lIns="91440" tIns="45720" rIns="91440" bIns="45720">
            <a:spAutoFit/>
          </a:bodyPr>
          <a:lstStyle/>
          <a:p>
            <a:pPr algn="ctr"/>
            <a:r>
              <a:rPr lang="es-ES_tradnl"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Mano original</a:t>
            </a:r>
            <a:endParaRPr lang="es-ES_tradnl"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Rectángulo 7"/>
          <p:cNvSpPr/>
          <p:nvPr/>
        </p:nvSpPr>
        <p:spPr>
          <a:xfrm>
            <a:off x="4731988" y="1605973"/>
            <a:ext cx="4493337" cy="584776"/>
          </a:xfrm>
          <a:prstGeom prst="rect">
            <a:avLst/>
          </a:prstGeom>
          <a:noFill/>
        </p:spPr>
        <p:txBody>
          <a:bodyPr wrap="none" lIns="91440" tIns="45720" rIns="91440" bIns="45720">
            <a:spAutoFit/>
          </a:bodyPr>
          <a:lstStyle/>
          <a:p>
            <a:pPr algn="ctr"/>
            <a:r>
              <a:rPr lang="es-ES_tradnl"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Mano origen modificado</a:t>
            </a:r>
            <a:endParaRPr lang="es-ES_tradnl"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CuadroTexto 8"/>
          <p:cNvSpPr txBox="1"/>
          <p:nvPr/>
        </p:nvSpPr>
        <p:spPr>
          <a:xfrm>
            <a:off x="650875" y="5370988"/>
            <a:ext cx="7731125" cy="1200329"/>
          </a:xfrm>
          <a:prstGeom prst="rect">
            <a:avLst/>
          </a:prstGeom>
          <a:noFill/>
        </p:spPr>
        <p:txBody>
          <a:bodyPr wrap="square" rtlCol="0">
            <a:spAutoFit/>
          </a:bodyPr>
          <a:lstStyle/>
          <a:p>
            <a:r>
              <a:rPr lang="es-ES" dirty="0" smtClean="0"/>
              <a:t>Se observa en la figura con el origen modificado que, cuando se cambia el origen, la mano pierde exactitud respecto a la original, esto debido a que perdi</a:t>
            </a:r>
            <a:r>
              <a:rPr lang="es-ES" dirty="0" smtClean="0"/>
              <a:t>ó un dato que afectará al último segmento, sin embargo debido a la metodología utilizada, los punto intermedios no se verán afectados.</a:t>
            </a:r>
            <a:endParaRPr lang="es-ES" dirty="0"/>
          </a:p>
        </p:txBody>
      </p:sp>
    </p:spTree>
    <p:extLst>
      <p:ext uri="{BB962C8B-B14F-4D97-AF65-F5344CB8AC3E}">
        <p14:creationId xmlns:p14="http://schemas.microsoft.com/office/powerpoint/2010/main" val="72748285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pel de periódico">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Papel de periódico.thmx</Template>
  <TotalTime>237</TotalTime>
  <Words>659</Words>
  <Application>Microsoft Macintosh PowerPoint</Application>
  <PresentationFormat>Presentación en pantalla (4:3)</PresentationFormat>
  <Paragraphs>104</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Papel de periódico</vt:lpstr>
      <vt:lpstr>Reto Interpolación - Mano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Interpolación - Mano</dc:title>
  <dc:creator>Rafa Frieri</dc:creator>
  <cp:lastModifiedBy>Rafa Frieri</cp:lastModifiedBy>
  <cp:revision>9</cp:revision>
  <dcterms:created xsi:type="dcterms:W3CDTF">2019-04-02T06:40:44Z</dcterms:created>
  <dcterms:modified xsi:type="dcterms:W3CDTF">2019-04-02T10:38:21Z</dcterms:modified>
</cp:coreProperties>
</file>