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5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81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6" r:id="rId25"/>
    <p:sldId id="277" r:id="rId26"/>
    <p:sldId id="278" r:id="rId27"/>
    <p:sldId id="279" r:id="rId28"/>
    <p:sldId id="280" r:id="rId29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AA2B-38FA-4FAA-B466-AD2259FD2F5E}" type="datetimeFigureOut">
              <a:rPr lang="pt-BR" smtClean="0"/>
              <a:t>08/03/2021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6C815-7FB0-4F3F-A8AF-6A7D63599B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7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6C815-7FB0-4F3F-A8AF-6A7D63599BD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1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C1CB003-E268-4CCD-AD77-EDED1A4516F7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76360" y="3013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3200" b="0" strike="noStrike" spc="-1" dirty="0">
                <a:latin typeface="Trebuchet MS" panose="020B0603020202020204" pitchFamily="34" charset="0"/>
              </a:rPr>
              <a:t>Importação e Exportação</a:t>
            </a:r>
          </a:p>
        </p:txBody>
      </p:sp>
      <p:pic>
        <p:nvPicPr>
          <p:cNvPr id="42" name="Imagem 41"/>
          <p:cNvPicPr/>
          <p:nvPr/>
        </p:nvPicPr>
        <p:blipFill>
          <a:blip r:embed="rId2"/>
          <a:stretch/>
        </p:blipFill>
        <p:spPr>
          <a:xfrm>
            <a:off x="1584000" y="288000"/>
            <a:ext cx="1728000" cy="1728000"/>
          </a:xfrm>
          <a:prstGeom prst="rect">
            <a:avLst/>
          </a:prstGeom>
          <a:ln>
            <a:noFill/>
          </a:ln>
        </p:spPr>
      </p:pic>
      <p:sp>
        <p:nvSpPr>
          <p:cNvPr id="43" name="Line 2"/>
          <p:cNvSpPr/>
          <p:nvPr/>
        </p:nvSpPr>
        <p:spPr>
          <a:xfrm>
            <a:off x="4932000" y="288000"/>
            <a:ext cx="0" cy="16560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Imagem 43"/>
          <p:cNvPicPr/>
          <p:nvPr/>
        </p:nvPicPr>
        <p:blipFill>
          <a:blip r:embed="rId3"/>
          <a:stretch/>
        </p:blipFill>
        <p:spPr>
          <a:xfrm>
            <a:off x="6006600" y="648000"/>
            <a:ext cx="2165400" cy="1063800"/>
          </a:xfrm>
          <a:prstGeom prst="rect">
            <a:avLst/>
          </a:prstGeom>
          <a:ln>
            <a:noFill/>
          </a:ln>
        </p:spPr>
      </p:pic>
      <p:pic>
        <p:nvPicPr>
          <p:cNvPr id="45" name="Imagem 44"/>
          <p:cNvPicPr/>
          <p:nvPr/>
        </p:nvPicPr>
        <p:blipFill>
          <a:blip r:embed="rId4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46" name="Imagem 45"/>
          <p:cNvPicPr/>
          <p:nvPr/>
        </p:nvPicPr>
        <p:blipFill>
          <a:blip r:embed="rId4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47" name="Imagem 46"/>
          <p:cNvPicPr/>
          <p:nvPr/>
        </p:nvPicPr>
        <p:blipFill>
          <a:blip r:embed="rId5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546715" y="1584190"/>
            <a:ext cx="211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a tabela para cópia.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AD7EB6-ABC9-45A7-979A-640636052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866" y="1009382"/>
            <a:ext cx="4984319" cy="4281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126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271010" y="1584190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Faça as devidas revisões.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D87F3A-7B67-421E-A5B5-C81FE5B3E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2756" y="967936"/>
            <a:ext cx="5195334" cy="4470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4002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362395" y="1598621"/>
            <a:ext cx="268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Executar imediatamente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E10B8E-C1FB-450E-A0B0-B9D7EA1A5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2664" y="863368"/>
            <a:ext cx="5343260" cy="4571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46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475352" y="1645513"/>
            <a:ext cx="252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Estamos quase lá...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Finish’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761D78-05C6-458D-BE92-818F53C51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2306" y="945430"/>
            <a:ext cx="5314855" cy="4557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2873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464301" y="1584190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Trebuchet MS" panose="020B0603020202020204" pitchFamily="34" charset="0"/>
              </a:rPr>
              <a:t>Success</a:t>
            </a:r>
            <a:r>
              <a:rPr lang="pt-BR" dirty="0">
                <a:latin typeface="Trebuchet MS" panose="020B0603020202020204" pitchFamily="34" charset="0"/>
              </a:rPr>
              <a:t>!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Close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ECE79C-B52A-4E05-B24B-E27274A9C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9359" y="1067991"/>
            <a:ext cx="5154890" cy="4421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769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615261" y="1413689"/>
            <a:ext cx="3612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Agora verifique o arquivo excel, que você selecionou para armazenar a cópia dos dados.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E376F5D-44C5-4A9B-A3C1-8A3C9FDE9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860" y="938516"/>
            <a:ext cx="2173461" cy="4330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8620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387832-DA46-4E3E-8687-9A18F34C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43" y="1860652"/>
            <a:ext cx="1038370" cy="1066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080B91-2F1D-4B6C-9B84-806E590952ED}"/>
              </a:ext>
            </a:extLst>
          </p:cNvPr>
          <p:cNvSpPr txBox="1"/>
          <p:nvPr/>
        </p:nvSpPr>
        <p:spPr>
          <a:xfrm>
            <a:off x="543776" y="1658786"/>
            <a:ext cx="441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Agora para importação, o processo é parecido com o de exportação. Mudamos poucos procedimentos.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395E92-BD5E-407C-878B-F323B0A4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551" y="3622959"/>
            <a:ext cx="1857634" cy="1629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FDF40B0-C219-477C-9B3C-03EE8E297557}"/>
              </a:ext>
            </a:extLst>
          </p:cNvPr>
          <p:cNvSpPr txBox="1"/>
          <p:nvPr/>
        </p:nvSpPr>
        <p:spPr>
          <a:xfrm>
            <a:off x="3315512" y="3766539"/>
            <a:ext cx="266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Abra um arquivo excel em branco</a:t>
            </a:r>
          </a:p>
        </p:txBody>
      </p:sp>
    </p:spTree>
    <p:extLst>
      <p:ext uri="{BB962C8B-B14F-4D97-AF65-F5344CB8AC3E}">
        <p14:creationId xmlns:p14="http://schemas.microsoft.com/office/powerpoint/2010/main" val="3466334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6F690C-8D7C-475C-A660-8AA88976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05" y="1809061"/>
            <a:ext cx="2572109" cy="111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AFDA09-F007-4906-96C5-928B0DA0D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305" y="3132399"/>
            <a:ext cx="800212" cy="495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286EE4-859B-4AF1-A5B0-ADBA1658EC42}"/>
              </a:ext>
            </a:extLst>
          </p:cNvPr>
          <p:cNvSpPr txBox="1"/>
          <p:nvPr/>
        </p:nvSpPr>
        <p:spPr>
          <a:xfrm>
            <a:off x="1335296" y="2154289"/>
            <a:ext cx="266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Preencha com os devidos dados.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3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3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4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F8DC3E-4ED9-43E7-B697-55901B029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897" y="3745698"/>
            <a:ext cx="533474" cy="552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0500D6-19CF-4B99-94AF-B4119848B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623" y="1508205"/>
            <a:ext cx="5522187" cy="369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6232AD-0E31-4627-A23C-1ECEC594892B}"/>
              </a:ext>
            </a:extLst>
          </p:cNvPr>
          <p:cNvSpPr txBox="1"/>
          <p:nvPr/>
        </p:nvSpPr>
        <p:spPr>
          <a:xfrm>
            <a:off x="599052" y="1677093"/>
            <a:ext cx="266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Importar Dados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8513372-7D98-4C1D-83E2-BF8D755D96D7}"/>
              </a:ext>
            </a:extLst>
          </p:cNvPr>
          <p:cNvSpPr txBox="1"/>
          <p:nvPr/>
        </p:nvSpPr>
        <p:spPr>
          <a:xfrm>
            <a:off x="625220" y="2544633"/>
            <a:ext cx="2614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OBS.: Apenas crie o banco de dados(database), ‘</a:t>
            </a:r>
            <a:r>
              <a:rPr lang="pt-BR" i="1" dirty="0">
                <a:latin typeface="Trebuchet MS" panose="020B0603020202020204" pitchFamily="34" charset="0"/>
              </a:rPr>
              <a:t>Cinema</a:t>
            </a:r>
            <a:r>
              <a:rPr lang="pt-BR" dirty="0">
                <a:latin typeface="Trebuchet MS" panose="020B0603020202020204" pitchFamily="34" charset="0"/>
              </a:rPr>
              <a:t>’, para o exemplo.</a:t>
            </a:r>
          </a:p>
        </p:txBody>
      </p:sp>
    </p:spTree>
    <p:extLst>
      <p:ext uri="{BB962C8B-B14F-4D97-AF65-F5344CB8AC3E}">
        <p14:creationId xmlns:p14="http://schemas.microsoft.com/office/powerpoint/2010/main" val="38758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3032C1-CA7D-4BE5-8396-0BFCEF9E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372" y="1488830"/>
            <a:ext cx="4556512" cy="3897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291022-A6E8-404C-B1E9-79F05DF807D1}"/>
              </a:ext>
            </a:extLst>
          </p:cNvPr>
          <p:cNvSpPr txBox="1"/>
          <p:nvPr/>
        </p:nvSpPr>
        <p:spPr>
          <a:xfrm>
            <a:off x="586154" y="1864841"/>
            <a:ext cx="2886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Diga “Olá”, para Assistente de Importação e Exportação do SQL Server.</a:t>
            </a:r>
          </a:p>
          <a:p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49" name="Imagem 48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50" name="Imagem 49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pic>
        <p:nvPicPr>
          <p:cNvPr id="51" name="Imagem 50"/>
          <p:cNvPicPr/>
          <p:nvPr/>
        </p:nvPicPr>
        <p:blipFill>
          <a:blip r:embed="rId4"/>
          <a:srcRect t="29457" b="28630"/>
          <a:stretch/>
        </p:blipFill>
        <p:spPr>
          <a:xfrm>
            <a:off x="2322360" y="1440000"/>
            <a:ext cx="5669640" cy="237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7CA2A2-9F39-4AFB-A521-E8ACEA44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94" y="1464857"/>
            <a:ext cx="4598068" cy="3956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C0345D-AFAE-4E79-A178-38F41896A825}"/>
              </a:ext>
            </a:extLst>
          </p:cNvPr>
          <p:cNvSpPr txBox="1"/>
          <p:nvPr/>
        </p:nvSpPr>
        <p:spPr>
          <a:xfrm>
            <a:off x="575765" y="1352619"/>
            <a:ext cx="28860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Escolha o destino,</a:t>
            </a:r>
          </a:p>
          <a:p>
            <a:r>
              <a:rPr lang="pt-BR" dirty="0">
                <a:latin typeface="Trebuchet MS" panose="020B0603020202020204" pitchFamily="34" charset="0"/>
              </a:rPr>
              <a:t>‘</a:t>
            </a:r>
            <a:r>
              <a:rPr lang="pt-BR" i="1" dirty="0">
                <a:latin typeface="Trebuchet MS" panose="020B0603020202020204" pitchFamily="34" charset="0"/>
              </a:rPr>
              <a:t>Microsoft Excel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o arquivo excel que vai armazenar os dados.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E selecione a versão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75970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EC4DFB-60CF-48AE-A4F4-9248B690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1488831"/>
            <a:ext cx="4549365" cy="3921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F29177-431B-4297-A59A-37FB52F3267D}"/>
              </a:ext>
            </a:extLst>
          </p:cNvPr>
          <p:cNvSpPr txBox="1"/>
          <p:nvPr/>
        </p:nvSpPr>
        <p:spPr>
          <a:xfrm>
            <a:off x="575765" y="1352619"/>
            <a:ext cx="2886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 fonte de dados, escolha ‘</a:t>
            </a:r>
            <a:r>
              <a:rPr lang="pt-BR" i="1" dirty="0">
                <a:latin typeface="Trebuchet MS" panose="020B0603020202020204" pitchFamily="34" charset="0"/>
              </a:rPr>
              <a:t>SQL Server </a:t>
            </a:r>
            <a:r>
              <a:rPr lang="pt-BR" i="1" dirty="0" err="1">
                <a:latin typeface="Trebuchet MS" panose="020B0603020202020204" pitchFamily="34" charset="0"/>
              </a:rPr>
              <a:t>Native</a:t>
            </a:r>
            <a:r>
              <a:rPr lang="pt-BR" i="1" dirty="0">
                <a:latin typeface="Trebuchet MS" panose="020B0603020202020204" pitchFamily="34" charset="0"/>
              </a:rPr>
              <a:t> </a:t>
            </a:r>
            <a:r>
              <a:rPr lang="pt-BR" i="1" dirty="0" err="1">
                <a:latin typeface="Trebuchet MS" panose="020B0603020202020204" pitchFamily="34" charset="0"/>
              </a:rPr>
              <a:t>Client</a:t>
            </a:r>
            <a:r>
              <a:rPr lang="pt-BR" i="1" dirty="0">
                <a:latin typeface="Trebuchet MS" panose="020B0603020202020204" pitchFamily="34" charset="0"/>
              </a:rPr>
              <a:t> 11.0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Usar </a:t>
            </a:r>
            <a:r>
              <a:rPr lang="pt-BR" i="1" dirty="0">
                <a:latin typeface="Trebuchet MS" panose="020B0603020202020204" pitchFamily="34" charset="0"/>
              </a:rPr>
              <a:t>Autenticação do SQL Server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E selecionar o banco que nós criamos anteriormente, </a:t>
            </a:r>
            <a:r>
              <a:rPr lang="pt-BR" i="1" dirty="0">
                <a:latin typeface="Trebuchet MS" panose="020B0603020202020204" pitchFamily="34" charset="0"/>
              </a:rPr>
              <a:t>Cinema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  <a:p>
            <a:endParaRPr lang="pt-BR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2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380FBC-A8AA-4C24-AB08-36D97D23D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94" y="1525147"/>
            <a:ext cx="4515027" cy="38730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E9721F-86E0-4A28-8692-D63C44C88E30}"/>
              </a:ext>
            </a:extLst>
          </p:cNvPr>
          <p:cNvSpPr txBox="1"/>
          <p:nvPr/>
        </p:nvSpPr>
        <p:spPr>
          <a:xfrm>
            <a:off x="980432" y="1842980"/>
            <a:ext cx="21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Copiar dados de uma mais tabelas ou exibições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76678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4F977B-1971-409B-9992-7DE5E2FC0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87" y="1352619"/>
            <a:ext cx="4750976" cy="4069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7A4E671-15F8-4472-8D1F-FCBD9F984F29}"/>
              </a:ext>
            </a:extLst>
          </p:cNvPr>
          <p:cNvSpPr txBox="1"/>
          <p:nvPr/>
        </p:nvSpPr>
        <p:spPr>
          <a:xfrm>
            <a:off x="981138" y="2000259"/>
            <a:ext cx="2192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a tabela para cópia. </a:t>
            </a:r>
          </a:p>
        </p:txBody>
      </p:sp>
    </p:spTree>
    <p:extLst>
      <p:ext uri="{BB962C8B-B14F-4D97-AF65-F5344CB8AC3E}">
        <p14:creationId xmlns:p14="http://schemas.microsoft.com/office/powerpoint/2010/main" val="3217073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7AA156-0513-404C-B31E-AD71A867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36" y="1489082"/>
            <a:ext cx="4598068" cy="3944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97803E-90CD-4690-AD70-E5AA21A958E5}"/>
              </a:ext>
            </a:extLst>
          </p:cNvPr>
          <p:cNvSpPr txBox="1"/>
          <p:nvPr/>
        </p:nvSpPr>
        <p:spPr>
          <a:xfrm>
            <a:off x="774857" y="2073813"/>
            <a:ext cx="228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Executar imediatamente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92753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9F9EE2-C2F0-4512-ACB3-A097C6FD5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594" y="1511416"/>
            <a:ext cx="4598068" cy="390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C3880-8935-41FC-8EB7-77AAE792C2E4}"/>
              </a:ext>
            </a:extLst>
          </p:cNvPr>
          <p:cNvSpPr txBox="1"/>
          <p:nvPr/>
        </p:nvSpPr>
        <p:spPr>
          <a:xfrm>
            <a:off x="815322" y="2000259"/>
            <a:ext cx="252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Estamos quase lá...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Finish’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0485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DB3D96-41C2-4D4E-A3A6-85860D772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880" y="1478268"/>
            <a:ext cx="4598068" cy="396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1BB271-25C5-4989-9187-E89340C1013B}"/>
              </a:ext>
            </a:extLst>
          </p:cNvPr>
          <p:cNvSpPr txBox="1"/>
          <p:nvPr/>
        </p:nvSpPr>
        <p:spPr>
          <a:xfrm>
            <a:off x="980117" y="2119979"/>
            <a:ext cx="2044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latin typeface="Trebuchet MS" panose="020B0603020202020204" pitchFamily="34" charset="0"/>
              </a:rPr>
              <a:t>Success</a:t>
            </a:r>
            <a:r>
              <a:rPr lang="pt-BR" dirty="0">
                <a:latin typeface="Trebuchet MS" panose="020B0603020202020204" pitchFamily="34" charset="0"/>
              </a:rPr>
              <a:t>!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Close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16629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AE7F343-5623-4127-BBA3-1BCC5C209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12" y="2133619"/>
            <a:ext cx="1629002" cy="390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87CFB8-0B1F-4B02-8182-3A8453F22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201" y="3305199"/>
            <a:ext cx="1886213" cy="990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15F8F28-FEBC-496F-A8E5-733119DDB11F}"/>
              </a:ext>
            </a:extLst>
          </p:cNvPr>
          <p:cNvSpPr txBox="1"/>
          <p:nvPr/>
        </p:nvSpPr>
        <p:spPr>
          <a:xfrm>
            <a:off x="1075390" y="2188251"/>
            <a:ext cx="3612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Agora verifique no banco a tabela, que você selecionou para armazenar a cópia dos dados, e seus dados.</a:t>
            </a:r>
          </a:p>
        </p:txBody>
      </p:sp>
    </p:spTree>
    <p:extLst>
      <p:ext uri="{BB962C8B-B14F-4D97-AF65-F5344CB8AC3E}">
        <p14:creationId xmlns:p14="http://schemas.microsoft.com/office/powerpoint/2010/main" val="73002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m 85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7" name="Imagem 86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8" name="Imagem 87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5BE67-2DF8-4B4F-BB7C-5D692E3E57F0}"/>
              </a:ext>
            </a:extLst>
          </p:cNvPr>
          <p:cNvSpPr txBox="1"/>
          <p:nvPr/>
        </p:nvSpPr>
        <p:spPr>
          <a:xfrm>
            <a:off x="1384560" y="890954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Importação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3B6EBC-0C92-4CC9-8A21-B094B0305ACA}"/>
              </a:ext>
            </a:extLst>
          </p:cNvPr>
          <p:cNvSpPr txBox="1"/>
          <p:nvPr/>
        </p:nvSpPr>
        <p:spPr>
          <a:xfrm>
            <a:off x="958012" y="2119979"/>
            <a:ext cx="720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https://docs.microsoft.com/pt-br/sql/integration-services/import-export-data/get-started-with-this-simple-example-of-the-import-and-export-wizard?view=sql-server-ver15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63F553-F050-43EE-BF26-C827DA28804C}"/>
              </a:ext>
            </a:extLst>
          </p:cNvPr>
          <p:cNvSpPr txBox="1"/>
          <p:nvPr/>
        </p:nvSpPr>
        <p:spPr>
          <a:xfrm>
            <a:off x="1279832" y="166603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Material:</a:t>
            </a:r>
          </a:p>
        </p:txBody>
      </p:sp>
    </p:spTree>
    <p:extLst>
      <p:ext uri="{BB962C8B-B14F-4D97-AF65-F5344CB8AC3E}">
        <p14:creationId xmlns:p14="http://schemas.microsoft.com/office/powerpoint/2010/main" val="272201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812ABA9-22A8-4F2C-A7E9-E695EC488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44" y="3727892"/>
            <a:ext cx="2362530" cy="11145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7D15241-FC30-4D90-8ABC-F2BD7ADE6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626" y="3117539"/>
            <a:ext cx="1457528" cy="219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194F-7BE8-4C39-A9DB-AFDD59642666}"/>
              </a:ext>
            </a:extLst>
          </p:cNvPr>
          <p:cNvSpPr txBox="1"/>
          <p:nvPr/>
        </p:nvSpPr>
        <p:spPr>
          <a:xfrm>
            <a:off x="654439" y="130585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Exemplo utilizado: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9ABF58F-3B28-478A-A247-87DB9C654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048" y="1198335"/>
            <a:ext cx="2715004" cy="3105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8709759-DD81-4952-9C35-062569ED3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703" y="2198600"/>
            <a:ext cx="533474" cy="552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CC877F-DDA5-4C51-AA8E-1D0DE6AE5F7B}"/>
              </a:ext>
            </a:extLst>
          </p:cNvPr>
          <p:cNvSpPr txBox="1"/>
          <p:nvPr/>
        </p:nvSpPr>
        <p:spPr>
          <a:xfrm>
            <a:off x="909298" y="1704425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No banco de dados criada,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F49ACEC-8A5C-44FC-ABA8-347ED4A6E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290" y="1765249"/>
            <a:ext cx="685896" cy="247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8A94E4-6FC0-4781-8959-A9A0B12807D9}"/>
              </a:ext>
            </a:extLst>
          </p:cNvPr>
          <p:cNvSpPr txBox="1"/>
          <p:nvPr/>
        </p:nvSpPr>
        <p:spPr>
          <a:xfrm>
            <a:off x="4526717" y="1694433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, clique o botão direito do mouse e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7A1EB77-86CD-4412-B32D-BAE031329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128" y="2198654"/>
            <a:ext cx="2333951" cy="390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1E802F-0CBF-43CA-870E-F93CBD7874B0}"/>
              </a:ext>
            </a:extLst>
          </p:cNvPr>
          <p:cNvSpPr txBox="1"/>
          <p:nvPr/>
        </p:nvSpPr>
        <p:spPr>
          <a:xfrm>
            <a:off x="995529" y="220857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encontre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7200CB2-2AB5-4D98-B20B-9A5012BC6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560" y="2817956"/>
            <a:ext cx="4410912" cy="280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CFF510-1183-4194-9C03-4CD7425F3ED0}"/>
              </a:ext>
            </a:extLst>
          </p:cNvPr>
          <p:cNvSpPr txBox="1"/>
          <p:nvPr/>
        </p:nvSpPr>
        <p:spPr>
          <a:xfrm>
            <a:off x="2105128" y="2774954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 clique em </a:t>
            </a:r>
          </a:p>
        </p:txBody>
      </p:sp>
    </p:spTree>
    <p:extLst>
      <p:ext uri="{BB962C8B-B14F-4D97-AF65-F5344CB8AC3E}">
        <p14:creationId xmlns:p14="http://schemas.microsoft.com/office/powerpoint/2010/main" val="13077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2F5CC9-B7D7-4150-957C-25949B49EB91}"/>
              </a:ext>
            </a:extLst>
          </p:cNvPr>
          <p:cNvSpPr txBox="1"/>
          <p:nvPr/>
        </p:nvSpPr>
        <p:spPr>
          <a:xfrm>
            <a:off x="662306" y="1902569"/>
            <a:ext cx="2769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Diga “Olá”, para Assistente de Importação e Exportação do SQL Server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91D9C5D-4DB0-4AED-8CF1-9AC27730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670" y="1145712"/>
            <a:ext cx="4815396" cy="4123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85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8CE6FD-B6B7-4927-987B-F50B50194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09" y="1071381"/>
            <a:ext cx="5151757" cy="44111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E8BD85-F86C-4C9C-84E1-F6718F32815E}"/>
              </a:ext>
            </a:extLst>
          </p:cNvPr>
          <p:cNvSpPr txBox="1"/>
          <p:nvPr/>
        </p:nvSpPr>
        <p:spPr>
          <a:xfrm>
            <a:off x="602308" y="1261024"/>
            <a:ext cx="263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Agora vamos escolher a Fonte de Dados: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3513062-FBAC-4AE7-840A-AD3C55A4A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0545" y="2260020"/>
            <a:ext cx="4134427" cy="13146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F685736-0688-40C1-B613-0C5F6DF43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0545" y="3737990"/>
            <a:ext cx="4134426" cy="1124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784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E8BD85-F86C-4C9C-84E1-F6718F32815E}"/>
              </a:ext>
            </a:extLst>
          </p:cNvPr>
          <p:cNvSpPr txBox="1"/>
          <p:nvPr/>
        </p:nvSpPr>
        <p:spPr>
          <a:xfrm>
            <a:off x="470880" y="1132071"/>
            <a:ext cx="2769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A fonte de dados, escolha ‘</a:t>
            </a:r>
            <a:r>
              <a:rPr lang="pt-BR" i="1" dirty="0">
                <a:latin typeface="Trebuchet MS" panose="020B0603020202020204" pitchFamily="34" charset="0"/>
              </a:rPr>
              <a:t>SQL Server </a:t>
            </a:r>
            <a:r>
              <a:rPr lang="pt-BR" i="1" dirty="0" err="1">
                <a:latin typeface="Trebuchet MS" panose="020B0603020202020204" pitchFamily="34" charset="0"/>
              </a:rPr>
              <a:t>Native</a:t>
            </a:r>
            <a:r>
              <a:rPr lang="pt-BR" i="1" dirty="0">
                <a:latin typeface="Trebuchet MS" panose="020B0603020202020204" pitchFamily="34" charset="0"/>
              </a:rPr>
              <a:t> </a:t>
            </a:r>
            <a:r>
              <a:rPr lang="pt-BR" i="1" dirty="0" err="1">
                <a:latin typeface="Trebuchet MS" panose="020B0603020202020204" pitchFamily="34" charset="0"/>
              </a:rPr>
              <a:t>Client</a:t>
            </a:r>
            <a:r>
              <a:rPr lang="pt-BR" i="1" dirty="0">
                <a:latin typeface="Trebuchet MS" panose="020B0603020202020204" pitchFamily="34" charset="0"/>
              </a:rPr>
              <a:t> 11.0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Usar </a:t>
            </a:r>
            <a:r>
              <a:rPr lang="pt-BR" i="1" dirty="0">
                <a:latin typeface="Trebuchet MS" panose="020B0603020202020204" pitchFamily="34" charset="0"/>
              </a:rPr>
              <a:t>Autenticação do SQL Server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E selecionar o banco que nós criamos anteriormente, </a:t>
            </a:r>
            <a:r>
              <a:rPr lang="pt-BR" i="1" dirty="0">
                <a:latin typeface="Trebuchet MS" panose="020B0603020202020204" pitchFamily="34" charset="0"/>
              </a:rPr>
              <a:t>Cinema</a:t>
            </a:r>
            <a:r>
              <a:rPr lang="pt-BR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248224-AD22-4B11-B57F-73E51E1B2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4831" y="863368"/>
            <a:ext cx="5389746" cy="45887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660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B6F65D-85E5-41CF-A10C-312379EBE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8050" y="992323"/>
            <a:ext cx="5183307" cy="44544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623890" y="1182202"/>
            <a:ext cx="2457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Escolha o destino,</a:t>
            </a:r>
          </a:p>
          <a:p>
            <a:r>
              <a:rPr lang="pt-BR" dirty="0">
                <a:latin typeface="Trebuchet MS" panose="020B0603020202020204" pitchFamily="34" charset="0"/>
              </a:rPr>
              <a:t>‘</a:t>
            </a:r>
            <a:r>
              <a:rPr lang="pt-BR" i="1" dirty="0">
                <a:latin typeface="Trebuchet MS" panose="020B0603020202020204" pitchFamily="34" charset="0"/>
              </a:rPr>
              <a:t>Microsoft Excel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Selecione o arquivo excel que vai armazenar os dados.</a:t>
            </a:r>
          </a:p>
          <a:p>
            <a:endParaRPr lang="pt-BR" dirty="0">
              <a:latin typeface="Trebuchet MS" panose="020B0603020202020204" pitchFamily="34" charset="0"/>
            </a:endParaRPr>
          </a:p>
          <a:p>
            <a:r>
              <a:rPr lang="pt-BR" dirty="0">
                <a:latin typeface="Trebuchet MS" panose="020B0603020202020204" pitchFamily="34" charset="0"/>
              </a:rPr>
              <a:t>E selecione a versão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168728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m 82"/>
          <p:cNvPicPr/>
          <p:nvPr/>
        </p:nvPicPr>
        <p:blipFill>
          <a:blip r:embed="rId2"/>
          <a:srcRect b="42918"/>
          <a:stretch/>
        </p:blipFill>
        <p:spPr>
          <a:xfrm>
            <a:off x="0" y="4086360"/>
            <a:ext cx="2769120" cy="1583640"/>
          </a:xfrm>
          <a:prstGeom prst="rect">
            <a:avLst/>
          </a:prstGeom>
          <a:ln>
            <a:noFill/>
          </a:ln>
        </p:spPr>
      </p:pic>
      <p:pic>
        <p:nvPicPr>
          <p:cNvPr id="84" name="Imagem 83"/>
          <p:cNvPicPr/>
          <p:nvPr/>
        </p:nvPicPr>
        <p:blipFill>
          <a:blip r:embed="rId2"/>
          <a:srcRect b="42918"/>
          <a:stretch/>
        </p:blipFill>
        <p:spPr>
          <a:xfrm>
            <a:off x="1603440" y="4734000"/>
            <a:ext cx="1636560" cy="936000"/>
          </a:xfrm>
          <a:prstGeom prst="rect">
            <a:avLst/>
          </a:prstGeom>
          <a:ln>
            <a:noFill/>
          </a:ln>
        </p:spPr>
      </p:pic>
      <p:pic>
        <p:nvPicPr>
          <p:cNvPr id="85" name="Imagem 84"/>
          <p:cNvPicPr/>
          <p:nvPr/>
        </p:nvPicPr>
        <p:blipFill>
          <a:blip r:embed="rId3"/>
          <a:srcRect r="49953"/>
          <a:stretch/>
        </p:blipFill>
        <p:spPr>
          <a:xfrm>
            <a:off x="8350200" y="514800"/>
            <a:ext cx="1715400" cy="457164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491ED2-B096-4AC5-8DFC-B8F446A53727}"/>
              </a:ext>
            </a:extLst>
          </p:cNvPr>
          <p:cNvSpPr txBox="1"/>
          <p:nvPr/>
        </p:nvSpPr>
        <p:spPr>
          <a:xfrm>
            <a:off x="782428" y="401703"/>
            <a:ext cx="459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Trebuchet MS" panose="020B0603020202020204" pitchFamily="34" charset="0"/>
              </a:rPr>
              <a:t>Exemplo Prático – Exportar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4FC61-C9A1-4CBC-BC46-FF8042A85008}"/>
              </a:ext>
            </a:extLst>
          </p:cNvPr>
          <p:cNvSpPr txBox="1"/>
          <p:nvPr/>
        </p:nvSpPr>
        <p:spPr>
          <a:xfrm>
            <a:off x="640463" y="1399524"/>
            <a:ext cx="2128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rebuchet MS" panose="020B0603020202020204" pitchFamily="34" charset="0"/>
              </a:rPr>
              <a:t>Selecione ‘</a:t>
            </a:r>
            <a:r>
              <a:rPr lang="pt-BR" i="1" dirty="0">
                <a:latin typeface="Trebuchet MS" panose="020B0603020202020204" pitchFamily="34" charset="0"/>
              </a:rPr>
              <a:t>Copiar dados de uma mais tabelas ou exibições</a:t>
            </a:r>
            <a:r>
              <a:rPr lang="pt-BR" dirty="0">
                <a:latin typeface="Trebuchet MS" panose="020B0603020202020204" pitchFamily="34" charset="0"/>
              </a:rPr>
              <a:t>’.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C2F9AB-F5C5-40CF-9BAE-0AF34E5EB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1278" y="863368"/>
            <a:ext cx="5364646" cy="460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276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463</Words>
  <Application>Microsoft Office PowerPoint</Application>
  <PresentationFormat>Personalizar</PresentationFormat>
  <Paragraphs>86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Darth Vader</dc:creator>
  <dc:description/>
  <cp:lastModifiedBy>harryyasuo@hotmail.com</cp:lastModifiedBy>
  <cp:revision>40</cp:revision>
  <dcterms:created xsi:type="dcterms:W3CDTF">2021-03-04T10:55:49Z</dcterms:created>
  <dcterms:modified xsi:type="dcterms:W3CDTF">2021-03-08T23:37:17Z</dcterms:modified>
  <dc:language>pt-BR</dc:language>
</cp:coreProperties>
</file>