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ca55b1c3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ca55b1c3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ca55b1c3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ca55b1c3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ca55b1c38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ca55b1c3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ca55b1c3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ca55b1c3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a55b1c3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a55b1c3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a55b1c3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a55b1c3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a55b1c3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a55b1c3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ca55b1c3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ca55b1c3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a55b1c38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a55b1c3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ca55b1c3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ca55b1c3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ca55b1c3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ca55b1c3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a55b1c38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a55b1c3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a55b1c3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a55b1c3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a55b1c3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ca55b1c3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ca55b1c38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ca55b1c3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a55b1c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ca55b1c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b3e43a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5b3e43a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a55b1c3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a55b1c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ca55b1c38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ca55b1c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01: HTML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Duração: 1h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226075" y="1911088"/>
            <a:ext cx="2808000" cy="25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Editor de código-fonte que tem suporte para depuração, controle Git incorporado, realce de sintaxe, complementação inteligente de código e refatoração de código. </a:t>
            </a:r>
            <a:endParaRPr sz="1800"/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226078" y="6626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Visual Studio Code</a:t>
            </a:r>
            <a:endParaRPr sz="36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900" y="3559825"/>
            <a:ext cx="2652150" cy="13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950" y="357800"/>
            <a:ext cx="4774056" cy="2998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Rafael Guimarães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226075" y="1608125"/>
            <a:ext cx="2808000" cy="27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Editor de texto, que no caso de não conseguir instalar o Visual Studio Code, será utilizado, gratuito, de fácil acesso e entendimento, além de fornecer download de versão portable.</a:t>
            </a:r>
            <a:endParaRPr sz="1800"/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226078" y="3651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Sublime Text</a:t>
            </a:r>
            <a:endParaRPr sz="3400"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Rafael Guimarães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824" y="552500"/>
            <a:ext cx="5368297" cy="271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038" y="3599575"/>
            <a:ext cx="1287875" cy="12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HTML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Estrutura HTML</a:t>
            </a:r>
            <a:endParaRPr sz="2400"/>
          </a:p>
        </p:txBody>
      </p:sp>
      <p:sp>
        <p:nvSpPr>
          <p:cNvPr id="144" name="Google Shape;144;p25"/>
          <p:cNvSpPr txBox="1"/>
          <p:nvPr>
            <p:ph idx="4294967295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Rafael Guimarães</a:t>
            </a:r>
            <a:endParaRPr sz="1200"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650" y="669800"/>
            <a:ext cx="7188350" cy="44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Header, Footer e Comentário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HEADER</a:t>
            </a:r>
            <a:endParaRPr sz="2400"/>
          </a:p>
        </p:txBody>
      </p:sp>
      <p:sp>
        <p:nvSpPr>
          <p:cNvPr id="156" name="Google Shape;156;p27"/>
          <p:cNvSpPr txBox="1"/>
          <p:nvPr>
            <p:ph idx="4294967295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Rafael Guimarães</a:t>
            </a:r>
            <a:endParaRPr sz="1200"/>
          </a:p>
        </p:txBody>
      </p:sp>
      <p:sp>
        <p:nvSpPr>
          <p:cNvPr id="157" name="Google Shape;157;p27"/>
          <p:cNvSpPr txBox="1"/>
          <p:nvPr>
            <p:ph idx="4294967295" type="body"/>
          </p:nvPr>
        </p:nvSpPr>
        <p:spPr>
          <a:xfrm>
            <a:off x="698675" y="1150650"/>
            <a:ext cx="77205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 sz="3000"/>
              <a:t>&lt;header&gt;&lt;/header&gt;</a:t>
            </a:r>
            <a:endParaRPr i="1"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FOOTER</a:t>
            </a:r>
            <a:endParaRPr sz="2400"/>
          </a:p>
        </p:txBody>
      </p:sp>
      <p:sp>
        <p:nvSpPr>
          <p:cNvPr id="163" name="Google Shape;163;p28"/>
          <p:cNvSpPr txBox="1"/>
          <p:nvPr>
            <p:ph idx="4294967295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Rafael Guimarães</a:t>
            </a:r>
            <a:endParaRPr sz="1200"/>
          </a:p>
        </p:txBody>
      </p:sp>
      <p:sp>
        <p:nvSpPr>
          <p:cNvPr id="164" name="Google Shape;164;p28"/>
          <p:cNvSpPr txBox="1"/>
          <p:nvPr>
            <p:ph idx="4294967295" type="body"/>
          </p:nvPr>
        </p:nvSpPr>
        <p:spPr>
          <a:xfrm>
            <a:off x="698675" y="1150650"/>
            <a:ext cx="77205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 sz="3000"/>
              <a:t>&lt;footer&gt;&lt;/footer&gt;</a:t>
            </a:r>
            <a:endParaRPr i="1"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COMENTÁRIOS</a:t>
            </a:r>
            <a:endParaRPr sz="2400"/>
          </a:p>
        </p:txBody>
      </p:sp>
      <p:sp>
        <p:nvSpPr>
          <p:cNvPr id="170" name="Google Shape;170;p29"/>
          <p:cNvSpPr txBox="1"/>
          <p:nvPr>
            <p:ph idx="4294967295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Rafael Guimarães</a:t>
            </a:r>
            <a:endParaRPr sz="1200"/>
          </a:p>
        </p:txBody>
      </p:sp>
      <p:sp>
        <p:nvSpPr>
          <p:cNvPr id="171" name="Google Shape;171;p29"/>
          <p:cNvSpPr txBox="1"/>
          <p:nvPr>
            <p:ph idx="4294967295" type="body"/>
          </p:nvPr>
        </p:nvSpPr>
        <p:spPr>
          <a:xfrm>
            <a:off x="698675" y="1150650"/>
            <a:ext cx="77205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 sz="3000"/>
              <a:t>&lt;!-- Comentário --&gt;</a:t>
            </a:r>
            <a:endParaRPr i="1"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 menu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Lista </a:t>
            </a:r>
            <a:r>
              <a:rPr lang="pt-BR" sz="2400"/>
              <a:t>Desordenada</a:t>
            </a:r>
            <a:endParaRPr sz="2400"/>
          </a:p>
        </p:txBody>
      </p:sp>
      <p:sp>
        <p:nvSpPr>
          <p:cNvPr id="182" name="Google Shape;182;p31"/>
          <p:cNvSpPr txBox="1"/>
          <p:nvPr>
            <p:ph idx="4294967295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Rafael Guimarães</a:t>
            </a:r>
            <a:endParaRPr sz="1200"/>
          </a:p>
        </p:txBody>
      </p:sp>
      <p:sp>
        <p:nvSpPr>
          <p:cNvPr id="183" name="Google Shape;183;p31"/>
          <p:cNvSpPr txBox="1"/>
          <p:nvPr>
            <p:ph idx="4294967295" type="body"/>
          </p:nvPr>
        </p:nvSpPr>
        <p:spPr>
          <a:xfrm>
            <a:off x="-453975" y="1346375"/>
            <a:ext cx="77205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/>
              <a:t>&lt;ul&gt;</a:t>
            </a:r>
            <a:endParaRPr i="1"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3000"/>
              <a:t>							&lt;li&gt;Opção 1&lt;/li&gt;</a:t>
            </a:r>
            <a:endParaRPr i="1"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3000"/>
              <a:t>							&lt;li&gt;Opção 2&lt;/li&gt;</a:t>
            </a:r>
            <a:endParaRPr i="1"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 sz="3000"/>
              <a:t>&lt;/ul&gt;</a:t>
            </a:r>
            <a:endParaRPr i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Público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Adolescentes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Adultos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pt-BR"/>
              <a:t>Leigos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/>
          <p:nvPr/>
        </p:nvSpPr>
        <p:spPr>
          <a:xfrm>
            <a:off x="309850" y="1346375"/>
            <a:ext cx="3247200" cy="2602800"/>
          </a:xfrm>
          <a:prstGeom prst="snip1Rect">
            <a:avLst>
              <a:gd fmla="val 16667" name="adj"/>
            </a:avLst>
          </a:prstGeom>
          <a:solidFill>
            <a:srgbClr val="33E6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Lista Ordenada</a:t>
            </a:r>
            <a:endParaRPr sz="2400"/>
          </a:p>
        </p:txBody>
      </p:sp>
      <p:sp>
        <p:nvSpPr>
          <p:cNvPr id="190" name="Google Shape;190;p32"/>
          <p:cNvSpPr txBox="1"/>
          <p:nvPr>
            <p:ph idx="4294967295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Rafael Guimarães</a:t>
            </a:r>
            <a:endParaRPr sz="1200"/>
          </a:p>
        </p:txBody>
      </p:sp>
      <p:sp>
        <p:nvSpPr>
          <p:cNvPr id="191" name="Google Shape;191;p32"/>
          <p:cNvSpPr txBox="1"/>
          <p:nvPr>
            <p:ph idx="4294967295" type="body"/>
          </p:nvPr>
        </p:nvSpPr>
        <p:spPr>
          <a:xfrm>
            <a:off x="993825" y="1346375"/>
            <a:ext cx="77205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/>
              <a:t>&lt;ol type=”a”&gt;</a:t>
            </a:r>
            <a:endParaRPr i="1"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3000"/>
              <a:t>							&lt;li&gt;Opção 1&lt;/li&gt;</a:t>
            </a:r>
            <a:endParaRPr i="1"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3000"/>
              <a:t>							&lt;li&gt;Opção 2&lt;/li&gt;</a:t>
            </a:r>
            <a:endParaRPr i="1"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 sz="3000"/>
              <a:t>&lt;/ol&gt;</a:t>
            </a:r>
            <a:endParaRPr i="1" sz="3000"/>
          </a:p>
        </p:txBody>
      </p:sp>
      <p:sp>
        <p:nvSpPr>
          <p:cNvPr id="192" name="Google Shape;192;p32"/>
          <p:cNvSpPr txBox="1"/>
          <p:nvPr>
            <p:ph idx="4294967295" type="body"/>
          </p:nvPr>
        </p:nvSpPr>
        <p:spPr>
          <a:xfrm>
            <a:off x="680750" y="1346375"/>
            <a:ext cx="36198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Sem type 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type a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type I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 e Formulário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IMAGEM</a:t>
            </a:r>
            <a:endParaRPr sz="2400"/>
          </a:p>
        </p:txBody>
      </p:sp>
      <p:sp>
        <p:nvSpPr>
          <p:cNvPr id="203" name="Google Shape;203;p34"/>
          <p:cNvSpPr txBox="1"/>
          <p:nvPr>
            <p:ph idx="4294967295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Rafael Guimarães</a:t>
            </a:r>
            <a:endParaRPr sz="1200"/>
          </a:p>
        </p:txBody>
      </p:sp>
      <p:sp>
        <p:nvSpPr>
          <p:cNvPr id="204" name="Google Shape;204;p34"/>
          <p:cNvSpPr txBox="1"/>
          <p:nvPr>
            <p:ph idx="4294967295" type="body"/>
          </p:nvPr>
        </p:nvSpPr>
        <p:spPr>
          <a:xfrm>
            <a:off x="698675" y="1150650"/>
            <a:ext cx="77205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 sz="3000"/>
              <a:t>&lt;img src=”linkDaImagem”&gt;&lt;/img&gt;</a:t>
            </a:r>
            <a:endParaRPr i="1"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FORMULÁRIO</a:t>
            </a:r>
            <a:endParaRPr sz="2400"/>
          </a:p>
        </p:txBody>
      </p:sp>
      <p:sp>
        <p:nvSpPr>
          <p:cNvPr id="210" name="Google Shape;210;p35"/>
          <p:cNvSpPr txBox="1"/>
          <p:nvPr>
            <p:ph idx="4294967295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Rafael Guimarães</a:t>
            </a:r>
            <a:endParaRPr sz="1200"/>
          </a:p>
        </p:txBody>
      </p:sp>
      <p:sp>
        <p:nvSpPr>
          <p:cNvPr id="211" name="Google Shape;211;p35"/>
          <p:cNvSpPr txBox="1"/>
          <p:nvPr>
            <p:ph idx="4294967295" type="body"/>
          </p:nvPr>
        </p:nvSpPr>
        <p:spPr>
          <a:xfrm>
            <a:off x="921750" y="1346375"/>
            <a:ext cx="77205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/>
              <a:t>&lt;form action=</a:t>
            </a:r>
            <a:r>
              <a:rPr i="1" lang="pt-BR" sz="2000"/>
              <a:t>"linkResultado"</a:t>
            </a:r>
            <a:r>
              <a:rPr i="1" lang="pt-BR" sz="2000"/>
              <a:t>&gt;</a:t>
            </a:r>
            <a:endParaRPr i="1" sz="20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000"/>
              <a:t>Nome: &lt;input type="text" name="nome"&gt;&lt;br&gt;</a:t>
            </a:r>
            <a:endParaRPr i="1" sz="20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000"/>
              <a:t>Sobrenome: &lt;input type="text" name="sobrenome"&gt;&lt;br&gt;</a:t>
            </a:r>
            <a:endParaRPr i="1" sz="20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000"/>
              <a:t>&lt;input type="submit" value="Enviar"&gt;</a:t>
            </a:r>
            <a:endParaRPr i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 sz="2000"/>
              <a:t>&lt;/form&gt;</a:t>
            </a:r>
            <a:endParaRPr i="1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Continua</a:t>
            </a:r>
            <a:r>
              <a:rPr lang="pt-BR"/>
              <a:t>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Trabalhar as linguagens de marcação e programação voltadas a área WEB (Desenvolvimento de Sites, Layouts e Sistemas)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Programático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939500" y="366600"/>
            <a:ext cx="3837000" cy="46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é e como Utilizar?;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Editor de Texto;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Estrutura HTML;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Criando um MENU;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pt-BR"/>
              <a:t>Imagens e Formulários;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e como utilizar?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Guimarães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546275" y="1150650"/>
            <a:ext cx="77205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O </a:t>
            </a:r>
            <a:r>
              <a:rPr lang="pt-BR" sz="2400">
                <a:solidFill>
                  <a:schemeClr val="lt2"/>
                </a:solidFill>
              </a:rPr>
              <a:t>acrônimo</a:t>
            </a:r>
            <a:r>
              <a:rPr lang="pt-BR" sz="2400">
                <a:solidFill>
                  <a:schemeClr val="lt2"/>
                </a:solidFill>
              </a:rPr>
              <a:t> HTML significa em inglês: HyperText Markup Language.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Por trás das palavras Hipertexto e Marcação tem muita história e guardam a real essência da função do HTML. 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Guimarães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636700" y="1580225"/>
            <a:ext cx="77205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“Apresentação de informações escritas, organizada de tal maneira </a:t>
            </a:r>
            <a:r>
              <a:rPr lang="pt-BR" sz="2400">
                <a:solidFill>
                  <a:schemeClr val="lt2"/>
                </a:solidFill>
              </a:rPr>
              <a:t>que </a:t>
            </a:r>
            <a:r>
              <a:rPr lang="pt-BR" sz="2400">
                <a:solidFill>
                  <a:schemeClr val="lt2"/>
                </a:solidFill>
              </a:rPr>
              <a:t>o leitor tem liberdade de escolher vários caminhos, a partir de sequências associativas possíveis entre blocos vinculados por remissões, sem estar preso a um encadeamento linear único.”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(Pai Google)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2032600" y="508700"/>
            <a:ext cx="49287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2AD45F"/>
                </a:solidFill>
                <a:latin typeface="Roboto"/>
                <a:ea typeface="Roboto"/>
                <a:cs typeface="Roboto"/>
                <a:sym typeface="Roboto"/>
              </a:rPr>
              <a:t>HIPERTEXTO</a:t>
            </a:r>
            <a:endParaRPr b="1" sz="5000">
              <a:solidFill>
                <a:srgbClr val="2AD45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Guimarães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546275" y="1150650"/>
            <a:ext cx="77205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chemeClr val="lt2"/>
                </a:solidFill>
              </a:rPr>
              <a:t>“HTML serve para dar significado e organizar a informação dos websites.”</a:t>
            </a:r>
            <a:endParaRPr i="1"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Editor de Texto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