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1" r:id="rId4"/>
    <p:sldId id="292" r:id="rId5"/>
    <p:sldId id="258" r:id="rId6"/>
    <p:sldId id="293" r:id="rId7"/>
    <p:sldId id="295" r:id="rId8"/>
    <p:sldId id="294" r:id="rId9"/>
    <p:sldId id="296" r:id="rId10"/>
    <p:sldId id="297" r:id="rId11"/>
    <p:sldId id="300" r:id="rId12"/>
    <p:sldId id="298" r:id="rId13"/>
    <p:sldId id="299" r:id="rId14"/>
    <p:sldId id="302" r:id="rId15"/>
    <p:sldId id="303" r:id="rId16"/>
    <p:sldId id="304" r:id="rId17"/>
    <p:sldId id="305" r:id="rId18"/>
    <p:sldId id="306" r:id="rId19"/>
    <p:sldId id="307" r:id="rId20"/>
    <p:sldId id="308" r:id="rId21"/>
    <p:sldId id="29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5" autoAdjust="0"/>
    <p:restoredTop sz="94231" autoAdjust="0"/>
  </p:normalViewPr>
  <p:slideViewPr>
    <p:cSldViewPr snapToGrid="0" snapToObjects="1">
      <p:cViewPr>
        <p:scale>
          <a:sx n="98" d="100"/>
          <a:sy n="98" d="100"/>
        </p:scale>
        <p:origin x="28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270000" y="1638300"/>
            <a:ext cx="10464800" cy="3302000"/>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0" y="0"/>
            <a:ext cx="12999418" cy="97536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270000" y="3225800"/>
            <a:ext cx="10464800" cy="3302000"/>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952500" y="635000"/>
            <a:ext cx="5334000" cy="3987800"/>
          </a:xfrm>
          <a:prstGeom prst="rect">
            <a:avLst/>
          </a:prstGeom>
        </p:spPr>
        <p:txBody>
          <a:bodyPr anchor="b"/>
          <a:lstStyle>
            <a:lvl1pPr>
              <a:defRPr sz="6000"/>
            </a:lvl1pPr>
          </a:lstStyle>
          <a:p>
            <a:r>
              <a:t>Texto del título</a:t>
            </a:r>
          </a:p>
        </p:txBody>
      </p:sp>
      <p:sp>
        <p:nvSpPr>
          <p:cNvPr id="40" name="Nivel de texto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xfrm>
            <a:off x="952500" y="1270000"/>
            <a:ext cx="11099800" cy="72136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to (3)">
    <p:spTree>
      <p:nvGrpSpPr>
        <p:cNvPr id="1" name=""/>
        <p:cNvGrpSpPr/>
        <p:nvPr/>
      </p:nvGrpSpPr>
      <p:grpSpPr>
        <a:xfrm>
          <a:off x="0" y="0"/>
          <a:ext cx="0" cy="0"/>
          <a:chOff x="0" y="0"/>
          <a:chExt cx="0" cy="0"/>
        </a:xfrm>
      </p:grpSpPr>
      <p:sp>
        <p:nvSpPr>
          <p:cNvPr id="83" name="Imagen"/>
          <p:cNvSpPr>
            <a:spLocks noGrp="1"/>
          </p:cNvSpPr>
          <p:nvPr>
            <p:ph type="pic" sz="half" idx="13"/>
          </p:nvPr>
        </p:nvSpPr>
        <p:spPr>
          <a:xfrm>
            <a:off x="952500" y="889000"/>
            <a:ext cx="5334000" cy="7975600"/>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6718300" y="5092700"/>
            <a:ext cx="5334000" cy="3771900"/>
          </a:xfrm>
          <a:prstGeom prst="rect">
            <a:avLst/>
          </a:prstGeom>
        </p:spPr>
        <p:txBody>
          <a:bodyPr lIns="91439" tIns="45719" rIns="91439" bIns="45719" anchor="t">
            <a:noAutofit/>
          </a:bodyPr>
          <a:lstStyle/>
          <a:p>
            <a:endParaRPr/>
          </a:p>
        </p:txBody>
      </p:sp>
      <p:sp>
        <p:nvSpPr>
          <p:cNvPr id="85" name="Imagen"/>
          <p:cNvSpPr>
            <a:spLocks noGrp="1"/>
          </p:cNvSpPr>
          <p:nvPr>
            <p:ph type="pic" sz="quarter" idx="15"/>
          </p:nvPr>
        </p:nvSpPr>
        <p:spPr>
          <a:xfrm>
            <a:off x="6724518" y="889000"/>
            <a:ext cx="5334001" cy="3771900"/>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López"/>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 Juan López</a:t>
            </a:r>
          </a:p>
        </p:txBody>
      </p:sp>
      <p:sp>
        <p:nvSpPr>
          <p:cNvPr id="94" name="“Escribir una cita aquí”"/>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“Escribir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Texto del título</a:t>
            </a:r>
          </a:p>
        </p:txBody>
      </p:sp>
      <p:sp>
        <p:nvSpPr>
          <p:cNvPr id="3" name="Nivel de texto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hyperlink" Target="mailto:rgonzaleso@certus.edu.p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jp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jpe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ángulo"/>
          <p:cNvSpPr/>
          <p:nvPr/>
        </p:nvSpPr>
        <p:spPr>
          <a:xfrm>
            <a:off x="-1" y="3968"/>
            <a:ext cx="13004801" cy="7277304"/>
          </a:xfrm>
          <a:prstGeom prst="rect">
            <a:avLst/>
          </a:prstGeom>
          <a:solidFill>
            <a:srgbClr val="DCDEE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0" name="Rafael González-Otoya B."/>
          <p:cNvSpPr txBox="1"/>
          <p:nvPr/>
        </p:nvSpPr>
        <p:spPr>
          <a:xfrm>
            <a:off x="473349" y="7493044"/>
            <a:ext cx="813208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sz="5300">
                <a:solidFill>
                  <a:srgbClr val="53585F"/>
                </a:solidFill>
                <a:latin typeface="Roboto"/>
                <a:ea typeface="Roboto"/>
                <a:cs typeface="Roboto"/>
                <a:sym typeface="Roboto"/>
              </a:defRPr>
            </a:pPr>
            <a:r>
              <a:t>Rafael González-</a:t>
            </a:r>
            <a:r>
              <a:rPr>
                <a:latin typeface="Roboto-Regular"/>
                <a:ea typeface="Roboto-Regular"/>
                <a:cs typeface="Roboto-Regular"/>
                <a:sym typeface="Roboto-Regular"/>
              </a:rPr>
              <a:t>Otoya</a:t>
            </a:r>
            <a:r>
              <a:t> B.</a:t>
            </a:r>
          </a:p>
        </p:txBody>
      </p:sp>
      <p:sp>
        <p:nvSpPr>
          <p:cNvPr id="121" name="rgonzaleso@certus.edu.pe…"/>
          <p:cNvSpPr txBox="1"/>
          <p:nvPr/>
        </p:nvSpPr>
        <p:spPr>
          <a:xfrm>
            <a:off x="2675228" y="8399923"/>
            <a:ext cx="4496424" cy="12721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800">
                <a:solidFill>
                  <a:srgbClr val="53585F"/>
                </a:solidFill>
                <a:latin typeface="Roboto-Regular"/>
                <a:ea typeface="Roboto-Regular"/>
                <a:cs typeface="Roboto-Regular"/>
                <a:sym typeface="Roboto-Regular"/>
              </a:defRPr>
            </a:pPr>
            <a:r>
              <a:rPr lang="es-PE" dirty="0">
                <a:hlinkClick r:id="rId2"/>
              </a:rPr>
              <a:t>rafaelgo@hostea.pe</a:t>
            </a:r>
            <a:endParaRPr dirty="0">
              <a:hlinkClick r:id="rId2"/>
            </a:endParaRPr>
          </a:p>
          <a:p>
            <a:pPr algn="r">
              <a:defRPr sz="3800">
                <a:solidFill>
                  <a:srgbClr val="53585F"/>
                </a:solidFill>
                <a:latin typeface="Roboto-Regular"/>
                <a:ea typeface="Roboto-Regular"/>
                <a:cs typeface="Roboto-Regular"/>
                <a:sym typeface="Roboto-Regular"/>
              </a:defRPr>
            </a:pPr>
            <a:r>
              <a:rPr i="1" dirty="0"/>
              <a:t>twitter</a:t>
            </a:r>
            <a:r>
              <a:rPr dirty="0"/>
              <a:t>: @</a:t>
            </a:r>
            <a:r>
              <a:rPr dirty="0" err="1"/>
              <a:t>rafaedugo</a:t>
            </a:r>
            <a:endParaRPr dirty="0"/>
          </a:p>
        </p:txBody>
      </p:sp>
      <p:sp>
        <p:nvSpPr>
          <p:cNvPr id="122" name="CONOCIENDO EL MUNDO DIGITAL"/>
          <p:cNvSpPr txBox="1"/>
          <p:nvPr/>
        </p:nvSpPr>
        <p:spPr>
          <a:xfrm>
            <a:off x="278296" y="1869372"/>
            <a:ext cx="9482999" cy="14701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defRPr sz="8000" b="1">
                <a:solidFill>
                  <a:srgbClr val="53585F"/>
                </a:solidFill>
                <a:latin typeface="Roboto-Regular"/>
                <a:ea typeface="Roboto-Regular"/>
                <a:cs typeface="Roboto-Regular"/>
                <a:sym typeface="Roboto-Regular"/>
              </a:defRPr>
            </a:lvl1pPr>
          </a:lstStyle>
          <a:p>
            <a:pPr algn="ctr"/>
            <a:r>
              <a:rPr lang="es-PE" sz="7200" smtClean="0"/>
              <a:t>Taller de Diseño Web 2</a:t>
            </a:r>
            <a:endParaRPr sz="7200" dirty="0"/>
          </a:p>
        </p:txBody>
      </p:sp>
      <p:pic>
        <p:nvPicPr>
          <p:cNvPr id="123" name="movil-appsv2.png" descr="movil-appsv2.png"/>
          <p:cNvPicPr>
            <a:picLocks noChangeAspect="1"/>
          </p:cNvPicPr>
          <p:nvPr/>
        </p:nvPicPr>
        <p:blipFill>
          <a:blip r:embed="rId3">
            <a:extLst/>
          </a:blip>
          <a:stretch>
            <a:fillRect/>
          </a:stretch>
        </p:blipFill>
        <p:spPr>
          <a:xfrm>
            <a:off x="10628001" y="406416"/>
            <a:ext cx="1725426" cy="1587501"/>
          </a:xfrm>
          <a:prstGeom prst="rect">
            <a:avLst/>
          </a:prstGeom>
          <a:ln w="12700">
            <a:miter lim="400000"/>
          </a:ln>
        </p:spPr>
      </p:pic>
      <p:pic>
        <p:nvPicPr>
          <p:cNvPr id="124" name="Imagen" descr="Imagen"/>
          <p:cNvPicPr>
            <a:picLocks noChangeAspect="1"/>
          </p:cNvPicPr>
          <p:nvPr/>
        </p:nvPicPr>
        <p:blipFill>
          <a:blip r:embed="rId4">
            <a:extLst/>
          </a:blip>
          <a:stretch>
            <a:fillRect/>
          </a:stretch>
        </p:blipFill>
        <p:spPr>
          <a:xfrm>
            <a:off x="10124209" y="2385144"/>
            <a:ext cx="2733198" cy="1587501"/>
          </a:xfrm>
          <a:prstGeom prst="rect">
            <a:avLst/>
          </a:prstGeom>
          <a:ln w="12700">
            <a:miter lim="400000"/>
          </a:ln>
        </p:spPr>
      </p:pic>
      <p:grpSp>
        <p:nvGrpSpPr>
          <p:cNvPr id="127" name="Grupo"/>
          <p:cNvGrpSpPr/>
          <p:nvPr/>
        </p:nvGrpSpPr>
        <p:grpSpPr>
          <a:xfrm>
            <a:off x="10281742" y="4211472"/>
            <a:ext cx="2418131" cy="1587501"/>
            <a:chOff x="0" y="0"/>
            <a:chExt cx="2418129" cy="1587500"/>
          </a:xfrm>
        </p:grpSpPr>
        <p:pic>
          <p:nvPicPr>
            <p:cNvPr id="125" name="Imagen" descr="Imagen"/>
            <p:cNvPicPr>
              <a:picLocks noChangeAspect="1"/>
            </p:cNvPicPr>
            <p:nvPr/>
          </p:nvPicPr>
          <p:blipFill>
            <a:blip r:embed="rId5">
              <a:extLst/>
            </a:blip>
            <a:stretch>
              <a:fillRect/>
            </a:stretch>
          </p:blipFill>
          <p:spPr>
            <a:xfrm>
              <a:off x="0" y="0"/>
              <a:ext cx="2418130" cy="1587500"/>
            </a:xfrm>
            <a:prstGeom prst="rect">
              <a:avLst/>
            </a:prstGeom>
            <a:ln w="12700" cap="flat">
              <a:noFill/>
              <a:miter lim="400000"/>
            </a:ln>
            <a:effectLst/>
          </p:spPr>
        </p:pic>
        <p:pic>
          <p:nvPicPr>
            <p:cNvPr id="126" name="Imagen" descr="Imagen"/>
            <p:cNvPicPr>
              <a:picLocks noChangeAspect="1"/>
            </p:cNvPicPr>
            <p:nvPr/>
          </p:nvPicPr>
          <p:blipFill>
            <a:blip r:embed="rId6">
              <a:extLst/>
            </a:blip>
            <a:stretch>
              <a:fillRect/>
            </a:stretch>
          </p:blipFill>
          <p:spPr>
            <a:xfrm>
              <a:off x="936495" y="738753"/>
              <a:ext cx="185448" cy="185448"/>
            </a:xfrm>
            <a:prstGeom prst="rect">
              <a:avLst/>
            </a:prstGeom>
            <a:ln w="12700" cap="flat">
              <a:noFill/>
              <a:miter lim="400000"/>
            </a:ln>
            <a:effectLst/>
          </p:spPr>
        </p:pic>
      </p:grpSp>
      <p:pic>
        <p:nvPicPr>
          <p:cNvPr id="128" name="Imagen" descr="Imagen"/>
          <p:cNvPicPr>
            <a:picLocks noChangeAspect="1"/>
          </p:cNvPicPr>
          <p:nvPr/>
        </p:nvPicPr>
        <p:blipFill>
          <a:blip r:embed="rId7">
            <a:extLst/>
          </a:blip>
          <a:stretch>
            <a:fillRect/>
          </a:stretch>
        </p:blipFill>
        <p:spPr>
          <a:xfrm>
            <a:off x="10639160" y="5618700"/>
            <a:ext cx="1779495" cy="1587501"/>
          </a:xfrm>
          <a:prstGeom prst="rect">
            <a:avLst/>
          </a:prstGeom>
          <a:ln w="12700">
            <a:miter lim="400000"/>
          </a:ln>
        </p:spPr>
      </p:pic>
      <p:pic>
        <p:nvPicPr>
          <p:cNvPr id="3" name="Imagen 2">
            <a:extLst>
              <a:ext uri="{FF2B5EF4-FFF2-40B4-BE49-F238E27FC236}">
                <a16:creationId xmlns:a16="http://schemas.microsoft.com/office/drawing/2014/main" xmlns="" id="{AB2A2973-5737-425A-876D-52354FDDD5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9770" y="7570164"/>
            <a:ext cx="2800104" cy="208652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5842868"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5357236"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Usabilidad Web</a:t>
            </a:r>
            <a:endParaRPr dirty="0"/>
          </a:p>
        </p:txBody>
      </p:sp>
      <p:sp>
        <p:nvSpPr>
          <p:cNvPr id="6" name="La usabilidad web puede definirse como el grado de facilidad de uso que tiene una página web para los visitantes o usuarios que entran e interactúan con ella. Por lo tanto, una web con una buena usabilidad sería aquella que permite a los usuarios interactuar con la misma de una forma sencilla, intuitiva, agradable y segura consiguiendo:…"/>
          <p:cNvSpPr txBox="1"/>
          <p:nvPr/>
        </p:nvSpPr>
        <p:spPr>
          <a:xfrm>
            <a:off x="449936" y="1396971"/>
            <a:ext cx="11811600" cy="22570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rPr dirty="0" smtClean="0"/>
              <a:t>La </a:t>
            </a:r>
            <a:r>
              <a:rPr dirty="0"/>
              <a:t>usabilidad web puede definirse como el grado de facilidad de uso que tiene una página web para los visitantes o usuarios que entran e interactúan con ella. Por lo tanto, una web con una buena usabilidad sería aquella que permite a los usuarios interactuar con la misma de una forma sencilla, </a:t>
            </a:r>
            <a:r>
              <a:rPr dirty="0" smtClean="0"/>
              <a:t>intuitiva</a:t>
            </a:r>
            <a:r>
              <a:rPr lang="es-ES" dirty="0" smtClean="0"/>
              <a:t> y </a:t>
            </a:r>
            <a:r>
              <a:rPr dirty="0" smtClean="0"/>
              <a:t>agradable</a:t>
            </a:r>
            <a:r>
              <a:rPr lang="es-ES" dirty="0" smtClean="0"/>
              <a:t>.</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953" y="3562559"/>
            <a:ext cx="8890000" cy="5461000"/>
          </a:xfrm>
          <a:prstGeom prst="rect">
            <a:avLst/>
          </a:prstGeom>
        </p:spPr>
      </p:pic>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255" y="3836565"/>
            <a:ext cx="8890000" cy="5461000"/>
          </a:xfrm>
          <a:prstGeom prst="rect">
            <a:avLst/>
          </a:prstGeom>
        </p:spPr>
      </p:pic>
    </p:spTree>
    <p:extLst>
      <p:ext uri="{BB962C8B-B14F-4D97-AF65-F5344CB8AC3E}">
        <p14:creationId xmlns:p14="http://schemas.microsoft.com/office/powerpoint/2010/main" val="158311796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5842868"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4114909"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Mobile Web</a:t>
            </a:r>
            <a:endParaRPr dirty="0"/>
          </a:p>
        </p:txBody>
      </p:sp>
      <p:sp>
        <p:nvSpPr>
          <p:cNvPr id="6" name="La usabilidad web puede definirse como el grado de facilidad de uso que tiene una página web para los visitantes o usuarios que entran e interactúan con ella. Por lo tanto, una web con una buena usabilidad sería aquella que permite a los usuarios interactuar con la misma de una forma sencilla, intuitiva, agradable y segura consiguiendo:…"/>
          <p:cNvSpPr txBox="1"/>
          <p:nvPr/>
        </p:nvSpPr>
        <p:spPr>
          <a:xfrm>
            <a:off x="397685" y="1553538"/>
            <a:ext cx="11811600" cy="13952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rPr lang="es-ES" dirty="0" smtClean="0"/>
              <a:t>Cada vez, más usuarios van a buscarte y revisar tus contenidos desde un dispositivo móvil. Si no estás preparado, más del 60% de tu tráfico desaparecerá</a:t>
            </a:r>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059" y="3405491"/>
            <a:ext cx="7415349" cy="5142616"/>
          </a:xfrm>
          <a:prstGeom prst="rect">
            <a:avLst/>
          </a:prstGeom>
        </p:spPr>
      </p:pic>
    </p:spTree>
    <p:extLst>
      <p:ext uri="{BB962C8B-B14F-4D97-AF65-F5344CB8AC3E}">
        <p14:creationId xmlns:p14="http://schemas.microsoft.com/office/powerpoint/2010/main" val="5681183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yetracking.jpg" descr="eyetracking.jpg"/>
          <p:cNvPicPr>
            <a:picLocks noChangeAspect="1"/>
          </p:cNvPicPr>
          <p:nvPr/>
        </p:nvPicPr>
        <p:blipFill>
          <a:blip r:embed="rId2">
            <a:extLst/>
          </a:blip>
          <a:stretch>
            <a:fillRect/>
          </a:stretch>
        </p:blipFill>
        <p:spPr>
          <a:xfrm>
            <a:off x="261257" y="3490155"/>
            <a:ext cx="12048812" cy="5147615"/>
          </a:xfrm>
          <a:prstGeom prst="rect">
            <a:avLst/>
          </a:prstGeom>
          <a:ln w="12700">
            <a:miter lim="400000"/>
          </a:ln>
        </p:spPr>
      </p:pic>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5842868"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5547994"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err="1" smtClean="0"/>
              <a:t>Neuromarketing</a:t>
            </a:r>
            <a:endParaRPr dirty="0"/>
          </a:p>
        </p:txBody>
      </p:sp>
      <p:sp>
        <p:nvSpPr>
          <p:cNvPr id="6" name="La usabilidad web puede definirse como el grado de facilidad de uso que tiene una página web para los visitantes o usuarios que entran e interactúan con ella. Por lo tanto, una web con una buena usabilidad sería aquella que permite a los usuarios interactuar con la misma de una forma sencilla, intuitiva, agradable y segura consiguiendo:…"/>
          <p:cNvSpPr txBox="1"/>
          <p:nvPr/>
        </p:nvSpPr>
        <p:spPr>
          <a:xfrm>
            <a:off x="261257" y="1164983"/>
            <a:ext cx="12421684" cy="2257028"/>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defTabSz="457200">
              <a:defRPr sz="2800">
                <a:latin typeface="Roboto"/>
                <a:ea typeface="Roboto"/>
                <a:cs typeface="Roboto"/>
                <a:sym typeface="Roboto"/>
              </a:defRPr>
            </a:pPr>
            <a:r>
              <a:rPr lang="es-ES_tradnl" dirty="0"/>
              <a:t>El </a:t>
            </a:r>
            <a:r>
              <a:rPr lang="es-ES_tradnl" dirty="0" err="1"/>
              <a:t>neuromarketing</a:t>
            </a:r>
            <a:r>
              <a:rPr lang="es-ES_tradnl" dirty="0"/>
              <a:t> es la aplicación de las técnicas de la neurociencia al marketing. Su objetivo es conocer y comprender los niveles de atención que muestran las personas a diferentes estímulos. De esta manera se trata de explicar el comportamiento de las personas desde la base de su actividad neuronal.</a:t>
            </a:r>
            <a:endParaRPr lang="es-ES" dirty="0" smtClean="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Tree>
    <p:extLst>
      <p:ext uri="{BB962C8B-B14F-4D97-AF65-F5344CB8AC3E}">
        <p14:creationId xmlns:p14="http://schemas.microsoft.com/office/powerpoint/2010/main" val="4904282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atOff val="-3355"/>
            <a:lumOff val="26614"/>
          </a:schemeClr>
        </a:solidFill>
        <a:effectLst/>
      </p:bgPr>
    </p:bg>
    <p:spTree>
      <p:nvGrpSpPr>
        <p:cNvPr id="1" name=""/>
        <p:cNvGrpSpPr/>
        <p:nvPr/>
      </p:nvGrpSpPr>
      <p:grpSpPr>
        <a:xfrm>
          <a:off x="0" y="0"/>
          <a:ext cx="0" cy="0"/>
          <a:chOff x="0" y="0"/>
          <a:chExt cx="0" cy="0"/>
        </a:xfrm>
      </p:grpSpPr>
      <p:sp>
        <p:nvSpPr>
          <p:cNvPr id="138" name="Rectángulo"/>
          <p:cNvSpPr/>
          <p:nvPr/>
        </p:nvSpPr>
        <p:spPr>
          <a:xfrm>
            <a:off x="2036" y="3556000"/>
            <a:ext cx="13000728" cy="1397000"/>
          </a:xfrm>
          <a:prstGeom prst="rect">
            <a:avLst/>
          </a:prstGeom>
          <a:solidFill>
            <a:srgbClr val="DCDEE0"/>
          </a:solidFill>
          <a:ln w="12700">
            <a:miter lim="400000"/>
          </a:ln>
        </p:spPr>
        <p:txBody>
          <a:bodyPr lIns="38100" tIns="38100" rIns="38100" bIns="38100" anchor="ctr"/>
          <a:lstStyle/>
          <a:p>
            <a:pPr>
              <a:defRPr sz="2200">
                <a:solidFill>
                  <a:srgbClr val="A6AAA9"/>
                </a:solidFill>
              </a:defRPr>
            </a:pPr>
            <a:endParaRPr/>
          </a:p>
        </p:txBody>
      </p:sp>
      <p:sp>
        <p:nvSpPr>
          <p:cNvPr id="139" name="EL MUNDO DIGITAL"/>
          <p:cNvSpPr txBox="1"/>
          <p:nvPr/>
        </p:nvSpPr>
        <p:spPr>
          <a:xfrm>
            <a:off x="889000" y="3587652"/>
            <a:ext cx="12113764" cy="1333698"/>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anchor="ctr">
            <a:spAutoFit/>
          </a:bodyPr>
          <a:lstStyle>
            <a:lvl1pPr algn="l">
              <a:defRPr sz="8000" b="1">
                <a:solidFill>
                  <a:srgbClr val="53585F"/>
                </a:solidFill>
                <a:latin typeface="BebasNeue"/>
                <a:ea typeface="BebasNeue"/>
                <a:cs typeface="BebasNeue"/>
                <a:sym typeface="BebasNeue"/>
              </a:defRPr>
            </a:lvl1pPr>
          </a:lstStyle>
          <a:p>
            <a:r>
              <a:rPr lang="es-ES" dirty="0" smtClean="0"/>
              <a:t>CREANDO UNA WEB</a:t>
            </a:r>
            <a:endParaRPr dirty="0"/>
          </a:p>
        </p:txBody>
      </p:sp>
      <p:pic>
        <p:nvPicPr>
          <p:cNvPr id="140" name="Imagen" descr="Imagen"/>
          <p:cNvPicPr>
            <a:picLocks/>
          </p:cNvPicPr>
          <p:nvPr/>
        </p:nvPicPr>
        <p:blipFill>
          <a:blip r:embed="rId2">
            <a:extLst/>
          </a:blip>
          <a:stretch>
            <a:fillRect/>
          </a:stretch>
        </p:blipFill>
        <p:spPr>
          <a:xfrm rot="16200000">
            <a:off x="-570409" y="4120505"/>
            <a:ext cx="1401234" cy="267991"/>
          </a:xfrm>
          <a:prstGeom prst="rect">
            <a:avLst/>
          </a:prstGeom>
          <a:ln w="12700">
            <a:miter lim="400000"/>
          </a:ln>
        </p:spPr>
      </p:pic>
      <p:pic>
        <p:nvPicPr>
          <p:cNvPr id="141" name="Imagen" descr="Imagen"/>
          <p:cNvPicPr>
            <a:picLocks noChangeAspect="1"/>
          </p:cNvPicPr>
          <p:nvPr/>
        </p:nvPicPr>
        <p:blipFill>
          <a:blip r:embed="rId3">
            <a:extLst/>
          </a:blip>
          <a:stretch>
            <a:fillRect/>
          </a:stretch>
        </p:blipFill>
        <p:spPr>
          <a:xfrm>
            <a:off x="902494" y="5720842"/>
            <a:ext cx="3544144" cy="3161759"/>
          </a:xfrm>
          <a:prstGeom prst="rect">
            <a:avLst/>
          </a:prstGeom>
          <a:ln w="12700">
            <a:miter lim="400000"/>
          </a:ln>
        </p:spPr>
      </p:pic>
    </p:spTree>
    <p:extLst>
      <p:ext uri="{BB962C8B-B14F-4D97-AF65-F5344CB8AC3E}">
        <p14:creationId xmlns:p14="http://schemas.microsoft.com/office/powerpoint/2010/main" val="20673458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7"/>
            <a:ext cx="1016001" cy="93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4288387" cy="932128"/>
          </a:xfrm>
          <a:prstGeom prst="rect">
            <a:avLst/>
          </a:pr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3840795"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Los 7 pasos</a:t>
            </a:r>
            <a:endParaRPr dirty="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
        <p:nvSpPr>
          <p:cNvPr id="13" name="Para crear un nuevo producto, y una página web puede considerarse como un producto, se deben seguir los siguientes pasos…"/>
          <p:cNvSpPr txBox="1"/>
          <p:nvPr/>
        </p:nvSpPr>
        <p:spPr>
          <a:xfrm>
            <a:off x="510603" y="1365673"/>
            <a:ext cx="11811600" cy="429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rPr dirty="0"/>
              <a:t>Para crear un nuevo producto, y una página web puede considerarse como un producto, se deben seguir los siguientes pasos</a:t>
            </a:r>
          </a:p>
          <a:p>
            <a:pPr algn="l" defTabSz="457200">
              <a:defRPr sz="2800">
                <a:latin typeface="Roboto"/>
                <a:ea typeface="Roboto"/>
                <a:cs typeface="Roboto"/>
                <a:sym typeface="Roboto"/>
              </a:defRPr>
            </a:pPr>
            <a:endParaRPr dirty="0"/>
          </a:p>
          <a:p>
            <a:pPr marL="228600" indent="-228600" algn="l" defTabSz="457200">
              <a:buSzPct val="100000"/>
              <a:buChar char="•"/>
              <a:defRPr sz="2800">
                <a:latin typeface="Roboto"/>
                <a:ea typeface="Roboto"/>
                <a:cs typeface="Roboto"/>
                <a:sym typeface="Roboto"/>
              </a:defRPr>
            </a:pPr>
            <a:r>
              <a:rPr dirty="0"/>
              <a:t>Evaluación del problema</a:t>
            </a:r>
          </a:p>
          <a:p>
            <a:pPr marL="228600" indent="-228600" algn="l" defTabSz="457200">
              <a:buSzPct val="100000"/>
              <a:buChar char="•"/>
              <a:defRPr sz="2800">
                <a:latin typeface="Roboto"/>
                <a:ea typeface="Roboto"/>
                <a:cs typeface="Roboto"/>
                <a:sym typeface="Roboto"/>
              </a:defRPr>
            </a:pPr>
            <a:r>
              <a:rPr dirty="0"/>
              <a:t>Especificaciones de diseño</a:t>
            </a:r>
          </a:p>
          <a:p>
            <a:pPr marL="228600" indent="-228600" algn="l" defTabSz="457200">
              <a:buSzPct val="100000"/>
              <a:buChar char="•"/>
              <a:defRPr sz="2800">
                <a:latin typeface="Roboto"/>
                <a:ea typeface="Roboto"/>
                <a:cs typeface="Roboto"/>
                <a:sym typeface="Roboto"/>
              </a:defRPr>
            </a:pPr>
            <a:r>
              <a:rPr dirty="0"/>
              <a:t>Generación de Ideas</a:t>
            </a:r>
          </a:p>
          <a:p>
            <a:pPr marL="228600" indent="-228600" algn="l" defTabSz="457200">
              <a:buSzPct val="100000"/>
              <a:buChar char="•"/>
              <a:defRPr sz="2800">
                <a:latin typeface="Roboto"/>
                <a:ea typeface="Roboto"/>
                <a:cs typeface="Roboto"/>
                <a:sym typeface="Roboto"/>
              </a:defRPr>
            </a:pPr>
            <a:r>
              <a:rPr dirty="0"/>
              <a:t>Diseño Conceptual</a:t>
            </a:r>
          </a:p>
          <a:p>
            <a:pPr marL="228600" indent="-228600" algn="l" defTabSz="457200">
              <a:buSzPct val="100000"/>
              <a:buChar char="•"/>
              <a:defRPr sz="2800">
                <a:latin typeface="Roboto"/>
                <a:ea typeface="Roboto"/>
                <a:cs typeface="Roboto"/>
                <a:sym typeface="Roboto"/>
              </a:defRPr>
            </a:pPr>
            <a:r>
              <a:rPr dirty="0"/>
              <a:t>Diseño detallado</a:t>
            </a:r>
          </a:p>
          <a:p>
            <a:pPr marL="228600" indent="-228600" algn="l" defTabSz="457200">
              <a:buSzPct val="100000"/>
              <a:buChar char="•"/>
              <a:defRPr sz="2800">
                <a:latin typeface="Roboto"/>
                <a:ea typeface="Roboto"/>
                <a:cs typeface="Roboto"/>
                <a:sym typeface="Roboto"/>
              </a:defRPr>
            </a:pPr>
            <a:r>
              <a:rPr dirty="0"/>
              <a:t>Pruebas</a:t>
            </a:r>
          </a:p>
          <a:p>
            <a:pPr marL="228600" indent="-228600" algn="l" defTabSz="457200">
              <a:buSzPct val="100000"/>
              <a:buChar char="•"/>
              <a:defRPr sz="2800">
                <a:latin typeface="Roboto"/>
                <a:ea typeface="Roboto"/>
                <a:cs typeface="Roboto"/>
                <a:sym typeface="Roboto"/>
              </a:defRPr>
            </a:pPr>
            <a:r>
              <a:rPr dirty="0"/>
              <a:t>Manufactura</a:t>
            </a:r>
          </a:p>
        </p:txBody>
      </p:sp>
    </p:spTree>
    <p:extLst>
      <p:ext uri="{BB962C8B-B14F-4D97-AF65-F5344CB8AC3E}">
        <p14:creationId xmlns:p14="http://schemas.microsoft.com/office/powerpoint/2010/main" val="19951946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7"/>
            <a:ext cx="1016001" cy="93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9304524" cy="932128"/>
          </a:xfrm>
          <a:prstGeom prst="rect">
            <a:avLst/>
          </a:pr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9116278"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1) Evaluación del problema</a:t>
            </a:r>
            <a:endParaRPr dirty="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
        <p:nvSpPr>
          <p:cNvPr id="14" name="Es una buena idea anotar en primer lugar cuál es el problema. Esto es, lo que el cliente te está pidiendo (incluyendo las funcionalidades básicas).…"/>
          <p:cNvSpPr txBox="1"/>
          <p:nvPr/>
        </p:nvSpPr>
        <p:spPr>
          <a:xfrm>
            <a:off x="412752" y="1485414"/>
            <a:ext cx="11811600" cy="596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t>Es una buena idea anotar en primer lugar cuál es el problema. Esto es, </a:t>
            </a:r>
            <a:r>
              <a:rPr b="1"/>
              <a:t>lo que el cliente te está pidiendo</a:t>
            </a:r>
            <a:r>
              <a:t> (incluyendo las funcionalidades básicas).</a:t>
            </a:r>
          </a:p>
          <a:p>
            <a:pPr algn="l" defTabSz="457200">
              <a:defRPr sz="2800">
                <a:latin typeface="Roboto"/>
                <a:ea typeface="Roboto"/>
                <a:cs typeface="Roboto"/>
                <a:sym typeface="Roboto"/>
              </a:defRPr>
            </a:pPr>
            <a:endParaRPr/>
          </a:p>
          <a:p>
            <a:pPr algn="l" defTabSz="457200">
              <a:defRPr sz="2800">
                <a:latin typeface="Roboto"/>
                <a:ea typeface="Roboto"/>
                <a:cs typeface="Roboto"/>
                <a:sym typeface="Roboto"/>
              </a:defRPr>
            </a:pPr>
            <a:r>
              <a:t>Sólo tienes que indicar cuál es el problema y nada más. No escribas la solución al problema en esta etapa, incluso si sabes cómo hacerlo.</a:t>
            </a:r>
          </a:p>
          <a:p>
            <a:pPr algn="l" defTabSz="457200">
              <a:defRPr sz="2800">
                <a:latin typeface="Roboto"/>
                <a:ea typeface="Roboto"/>
                <a:cs typeface="Roboto"/>
                <a:sym typeface="Roboto"/>
              </a:defRPr>
            </a:pPr>
            <a:endParaRPr/>
          </a:p>
          <a:p>
            <a:pPr algn="l" defTabSz="457200">
              <a:defRPr sz="2800">
                <a:latin typeface="Roboto"/>
                <a:ea typeface="Roboto"/>
                <a:cs typeface="Roboto"/>
                <a:sym typeface="Roboto"/>
              </a:defRPr>
            </a:pPr>
            <a:r>
              <a:t>He visto complicarse innecesariamente el desarrollo de nuevos productos durante mucho tiempo, simplemente porque nunca se puso el problema por escrito.</a:t>
            </a:r>
          </a:p>
          <a:p>
            <a:pPr algn="l" defTabSz="457200">
              <a:defRPr sz="2800">
                <a:latin typeface="Roboto"/>
                <a:ea typeface="Roboto"/>
                <a:cs typeface="Roboto"/>
                <a:sym typeface="Roboto"/>
              </a:defRPr>
            </a:pPr>
            <a:endParaRPr/>
          </a:p>
          <a:p>
            <a:pPr algn="l" defTabSz="457200">
              <a:defRPr sz="2800">
                <a:latin typeface="Roboto"/>
                <a:ea typeface="Roboto"/>
                <a:cs typeface="Roboto"/>
                <a:sym typeface="Roboto"/>
              </a:defRPr>
            </a:pPr>
            <a:r>
              <a:t>Una declaración correcta del problema ayuda a mantener a todos en la misma página y a evitar el descontrol del proyecto, efecto que en la gestión de proyectos es conocido como “síndrome del lavadero” (Scope creep).</a:t>
            </a:r>
          </a:p>
        </p:txBody>
      </p:sp>
    </p:spTree>
    <p:extLst>
      <p:ext uri="{BB962C8B-B14F-4D97-AF65-F5344CB8AC3E}">
        <p14:creationId xmlns:p14="http://schemas.microsoft.com/office/powerpoint/2010/main" val="2795363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7"/>
            <a:ext cx="1016001" cy="93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9604970" cy="932128"/>
          </a:xfrm>
          <a:prstGeom prst="rect">
            <a:avLst/>
          </a:pr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9500999"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2) Especificaciones de diseño</a:t>
            </a:r>
            <a:endParaRPr dirty="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
        <p:nvSpPr>
          <p:cNvPr id="13" name="Este es momento en el que se empieza a formar una solución al problema anteriormente definido. En este punto, se debe escribir una lista de los requisitos de todo lo que se te ocurra.…"/>
          <p:cNvSpPr txBox="1"/>
          <p:nvPr/>
        </p:nvSpPr>
        <p:spPr>
          <a:xfrm>
            <a:off x="372299" y="1461770"/>
            <a:ext cx="11811600" cy="554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t>Este es momento en el que se empieza a formar una solución al problema anteriormente definido. </a:t>
            </a:r>
            <a:r>
              <a:rPr dirty="0"/>
              <a:t>En este punto, se debe escribir una lista de los requisitos de todo lo que se te ocurra.</a:t>
            </a:r>
          </a:p>
          <a:p>
            <a:pPr algn="l" defTabSz="457200">
              <a:defRPr sz="2800">
                <a:latin typeface="Roboto"/>
                <a:ea typeface="Roboto"/>
                <a:cs typeface="Roboto"/>
                <a:sym typeface="Roboto"/>
              </a:defRPr>
            </a:pPr>
            <a:endParaRPr dirty="0"/>
          </a:p>
          <a:p>
            <a:pPr algn="l" defTabSz="457200">
              <a:defRPr sz="2800">
                <a:latin typeface="Roboto"/>
                <a:ea typeface="Roboto"/>
                <a:cs typeface="Roboto"/>
                <a:sym typeface="Roboto"/>
              </a:defRPr>
            </a:pPr>
            <a:r>
              <a:rPr dirty="0"/>
              <a:t>Por el momento no estás esbozando una solución, sólo estás establecimiento los requisitos necesarios para crear el producto. </a:t>
            </a:r>
          </a:p>
          <a:p>
            <a:pPr algn="l" defTabSz="457200">
              <a:defRPr sz="2800">
                <a:latin typeface="Roboto"/>
                <a:ea typeface="Roboto"/>
                <a:cs typeface="Roboto"/>
                <a:sym typeface="Roboto"/>
              </a:defRPr>
            </a:pPr>
            <a:endParaRPr dirty="0"/>
          </a:p>
          <a:p>
            <a:pPr algn="l" defTabSz="457200">
              <a:defRPr sz="2800">
                <a:latin typeface="Roboto"/>
                <a:ea typeface="Roboto"/>
                <a:cs typeface="Roboto"/>
                <a:sym typeface="Roboto"/>
              </a:defRPr>
            </a:pPr>
            <a:r>
              <a:rPr dirty="0"/>
              <a:t>Incluye:</a:t>
            </a:r>
          </a:p>
          <a:p>
            <a:pPr marL="228600" indent="-228600" algn="l" defTabSz="457200">
              <a:buSzPct val="100000"/>
              <a:buChar char="•"/>
              <a:defRPr sz="2800">
                <a:latin typeface="Roboto"/>
                <a:ea typeface="Roboto"/>
                <a:cs typeface="Roboto"/>
                <a:sym typeface="Roboto"/>
              </a:defRPr>
            </a:pPr>
            <a:r>
              <a:rPr dirty="0"/>
              <a:t>Tipo de sitio web que requiere el problema</a:t>
            </a:r>
          </a:p>
          <a:p>
            <a:pPr marL="228600" indent="-228600" algn="l" defTabSz="457200">
              <a:buSzPct val="100000"/>
              <a:buChar char="•"/>
              <a:defRPr sz="2800">
                <a:latin typeface="Roboto"/>
                <a:ea typeface="Roboto"/>
                <a:cs typeface="Roboto"/>
                <a:sym typeface="Roboto"/>
              </a:defRPr>
            </a:pPr>
            <a:r>
              <a:rPr dirty="0"/>
              <a:t>Complejidad de la web ( ¿ web 1.0, 2.0 3.0 ? )</a:t>
            </a:r>
          </a:p>
          <a:p>
            <a:pPr marL="228600" indent="-228600" algn="l" defTabSz="457200">
              <a:buSzPct val="100000"/>
              <a:buChar char="•"/>
              <a:defRPr sz="2800">
                <a:latin typeface="Roboto"/>
                <a:ea typeface="Roboto"/>
                <a:cs typeface="Roboto"/>
                <a:sym typeface="Roboto"/>
              </a:defRPr>
            </a:pPr>
            <a:r>
              <a:rPr dirty="0"/>
              <a:t>Fuente de la información (viene de otros sistemas, se comunica con redes sociales.</a:t>
            </a:r>
          </a:p>
          <a:p>
            <a:pPr marL="228600" indent="-228600" algn="l" defTabSz="457200">
              <a:buSzPct val="100000"/>
              <a:buChar char="•"/>
              <a:defRPr sz="2800">
                <a:latin typeface="Roboto"/>
                <a:ea typeface="Roboto"/>
                <a:cs typeface="Roboto"/>
                <a:sym typeface="Roboto"/>
              </a:defRPr>
            </a:pPr>
            <a:r>
              <a:rPr dirty="0"/>
              <a:t>Acciones que realizará el usuario para convertir / cerrar</a:t>
            </a:r>
          </a:p>
        </p:txBody>
      </p:sp>
    </p:spTree>
    <p:extLst>
      <p:ext uri="{BB962C8B-B14F-4D97-AF65-F5344CB8AC3E}">
        <p14:creationId xmlns:p14="http://schemas.microsoft.com/office/powerpoint/2010/main" val="211456722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7"/>
            <a:ext cx="1016001" cy="93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4392890" cy="932128"/>
          </a:xfrm>
          <a:prstGeom prst="rect">
            <a:avLst/>
          </a:pr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4007507"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err="1" smtClean="0"/>
              <a:t>Wireframes</a:t>
            </a:r>
            <a:endParaRPr dirty="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
        <p:nvSpPr>
          <p:cNvPr id="16" name="La creación de bocetos también se conoce como wireframe o schematic y pretende organizar, de manera esquemática, la representación de una página web. En esa representación no se suelen incluir imágenes, contenido ni comportamiento de las páginas, ya que lo que pretenden es dar una visión global de los elementos que tendrá una página y de cómo se ubicarán dentro de ésta.…"/>
          <p:cNvSpPr txBox="1"/>
          <p:nvPr/>
        </p:nvSpPr>
        <p:spPr>
          <a:xfrm>
            <a:off x="385362" y="1658904"/>
            <a:ext cx="11811600" cy="429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t>La creación de bocetos también se conoce como wireframe o schematic y pretende organizar, de manera esquemática, la representación de una página web. </a:t>
            </a:r>
            <a:r>
              <a:rPr dirty="0"/>
              <a:t>En esa representación no se suelen incluir imágenes, contenido ni comportamiento de las páginas, ya que lo que pretenden es dar una visión global de los elementos que tendrá una página y de cómo se ubicarán dentro de ésta. </a:t>
            </a:r>
          </a:p>
          <a:p>
            <a:pPr algn="l" defTabSz="457200">
              <a:defRPr sz="2800">
                <a:latin typeface="Roboto"/>
                <a:ea typeface="Roboto"/>
                <a:cs typeface="Roboto"/>
                <a:sym typeface="Roboto"/>
              </a:defRPr>
            </a:pPr>
            <a:endParaRPr dirty="0"/>
          </a:p>
          <a:p>
            <a:pPr algn="l" defTabSz="457200">
              <a:defRPr sz="2800">
                <a:latin typeface="Roboto"/>
                <a:ea typeface="Roboto"/>
                <a:cs typeface="Roboto"/>
                <a:sym typeface="Roboto"/>
              </a:defRPr>
            </a:pPr>
            <a:r>
              <a:rPr dirty="0"/>
              <a:t>No debería tener colores, ser lo más simple posible, suficientemente explicativo en cuanto a las áreas que se definan y no combinar diferentes tipografías.</a:t>
            </a:r>
          </a:p>
        </p:txBody>
      </p:sp>
    </p:spTree>
    <p:extLst>
      <p:ext uri="{BB962C8B-B14F-4D97-AF65-F5344CB8AC3E}">
        <p14:creationId xmlns:p14="http://schemas.microsoft.com/office/powerpoint/2010/main" val="114374290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7906798" cy="932128"/>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pic>
        <p:nvPicPr>
          <p:cNvPr id="14" name="wireframe.png" descr="wireframe.png"/>
          <p:cNvPicPr>
            <a:picLocks noChangeAspect="1"/>
          </p:cNvPicPr>
          <p:nvPr/>
        </p:nvPicPr>
        <p:blipFill>
          <a:blip r:embed="rId3">
            <a:extLst/>
          </a:blip>
          <a:stretch>
            <a:fillRect/>
          </a:stretch>
        </p:blipFill>
        <p:spPr>
          <a:xfrm>
            <a:off x="105139" y="164706"/>
            <a:ext cx="11055527" cy="9753601"/>
          </a:xfrm>
          <a:prstGeom prst="rect">
            <a:avLst/>
          </a:prstGeom>
          <a:ln w="12700">
            <a:miter lim="400000"/>
          </a:ln>
        </p:spPr>
      </p:pic>
    </p:spTree>
    <p:extLst>
      <p:ext uri="{BB962C8B-B14F-4D97-AF65-F5344CB8AC3E}">
        <p14:creationId xmlns:p14="http://schemas.microsoft.com/office/powerpoint/2010/main" val="14025739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7"/>
            <a:ext cx="1016001" cy="93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4819942" cy="932128"/>
          </a:xfrm>
          <a:prstGeom prst="rect">
            <a:avLst/>
          </a:pr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4007507"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err="1" smtClean="0"/>
              <a:t>Wireframes</a:t>
            </a:r>
            <a:endParaRPr dirty="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
        <p:nvSpPr>
          <p:cNvPr id="13" name="El objetivo fundamental es diseñar contenidos, no el aspecto visual del sitio, por lo que en la creación del wireframe nos debemos centrar en organizar la información a nivel de página. La información que debe contener un wireframe es:…"/>
          <p:cNvSpPr txBox="1"/>
          <p:nvPr/>
        </p:nvSpPr>
        <p:spPr>
          <a:xfrm>
            <a:off x="346174" y="1943103"/>
            <a:ext cx="11811600" cy="638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latin typeface="Roboto"/>
                <a:ea typeface="Roboto"/>
                <a:cs typeface="Roboto"/>
                <a:sym typeface="Roboto"/>
              </a:defRPr>
            </a:pPr>
            <a:r>
              <a:t>El objetivo fundamental es diseñar contenidos, no el aspecto visual del sitio, por lo que en la creación del wireframe nos debemos centrar en organizar la información a nivel de página. </a:t>
            </a:r>
            <a:r>
              <a:rPr dirty="0"/>
              <a:t>La información que debe contener un wireframe es:</a:t>
            </a:r>
          </a:p>
          <a:p>
            <a:pPr marL="228600" indent="-228600" algn="l" defTabSz="457200">
              <a:buSzPct val="100000"/>
              <a:buChar char="•"/>
              <a:defRPr sz="2800">
                <a:latin typeface="Roboto"/>
                <a:ea typeface="Roboto"/>
                <a:cs typeface="Roboto"/>
                <a:sym typeface="Roboto"/>
              </a:defRPr>
            </a:pPr>
            <a:r>
              <a:rPr b="1" dirty="0"/>
              <a:t>contenido</a:t>
            </a:r>
            <a:r>
              <a:rPr dirty="0"/>
              <a:t>: qué contenido debe estar en la página</a:t>
            </a:r>
          </a:p>
          <a:p>
            <a:pPr marL="228600" indent="-228600" algn="l" defTabSz="457200">
              <a:buSzPct val="100000"/>
              <a:buChar char="•"/>
              <a:defRPr sz="2800">
                <a:latin typeface="Roboto"/>
                <a:ea typeface="Roboto"/>
                <a:cs typeface="Roboto"/>
                <a:sym typeface="Roboto"/>
              </a:defRPr>
            </a:pPr>
            <a:r>
              <a:rPr b="1" dirty="0"/>
              <a:t>elementos</a:t>
            </a:r>
            <a:r>
              <a:rPr dirty="0"/>
              <a:t>: cabeceras, pies de página, imágenes, formularios, etiquetado</a:t>
            </a:r>
          </a:p>
          <a:p>
            <a:pPr marL="228600" indent="-228600" algn="l" defTabSz="457200">
              <a:buSzPct val="100000"/>
              <a:buChar char="•"/>
              <a:defRPr sz="2800">
                <a:latin typeface="Roboto"/>
                <a:ea typeface="Roboto"/>
                <a:cs typeface="Roboto"/>
                <a:sym typeface="Roboto"/>
              </a:defRPr>
            </a:pPr>
            <a:r>
              <a:rPr b="1" dirty="0"/>
              <a:t>diseño</a:t>
            </a:r>
            <a:r>
              <a:rPr dirty="0"/>
              <a:t>: dónde se coloca cada elemento y cómo se agrupan los datos dentro de ellos. Por ejemplo: dónde poner exactamente el pie de página y qué datos debe tener (fecha, derechos de autor, datos de contacto, etc)</a:t>
            </a:r>
          </a:p>
          <a:p>
            <a:pPr marL="228600" indent="-228600" algn="l" defTabSz="457200">
              <a:buSzPct val="100000"/>
              <a:buChar char="•"/>
              <a:defRPr sz="2800" b="1">
                <a:latin typeface="Roboto"/>
                <a:ea typeface="Roboto"/>
                <a:cs typeface="Roboto"/>
                <a:sym typeface="Roboto"/>
              </a:defRPr>
            </a:pPr>
            <a:r>
              <a:rPr dirty="0"/>
              <a:t>Además incluye el bloque dedicado a barras laterales, barras de navegación (tanto principal como secundaria) y área de contenido.</a:t>
            </a:r>
          </a:p>
          <a:p>
            <a:pPr algn="l" defTabSz="457200">
              <a:defRPr sz="2800">
                <a:latin typeface="Roboto"/>
                <a:ea typeface="Roboto"/>
                <a:cs typeface="Roboto"/>
                <a:sym typeface="Roboto"/>
              </a:defRPr>
            </a:pPr>
            <a:r>
              <a:rPr b="1" dirty="0"/>
              <a:t>comportamiento</a:t>
            </a:r>
            <a:r>
              <a:rPr dirty="0"/>
              <a:t>: no se debe emular el comportamiento (esto no es un prototipo), sino más bien indicar la cantidad de elementos que se deben mostrar en cada área o qué pasará cuando se activé un enlace determinado.</a:t>
            </a:r>
          </a:p>
        </p:txBody>
      </p:sp>
    </p:spTree>
    <p:extLst>
      <p:ext uri="{BB962C8B-B14F-4D97-AF65-F5344CB8AC3E}">
        <p14:creationId xmlns:p14="http://schemas.microsoft.com/office/powerpoint/2010/main" val="175029303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6366802" cy="863984"/>
          </a:xfrm>
          <a:prstGeom prst="rect">
            <a:avLst/>
          </a:prstGeom>
          <a:solidFill>
            <a:schemeClr val="accent6">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4307269"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Presentación</a:t>
            </a:r>
            <a:endParaRPr dirty="0"/>
          </a:p>
        </p:txBody>
      </p:sp>
      <p:sp>
        <p:nvSpPr>
          <p:cNvPr id="15" name="Marketero con estudios de maestría en Marketing Digital y Comercio Electrónico en la Escuela de Negocios Europea de Barcelona (ENEB - España) y de Gerencia de Marketing y Gestión Comercial en la Universidad Privada del Norte (UPN - Perú). CEO de Netdreams, consultora peruana especializada en soluciones móviles, y profesor de Certus en Tecnologías de la Información y Comunicación y Estrategia Digital, con más de 15 años de experiencia en el mundo digital, habiendo sido el presidente del Comité de Marketing Mobile del IAB Perú."/>
          <p:cNvSpPr txBox="1"/>
          <p:nvPr/>
        </p:nvSpPr>
        <p:spPr>
          <a:xfrm>
            <a:off x="400414" y="1519251"/>
            <a:ext cx="12125595" cy="35496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2800">
                <a:latin typeface="Roboto"/>
                <a:ea typeface="Roboto"/>
                <a:cs typeface="Roboto"/>
                <a:sym typeface="Roboto"/>
              </a:defRPr>
            </a:lvl1pPr>
          </a:lstStyle>
          <a:p>
            <a:r>
              <a:rPr lang="es-PE" dirty="0"/>
              <a:t>Mi nombre es Rafael González-Otoya, </a:t>
            </a:r>
            <a:r>
              <a:rPr lang="es-PE" dirty="0" smtClean="0"/>
              <a:t>desarrollador de soluciones móviles y m</a:t>
            </a:r>
            <a:r>
              <a:rPr dirty="0" err="1"/>
              <a:t>arketero</a:t>
            </a:r>
            <a:r>
              <a:rPr dirty="0"/>
              <a:t> </a:t>
            </a:r>
            <a:r>
              <a:rPr lang="es-PE" dirty="0"/>
              <a:t>de profesión y cuento </a:t>
            </a:r>
            <a:r>
              <a:rPr dirty="0"/>
              <a:t>con </a:t>
            </a:r>
            <a:r>
              <a:rPr dirty="0" err="1"/>
              <a:t>estudios</a:t>
            </a:r>
            <a:r>
              <a:rPr dirty="0"/>
              <a:t> de </a:t>
            </a:r>
            <a:r>
              <a:rPr dirty="0" err="1"/>
              <a:t>maestría</a:t>
            </a:r>
            <a:r>
              <a:rPr dirty="0"/>
              <a:t> </a:t>
            </a:r>
            <a:r>
              <a:rPr dirty="0" err="1"/>
              <a:t>en</a:t>
            </a:r>
            <a:r>
              <a:rPr dirty="0"/>
              <a:t> Marketing Digital y Comercio </a:t>
            </a:r>
            <a:r>
              <a:rPr dirty="0" err="1"/>
              <a:t>Electrónico</a:t>
            </a:r>
            <a:r>
              <a:rPr dirty="0"/>
              <a:t> </a:t>
            </a:r>
            <a:r>
              <a:rPr dirty="0" err="1"/>
              <a:t>en</a:t>
            </a:r>
            <a:r>
              <a:rPr dirty="0"/>
              <a:t> la Escuela de </a:t>
            </a:r>
            <a:r>
              <a:rPr dirty="0" err="1"/>
              <a:t>Negocios</a:t>
            </a:r>
            <a:r>
              <a:rPr dirty="0"/>
              <a:t> </a:t>
            </a:r>
            <a:r>
              <a:rPr dirty="0" err="1"/>
              <a:t>Europea</a:t>
            </a:r>
            <a:r>
              <a:rPr dirty="0"/>
              <a:t> de Barcelona (ENEB - </a:t>
            </a:r>
            <a:r>
              <a:rPr dirty="0" err="1"/>
              <a:t>España</a:t>
            </a:r>
            <a:r>
              <a:rPr dirty="0"/>
              <a:t>) y de </a:t>
            </a:r>
            <a:r>
              <a:rPr dirty="0" err="1"/>
              <a:t>Gerencia</a:t>
            </a:r>
            <a:r>
              <a:rPr dirty="0"/>
              <a:t> de Marketing y </a:t>
            </a:r>
            <a:r>
              <a:rPr dirty="0" err="1"/>
              <a:t>Gestión</a:t>
            </a:r>
            <a:r>
              <a:rPr dirty="0"/>
              <a:t> </a:t>
            </a:r>
            <a:r>
              <a:rPr dirty="0" err="1"/>
              <a:t>Comercial</a:t>
            </a:r>
            <a:r>
              <a:rPr dirty="0"/>
              <a:t> </a:t>
            </a:r>
            <a:r>
              <a:rPr dirty="0" err="1"/>
              <a:t>en</a:t>
            </a:r>
            <a:r>
              <a:rPr dirty="0"/>
              <a:t> la Universidad </a:t>
            </a:r>
            <a:r>
              <a:rPr dirty="0" err="1"/>
              <a:t>Privada</a:t>
            </a:r>
            <a:r>
              <a:rPr dirty="0"/>
              <a:t> del Norte (UPN - Perú). CEO de </a:t>
            </a:r>
            <a:r>
              <a:rPr dirty="0" err="1"/>
              <a:t>Netdreams</a:t>
            </a:r>
            <a:r>
              <a:rPr dirty="0"/>
              <a:t>, </a:t>
            </a:r>
            <a:r>
              <a:rPr dirty="0" err="1"/>
              <a:t>consultora</a:t>
            </a:r>
            <a:r>
              <a:rPr dirty="0"/>
              <a:t> peruana </a:t>
            </a:r>
            <a:r>
              <a:rPr dirty="0" err="1"/>
              <a:t>especializada</a:t>
            </a:r>
            <a:r>
              <a:rPr dirty="0"/>
              <a:t> </a:t>
            </a:r>
            <a:r>
              <a:rPr dirty="0" err="1"/>
              <a:t>en</a:t>
            </a:r>
            <a:r>
              <a:rPr dirty="0"/>
              <a:t> </a:t>
            </a:r>
            <a:r>
              <a:rPr dirty="0" err="1"/>
              <a:t>soluciones</a:t>
            </a:r>
            <a:r>
              <a:rPr dirty="0"/>
              <a:t> </a:t>
            </a:r>
            <a:r>
              <a:rPr dirty="0" err="1"/>
              <a:t>móviles</a:t>
            </a:r>
            <a:r>
              <a:rPr dirty="0"/>
              <a:t>, con </a:t>
            </a:r>
            <a:r>
              <a:rPr dirty="0" err="1"/>
              <a:t>más</a:t>
            </a:r>
            <a:r>
              <a:rPr dirty="0"/>
              <a:t> de 15 </a:t>
            </a:r>
            <a:r>
              <a:rPr dirty="0" err="1"/>
              <a:t>años</a:t>
            </a:r>
            <a:r>
              <a:rPr dirty="0"/>
              <a:t> de </a:t>
            </a:r>
            <a:r>
              <a:rPr dirty="0" err="1"/>
              <a:t>experiencia</a:t>
            </a:r>
            <a:r>
              <a:rPr dirty="0"/>
              <a:t> </a:t>
            </a:r>
            <a:r>
              <a:rPr dirty="0" err="1"/>
              <a:t>en</a:t>
            </a:r>
            <a:r>
              <a:rPr dirty="0"/>
              <a:t> el </a:t>
            </a:r>
            <a:r>
              <a:rPr dirty="0" err="1"/>
              <a:t>mundo</a:t>
            </a:r>
            <a:r>
              <a:rPr dirty="0"/>
              <a:t> digital, </a:t>
            </a:r>
            <a:r>
              <a:rPr dirty="0" err="1"/>
              <a:t>habiendo</a:t>
            </a:r>
            <a:r>
              <a:rPr dirty="0"/>
              <a:t> </a:t>
            </a:r>
            <a:r>
              <a:rPr dirty="0" err="1"/>
              <a:t>sido</a:t>
            </a:r>
            <a:r>
              <a:rPr dirty="0"/>
              <a:t> el </a:t>
            </a:r>
            <a:r>
              <a:rPr dirty="0" err="1"/>
              <a:t>presidente</a:t>
            </a:r>
            <a:r>
              <a:rPr dirty="0"/>
              <a:t> del </a:t>
            </a:r>
            <a:r>
              <a:rPr dirty="0" err="1"/>
              <a:t>Comité</a:t>
            </a:r>
            <a:r>
              <a:rPr dirty="0"/>
              <a:t> de Marketing Mobile del IAB Perú.</a:t>
            </a:r>
          </a:p>
        </p:txBody>
      </p:sp>
      <p:pic>
        <p:nvPicPr>
          <p:cNvPr id="16" name="proyectosnetdreams.png" descr="proyectosnetdreams.png"/>
          <p:cNvPicPr>
            <a:picLocks noChangeAspect="1"/>
          </p:cNvPicPr>
          <p:nvPr/>
        </p:nvPicPr>
        <p:blipFill>
          <a:blip r:embed="rId2">
            <a:extLst/>
          </a:blip>
          <a:stretch>
            <a:fillRect/>
          </a:stretch>
        </p:blipFill>
        <p:spPr>
          <a:xfrm>
            <a:off x="105140" y="5377088"/>
            <a:ext cx="12750801" cy="3271957"/>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7"/>
            <a:ext cx="1016001" cy="93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39" y="164709"/>
            <a:ext cx="1016001" cy="93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3805061" cy="932128"/>
          </a:xfrm>
          <a:prstGeom prst="rect">
            <a:avLst/>
          </a:prstGeom>
          <a:solidFill>
            <a:schemeClr val="accent1">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3452868"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err="1" smtClean="0"/>
              <a:t>Wireflows</a:t>
            </a:r>
            <a:endParaRPr dirty="0"/>
          </a:p>
        </p:txBody>
      </p:sp>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
        <p:nvSpPr>
          <p:cNvPr id="14" name="Existe una variante, donde además de incluir el wireframe, añade información sobre el comportamiento y el flujo de navegación de la página. De ahí su nombre: la suma de wireframe y flowcharts."/>
          <p:cNvSpPr txBox="1"/>
          <p:nvPr/>
        </p:nvSpPr>
        <p:spPr>
          <a:xfrm>
            <a:off x="497540" y="1518056"/>
            <a:ext cx="11811600"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2800">
                <a:latin typeface="Roboto"/>
                <a:ea typeface="Roboto"/>
                <a:cs typeface="Roboto"/>
                <a:sym typeface="Roboto"/>
              </a:defRPr>
            </a:lvl1pPr>
          </a:lstStyle>
          <a:p>
            <a:r>
              <a:t>Existe una variante, donde además de incluir el wireframe, añade información sobre el comportamiento y el flujo de navegación de la página. </a:t>
            </a:r>
            <a:r>
              <a:rPr dirty="0"/>
              <a:t>De ahí su nombre: la suma de wireframe y flowcharts.</a:t>
            </a:r>
          </a:p>
        </p:txBody>
      </p:sp>
      <p:pic>
        <p:nvPicPr>
          <p:cNvPr id="15" name="full20.jpg" descr="full20.jpg"/>
          <p:cNvPicPr>
            <a:picLocks noChangeAspect="1"/>
          </p:cNvPicPr>
          <p:nvPr/>
        </p:nvPicPr>
        <p:blipFill>
          <a:blip r:embed="rId3">
            <a:extLst/>
          </a:blip>
          <a:stretch>
            <a:fillRect/>
          </a:stretch>
        </p:blipFill>
        <p:spPr>
          <a:xfrm>
            <a:off x="2041155" y="3415702"/>
            <a:ext cx="8922490" cy="6127493"/>
          </a:xfrm>
          <a:prstGeom prst="rect">
            <a:avLst/>
          </a:prstGeom>
          <a:ln w="12700">
            <a:miter lim="400000"/>
          </a:ln>
        </p:spPr>
      </p:pic>
    </p:spTree>
    <p:extLst>
      <p:ext uri="{BB962C8B-B14F-4D97-AF65-F5344CB8AC3E}">
        <p14:creationId xmlns:p14="http://schemas.microsoft.com/office/powerpoint/2010/main" val="1069020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5" name="MUCHAS GRACIAS"/>
          <p:cNvSpPr txBox="1"/>
          <p:nvPr/>
        </p:nvSpPr>
        <p:spPr>
          <a:xfrm>
            <a:off x="470568" y="3151655"/>
            <a:ext cx="12063663" cy="1308050"/>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nchor="ctr">
            <a:spAutoFit/>
          </a:bodyPr>
          <a:lstStyle>
            <a:lvl1pPr>
              <a:defRPr sz="8000" b="1">
                <a:solidFill>
                  <a:srgbClr val="53585F"/>
                </a:solidFill>
                <a:latin typeface="BebasNeue"/>
                <a:ea typeface="BebasNeue"/>
                <a:cs typeface="BebasNeue"/>
                <a:sym typeface="BebasNeue"/>
              </a:defRPr>
            </a:lvl1pPr>
          </a:lstStyle>
          <a:p>
            <a:r>
              <a:rPr dirty="0">
                <a:latin typeface="Arial" panose="020B0604020202020204" pitchFamily="34" charset="0"/>
                <a:cs typeface="Arial" panose="020B0604020202020204" pitchFamily="34" charset="0"/>
              </a:rPr>
              <a:t>MUCHAS GRACIAS</a:t>
            </a:r>
          </a:p>
        </p:txBody>
      </p:sp>
      <p:pic>
        <p:nvPicPr>
          <p:cNvPr id="3" name="Imagen 2">
            <a:extLst>
              <a:ext uri="{FF2B5EF4-FFF2-40B4-BE49-F238E27FC236}">
                <a16:creationId xmlns:a16="http://schemas.microsoft.com/office/drawing/2014/main" xmlns="" id="{E4D5A126-4573-4547-A22E-2BCECECBD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652" y="4459705"/>
            <a:ext cx="6059148" cy="386389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6366802" cy="863984"/>
          </a:xfrm>
          <a:prstGeom prst="rect">
            <a:avLst/>
          </a:prstGeom>
          <a:solidFill>
            <a:schemeClr val="accent6">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5419753"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Reglas del curso</a:t>
            </a:r>
            <a:endParaRPr dirty="0"/>
          </a:p>
        </p:txBody>
      </p:sp>
      <p:sp>
        <p:nvSpPr>
          <p:cNvPr id="8" name="Marcador de contenido 6"/>
          <p:cNvSpPr txBox="1">
            <a:spLocks/>
          </p:cNvSpPr>
          <p:nvPr/>
        </p:nvSpPr>
        <p:spPr>
          <a:xfrm>
            <a:off x="886394" y="2012905"/>
            <a:ext cx="11103928" cy="3251426"/>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nchor="t" anchorCtr="0">
            <a:no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hangingPunct="1"/>
            <a:r>
              <a:rPr lang="es-ES" altLang="es-ES_tradnl" sz="2400" dirty="0" smtClean="0">
                <a:latin typeface="Roboto" charset="0"/>
                <a:ea typeface="Roboto" charset="0"/>
                <a:cs typeface="Roboto" charset="0"/>
              </a:rPr>
              <a:t>Celulares en silencio y prohibido hablar por teléfono en clase</a:t>
            </a:r>
          </a:p>
          <a:p>
            <a:pPr hangingPunct="1"/>
            <a:r>
              <a:rPr lang="es-ES" altLang="es-ES_tradnl" sz="2400" dirty="0" smtClean="0">
                <a:latin typeface="Roboto" charset="0"/>
                <a:ea typeface="Roboto" charset="0"/>
                <a:cs typeface="Roboto" charset="0"/>
              </a:rPr>
              <a:t>Todas las clases se tomará lista </a:t>
            </a:r>
          </a:p>
          <a:p>
            <a:pPr hangingPunct="1"/>
            <a:r>
              <a:rPr lang="es-ES" altLang="es-ES_tradnl" sz="2400" dirty="0" smtClean="0">
                <a:latin typeface="Roboto" charset="0"/>
                <a:ea typeface="Roboto" charset="0"/>
                <a:cs typeface="Roboto" charset="0"/>
              </a:rPr>
              <a:t>Recordarles que hay una tolerancia de ingreso </a:t>
            </a:r>
          </a:p>
          <a:p>
            <a:pPr hangingPunct="1"/>
            <a:r>
              <a:rPr lang="es-ES" altLang="es-ES_tradnl" sz="2400" dirty="0" smtClean="0">
                <a:latin typeface="Roboto" charset="0"/>
                <a:ea typeface="Roboto" charset="0"/>
                <a:cs typeface="Roboto" charset="0"/>
              </a:rPr>
              <a:t>No se puede comer en clase</a:t>
            </a:r>
            <a:endParaRPr lang="es-ES" altLang="es-ES_tradnl" sz="2400" dirty="0">
              <a:latin typeface="Roboto" charset="0"/>
              <a:ea typeface="Roboto" charset="0"/>
              <a:cs typeface="Roboto" charset="0"/>
            </a:endParaRPr>
          </a:p>
        </p:txBody>
      </p:sp>
      <p:pic>
        <p:nvPicPr>
          <p:cNvPr id="13" name="Imagen 12">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Tree>
    <p:extLst>
      <p:ext uri="{BB962C8B-B14F-4D97-AF65-F5344CB8AC3E}">
        <p14:creationId xmlns:p14="http://schemas.microsoft.com/office/powerpoint/2010/main" val="5509828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6" y="164710"/>
            <a:ext cx="6366802" cy="863984"/>
          </a:xfrm>
          <a:prstGeom prst="rect">
            <a:avLst/>
          </a:prstGeom>
          <a:solidFill>
            <a:schemeClr val="accent6">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5419753"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Reglas del curso</a:t>
            </a:r>
            <a:endParaRPr dirty="0"/>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955" y="1447800"/>
            <a:ext cx="8305800" cy="8305800"/>
          </a:xfrm>
          <a:prstGeom prst="rect">
            <a:avLst/>
          </a:prstGeom>
        </p:spPr>
      </p:pic>
      <p:pic>
        <p:nvPicPr>
          <p:cNvPr id="14" name="Imagen 13">
            <a:extLst>
              <a:ext uri="{FF2B5EF4-FFF2-40B4-BE49-F238E27FC236}">
                <a16:creationId xmlns="" xmlns:a16="http://schemas.microsoft.com/office/drawing/2014/main" id="{2DE685CC-C07F-47CB-888D-B64009E83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Tree>
    <p:extLst>
      <p:ext uri="{BB962C8B-B14F-4D97-AF65-F5344CB8AC3E}">
        <p14:creationId xmlns:p14="http://schemas.microsoft.com/office/powerpoint/2010/main" val="78569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atOff val="-3355"/>
            <a:lumOff val="26614"/>
          </a:schemeClr>
        </a:solidFill>
        <a:effectLst/>
      </p:bgPr>
    </p:bg>
    <p:spTree>
      <p:nvGrpSpPr>
        <p:cNvPr id="1" name=""/>
        <p:cNvGrpSpPr/>
        <p:nvPr/>
      </p:nvGrpSpPr>
      <p:grpSpPr>
        <a:xfrm>
          <a:off x="0" y="0"/>
          <a:ext cx="0" cy="0"/>
          <a:chOff x="0" y="0"/>
          <a:chExt cx="0" cy="0"/>
        </a:xfrm>
      </p:grpSpPr>
      <p:sp>
        <p:nvSpPr>
          <p:cNvPr id="138" name="Rectángulo"/>
          <p:cNvSpPr/>
          <p:nvPr/>
        </p:nvSpPr>
        <p:spPr>
          <a:xfrm>
            <a:off x="2036" y="3556000"/>
            <a:ext cx="13000728" cy="1397000"/>
          </a:xfrm>
          <a:prstGeom prst="rect">
            <a:avLst/>
          </a:prstGeom>
          <a:solidFill>
            <a:srgbClr val="DCDEE0"/>
          </a:solidFill>
          <a:ln w="12700">
            <a:miter lim="400000"/>
          </a:ln>
        </p:spPr>
        <p:txBody>
          <a:bodyPr lIns="38100" tIns="38100" rIns="38100" bIns="38100" anchor="ctr"/>
          <a:lstStyle/>
          <a:p>
            <a:pPr>
              <a:defRPr sz="2200">
                <a:solidFill>
                  <a:srgbClr val="A6AAA9"/>
                </a:solidFill>
              </a:defRPr>
            </a:pPr>
            <a:endParaRPr/>
          </a:p>
        </p:txBody>
      </p:sp>
      <p:sp>
        <p:nvSpPr>
          <p:cNvPr id="139" name="EL MUNDO DIGITAL"/>
          <p:cNvSpPr txBox="1"/>
          <p:nvPr/>
        </p:nvSpPr>
        <p:spPr>
          <a:xfrm>
            <a:off x="889000" y="3587652"/>
            <a:ext cx="12113764" cy="1333698"/>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anchor="ctr">
            <a:spAutoFit/>
          </a:bodyPr>
          <a:lstStyle>
            <a:lvl1pPr algn="l">
              <a:defRPr sz="8000" b="1">
                <a:solidFill>
                  <a:srgbClr val="53585F"/>
                </a:solidFill>
                <a:latin typeface="BebasNeue"/>
                <a:ea typeface="BebasNeue"/>
                <a:cs typeface="BebasNeue"/>
                <a:sym typeface="BebasNeue"/>
              </a:defRPr>
            </a:lvl1pPr>
          </a:lstStyle>
          <a:p>
            <a:r>
              <a:rPr lang="es-ES" smtClean="0"/>
              <a:t>PRINICIPOS DE DISEÑO</a:t>
            </a:r>
            <a:endParaRPr dirty="0"/>
          </a:p>
        </p:txBody>
      </p:sp>
      <p:pic>
        <p:nvPicPr>
          <p:cNvPr id="140" name="Imagen" descr="Imagen"/>
          <p:cNvPicPr>
            <a:picLocks/>
          </p:cNvPicPr>
          <p:nvPr/>
        </p:nvPicPr>
        <p:blipFill>
          <a:blip r:embed="rId2">
            <a:extLst/>
          </a:blip>
          <a:stretch>
            <a:fillRect/>
          </a:stretch>
        </p:blipFill>
        <p:spPr>
          <a:xfrm rot="16200000">
            <a:off x="-570409" y="4120505"/>
            <a:ext cx="1401234" cy="267991"/>
          </a:xfrm>
          <a:prstGeom prst="rect">
            <a:avLst/>
          </a:prstGeom>
          <a:ln w="12700">
            <a:miter lim="400000"/>
          </a:ln>
        </p:spPr>
      </p:pic>
      <p:pic>
        <p:nvPicPr>
          <p:cNvPr id="141" name="Imagen" descr="Imagen"/>
          <p:cNvPicPr>
            <a:picLocks noChangeAspect="1"/>
          </p:cNvPicPr>
          <p:nvPr/>
        </p:nvPicPr>
        <p:blipFill>
          <a:blip r:embed="rId3">
            <a:extLst/>
          </a:blip>
          <a:stretch>
            <a:fillRect/>
          </a:stretch>
        </p:blipFill>
        <p:spPr>
          <a:xfrm>
            <a:off x="902494" y="5720842"/>
            <a:ext cx="3544144" cy="316175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5" y="164710"/>
            <a:ext cx="11786468"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11887497" cy="1000274"/>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La Web como </a:t>
            </a:r>
            <a:r>
              <a:rPr lang="es-ES" smtClean="0"/>
              <a:t>elemento publicitario</a:t>
            </a:r>
            <a:endParaRPr dirty="0"/>
          </a:p>
        </p:txBody>
      </p:sp>
      <p:pic>
        <p:nvPicPr>
          <p:cNvPr id="7" name="aida-1200x630.jpg" descr="aida-1200x630.jpg"/>
          <p:cNvPicPr>
            <a:picLocks noChangeAspect="1"/>
          </p:cNvPicPr>
          <p:nvPr/>
        </p:nvPicPr>
        <p:blipFill>
          <a:blip r:embed="rId2">
            <a:extLst/>
          </a:blip>
          <a:stretch>
            <a:fillRect/>
          </a:stretch>
        </p:blipFill>
        <p:spPr>
          <a:xfrm>
            <a:off x="0" y="1478494"/>
            <a:ext cx="13004801" cy="6827521"/>
          </a:xfrm>
          <a:prstGeom prst="rect">
            <a:avLst/>
          </a:prstGeom>
          <a:ln w="12700">
            <a:miter lim="400000"/>
          </a:ln>
        </p:spPr>
      </p:pic>
      <p:pic>
        <p:nvPicPr>
          <p:cNvPr id="8" name="Imagen 7">
            <a:extLst>
              <a:ext uri="{FF2B5EF4-FFF2-40B4-BE49-F238E27FC236}">
                <a16:creationId xmlns="" xmlns:a16="http://schemas.microsoft.com/office/drawing/2014/main" id="{2DE685CC-C07F-47CB-888D-B64009E83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Tree>
    <p:extLst>
      <p:ext uri="{BB962C8B-B14F-4D97-AF65-F5344CB8AC3E}">
        <p14:creationId xmlns:p14="http://schemas.microsoft.com/office/powerpoint/2010/main" val="10274997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5" y="164710"/>
            <a:ext cx="5829805"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5570436"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Conversión Web</a:t>
            </a:r>
            <a:endParaRPr dirty="0"/>
          </a:p>
        </p:txBody>
      </p:sp>
      <p:pic>
        <p:nvPicPr>
          <p:cNvPr id="8" name="Marketing-funnel.jpg" descr="Marketing-funnel.jpg"/>
          <p:cNvPicPr>
            <a:picLocks noChangeAspect="1"/>
          </p:cNvPicPr>
          <p:nvPr/>
        </p:nvPicPr>
        <p:blipFill>
          <a:blip r:embed="rId2">
            <a:extLst/>
          </a:blip>
          <a:stretch>
            <a:fillRect/>
          </a:stretch>
        </p:blipFill>
        <p:spPr>
          <a:xfrm>
            <a:off x="1266798" y="1760749"/>
            <a:ext cx="10320605" cy="7276026"/>
          </a:xfrm>
          <a:prstGeom prst="rect">
            <a:avLst/>
          </a:prstGeom>
          <a:ln w="12700">
            <a:miter lim="400000"/>
          </a:ln>
        </p:spPr>
      </p:pic>
      <p:pic>
        <p:nvPicPr>
          <p:cNvPr id="13" name="Imagen 12">
            <a:extLst>
              <a:ext uri="{FF2B5EF4-FFF2-40B4-BE49-F238E27FC236}">
                <a16:creationId xmlns="" xmlns:a16="http://schemas.microsoft.com/office/drawing/2014/main" id="{2DE685CC-C07F-47CB-888D-B64009E83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Tree>
    <p:extLst>
      <p:ext uri="{BB962C8B-B14F-4D97-AF65-F5344CB8AC3E}">
        <p14:creationId xmlns:p14="http://schemas.microsoft.com/office/powerpoint/2010/main" val="15176747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5" y="164710"/>
            <a:ext cx="10401805"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10270440"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Estructura semántica HTML 5</a:t>
            </a:r>
            <a:endParaRPr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03" y="1480456"/>
            <a:ext cx="5576688" cy="4182516"/>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243" y="1480456"/>
            <a:ext cx="5709557" cy="4265088"/>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221" y="5745544"/>
            <a:ext cx="7556139" cy="3238345"/>
          </a:xfrm>
          <a:prstGeom prst="rect">
            <a:avLst/>
          </a:prstGeom>
        </p:spPr>
      </p:pic>
      <p:pic>
        <p:nvPicPr>
          <p:cNvPr id="13" name="Imagen 12">
            <a:extLst>
              <a:ext uri="{FF2B5EF4-FFF2-40B4-BE49-F238E27FC236}">
                <a16:creationId xmlns="" xmlns:a16="http://schemas.microsoft.com/office/drawing/2014/main" id="{2DE685CC-C07F-47CB-888D-B64009E83D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spTree>
    <p:extLst>
      <p:ext uri="{BB962C8B-B14F-4D97-AF65-F5344CB8AC3E}">
        <p14:creationId xmlns:p14="http://schemas.microsoft.com/office/powerpoint/2010/main" val="59942346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p:cNvSpPr/>
          <p:nvPr/>
        </p:nvSpPr>
        <p:spPr>
          <a:xfrm rot="10800000" flipH="1">
            <a:off x="2603" y="164708"/>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0" name="Triángulo"/>
          <p:cNvSpPr/>
          <p:nvPr/>
        </p:nvSpPr>
        <p:spPr>
          <a:xfrm flipH="1">
            <a:off x="105140" y="164709"/>
            <a:ext cx="1016001" cy="863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60000"/>
              <a:lumOff val="40000"/>
            </a:schemeClr>
          </a:solidFill>
          <a:ln w="12700">
            <a:miter lim="400000"/>
          </a:ln>
        </p:spPr>
        <p:txBody>
          <a:bodyPr lIns="38100" tIns="38100" rIns="38100" bIns="38100" anchor="ctr"/>
          <a:lstStyle/>
          <a:p>
            <a:pPr>
              <a:defRPr sz="2200">
                <a:solidFill>
                  <a:srgbClr val="FFFFFF"/>
                </a:solidFill>
              </a:defRPr>
            </a:pPr>
            <a:endParaRPr/>
          </a:p>
        </p:txBody>
      </p:sp>
      <p:sp>
        <p:nvSpPr>
          <p:cNvPr id="11" name="Rectángulo"/>
          <p:cNvSpPr/>
          <p:nvPr/>
        </p:nvSpPr>
        <p:spPr>
          <a:xfrm>
            <a:off x="1119635" y="164710"/>
            <a:ext cx="7358159" cy="863984"/>
          </a:xfrm>
          <a:prstGeom prst="rect">
            <a:avLst/>
          </a:prstGeom>
          <a:solidFill>
            <a:schemeClr val="accent5">
              <a:lumMod val="60000"/>
              <a:lumOff val="40000"/>
            </a:schemeClr>
          </a:solidFill>
          <a:ln w="12700">
            <a:miter lim="400000"/>
          </a:ln>
        </p:spPr>
        <p:txBody>
          <a:bodyPr lIns="38100" tIns="38100" rIns="38100" bIns="38100" anchor="ctr"/>
          <a:lstStyle/>
          <a:p>
            <a:pPr>
              <a:defRPr sz="2200">
                <a:solidFill>
                  <a:srgbClr val="FFFFFF">
                    <a:alpha val="90000"/>
                  </a:srgbClr>
                </a:solidFill>
              </a:defRPr>
            </a:pPr>
            <a:endParaRPr/>
          </a:p>
        </p:txBody>
      </p:sp>
      <p:sp>
        <p:nvSpPr>
          <p:cNvPr id="12" name="PRESENTACIÓN"/>
          <p:cNvSpPr txBox="1"/>
          <p:nvPr/>
        </p:nvSpPr>
        <p:spPr>
          <a:xfrm>
            <a:off x="1018605" y="96565"/>
            <a:ext cx="7192675" cy="1000274"/>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6000" b="1">
                <a:solidFill>
                  <a:srgbClr val="FFFFFF"/>
                </a:solidFill>
                <a:effectLst>
                  <a:outerShdw blurRad="12700" dist="76200" dir="2700000" rotWithShape="0">
                    <a:srgbClr val="000000">
                      <a:alpha val="40000"/>
                    </a:srgbClr>
                  </a:outerShdw>
                </a:effectLst>
                <a:latin typeface="BebasNeue"/>
                <a:ea typeface="BebasNeue"/>
                <a:cs typeface="BebasNeue"/>
                <a:sym typeface="BebasNeue"/>
              </a:defRPr>
            </a:lvl1pPr>
          </a:lstStyle>
          <a:p>
            <a:r>
              <a:rPr lang="es-ES" dirty="0" smtClean="0"/>
              <a:t>Posicionamiento SEO</a:t>
            </a:r>
            <a:endParaRPr dirty="0"/>
          </a:p>
        </p:txBody>
      </p:sp>
      <p:pic>
        <p:nvPicPr>
          <p:cNvPr id="13" name="Imagen 12">
            <a:extLst>
              <a:ext uri="{FF2B5EF4-FFF2-40B4-BE49-F238E27FC236}">
                <a16:creationId xmlns="" xmlns:a16="http://schemas.microsoft.com/office/drawing/2014/main" id="{2DE685CC-C07F-47CB-888D-B64009E8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557" y="8331204"/>
            <a:ext cx="1483384" cy="110536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465" y="3452387"/>
            <a:ext cx="6453051" cy="4567890"/>
          </a:xfrm>
          <a:prstGeom prst="rect">
            <a:avLst/>
          </a:prstGeom>
        </p:spPr>
      </p:pic>
      <p:sp>
        <p:nvSpPr>
          <p:cNvPr id="6" name="Rectángulo 5"/>
          <p:cNvSpPr/>
          <p:nvPr/>
        </p:nvSpPr>
        <p:spPr>
          <a:xfrm>
            <a:off x="207555" y="1397450"/>
            <a:ext cx="10869748" cy="1754326"/>
          </a:xfrm>
          <a:prstGeom prst="rect">
            <a:avLst/>
          </a:prstGeom>
        </p:spPr>
        <p:txBody>
          <a:bodyPr wrap="square">
            <a:spAutoFit/>
          </a:bodyPr>
          <a:lstStyle/>
          <a:p>
            <a:pPr algn="l"/>
            <a:r>
              <a:rPr lang="es-ES_tradnl" smtClean="0">
                <a:latin typeface="Roboto" charset="0"/>
                <a:ea typeface="Roboto" charset="0"/>
                <a:cs typeface="Roboto" charset="0"/>
              </a:rPr>
              <a:t>SEO es </a:t>
            </a:r>
            <a:r>
              <a:rPr lang="es-ES_tradnl">
                <a:latin typeface="Roboto" charset="0"/>
                <a:ea typeface="Roboto" charset="0"/>
                <a:cs typeface="Roboto" charset="0"/>
              </a:rPr>
              <a:t>el proceso de mejorar la visibilidad de un sitio web en los resultados orgánicos de los diferentes buscadores.</a:t>
            </a:r>
          </a:p>
        </p:txBody>
      </p:sp>
    </p:spTree>
    <p:extLst>
      <p:ext uri="{BB962C8B-B14F-4D97-AF65-F5344CB8AC3E}">
        <p14:creationId xmlns:p14="http://schemas.microsoft.com/office/powerpoint/2010/main" val="156687303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919</TotalTime>
  <Words>917</Words>
  <Application>Microsoft Macintosh PowerPoint</Application>
  <PresentationFormat>Personalizado</PresentationFormat>
  <Paragraphs>67</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Avenir Roman</vt:lpstr>
      <vt:lpstr>BebasNeue</vt:lpstr>
      <vt:lpstr>Helvetica</vt:lpstr>
      <vt:lpstr>Helvetica Light</vt:lpstr>
      <vt:lpstr>Roboto</vt:lpstr>
      <vt:lpstr>Roboto-Regular</vt:lpstr>
      <vt:lpstr>Arial</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Rafael Gonzalez Otoya</cp:lastModifiedBy>
  <cp:revision>25</cp:revision>
  <dcterms:modified xsi:type="dcterms:W3CDTF">2018-08-20T13:19:05Z</dcterms:modified>
</cp:coreProperties>
</file>