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8.xml.rels" ContentType="application/vnd.openxmlformats-package.relationships+xml"/>
  <Override PartName="/ppt/notesSlides/notesSlide18.xml" ContentType="application/vnd.openxmlformats-officedocument.presentationml.notesSlide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4.png" ContentType="image/png"/>
  <Override PartName="/ppt/media/image23.png" ContentType="image/png"/>
  <Override PartName="/ppt/media/image22.png" ContentType="image/png"/>
  <Override PartName="/ppt/media/image20.png" ContentType="image/png"/>
  <Override PartName="/ppt/media/image19.jpeg" ContentType="image/jpeg"/>
  <Override PartName="/ppt/media/image18.jpeg" ContentType="image/jpeg"/>
  <Override PartName="/ppt/media/image17.png" ContentType="image/png"/>
  <Override PartName="/ppt/media/image14.png" ContentType="image/png"/>
  <Override PartName="/ppt/media/image16.png" ContentType="image/png"/>
  <Override PartName="/ppt/media/image21.jpeg" ContentType="image/jpeg"/>
  <Override PartName="/ppt/media/image13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10.jpeg" ContentType="image/jpeg"/>
  <Override PartName="/ppt/media/image5.png" ContentType="image/png"/>
  <Override PartName="/ppt/media/image12.jpeg" ContentType="image/jpe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pt-BR" sz="2000">
                <a:latin typeface="Arial"/>
              </a:rPr>
              <a:t>Clique para editar o formato de notas</a:t>
            </a:r>
            <a:endParaRPr/>
          </a:p>
        </p:txBody>
      </p:sp>
      <p:sp>
        <p:nvSpPr>
          <p:cNvPr id="35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pt-BR" sz="1400">
                <a:latin typeface="Times New Roman"/>
              </a:rPr>
              <a:t>&lt;cabeçalho&gt;</a:t>
            </a:r>
            <a:endParaRPr/>
          </a:p>
        </p:txBody>
      </p:sp>
      <p:sp>
        <p:nvSpPr>
          <p:cNvPr id="35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pt-BR" sz="1400">
                <a:latin typeface="Times New Roman"/>
              </a:rPr>
              <a:t>&lt;data/hora&gt;</a:t>
            </a:r>
            <a:endParaRPr/>
          </a:p>
        </p:txBody>
      </p:sp>
      <p:sp>
        <p:nvSpPr>
          <p:cNvPr id="35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pt-BR" sz="1400">
                <a:latin typeface="Times New Roman"/>
              </a:rPr>
              <a:t>&lt;rodapé&gt;</a:t>
            </a:r>
            <a:endParaRPr/>
          </a:p>
        </p:txBody>
      </p:sp>
      <p:sp>
        <p:nvSpPr>
          <p:cNvPr id="35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9033F59-1339-4552-806B-35BD1E9CB057}" type="slidenum">
              <a:rPr lang="pt-BR" sz="1400">
                <a:latin typeface="Times New Roman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100">
                <a:latin typeface="Arial"/>
              </a:rPr>
              <a:t>adicionar imagens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2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7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8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9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0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1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2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3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4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5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6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7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8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9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 flipH="1">
            <a:off x="-720" y="1000800"/>
            <a:ext cx="187560" cy="308700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 flipH="1">
            <a:off x="187200" y="1000800"/>
            <a:ext cx="7126200" cy="308700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685800" y="1699920"/>
            <a:ext cx="6400440" cy="1000080"/>
          </a:xfrm>
          <a:prstGeom prst="rect">
            <a:avLst/>
          </a:prstGeom>
        </p:spPr>
        <p:txBody>
          <a:bodyPr tIns="91440" bIns="91440" anchor="b"/>
          <a:p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6A296BD-0931-4556-B508-095D691247A0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54" name="PlaceHolder 5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0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1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2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3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4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5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6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7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8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9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0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1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2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3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4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5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6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7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8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9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0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1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2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3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4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5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6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7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8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9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0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1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2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3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4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5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6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7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8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9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0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1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2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3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4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5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6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7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8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9" name="CustomShape 51"/>
          <p:cNvSpPr/>
          <p:nvPr/>
        </p:nvSpPr>
        <p:spPr>
          <a:xfrm flipH="1">
            <a:off x="-720" y="-9000"/>
            <a:ext cx="187560" cy="120924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140" name="CustomShape 52"/>
          <p:cNvSpPr/>
          <p:nvPr/>
        </p:nvSpPr>
        <p:spPr>
          <a:xfrm flipH="1">
            <a:off x="187560" y="-9000"/>
            <a:ext cx="7817760" cy="120924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141" name="PlaceHolder 53"/>
          <p:cNvSpPr>
            <a:spLocks noGrp="1"/>
          </p:cNvSpPr>
          <p:nvPr>
            <p:ph type="title"/>
          </p:nvPr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42" name="PlaceHolder 54"/>
          <p:cNvSpPr>
            <a:spLocks noGrp="1"/>
          </p:cNvSpPr>
          <p:nvPr>
            <p:ph type="body"/>
          </p:nvPr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143" name="PlaceHolder 55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0205FA-69A0-48AE-9BC9-AC87EC7A92EF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9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0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1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2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3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4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5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6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7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8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9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0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1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2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3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4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5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6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7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8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9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0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1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2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3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4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5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6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7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8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9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0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1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2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3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4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5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6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7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8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9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0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1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2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3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4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5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6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7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8" name="CustomShape 51"/>
          <p:cNvSpPr/>
          <p:nvPr/>
        </p:nvSpPr>
        <p:spPr>
          <a:xfrm flipH="1">
            <a:off x="8964000" y="4623840"/>
            <a:ext cx="187560" cy="52092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229" name="CustomShape 52"/>
          <p:cNvSpPr/>
          <p:nvPr/>
        </p:nvSpPr>
        <p:spPr>
          <a:xfrm flipH="1">
            <a:off x="3866760" y="4623840"/>
            <a:ext cx="5097600" cy="52092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230" name="PlaceHolder 53"/>
          <p:cNvSpPr>
            <a:spLocks noGrp="1"/>
          </p:cNvSpPr>
          <p:nvPr>
            <p:ph type="body"/>
          </p:nvPr>
        </p:nvSpPr>
        <p:spPr>
          <a:xfrm>
            <a:off x="3866760" y="4623840"/>
            <a:ext cx="5097600" cy="52092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7.º Nível da estrutura de tópicos</a:t>
            </a:r>
            <a:endParaRPr/>
          </a:p>
        </p:txBody>
      </p:sp>
      <p:sp>
        <p:nvSpPr>
          <p:cNvPr id="231" name="PlaceHolder 54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C4186DF-97C1-4C16-9069-FA3B3F81E8C6}" type="slidenum">
              <a:rPr lang="pt-BR" sz="1400">
                <a:solidFill>
                  <a:srgbClr val="efede2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232" name="PlaceHolder 5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400">
                <a:latin typeface="Arial"/>
              </a:rPr>
              <a:t>Clique para editar o formato do texto do título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3840" y="18288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8" name="CustomShape 2"/>
          <p:cNvSpPr/>
          <p:nvPr/>
        </p:nvSpPr>
        <p:spPr>
          <a:xfrm rot="16200000">
            <a:off x="-827280" y="105480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9" name="CustomShape 3"/>
          <p:cNvSpPr/>
          <p:nvPr/>
        </p:nvSpPr>
        <p:spPr>
          <a:xfrm>
            <a:off x="33840" y="35424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0" name="CustomShape 4"/>
          <p:cNvSpPr/>
          <p:nvPr/>
        </p:nvSpPr>
        <p:spPr>
          <a:xfrm>
            <a:off x="33840" y="52596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1" name="CustomShape 5"/>
          <p:cNvSpPr/>
          <p:nvPr/>
        </p:nvSpPr>
        <p:spPr>
          <a:xfrm>
            <a:off x="33840" y="69732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2" name="CustomShape 6"/>
          <p:cNvSpPr/>
          <p:nvPr/>
        </p:nvSpPr>
        <p:spPr>
          <a:xfrm>
            <a:off x="33840" y="86868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3" name="CustomShape 7"/>
          <p:cNvSpPr/>
          <p:nvPr/>
        </p:nvSpPr>
        <p:spPr>
          <a:xfrm>
            <a:off x="33840" y="104004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4" name="CustomShape 8"/>
          <p:cNvSpPr/>
          <p:nvPr/>
        </p:nvSpPr>
        <p:spPr>
          <a:xfrm>
            <a:off x="33840" y="121176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5" name="CustomShape 9"/>
          <p:cNvSpPr/>
          <p:nvPr/>
        </p:nvSpPr>
        <p:spPr>
          <a:xfrm>
            <a:off x="33840" y="138312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6" name="CustomShape 10"/>
          <p:cNvSpPr/>
          <p:nvPr/>
        </p:nvSpPr>
        <p:spPr>
          <a:xfrm>
            <a:off x="33840" y="155448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7" name="CustomShape 11"/>
          <p:cNvSpPr/>
          <p:nvPr/>
        </p:nvSpPr>
        <p:spPr>
          <a:xfrm>
            <a:off x="33840" y="172584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8" name="CustomShape 12"/>
          <p:cNvSpPr/>
          <p:nvPr/>
        </p:nvSpPr>
        <p:spPr>
          <a:xfrm rot="16200000">
            <a:off x="-471600" y="92772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9" name="CustomShape 13"/>
          <p:cNvSpPr/>
          <p:nvPr/>
        </p:nvSpPr>
        <p:spPr>
          <a:xfrm rot="16200000">
            <a:off x="-71280" y="75996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0" name="CustomShape 14"/>
          <p:cNvSpPr/>
          <p:nvPr/>
        </p:nvSpPr>
        <p:spPr>
          <a:xfrm rot="16200000">
            <a:off x="253440" y="66456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1" name="CustomShape 15"/>
          <p:cNvSpPr/>
          <p:nvPr/>
        </p:nvSpPr>
        <p:spPr>
          <a:xfrm rot="16200000">
            <a:off x="556200" y="59148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2" name="CustomShape 16"/>
          <p:cNvSpPr/>
          <p:nvPr/>
        </p:nvSpPr>
        <p:spPr>
          <a:xfrm rot="16200000">
            <a:off x="846360" y="53136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3" name="CustomShape 17"/>
          <p:cNvSpPr/>
          <p:nvPr/>
        </p:nvSpPr>
        <p:spPr>
          <a:xfrm rot="16200000">
            <a:off x="1155600" y="45180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4" name="CustomShape 18"/>
          <p:cNvSpPr/>
          <p:nvPr/>
        </p:nvSpPr>
        <p:spPr>
          <a:xfrm rot="16200000">
            <a:off x="1442520" y="39492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5" name="CustomShape 19"/>
          <p:cNvSpPr/>
          <p:nvPr/>
        </p:nvSpPr>
        <p:spPr>
          <a:xfrm rot="16200000">
            <a:off x="1734120" y="32976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6" name="CustomShape 20"/>
          <p:cNvSpPr/>
          <p:nvPr/>
        </p:nvSpPr>
        <p:spPr>
          <a:xfrm rot="16200000">
            <a:off x="2011680" y="28188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7" name="CustomShape 21"/>
          <p:cNvSpPr/>
          <p:nvPr/>
        </p:nvSpPr>
        <p:spPr>
          <a:xfrm rot="16200000">
            <a:off x="2304720" y="21816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8" name="CustomShape 22"/>
          <p:cNvSpPr/>
          <p:nvPr/>
        </p:nvSpPr>
        <p:spPr>
          <a:xfrm rot="16200000">
            <a:off x="2604600" y="1483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9" name="CustomShape 23"/>
          <p:cNvSpPr/>
          <p:nvPr/>
        </p:nvSpPr>
        <p:spPr>
          <a:xfrm rot="16200000">
            <a:off x="2872440" y="11052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0" name="CustomShape 24"/>
          <p:cNvSpPr/>
          <p:nvPr/>
        </p:nvSpPr>
        <p:spPr>
          <a:xfrm rot="16200000">
            <a:off x="3138120" y="7596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1" name="CustomShape 25"/>
          <p:cNvSpPr/>
          <p:nvPr/>
        </p:nvSpPr>
        <p:spPr>
          <a:xfrm rot="16200000">
            <a:off x="3379680" y="626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2" name="CustomShape 26"/>
          <p:cNvSpPr/>
          <p:nvPr/>
        </p:nvSpPr>
        <p:spPr>
          <a:xfrm rot="10800000">
            <a:off x="5893200" y="4959360"/>
            <a:ext cx="32508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3" name="CustomShape 27"/>
          <p:cNvSpPr/>
          <p:nvPr/>
        </p:nvSpPr>
        <p:spPr>
          <a:xfrm rot="5400000">
            <a:off x="7901280" y="4087440"/>
            <a:ext cx="21042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4" name="CustomShape 28"/>
          <p:cNvSpPr/>
          <p:nvPr/>
        </p:nvSpPr>
        <p:spPr>
          <a:xfrm rot="10800000">
            <a:off x="6477480" y="4788000"/>
            <a:ext cx="266652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5" name="CustomShape 29"/>
          <p:cNvSpPr/>
          <p:nvPr/>
        </p:nvSpPr>
        <p:spPr>
          <a:xfrm rot="10800000">
            <a:off x="6976800" y="4616640"/>
            <a:ext cx="216720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6" name="CustomShape 30"/>
          <p:cNvSpPr/>
          <p:nvPr/>
        </p:nvSpPr>
        <p:spPr>
          <a:xfrm rot="10800000">
            <a:off x="7281720" y="4445280"/>
            <a:ext cx="18622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7" name="CustomShape 31"/>
          <p:cNvSpPr/>
          <p:nvPr/>
        </p:nvSpPr>
        <p:spPr>
          <a:xfrm rot="10800000">
            <a:off x="7654320" y="4273560"/>
            <a:ext cx="14896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8" name="CustomShape 32"/>
          <p:cNvSpPr/>
          <p:nvPr/>
        </p:nvSpPr>
        <p:spPr>
          <a:xfrm rot="10800000">
            <a:off x="7925040" y="4102200"/>
            <a:ext cx="12189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9" name="CustomShape 33"/>
          <p:cNvSpPr/>
          <p:nvPr/>
        </p:nvSpPr>
        <p:spPr>
          <a:xfrm rot="10800000">
            <a:off x="8153640" y="3931200"/>
            <a:ext cx="9903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0" name="CustomShape 34"/>
          <p:cNvSpPr/>
          <p:nvPr/>
        </p:nvSpPr>
        <p:spPr>
          <a:xfrm rot="10800000">
            <a:off x="8399160" y="3759840"/>
            <a:ext cx="74484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1" name="CustomShape 35"/>
          <p:cNvSpPr/>
          <p:nvPr/>
        </p:nvSpPr>
        <p:spPr>
          <a:xfrm rot="10800000">
            <a:off x="8610840" y="3588120"/>
            <a:ext cx="53316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2" name="CustomShape 36"/>
          <p:cNvSpPr/>
          <p:nvPr/>
        </p:nvSpPr>
        <p:spPr>
          <a:xfrm rot="10800000">
            <a:off x="8881920" y="3416760"/>
            <a:ext cx="262080" cy="72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3" name="CustomShape 37"/>
          <p:cNvSpPr/>
          <p:nvPr/>
        </p:nvSpPr>
        <p:spPr>
          <a:xfrm rot="5400000">
            <a:off x="7799040" y="4214880"/>
            <a:ext cx="18507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4" name="CustomShape 38"/>
          <p:cNvSpPr/>
          <p:nvPr/>
        </p:nvSpPr>
        <p:spPr>
          <a:xfrm rot="5400000">
            <a:off x="7736400" y="4382280"/>
            <a:ext cx="15130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5" name="CustomShape 39"/>
          <p:cNvSpPr/>
          <p:nvPr/>
        </p:nvSpPr>
        <p:spPr>
          <a:xfrm rot="5400000">
            <a:off x="7601400" y="4477680"/>
            <a:ext cx="13226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6" name="CustomShape 40"/>
          <p:cNvSpPr/>
          <p:nvPr/>
        </p:nvSpPr>
        <p:spPr>
          <a:xfrm rot="5400000">
            <a:off x="7444800" y="4550400"/>
            <a:ext cx="11764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7" name="CustomShape 41"/>
          <p:cNvSpPr/>
          <p:nvPr/>
        </p:nvSpPr>
        <p:spPr>
          <a:xfrm rot="5400000">
            <a:off x="7275600" y="4610880"/>
            <a:ext cx="105588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8" name="CustomShape 42"/>
          <p:cNvSpPr/>
          <p:nvPr/>
        </p:nvSpPr>
        <p:spPr>
          <a:xfrm rot="5400000">
            <a:off x="7124760" y="4690080"/>
            <a:ext cx="897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9" name="CustomShape 43"/>
          <p:cNvSpPr/>
          <p:nvPr/>
        </p:nvSpPr>
        <p:spPr>
          <a:xfrm rot="5400000">
            <a:off x="6952320" y="4747680"/>
            <a:ext cx="783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0" name="CustomShape 44"/>
          <p:cNvSpPr/>
          <p:nvPr/>
        </p:nvSpPr>
        <p:spPr>
          <a:xfrm rot="5400000">
            <a:off x="6784560" y="4812840"/>
            <a:ext cx="65916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1" name="CustomShape 45"/>
          <p:cNvSpPr/>
          <p:nvPr/>
        </p:nvSpPr>
        <p:spPr>
          <a:xfrm rot="5400000">
            <a:off x="6602040" y="4860360"/>
            <a:ext cx="5641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2" name="CustomShape 46"/>
          <p:cNvSpPr/>
          <p:nvPr/>
        </p:nvSpPr>
        <p:spPr>
          <a:xfrm rot="5400000">
            <a:off x="6435720" y="4924080"/>
            <a:ext cx="437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3" name="CustomShape 47"/>
          <p:cNvSpPr/>
          <p:nvPr/>
        </p:nvSpPr>
        <p:spPr>
          <a:xfrm rot="5400000">
            <a:off x="6275880" y="4993920"/>
            <a:ext cx="29772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4" name="CustomShape 48"/>
          <p:cNvSpPr/>
          <p:nvPr/>
        </p:nvSpPr>
        <p:spPr>
          <a:xfrm rot="5400000">
            <a:off x="6084000" y="5032080"/>
            <a:ext cx="2214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5" name="CustomShape 49"/>
          <p:cNvSpPr/>
          <p:nvPr/>
        </p:nvSpPr>
        <p:spPr>
          <a:xfrm rot="5400000">
            <a:off x="5888880" y="5066640"/>
            <a:ext cx="15084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6" name="CustomShape 50"/>
          <p:cNvSpPr/>
          <p:nvPr/>
        </p:nvSpPr>
        <p:spPr>
          <a:xfrm rot="5400000">
            <a:off x="5671800" y="5079240"/>
            <a:ext cx="126000" cy="108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7" name="PlaceHolder 51"/>
          <p:cNvSpPr>
            <a:spLocks noGrp="1"/>
          </p:cNvSpPr>
          <p:nvPr>
            <p:ph type="sldNum"/>
          </p:nvPr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8E8B0CD-6884-4EE4-820D-F6EC85A582C9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318" name="PlaceHolder 5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 sz="1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19" name="PlaceHolder 5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1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14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685800" y="1161720"/>
            <a:ext cx="6400440" cy="153828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2400">
                <a:solidFill>
                  <a:srgbClr val="efede2"/>
                </a:solidFill>
                <a:latin typeface="Raleway"/>
                <a:ea typeface="Raleway"/>
              </a:rPr>
              <a:t>Development of a computer vision software for the Very Small Size Soccer Robotics League</a:t>
            </a:r>
            <a:endParaRPr/>
          </a:p>
        </p:txBody>
      </p:sp>
      <p:sp>
        <p:nvSpPr>
          <p:cNvPr id="360" name="TextShape 2"/>
          <p:cNvSpPr txBox="1"/>
          <p:nvPr/>
        </p:nvSpPr>
        <p:spPr>
          <a:xfrm>
            <a:off x="685800" y="3413520"/>
            <a:ext cx="6400440" cy="5317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efede2"/>
                </a:solidFill>
                <a:latin typeface="Raleway"/>
                <a:ea typeface="Raleway"/>
              </a:rPr>
              <a:t>Rafael Guimaraes de Paula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Techniques</a:t>
            </a:r>
            <a:endParaRPr/>
          </a:p>
        </p:txBody>
      </p:sp>
      <p:sp>
        <p:nvSpPr>
          <p:cNvPr id="386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Image Rectification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Thresholding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Erode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Dilate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Flood fill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7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14D69AF-C628-428E-93B6-FFF8FD639E23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Techniques</a:t>
            </a:r>
            <a:endParaRPr/>
          </a:p>
        </p:txBody>
      </p:sp>
      <p:sp>
        <p:nvSpPr>
          <p:cNvPr id="389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D0E05E8-A531-496D-9EED-B2A8371AA096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90" name="Shape 17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573200"/>
            <a:ext cx="9143640" cy="2904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Image Rectification</a:t>
            </a:r>
            <a:endParaRPr/>
          </a:p>
        </p:txBody>
      </p:sp>
      <p:sp>
        <p:nvSpPr>
          <p:cNvPr id="392" name="TextShape 2"/>
          <p:cNvSpPr txBox="1"/>
          <p:nvPr/>
        </p:nvSpPr>
        <p:spPr>
          <a:xfrm>
            <a:off x="457200" y="1278360"/>
            <a:ext cx="8229240" cy="37526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Image rectification is a transformation process used to project a image onto a common image plane. It performs a projection of all the points inside the trapezium limited by the selected points and, in this specific case, generates an image with the same dimensions from the original image.</a:t>
            </a:r>
            <a:endParaRPr/>
          </a:p>
        </p:txBody>
      </p:sp>
      <p:sp>
        <p:nvSpPr>
          <p:cNvPr id="393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09293CE2-5481-4C5D-9E25-FCF010BB4EE4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94" name="Shape 17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10040" y="2944440"/>
            <a:ext cx="2273400" cy="2020320"/>
          </a:xfrm>
          <a:prstGeom prst="rect">
            <a:avLst/>
          </a:prstGeom>
          <a:ln>
            <a:noFill/>
          </a:ln>
        </p:spPr>
      </p:pic>
      <p:pic>
        <p:nvPicPr>
          <p:cNvPr id="395" name="Shape 180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247360" y="3015360"/>
            <a:ext cx="2273400" cy="2016000"/>
          </a:xfrm>
          <a:prstGeom prst="rect">
            <a:avLst/>
          </a:prstGeom>
          <a:ln>
            <a:noFill/>
          </a:ln>
        </p:spPr>
      </p:pic>
      <p:sp>
        <p:nvSpPr>
          <p:cNvPr id="396" name="CustomShape 4"/>
          <p:cNvSpPr/>
          <p:nvPr/>
        </p:nvSpPr>
        <p:spPr>
          <a:xfrm>
            <a:off x="3987000" y="3740400"/>
            <a:ext cx="857160" cy="4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d9d9"/>
          </a:solidFill>
          <a:ln w="19080">
            <a:solidFill>
              <a:srgbClr val="000000"/>
            </a:solidFill>
            <a:round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RGB - HSV Conversion</a:t>
            </a:r>
            <a:endParaRPr/>
          </a:p>
        </p:txBody>
      </p:sp>
      <p:sp>
        <p:nvSpPr>
          <p:cNvPr id="398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HSV (</a:t>
            </a:r>
            <a:r>
              <a:rPr i="1" lang="pt-BR">
                <a:solidFill>
                  <a:srgbClr val="1f497d"/>
                </a:solidFill>
                <a:latin typeface="Raleway"/>
                <a:ea typeface="Raleway"/>
              </a:rPr>
              <a:t>Hue Saturation Value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) color model allows the application to deal with brightness in only one parameter(</a:t>
            </a:r>
            <a:r>
              <a:rPr i="1" lang="pt-BR">
                <a:solidFill>
                  <a:srgbClr val="1f497d"/>
                </a:solidFill>
                <a:latin typeface="Raleway"/>
                <a:ea typeface="Raleway"/>
              </a:rPr>
              <a:t>Value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).</a:t>
            </a: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399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8116012-E63B-4CDC-B461-B8F7CEF7C495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400" name="Shape 18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33240" y="2531160"/>
            <a:ext cx="4277160" cy="1834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Thresholding</a:t>
            </a:r>
            <a:endParaRPr/>
          </a:p>
        </p:txBody>
      </p:sp>
      <p:sp>
        <p:nvSpPr>
          <p:cNvPr id="402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This method replaces all the image pixels within the predefined HSV bandwidth with white pixels and the others with black pixels.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03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188F176-52D4-4C80-BC7F-43D1B0D80545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404" name="Shape 19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63240" y="2315880"/>
            <a:ext cx="5703120" cy="247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378720" y="10980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Erode</a:t>
            </a:r>
            <a:endParaRPr/>
          </a:p>
        </p:txBody>
      </p:sp>
      <p:sp>
        <p:nvSpPr>
          <p:cNvPr id="406" name="TextShape 2"/>
          <p:cNvSpPr txBox="1"/>
          <p:nvPr/>
        </p:nvSpPr>
        <p:spPr>
          <a:xfrm>
            <a:off x="590400" y="1513080"/>
            <a:ext cx="8229240" cy="704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Reduces all the white area in the binary image. All the isolated white pixels and little white areas are filtered.</a:t>
            </a:r>
            <a:endParaRPr/>
          </a:p>
        </p:txBody>
      </p:sp>
      <p:sp>
        <p:nvSpPr>
          <p:cNvPr id="407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492EDC2-E68B-41AE-92F8-F0CA3E381419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408" name="Shape 20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598280" y="2277000"/>
            <a:ext cx="3502080" cy="2615400"/>
          </a:xfrm>
          <a:prstGeom prst="rect">
            <a:avLst/>
          </a:prstGeom>
          <a:ln>
            <a:noFill/>
          </a:ln>
        </p:spPr>
      </p:pic>
      <p:pic>
        <p:nvPicPr>
          <p:cNvPr id="409" name="Shape 20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90400" y="2272680"/>
            <a:ext cx="3502080" cy="262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Dilate</a:t>
            </a:r>
            <a:endParaRPr/>
          </a:p>
        </p:txBody>
      </p:sp>
      <p:sp>
        <p:nvSpPr>
          <p:cNvPr id="411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3482092-CE1B-46E6-9FA8-C467A5F0F7AA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sp>
        <p:nvSpPr>
          <p:cNvPr id="412" name="TextShape 3"/>
          <p:cNvSpPr txBox="1"/>
          <p:nvPr/>
        </p:nvSpPr>
        <p:spPr>
          <a:xfrm>
            <a:off x="590400" y="1513080"/>
            <a:ext cx="8229240" cy="18871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This process does the opposite from the previous one, expanding all the white areas of the image.</a:t>
            </a:r>
            <a:endParaRPr/>
          </a:p>
        </p:txBody>
      </p:sp>
      <p:pic>
        <p:nvPicPr>
          <p:cNvPr id="413" name="Shape 21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0400" y="2316240"/>
            <a:ext cx="3502080" cy="2623680"/>
          </a:xfrm>
          <a:prstGeom prst="rect">
            <a:avLst/>
          </a:prstGeom>
          <a:ln>
            <a:noFill/>
          </a:ln>
        </p:spPr>
      </p:pic>
      <p:pic>
        <p:nvPicPr>
          <p:cNvPr id="414" name="Shape 21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644360" y="2320560"/>
            <a:ext cx="3502080" cy="261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extShape 1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194EEF9-EB06-48A3-B715-88AA226B06D4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416" name="Shape 22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92320" y="1568880"/>
            <a:ext cx="2676960" cy="2005560"/>
          </a:xfrm>
          <a:prstGeom prst="rect">
            <a:avLst/>
          </a:prstGeom>
          <a:ln>
            <a:noFill/>
          </a:ln>
        </p:spPr>
      </p:pic>
      <p:pic>
        <p:nvPicPr>
          <p:cNvPr id="417" name="Shape 22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6174000" y="1577880"/>
            <a:ext cx="2676960" cy="1987560"/>
          </a:xfrm>
          <a:prstGeom prst="rect">
            <a:avLst/>
          </a:prstGeom>
          <a:ln>
            <a:noFill/>
          </a:ln>
        </p:spPr>
      </p:pic>
      <p:pic>
        <p:nvPicPr>
          <p:cNvPr id="418" name="Shape 22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33160" y="1572120"/>
            <a:ext cx="2676960" cy="199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Flood Fill</a:t>
            </a:r>
            <a:endParaRPr/>
          </a:p>
        </p:txBody>
      </p:sp>
      <p:sp>
        <p:nvSpPr>
          <p:cNvPr id="420" name="TextShape 2"/>
          <p:cNvSpPr txBox="1"/>
          <p:nvPr/>
        </p:nvSpPr>
        <p:spPr>
          <a:xfrm>
            <a:off x="457200" y="1278360"/>
            <a:ext cx="8229240" cy="3629880"/>
          </a:xfrm>
          <a:prstGeom prst="rect">
            <a:avLst/>
          </a:prstGeom>
        </p:spPr>
        <p:txBody>
          <a:bodyPr tIns="91440" bIns="91440"/>
          <a:p>
            <a:pPr algn="just"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Gradually searches the image for a white pixels;</a:t>
            </a:r>
            <a:endParaRPr/>
          </a:p>
          <a:p>
            <a:pPr algn="just"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If a white pixels is found, the algorithm looks for all white pixels that are connected to the start white pixel;</a:t>
            </a:r>
            <a:endParaRPr/>
          </a:p>
          <a:p>
            <a:pPr algn="just"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average of the position of the white pixel agglomeration is calculated, and this average represents the center of the target object.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421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D66880B-56EC-4250-AF16-11E648B92B8A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Result</a:t>
            </a:r>
            <a:endParaRPr/>
          </a:p>
        </p:txBody>
      </p:sp>
      <p:sp>
        <p:nvSpPr>
          <p:cNvPr id="423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6D87AA7-8CB3-4F85-A1BB-FA1F0939410F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424" name="Shape 23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10040" y="1326600"/>
            <a:ext cx="3809520" cy="3295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Introduction</a:t>
            </a:r>
            <a:endParaRPr/>
          </a:p>
        </p:txBody>
      </p:sp>
      <p:sp>
        <p:nvSpPr>
          <p:cNvPr id="362" name="TextShape 2"/>
          <p:cNvSpPr txBox="1"/>
          <p:nvPr/>
        </p:nvSpPr>
        <p:spPr>
          <a:xfrm>
            <a:off x="514440" y="1513080"/>
            <a:ext cx="7543440" cy="323352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Very Small Size League is one of the RoboCup soccer leagues where autonomous robots simulate a soccer match with small adjustments in the rules.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Computer Vision system must be able to identify many objects of interest, make decisions and send the commands to be executed by the robots.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63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C4BB0725-6A89-41BA-B7F3-86158A2570D3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extShape 1"/>
          <p:cNvSpPr txBox="1"/>
          <p:nvPr/>
        </p:nvSpPr>
        <p:spPr>
          <a:xfrm>
            <a:off x="457200" y="1500840"/>
            <a:ext cx="8229240" cy="2141640"/>
          </a:xfrm>
          <a:prstGeom prst="rect">
            <a:avLst/>
          </a:prstGeom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1f497d"/>
                </a:solidFill>
                <a:latin typeface="Raleway"/>
                <a:ea typeface="Raleway"/>
              </a:rPr>
              <a:t>Thank You!</a:t>
            </a:r>
            <a:endParaRPr/>
          </a:p>
        </p:txBody>
      </p:sp>
      <p:sp>
        <p:nvSpPr>
          <p:cNvPr id="426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588B1544-C80C-4ABE-B752-2201CDBF6B46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Very Small Size</a:t>
            </a:r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05FB66D-6F03-4B1F-8AA3-9D3FA453D81A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66" name="Shape 115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82880" y="1706400"/>
            <a:ext cx="6063480" cy="2443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Objectives</a:t>
            </a:r>
            <a:endParaRPr/>
          </a:p>
        </p:txBody>
      </p:sp>
      <p:sp>
        <p:nvSpPr>
          <p:cNvPr id="368" name="TextShape 2"/>
          <p:cNvSpPr txBox="1"/>
          <p:nvPr/>
        </p:nvSpPr>
        <p:spPr>
          <a:xfrm>
            <a:off x="457200" y="1604160"/>
            <a:ext cx="8229240" cy="33040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Develop a system: 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reliable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accurate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tolerant to brightness variation</a:t>
            </a:r>
            <a:endParaRPr/>
          </a:p>
        </p:txBody>
      </p:sp>
      <p:sp>
        <p:nvSpPr>
          <p:cNvPr id="369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B65F1B0-6D72-493B-8549-D3FDD7A9FA80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Development Tools</a:t>
            </a:r>
            <a:endParaRPr/>
          </a:p>
        </p:txBody>
      </p:sp>
      <p:sp>
        <p:nvSpPr>
          <p:cNvPr id="371" name="TextShape 2"/>
          <p:cNvSpPr txBox="1"/>
          <p:nvPr/>
        </p:nvSpPr>
        <p:spPr>
          <a:xfrm>
            <a:off x="457200" y="1278360"/>
            <a:ext cx="751500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OpenCV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an Open Source Computer Vision Library, having more than 2500 optimized algorithms.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Qt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 cross-platform framework, mainly used for develop  applications with graphical user interfaces. </a:t>
            </a:r>
            <a:endParaRPr/>
          </a:p>
        </p:txBody>
      </p:sp>
      <p:sp>
        <p:nvSpPr>
          <p:cNvPr id="372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D07ADC3-7A2B-4611-A555-8C2F3F9ED591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OpenCV</a:t>
            </a:r>
            <a:endParaRPr/>
          </a:p>
        </p:txBody>
      </p:sp>
      <p:sp>
        <p:nvSpPr>
          <p:cNvPr id="374" name="TextShape 2"/>
          <p:cNvSpPr txBox="1"/>
          <p:nvPr/>
        </p:nvSpPr>
        <p:spPr>
          <a:xfrm>
            <a:off x="457200" y="1278360"/>
            <a:ext cx="7492320" cy="362988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OpenCV's application areas include: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2D and 3D feature toolkits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Egomotion estimation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Facial recognition system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Gesture recognition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Human–computer interaction (HCI)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Mobile robotics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Motion understanding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Object identification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Segmentation and recognition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Stereopsis stereo vision: depth perception from 2 cameras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Structure from motion (SFM)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Motion tracking</a:t>
            </a:r>
            <a:endParaRPr/>
          </a:p>
          <a:p>
            <a:pPr>
              <a:lnSpc>
                <a:spcPct val="100000"/>
              </a:lnSpc>
            </a:pPr>
            <a:r>
              <a:rPr lang="pt-BR" sz="1400">
                <a:solidFill>
                  <a:srgbClr val="1f497d"/>
                </a:solidFill>
                <a:latin typeface="Raleway"/>
                <a:ea typeface="Raleway"/>
              </a:rPr>
              <a:t>Augmented reality</a:t>
            </a:r>
            <a:endParaRPr/>
          </a:p>
        </p:txBody>
      </p:sp>
      <p:sp>
        <p:nvSpPr>
          <p:cNvPr id="375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E61B95FE-3763-426E-ACD0-F159557CE67B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System Modules</a:t>
            </a:r>
            <a:endParaRPr/>
          </a:p>
        </p:txBody>
      </p:sp>
      <p:sp>
        <p:nvSpPr>
          <p:cNvPr id="377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1E0B191-FBED-4D0A-BF37-776C99FD543A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378" name="Shape 14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4840" y="2654280"/>
            <a:ext cx="8702280" cy="67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Vision Module</a:t>
            </a:r>
            <a:endParaRPr/>
          </a:p>
        </p:txBody>
      </p:sp>
      <p:sp>
        <p:nvSpPr>
          <p:cNvPr id="380" name="TextShape 2"/>
          <p:cNvSpPr txBox="1"/>
          <p:nvPr/>
        </p:nvSpPr>
        <p:spPr>
          <a:xfrm>
            <a:off x="533520" y="1850040"/>
            <a:ext cx="8229240" cy="259776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The vision module is composed by 5 steps: 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Settings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Border Adjustment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Calibration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Field Adjustment</a:t>
            </a:r>
            <a:endParaRPr/>
          </a:p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Game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381" name="TextShape 3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D6BBBEF2-8972-45CE-9617-A3E3CA064031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Shape 1"/>
          <p:cNvSpPr txBox="1"/>
          <p:nvPr/>
        </p:nvSpPr>
        <p:spPr>
          <a:xfrm>
            <a:off x="457200" y="101160"/>
            <a:ext cx="7315200" cy="1013760"/>
          </a:xfrm>
          <a:prstGeom prst="rect">
            <a:avLst/>
          </a:prstGeom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O Sistema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O Sistema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O Sistema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
</a:t>
            </a: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GUI</a:t>
            </a:r>
            <a:endParaRPr/>
          </a:p>
        </p:txBody>
      </p:sp>
      <p:sp>
        <p:nvSpPr>
          <p:cNvPr id="383" name="TextShape 2"/>
          <p:cNvSpPr txBox="1"/>
          <p:nvPr/>
        </p:nvSpPr>
        <p:spPr>
          <a:xfrm>
            <a:off x="8425800" y="4622040"/>
            <a:ext cx="548280" cy="5209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F6C6600C-988B-4B7D-8F89-15F537545331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  <p:pic>
        <p:nvPicPr>
          <p:cNvPr id="384" name="Shape 15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30480" y="1323360"/>
            <a:ext cx="6683040" cy="362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