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62" r:id="rId8"/>
    <p:sldId id="273" r:id="rId9"/>
    <p:sldId id="274" r:id="rId10"/>
    <p:sldId id="275" r:id="rId11"/>
    <p:sldId id="290" r:id="rId12"/>
    <p:sldId id="276" r:id="rId13"/>
    <p:sldId id="278" r:id="rId14"/>
    <p:sldId id="279" r:id="rId15"/>
    <p:sldId id="277" r:id="rId16"/>
    <p:sldId id="280" r:id="rId17"/>
    <p:sldId id="281" r:id="rId18"/>
    <p:sldId id="282" r:id="rId19"/>
    <p:sldId id="283" r:id="rId20"/>
    <p:sldId id="285" r:id="rId21"/>
    <p:sldId id="286" r:id="rId22"/>
    <p:sldId id="287" r:id="rId23"/>
    <p:sldId id="288" r:id="rId24"/>
    <p:sldId id="271" r:id="rId2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3CC25-2ED8-456E-8300-5B914B26FDB9}" v="402" dt="2023-07-05T13:46:38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73D947E0-108F-4D20-A71E-3CF329F97212}">
      <dgm:prSet phldr="0" custT="1"/>
      <dgm:spPr/>
      <dgm:t>
        <a:bodyPr rtlCol="0"/>
        <a:lstStyle>
          <a:defPPr>
            <a:defRPr lang="pt-BR"/>
          </a:defPPr>
        </a:lstStyle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pt-BR" sz="1600" kern="1200" spc="150" noProof="0" dirty="0">
              <a:solidFill>
                <a:schemeClr val="tx1"/>
              </a:solidFill>
              <a:latin typeface="+mj-lt"/>
              <a:ea typeface="+mj-ea"/>
              <a:cs typeface="+mj-cs"/>
            </a:rPr>
            <a:t>Resistência algoritmos pós quânticos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30A490C8-22B4-4D68-875C-0F0DE2FF864D}">
      <dgm:prSet phldr="0" custT="1"/>
      <dgm:spPr/>
      <dgm:t>
        <a:bodyPr rtlCol="0"/>
        <a:lstStyle>
          <a:defPPr>
            <a:defRPr lang="pt-BR"/>
          </a:defPPr>
        </a:lstStyle>
        <a:p>
          <a:pPr marL="0" rtl="0">
            <a:lnSpc>
              <a:spcPct val="100000"/>
            </a:lnSpc>
          </a:pPr>
          <a:r>
            <a:rPr lang="pt-BR" sz="1400" spc="50" noProof="0" dirty="0">
              <a:latin typeface="+mn-lt"/>
            </a:rPr>
            <a:t>Resistência a </a:t>
          </a:r>
          <a:r>
            <a:rPr lang="pt-BR" sz="1400" spc="50" noProof="0" dirty="0" err="1">
              <a:latin typeface="+mn-lt"/>
            </a:rPr>
            <a:t>algorítimos</a:t>
          </a:r>
          <a:r>
            <a:rPr lang="pt-BR" sz="1400" spc="50" noProof="0" dirty="0">
              <a:latin typeface="+mn-lt"/>
            </a:rPr>
            <a:t> pós quânticos conhecidos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B1AFA1AF-0FF8-45B3-A6D0-0E255A2F637D}">
      <dgm:prSet phldr="0" custT="1"/>
      <dgm:spPr/>
      <dgm:t>
        <a:bodyPr rtlCol="0"/>
        <a:lstStyle>
          <a:defPPr>
            <a:defRPr lang="pt-BR"/>
          </a:defPPr>
        </a:lstStyle>
        <a:p>
          <a:pPr marL="0" rtl="0"/>
          <a:r>
            <a:rPr lang="pt-BR" sz="1600" kern="1200" spc="150" noProof="0" dirty="0">
              <a:solidFill>
                <a:prstClr val="black"/>
              </a:solidFill>
              <a:latin typeface="Tenorite"/>
              <a:ea typeface="+mn-ea"/>
              <a:cs typeface="+mn-cs"/>
            </a:rPr>
            <a:t>Baseado em reticulados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E9682B4F-0217-4B50-923E-C104AA24290F}">
      <dgm:prSet phldr="0" custT="1"/>
      <dgm:spPr/>
      <dgm:t>
        <a:bodyPr rtlCol="0"/>
        <a:lstStyle>
          <a:defPPr>
            <a:defRPr lang="pt-BR"/>
          </a:defPPr>
        </a:lstStyle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spc="150" noProof="0" dirty="0">
              <a:solidFill>
                <a:prstClr val="black"/>
              </a:solidFill>
              <a:latin typeface="Tenorite"/>
              <a:ea typeface="+mn-ea"/>
              <a:cs typeface="+mn-cs"/>
            </a:rPr>
            <a:t>SVP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0EC0C300-11E4-45CF-8418-973585107209}">
      <dgm:prSet phldr="0" custT="1"/>
      <dgm:spPr/>
      <dgm:t>
        <a:bodyPr rtlCol="0"/>
        <a:lstStyle>
          <a:defPPr>
            <a:defRPr lang="pt-BR"/>
          </a:defPPr>
        </a:lstStyle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(</a:t>
          </a:r>
          <a:r>
            <a:rPr lang="pt-BR" sz="1400" kern="1200" spc="50" noProof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Shortest</a:t>
          </a:r>
          <a:r>
            <a:rPr lang="pt-BR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Vector </a:t>
          </a:r>
          <a:r>
            <a:rPr lang="pt-BR" sz="1400" kern="1200" spc="50" noProof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Problem</a:t>
          </a:r>
          <a:r>
            <a:rPr lang="pt-BR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), que </a:t>
          </a:r>
          <a:r>
            <a:rPr lang="pt-BR" sz="1400" b="0" i="0" kern="1200" dirty="0"/>
            <a:t>envolve encontrar o vetor mais curto em um reticulado. </a:t>
          </a:r>
          <a:endParaRPr lang="pt-BR" sz="1400" kern="1200" spc="5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CD2ECEBC-9461-4583-A303-47B1171B6FCA}">
      <dgm:prSet phldr="0" custT="1"/>
      <dgm:spPr/>
      <dgm:t>
        <a:bodyPr rtlCol="0"/>
        <a:lstStyle>
          <a:defPPr>
            <a:defRPr lang="pt-BR"/>
          </a:defPPr>
        </a:lstStyle>
        <a:p>
          <a:pPr marL="0" rtl="0">
            <a:lnSpc>
              <a:spcPct val="100000"/>
            </a:lnSpc>
          </a:pPr>
          <a:r>
            <a:rPr lang="pt-BR" sz="1400" b="0" i="0" dirty="0"/>
            <a:t>Grade multidimensional de pontos, onde a segurança é baseada na dificuldade de resolver problemas matemáticos complexos relacionados a essa estrutura.</a:t>
          </a:r>
          <a:endParaRPr lang="pt-BR" sz="1400" spc="50" noProof="0" dirty="0">
            <a:latin typeface="+mn-lt"/>
          </a:endParaRPr>
        </a:p>
      </dgm:t>
    </dgm:pt>
    <dgm:pt modelId="{944FE137-4FC1-4807-8D85-F33031C4525D}" type="parTrans" cxnId="{E1E3FF8F-2ED3-42F2-9AD3-228756775686}">
      <dgm:prSet/>
      <dgm:spPr/>
      <dgm:t>
        <a:bodyPr/>
        <a:lstStyle/>
        <a:p>
          <a:endParaRPr lang="pt-BR"/>
        </a:p>
      </dgm:t>
    </dgm:pt>
    <dgm:pt modelId="{81869AFE-B4D8-44F9-91D8-55EB4B8E17B6}" type="sibTrans" cxnId="{E1E3FF8F-2ED3-42F2-9AD3-228756775686}">
      <dgm:prSet/>
      <dgm:spPr/>
      <dgm:t>
        <a:bodyPr/>
        <a:lstStyle/>
        <a:p>
          <a:endParaRPr lang="pt-BR"/>
        </a:p>
      </dgm:t>
    </dgm:pt>
    <dgm:pt modelId="{F53918B7-CD4C-4451-BFA1-9E91CB4D607A}">
      <dgm:prSet phldr="0" custT="1"/>
      <dgm:spPr/>
      <dgm:t>
        <a:bodyPr rtlCol="0"/>
        <a:lstStyle>
          <a:defPPr>
            <a:defRPr lang="pt-BR"/>
          </a:defPPr>
        </a:lstStyle>
        <a:p>
          <a:pPr marL="0" rtl="0">
            <a:lnSpc>
              <a:spcPct val="100000"/>
            </a:lnSpc>
            <a:buNone/>
          </a:pPr>
          <a:r>
            <a:rPr lang="pt-BR" sz="1400" spc="5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MLWE</a:t>
          </a:r>
          <a:endParaRPr lang="pt-BR" sz="1400" spc="50" noProof="0" dirty="0">
            <a:latin typeface="+mn-lt"/>
          </a:endParaRPr>
        </a:p>
      </dgm:t>
    </dgm:pt>
    <dgm:pt modelId="{E0B58D58-B742-478E-B20F-DD88D08C2A91}" type="parTrans" cxnId="{F026635D-9D94-4D24-ADD1-2B39547586DC}">
      <dgm:prSet/>
      <dgm:spPr/>
      <dgm:t>
        <a:bodyPr/>
        <a:lstStyle/>
        <a:p>
          <a:endParaRPr lang="pt-BR"/>
        </a:p>
      </dgm:t>
    </dgm:pt>
    <dgm:pt modelId="{C8536795-346F-4047-BF18-4E9A8C4F39F4}" type="sibTrans" cxnId="{F026635D-9D94-4D24-ADD1-2B39547586DC}">
      <dgm:prSet/>
      <dgm:spPr/>
      <dgm:t>
        <a:bodyPr/>
        <a:lstStyle/>
        <a:p>
          <a:endParaRPr lang="pt-BR"/>
        </a:p>
      </dgm:t>
    </dgm:pt>
    <dgm:pt modelId="{386A4D59-2F6C-4B5F-BF3C-71F6C9C7BF54}">
      <dgm:prSet phldr="0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LWE </a:t>
          </a:r>
          <a:r>
            <a:rPr lang="en-US" b="0" i="0" dirty="0" err="1"/>
            <a:t>trabalha</a:t>
          </a:r>
          <a:r>
            <a:rPr lang="en-US" b="0" i="0" dirty="0"/>
            <a:t> com </a:t>
          </a:r>
          <a:r>
            <a:rPr lang="en-US" b="0" i="0" dirty="0" err="1"/>
            <a:t>vetores</a:t>
          </a:r>
          <a:r>
            <a:rPr lang="en-US" b="0" i="0" dirty="0"/>
            <a:t> de </a:t>
          </a:r>
          <a:r>
            <a:rPr lang="en-US" b="0" i="0" dirty="0" err="1"/>
            <a:t>inteiros</a:t>
          </a:r>
          <a:endParaRPr lang="pt-BR" b="0" spc="5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373EA286-A451-4A00-B3A8-EA7425BE22F0}" type="parTrans" cxnId="{DA02390C-D41C-446B-8D04-969B7ACD6B11}">
      <dgm:prSet/>
      <dgm:spPr/>
      <dgm:t>
        <a:bodyPr/>
        <a:lstStyle/>
        <a:p>
          <a:endParaRPr lang="pt-BR"/>
        </a:p>
      </dgm:t>
    </dgm:pt>
    <dgm:pt modelId="{D75CE7A7-9346-453C-B408-491C24A6C184}" type="sibTrans" cxnId="{DA02390C-D41C-446B-8D04-969B7ACD6B11}">
      <dgm:prSet/>
      <dgm:spPr/>
      <dgm:t>
        <a:bodyPr/>
        <a:lstStyle/>
        <a:p>
          <a:endParaRPr lang="pt-BR"/>
        </a:p>
      </dgm:t>
    </dgm:pt>
    <dgm:pt modelId="{C05EE43F-577B-46C9-A9A0-3E1ADFFCBC1A}">
      <dgm:prSet phldr="0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Ring LWE trabalha com polinômios</a:t>
          </a:r>
        </a:p>
      </dgm:t>
    </dgm:pt>
    <dgm:pt modelId="{7E14CDD5-88A1-4AAE-9CE7-B86B6A8A095B}" type="parTrans" cxnId="{67CC6D50-C69D-4A09-9B6C-51825E8C649A}">
      <dgm:prSet/>
      <dgm:spPr/>
      <dgm:t>
        <a:bodyPr/>
        <a:lstStyle/>
        <a:p>
          <a:endParaRPr lang="pt-BR"/>
        </a:p>
      </dgm:t>
    </dgm:pt>
    <dgm:pt modelId="{189BC04C-1BEF-4033-A4B5-96B0F287718B}" type="sibTrans" cxnId="{67CC6D50-C69D-4A09-9B6C-51825E8C649A}">
      <dgm:prSet/>
      <dgm:spPr/>
      <dgm:t>
        <a:bodyPr/>
        <a:lstStyle/>
        <a:p>
          <a:endParaRPr lang="pt-BR"/>
        </a:p>
      </dgm:t>
    </dgm:pt>
    <dgm:pt modelId="{162A2954-38E6-45DD-911F-79DCAFABBE4D}">
      <dgm:prSet phldr="0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MLWE trabalha com vetores de polinômios inteiros módulo q</a:t>
          </a:r>
        </a:p>
      </dgm:t>
    </dgm:pt>
    <dgm:pt modelId="{3963EF30-4F6A-4662-B83A-13A396B8D8CE}" type="parTrans" cxnId="{2FF6EBAD-96BB-4D9F-9905-3047E24663DE}">
      <dgm:prSet/>
      <dgm:spPr/>
      <dgm:t>
        <a:bodyPr/>
        <a:lstStyle/>
        <a:p>
          <a:endParaRPr lang="pt-BR"/>
        </a:p>
      </dgm:t>
    </dgm:pt>
    <dgm:pt modelId="{ED667500-FBE4-4FFA-991D-FF5A0FB6FB0F}" type="sibTrans" cxnId="{2FF6EBAD-96BB-4D9F-9905-3047E24663DE}">
      <dgm:prSet/>
      <dgm:spPr/>
      <dgm:t>
        <a:bodyPr/>
        <a:lstStyle/>
        <a:p>
          <a:endParaRPr lang="pt-BR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 custLinFactNeighborX="-292" custLinFactNeighborY="-1163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4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4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D4AE6F08-4C7D-4D6C-840C-A6AE6E84657E}" type="pres">
      <dgm:prSet presAssocID="{F53918B7-CD4C-4451-BFA1-9E91CB4D607A}" presName="composite" presStyleCnt="0"/>
      <dgm:spPr/>
    </dgm:pt>
    <dgm:pt modelId="{87186580-6405-4D72-8676-CC7B8EEAE371}" type="pres">
      <dgm:prSet presAssocID="{F53918B7-CD4C-4451-BFA1-9E91CB4D607A}" presName="parTx" presStyleLbl="alignNode1" presStyleIdx="2" presStyleCnt="4">
        <dgm:presLayoutVars>
          <dgm:chMax val="0"/>
          <dgm:chPref val="0"/>
        </dgm:presLayoutVars>
      </dgm:prSet>
      <dgm:spPr/>
    </dgm:pt>
    <dgm:pt modelId="{66F4AB47-4DC8-4687-8ED7-95D82BE2B0F9}" type="pres">
      <dgm:prSet presAssocID="{F53918B7-CD4C-4451-BFA1-9E91CB4D607A}" presName="desTx" presStyleLbl="alignAccFollowNode1" presStyleIdx="2" presStyleCnt="4">
        <dgm:presLayoutVars/>
      </dgm:prSet>
      <dgm:spPr/>
    </dgm:pt>
    <dgm:pt modelId="{648AD4D1-8815-4115-8DBF-22728DA4952D}" type="pres">
      <dgm:prSet presAssocID="{C8536795-346F-4047-BF18-4E9A8C4F39F4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3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3" presStyleCnt="4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A02390C-D41C-446B-8D04-969B7ACD6B11}" srcId="{F53918B7-CD4C-4451-BFA1-9E91CB4D607A}" destId="{386A4D59-2F6C-4B5F-BF3C-71F6C9C7BF54}" srcOrd="0" destOrd="0" parTransId="{373EA286-A451-4A00-B3A8-EA7425BE22F0}" sibTransId="{D75CE7A7-9346-453C-B408-491C24A6C184}"/>
    <dgm:cxn modelId="{49C4F11A-1B11-4236-B7E8-71D8A5F9DED1}" type="presOf" srcId="{162A2954-38E6-45DD-911F-79DCAFABBE4D}" destId="{66F4AB47-4DC8-4687-8ED7-95D82BE2B0F9}" srcOrd="0" destOrd="2" presId="urn:microsoft.com/office/officeart/2016/7/layout/HorizontalActionList"/>
    <dgm:cxn modelId="{F026635D-9D94-4D24-ADD1-2B39547586DC}" srcId="{0DD8915E-DC14-41D6-9BB5-F49E1C265163}" destId="{F53918B7-CD4C-4451-BFA1-9E91CB4D607A}" srcOrd="2" destOrd="0" parTransId="{E0B58D58-B742-478E-B20F-DD88D08C2A91}" sibTransId="{C8536795-346F-4047-BF18-4E9A8C4F39F4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7CC6D50-C69D-4A09-9B6C-51825E8C649A}" srcId="{F53918B7-CD4C-4451-BFA1-9E91CB4D607A}" destId="{C05EE43F-577B-46C9-A9A0-3E1ADFFCBC1A}" srcOrd="1" destOrd="0" parTransId="{7E14CDD5-88A1-4AAE-9CE7-B86B6A8A095B}" sibTransId="{189BC04C-1BEF-4033-A4B5-96B0F287718B}"/>
    <dgm:cxn modelId="{E1E3FF8F-2ED3-42F2-9AD3-228756775686}" srcId="{B1AFA1AF-0FF8-45B3-A6D0-0E255A2F637D}" destId="{CD2ECEBC-9461-4583-A303-47B1171B6FCA}" srcOrd="0" destOrd="0" parTransId="{944FE137-4FC1-4807-8D85-F33031C4525D}" sibTransId="{81869AFE-B4D8-44F9-91D8-55EB4B8E17B6}"/>
    <dgm:cxn modelId="{A14B0A9E-6C02-450D-B2A7-C7DDE2343431}" type="presOf" srcId="{F53918B7-CD4C-4451-BFA1-9E91CB4D607A}" destId="{87186580-6405-4D72-8676-CC7B8EEAE371}" srcOrd="0" destOrd="0" presId="urn:microsoft.com/office/officeart/2016/7/layout/HorizontalActionList"/>
    <dgm:cxn modelId="{2FF6EBAD-96BB-4D9F-9905-3047E24663DE}" srcId="{F53918B7-CD4C-4451-BFA1-9E91CB4D607A}" destId="{162A2954-38E6-45DD-911F-79DCAFABBE4D}" srcOrd="2" destOrd="0" parTransId="{3963EF30-4F6A-4662-B83A-13A396B8D8CE}" sibTransId="{ED667500-FBE4-4FFA-991D-FF5A0FB6FB0F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BE4428BE-D896-44E6-AB96-9AD550923063}" type="presOf" srcId="{CD2ECEBC-9461-4583-A303-47B1171B6FCA}" destId="{4FEB85EB-D046-4CDB-8A62-BBCE260C4490}" srcOrd="0" destOrd="0" presId="urn:microsoft.com/office/officeart/2016/7/layout/HorizontalActionList"/>
    <dgm:cxn modelId="{6C23D0C9-74B2-4C8B-AB2F-A03B3B0EBE56}" srcId="{0DD8915E-DC14-41D6-9BB5-F49E1C265163}" destId="{E9682B4F-0217-4B50-923E-C104AA24290F}" srcOrd="3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6E7826CE-A77B-4982-B5F6-823F5C512987}" type="presOf" srcId="{386A4D59-2F6C-4B5F-BF3C-71F6C9C7BF54}" destId="{66F4AB47-4DC8-4687-8ED7-95D82BE2B0F9}" srcOrd="0" destOrd="0" presId="urn:microsoft.com/office/officeart/2016/7/layout/HorizontalActionList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0B6724F6-0DC8-4FCA-A6E8-080FE43395B0}" type="presOf" srcId="{C05EE43F-577B-46C9-A9A0-3E1ADFFCBC1A}" destId="{66F4AB47-4DC8-4687-8ED7-95D82BE2B0F9}" srcOrd="0" destOrd="1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12ECCD89-0039-4410-AF24-623697D65EE1}" type="presParOf" srcId="{E4B4F7C4-5024-45F0-9FD7-C5068A1AE6C4}" destId="{D4AE6F08-4C7D-4D6C-840C-A6AE6E84657E}" srcOrd="4" destOrd="0" presId="urn:microsoft.com/office/officeart/2016/7/layout/HorizontalActionList"/>
    <dgm:cxn modelId="{A60F6383-FD0B-4B85-ACC7-BF0FE096958B}" type="presParOf" srcId="{D4AE6F08-4C7D-4D6C-840C-A6AE6E84657E}" destId="{87186580-6405-4D72-8676-CC7B8EEAE371}" srcOrd="0" destOrd="0" presId="urn:microsoft.com/office/officeart/2016/7/layout/HorizontalActionList"/>
    <dgm:cxn modelId="{BC8132AD-2147-465C-97F2-E9404C105641}" type="presParOf" srcId="{D4AE6F08-4C7D-4D6C-840C-A6AE6E84657E}" destId="{66F4AB47-4DC8-4687-8ED7-95D82BE2B0F9}" srcOrd="1" destOrd="0" presId="urn:microsoft.com/office/officeart/2016/7/layout/HorizontalActionList"/>
    <dgm:cxn modelId="{17027035-C67D-4CC4-A821-0179CCC80FD7}" type="presParOf" srcId="{E4B4F7C4-5024-45F0-9FD7-C5068A1AE6C4}" destId="{648AD4D1-8815-4115-8DBF-22728DA4952D}" srcOrd="5" destOrd="0" presId="urn:microsoft.com/office/officeart/2016/7/layout/HorizontalActionList"/>
    <dgm:cxn modelId="{F5BE37E3-59D0-4D56-B08C-9B1D93695802}" type="presParOf" srcId="{E4B4F7C4-5024-45F0-9FD7-C5068A1AE6C4}" destId="{BB2E4F65-C461-40C3-BC82-6A29AA851F44}" srcOrd="6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73D947E0-108F-4D20-A71E-3CF329F97212}">
      <dgm:prSet phldr="0" custT="1"/>
      <dgm:spPr/>
      <dgm:t>
        <a:bodyPr rtlCol="0"/>
        <a:lstStyle>
          <a:defPPr>
            <a:defRPr lang="pt-BR"/>
          </a:defPPr>
        </a:lstStyle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pt-BR" sz="1600" kern="1200" spc="150" noProof="0" dirty="0">
              <a:solidFill>
                <a:schemeClr val="tx1"/>
              </a:solidFill>
              <a:latin typeface="+mj-lt"/>
              <a:ea typeface="+mj-ea"/>
              <a:cs typeface="+mj-cs"/>
            </a:rPr>
            <a:t>Kyber PKE -</a:t>
          </a:r>
          <a:r>
            <a:rPr lang="pt-BR" sz="1600" b="0" i="0" kern="1200" dirty="0"/>
            <a:t>IND-CPA</a:t>
          </a:r>
          <a:endParaRPr lang="pt-BR" sz="1600" kern="1200" spc="150" noProof="0" dirty="0">
            <a:solidFill>
              <a:schemeClr val="tx1"/>
            </a:solidFill>
            <a:latin typeface="+mj-lt"/>
            <a:ea typeface="+mj-ea"/>
            <a:cs typeface="+mj-cs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30A490C8-22B4-4D68-875C-0F0DE2FF864D}">
      <dgm:prSet phldr="0" custT="1"/>
      <dgm:spPr/>
      <dgm:t>
        <a:bodyPr rtlCol="0"/>
        <a:lstStyle>
          <a:defPPr>
            <a:defRPr lang="pt-BR"/>
          </a:defPPr>
        </a:lstStyle>
        <a:p>
          <a:pPr marL="0" rtl="0">
            <a:lnSpc>
              <a:spcPct val="100000"/>
            </a:lnSpc>
          </a:pPr>
          <a:r>
            <a:rPr lang="pt-BR" sz="1400" b="0" i="0" dirty="0"/>
            <a:t>O IND-CPA (</a:t>
          </a:r>
          <a:r>
            <a:rPr lang="pt-BR" sz="1400" b="0" i="0" dirty="0" err="1"/>
            <a:t>Indistinguishability</a:t>
          </a:r>
          <a:r>
            <a:rPr lang="pt-BR" sz="1400" b="0" i="0" dirty="0"/>
            <a:t> </a:t>
          </a:r>
          <a:r>
            <a:rPr lang="pt-BR" sz="1400" b="0" i="0" dirty="0" err="1"/>
            <a:t>under</a:t>
          </a:r>
          <a:r>
            <a:rPr lang="pt-BR" sz="1400" b="0" i="0" dirty="0"/>
            <a:t> </a:t>
          </a:r>
          <a:r>
            <a:rPr lang="pt-BR" sz="1400" b="0" i="0" dirty="0" err="1"/>
            <a:t>Chosen-Plaintext</a:t>
          </a:r>
          <a:r>
            <a:rPr lang="pt-BR" sz="1400" b="0" i="0" dirty="0"/>
            <a:t> </a:t>
          </a:r>
          <a:r>
            <a:rPr lang="pt-BR" sz="1400" b="0" i="0" dirty="0" err="1"/>
            <a:t>Attack</a:t>
          </a:r>
          <a:r>
            <a:rPr lang="pt-BR" sz="1400" b="0" i="0" dirty="0"/>
            <a:t>)  é um modelo de ataque onde um adversário tem a capacidade de escolher textos-claros e criptografá-los usando o esquema criptográfico que está sendo avaliado. Em seguida, o adversário recebe as cifras correspondentes e pode realizar operações e análises com base nessas cifras.</a:t>
          </a:r>
          <a:endParaRPr lang="pt-BR" sz="1400" spc="50" noProof="0" dirty="0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3E9A60A6-077F-4ED5-BE36-D2688FEB2A16}">
      <dgm:prSet phldr="0" custT="1"/>
      <dgm:spPr/>
      <dgm:t>
        <a:bodyPr rtlCol="0"/>
        <a:lstStyle>
          <a:defPPr>
            <a:defRPr lang="pt-BR"/>
          </a:defPPr>
        </a:lstStyle>
        <a:p>
          <a:pPr marL="0" rtl="0" eaLnBrk="1" latinLnBrk="0" hangingPunct="1">
            <a:lnSpc>
              <a:spcPct val="100000"/>
            </a:lnSpc>
            <a:buFont typeface="Arial" panose="020B0604020202020204" pitchFamily="34" charset="0"/>
            <a:buNone/>
          </a:pPr>
          <a:r>
            <a:rPr lang="pt-BR" sz="1400" spc="150" noProof="0" dirty="0">
              <a:solidFill>
                <a:schemeClr val="tx1"/>
              </a:solidFill>
              <a:latin typeface="+mj-lt"/>
              <a:ea typeface="+mj-ea"/>
              <a:cs typeface="+mj-cs"/>
            </a:rPr>
            <a:t>Kyber KEM - </a:t>
          </a:r>
          <a:r>
            <a:rPr lang="pt-BR" sz="1400" b="0" i="0" dirty="0"/>
            <a:t>IND-CCA2</a:t>
          </a:r>
          <a:endParaRPr lang="pt-BR" sz="1400" spc="50" noProof="0" dirty="0">
            <a:latin typeface="+mn-lt"/>
          </a:endParaRPr>
        </a:p>
      </dgm:t>
    </dgm:pt>
    <dgm:pt modelId="{42506845-D827-4ADB-B2F4-FD1CB10D7F36}" type="parTrans" cxnId="{2FAF026B-AFDF-49BD-B420-3191FF42AB1D}">
      <dgm:prSet/>
      <dgm:spPr/>
      <dgm:t>
        <a:bodyPr/>
        <a:lstStyle/>
        <a:p>
          <a:endParaRPr lang="pt-BR"/>
        </a:p>
      </dgm:t>
    </dgm:pt>
    <dgm:pt modelId="{465C0E20-D736-4A61-A4FD-6D36A8C94CF5}" type="sibTrans" cxnId="{2FAF026B-AFDF-49BD-B420-3191FF42AB1D}">
      <dgm:prSet/>
      <dgm:spPr/>
      <dgm:t>
        <a:bodyPr/>
        <a:lstStyle/>
        <a:p>
          <a:endParaRPr lang="pt-BR"/>
        </a:p>
      </dgm:t>
    </dgm:pt>
    <dgm:pt modelId="{DCF1ACC0-3E39-4BC7-A975-99C6A47336F0}">
      <dgm:prSet phldr="0" custT="1"/>
      <dgm:spPr/>
      <dgm:t>
        <a:bodyPr rtlCol="0"/>
        <a:lstStyle/>
        <a:p>
          <a:pPr rtl="0"/>
          <a:r>
            <a:rPr lang="pt-BR" sz="1400" b="0" i="0" dirty="0"/>
            <a:t>O IND-CCA2 (</a:t>
          </a:r>
          <a:r>
            <a:rPr lang="pt-BR" sz="1400" b="0" i="0" dirty="0" err="1"/>
            <a:t>Indistinguishability</a:t>
          </a:r>
          <a:r>
            <a:rPr lang="pt-BR" sz="1400" b="0" i="0" dirty="0"/>
            <a:t> </a:t>
          </a:r>
          <a:r>
            <a:rPr lang="pt-BR" sz="1400" b="0" i="0" dirty="0" err="1"/>
            <a:t>under</a:t>
          </a:r>
          <a:r>
            <a:rPr lang="pt-BR" sz="1400" b="0" i="0" dirty="0"/>
            <a:t> </a:t>
          </a:r>
          <a:r>
            <a:rPr lang="pt-BR" sz="1400" b="0" i="0" dirty="0" err="1"/>
            <a:t>Chosen-Ciphertext</a:t>
          </a:r>
          <a:r>
            <a:rPr lang="pt-BR" sz="1400" b="0" i="0" dirty="0"/>
            <a:t> </a:t>
          </a:r>
          <a:r>
            <a:rPr lang="pt-BR" sz="1400" b="0" i="0" dirty="0" err="1"/>
            <a:t>Attack</a:t>
          </a:r>
          <a:r>
            <a:rPr lang="pt-BR" sz="1400" b="0" i="0" dirty="0"/>
            <a:t>) é um modelo de ataque mais forte em comparação ao IND-CPA. Nesse modelo, um adversário tem a capacidade de escolher pares de texto-claro e texto-cifrado, e também pode realizar operações e análises com base nessas informações.</a:t>
          </a:r>
          <a:endParaRPr lang="pt-BR" sz="1400" spc="50" noProof="0" dirty="0">
            <a:latin typeface="+mn-lt"/>
          </a:endParaRPr>
        </a:p>
      </dgm:t>
    </dgm:pt>
    <dgm:pt modelId="{946348F5-6601-4CD9-B57D-C3B257114683}" type="parTrans" cxnId="{F47FA4CE-8DDD-4AC4-982F-05CDF3573B7B}">
      <dgm:prSet/>
      <dgm:spPr/>
      <dgm:t>
        <a:bodyPr/>
        <a:lstStyle/>
        <a:p>
          <a:endParaRPr lang="pt-BR"/>
        </a:p>
      </dgm:t>
    </dgm:pt>
    <dgm:pt modelId="{CE6AEA8D-8DDB-43A0-9975-1BF3B0BFDADC}" type="sibTrans" cxnId="{F47FA4CE-8DDD-4AC4-982F-05CDF3573B7B}">
      <dgm:prSet/>
      <dgm:spPr/>
      <dgm:t>
        <a:bodyPr/>
        <a:lstStyle/>
        <a:p>
          <a:endParaRPr lang="pt-BR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2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2" custLinFactNeighborX="-292" custLinFactNeighborY="-1163">
        <dgm:presLayoutVars/>
      </dgm:prSet>
      <dgm:spPr/>
    </dgm:pt>
    <dgm:pt modelId="{BA0D7254-D547-4653-831F-DB86817039A6}" type="pres">
      <dgm:prSet presAssocID="{AE813459-65AB-4FA9-B717-330DDA6DFA4E}" presName="space" presStyleCnt="0"/>
      <dgm:spPr/>
    </dgm:pt>
    <dgm:pt modelId="{57D7CBF3-5769-43B0-972F-2BF8F769335C}" type="pres">
      <dgm:prSet presAssocID="{3E9A60A6-077F-4ED5-BE36-D2688FEB2A16}" presName="composite" presStyleCnt="0"/>
      <dgm:spPr/>
    </dgm:pt>
    <dgm:pt modelId="{7FF93627-496E-42B8-9090-6E17A7684862}" type="pres">
      <dgm:prSet presAssocID="{3E9A60A6-077F-4ED5-BE36-D2688FEB2A16}" presName="parTx" presStyleLbl="alignNode1" presStyleIdx="1" presStyleCnt="2">
        <dgm:presLayoutVars>
          <dgm:chMax val="0"/>
          <dgm:chPref val="0"/>
        </dgm:presLayoutVars>
      </dgm:prSet>
      <dgm:spPr/>
    </dgm:pt>
    <dgm:pt modelId="{1C54966C-F158-4D20-AA62-42D7FFDB4E00}" type="pres">
      <dgm:prSet presAssocID="{3E9A60A6-077F-4ED5-BE36-D2688FEB2A16}" presName="desTx" presStyleLbl="alignAccFollowNode1" presStyleIdx="1" presStyleCnt="2" custLinFactNeighborX="-292" custLinFactNeighborY="-1163">
        <dgm:presLayoutVars/>
      </dgm:prSet>
      <dgm:spPr/>
    </dgm:pt>
  </dgm:ptLst>
  <dgm:cxnLst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19C1D82C-0A13-493C-812E-1EBCC1C66AD0}" type="presOf" srcId="{3E9A60A6-077F-4ED5-BE36-D2688FEB2A16}" destId="{7FF93627-496E-42B8-9090-6E17A7684862}" srcOrd="0" destOrd="0" presId="urn:microsoft.com/office/officeart/2016/7/layout/HorizontalActionList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2FAF026B-AFDF-49BD-B420-3191FF42AB1D}" srcId="{0DD8915E-DC14-41D6-9BB5-F49E1C265163}" destId="{3E9A60A6-077F-4ED5-BE36-D2688FEB2A16}" srcOrd="1" destOrd="0" parTransId="{42506845-D827-4ADB-B2F4-FD1CB10D7F36}" sibTransId="{465C0E20-D736-4A61-A4FD-6D36A8C94CF5}"/>
    <dgm:cxn modelId="{0EECAFA4-E8B5-4D7F-9DEA-93A1D8F8FFFC}" type="presOf" srcId="{DCF1ACC0-3E39-4BC7-A975-99C6A47336F0}" destId="{1C54966C-F158-4D20-AA62-42D7FFDB4E00}" srcOrd="0" destOrd="0" presId="urn:microsoft.com/office/officeart/2016/7/layout/HorizontalActionList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F47FA4CE-8DDD-4AC4-982F-05CDF3573B7B}" srcId="{3E9A60A6-077F-4ED5-BE36-D2688FEB2A16}" destId="{DCF1ACC0-3E39-4BC7-A975-99C6A47336F0}" srcOrd="0" destOrd="0" parTransId="{946348F5-6601-4CD9-B57D-C3B257114683}" sibTransId="{CE6AEA8D-8DDB-43A0-9975-1BF3B0BFDADC}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DFA84636-9194-488F-8A9D-C1298FDE2050}" type="presParOf" srcId="{E4B4F7C4-5024-45F0-9FD7-C5068A1AE6C4}" destId="{BA0D7254-D547-4653-831F-DB86817039A6}" srcOrd="1" destOrd="0" presId="urn:microsoft.com/office/officeart/2016/7/layout/HorizontalActionList"/>
    <dgm:cxn modelId="{265DB6B1-C12E-4547-A35B-4E82F6078FF1}" type="presParOf" srcId="{E4B4F7C4-5024-45F0-9FD7-C5068A1AE6C4}" destId="{57D7CBF3-5769-43B0-972F-2BF8F769335C}" srcOrd="2" destOrd="0" presId="urn:microsoft.com/office/officeart/2016/7/layout/HorizontalActionList"/>
    <dgm:cxn modelId="{20024082-BCE1-4B55-B9CC-F4BE9678A92E}" type="presParOf" srcId="{57D7CBF3-5769-43B0-972F-2BF8F769335C}" destId="{7FF93627-496E-42B8-9090-6E17A7684862}" srcOrd="0" destOrd="0" presId="urn:microsoft.com/office/officeart/2016/7/layout/HorizontalActionList"/>
    <dgm:cxn modelId="{4FAE9998-9402-4F3E-A15A-3348EAD58EAC}" type="presParOf" srcId="{57D7CBF3-5769-43B0-972F-2BF8F769335C}" destId="{1C54966C-F158-4D20-AA62-42D7FFDB4E00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2565" y="474803"/>
          <a:ext cx="2541775" cy="762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rtlCol="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600" kern="1200" spc="150" noProof="0" dirty="0">
              <a:solidFill>
                <a:schemeClr val="tx1"/>
              </a:solidFill>
              <a:latin typeface="+mj-lt"/>
              <a:ea typeface="+mj-ea"/>
              <a:cs typeface="+mj-cs"/>
            </a:rPr>
            <a:t>Resistência algoritmos pós quânticos</a:t>
          </a:r>
        </a:p>
      </dsp:txBody>
      <dsp:txXfrm>
        <a:off x="12565" y="474803"/>
        <a:ext cx="2541775" cy="762532"/>
      </dsp:txXfrm>
    </dsp:sp>
    <dsp:sp modelId="{22359DD7-1BFB-4900-BAE6-6084F2F57988}">
      <dsp:nvSpPr>
        <dsp:cNvPr id="0" name=""/>
        <dsp:cNvSpPr/>
      </dsp:nvSpPr>
      <dsp:spPr>
        <a:xfrm>
          <a:off x="5143" y="1213694"/>
          <a:ext cx="2541775" cy="20327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rtlCol="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latin typeface="+mn-lt"/>
            </a:rPr>
            <a:t>Resistência a </a:t>
          </a:r>
          <a:r>
            <a:rPr lang="pt-BR" sz="1400" kern="1200" spc="50" noProof="0" dirty="0" err="1">
              <a:latin typeface="+mn-lt"/>
            </a:rPr>
            <a:t>algorítimos</a:t>
          </a:r>
          <a:r>
            <a:rPr lang="pt-BR" sz="1400" kern="1200" spc="50" noProof="0" dirty="0">
              <a:latin typeface="+mn-lt"/>
            </a:rPr>
            <a:t> pós quânticos conhecidos</a:t>
          </a:r>
        </a:p>
      </dsp:txBody>
      <dsp:txXfrm>
        <a:off x="5143" y="1213694"/>
        <a:ext cx="2541775" cy="2032774"/>
      </dsp:txXfrm>
    </dsp:sp>
    <dsp:sp modelId="{C4F84DEA-2002-4D32-8E80-70EEE05E345A}">
      <dsp:nvSpPr>
        <dsp:cNvPr id="0" name=""/>
        <dsp:cNvSpPr/>
      </dsp:nvSpPr>
      <dsp:spPr>
        <a:xfrm>
          <a:off x="2662130" y="474803"/>
          <a:ext cx="2541775" cy="762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spc="150" noProof="0" dirty="0">
              <a:solidFill>
                <a:prstClr val="black"/>
              </a:solidFill>
              <a:latin typeface="Tenorite"/>
              <a:ea typeface="+mn-ea"/>
              <a:cs typeface="+mn-cs"/>
            </a:rPr>
            <a:t>Baseado em reticulados</a:t>
          </a:r>
        </a:p>
      </dsp:txBody>
      <dsp:txXfrm>
        <a:off x="2662130" y="474803"/>
        <a:ext cx="2541775" cy="762532"/>
      </dsp:txXfrm>
    </dsp:sp>
    <dsp:sp modelId="{4FEB85EB-D046-4CDB-8A62-BBCE260C4490}">
      <dsp:nvSpPr>
        <dsp:cNvPr id="0" name=""/>
        <dsp:cNvSpPr/>
      </dsp:nvSpPr>
      <dsp:spPr>
        <a:xfrm>
          <a:off x="2662130" y="1237335"/>
          <a:ext cx="2541775" cy="20327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rtlCol="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/>
            <a:t>Grade multidimensional de pontos, onde a segurança é baseada na dificuldade de resolver problemas matemáticos complexos relacionados a essa estrutura.</a:t>
          </a:r>
          <a:endParaRPr lang="pt-BR" sz="1400" kern="1200" spc="50" noProof="0" dirty="0">
            <a:latin typeface="+mn-lt"/>
          </a:endParaRPr>
        </a:p>
      </dsp:txBody>
      <dsp:txXfrm>
        <a:off x="2662130" y="1237335"/>
        <a:ext cx="2541775" cy="2032774"/>
      </dsp:txXfrm>
    </dsp:sp>
    <dsp:sp modelId="{87186580-6405-4D72-8676-CC7B8EEAE371}">
      <dsp:nvSpPr>
        <dsp:cNvPr id="0" name=""/>
        <dsp:cNvSpPr/>
      </dsp:nvSpPr>
      <dsp:spPr>
        <a:xfrm>
          <a:off x="5311694" y="474803"/>
          <a:ext cx="2541775" cy="762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MLWE</a:t>
          </a:r>
          <a:endParaRPr lang="pt-BR" sz="1400" kern="1200" spc="50" noProof="0" dirty="0">
            <a:latin typeface="+mn-lt"/>
          </a:endParaRPr>
        </a:p>
      </dsp:txBody>
      <dsp:txXfrm>
        <a:off x="5311694" y="474803"/>
        <a:ext cx="2541775" cy="762532"/>
      </dsp:txXfrm>
    </dsp:sp>
    <dsp:sp modelId="{66F4AB47-4DC8-4687-8ED7-95D82BE2B0F9}">
      <dsp:nvSpPr>
        <dsp:cNvPr id="0" name=""/>
        <dsp:cNvSpPr/>
      </dsp:nvSpPr>
      <dsp:spPr>
        <a:xfrm>
          <a:off x="5311694" y="1237335"/>
          <a:ext cx="2541775" cy="20327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rtlCol="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kern="1200" dirty="0"/>
            <a:t>LWE </a:t>
          </a:r>
          <a:r>
            <a:rPr lang="en-US" sz="1100" b="0" i="0" kern="1200" dirty="0" err="1"/>
            <a:t>trabalha</a:t>
          </a:r>
          <a:r>
            <a:rPr lang="en-US" sz="1100" b="0" i="0" kern="1200" dirty="0"/>
            <a:t> com </a:t>
          </a:r>
          <a:r>
            <a:rPr lang="en-US" sz="1100" b="0" i="0" kern="1200" dirty="0" err="1"/>
            <a:t>vetores</a:t>
          </a:r>
          <a:r>
            <a:rPr lang="en-US" sz="1100" b="0" i="0" kern="1200" dirty="0"/>
            <a:t> de </a:t>
          </a:r>
          <a:r>
            <a:rPr lang="en-US" sz="1100" b="0" i="0" kern="1200" dirty="0" err="1"/>
            <a:t>inteiros</a:t>
          </a:r>
          <a:endParaRPr lang="pt-BR" sz="1100" b="0" kern="1200" spc="5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100" b="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Ring LWE trabalha com polinômios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100" b="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MLWE trabalha com vetores de polinômios inteiros módulo q</a:t>
          </a:r>
        </a:p>
      </dsp:txBody>
      <dsp:txXfrm>
        <a:off x="5311694" y="1237335"/>
        <a:ext cx="2541775" cy="2032774"/>
      </dsp:txXfrm>
    </dsp:sp>
    <dsp:sp modelId="{49B7F8FA-D256-41EF-9327-52A3551D9A60}">
      <dsp:nvSpPr>
        <dsp:cNvPr id="0" name=""/>
        <dsp:cNvSpPr/>
      </dsp:nvSpPr>
      <dsp:spPr>
        <a:xfrm>
          <a:off x="7961258" y="474803"/>
          <a:ext cx="2541775" cy="762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spc="150" noProof="0" dirty="0">
              <a:solidFill>
                <a:prstClr val="black"/>
              </a:solidFill>
              <a:latin typeface="Tenorite"/>
              <a:ea typeface="+mn-ea"/>
              <a:cs typeface="+mn-cs"/>
            </a:rPr>
            <a:t>SVP</a:t>
          </a:r>
        </a:p>
      </dsp:txBody>
      <dsp:txXfrm>
        <a:off x="7961258" y="474803"/>
        <a:ext cx="2541775" cy="762532"/>
      </dsp:txXfrm>
    </dsp:sp>
    <dsp:sp modelId="{6B5FE59C-B471-448A-AA7A-B526DCC4D4CA}">
      <dsp:nvSpPr>
        <dsp:cNvPr id="0" name=""/>
        <dsp:cNvSpPr/>
      </dsp:nvSpPr>
      <dsp:spPr>
        <a:xfrm>
          <a:off x="7961258" y="1237335"/>
          <a:ext cx="2541775" cy="20327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rtlCol="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(</a:t>
          </a:r>
          <a:r>
            <a:rPr lang="pt-BR" sz="1400" kern="1200" spc="50" noProof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Shortest</a:t>
          </a:r>
          <a:r>
            <a:rPr lang="pt-BR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Vector </a:t>
          </a:r>
          <a:r>
            <a:rPr lang="pt-BR" sz="1400" kern="1200" spc="50" noProof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Problem</a:t>
          </a:r>
          <a:r>
            <a:rPr lang="pt-BR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), que </a:t>
          </a:r>
          <a:r>
            <a:rPr lang="pt-BR" sz="1400" b="0" i="0" kern="1200" dirty="0"/>
            <a:t>envolve encontrar o vetor mais curto em um reticulado. </a:t>
          </a:r>
          <a:endParaRPr lang="pt-BR" sz="1400" kern="1200" spc="5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7961258" y="1237335"/>
        <a:ext cx="2541775" cy="2032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7612" y="0"/>
          <a:ext cx="5196240" cy="1558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618" tIns="410618" rIns="410618" bIns="410618" numCol="1" spcCol="1270" rtlCol="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600" kern="1200" spc="150" noProof="0" dirty="0">
              <a:solidFill>
                <a:schemeClr val="tx1"/>
              </a:solidFill>
              <a:latin typeface="+mj-lt"/>
              <a:ea typeface="+mj-ea"/>
              <a:cs typeface="+mj-cs"/>
            </a:rPr>
            <a:t>Kyber PKE -</a:t>
          </a:r>
          <a:r>
            <a:rPr lang="pt-BR" sz="1600" b="0" i="0" kern="1200" dirty="0"/>
            <a:t>IND-CPA</a:t>
          </a:r>
          <a:endParaRPr lang="pt-BR" sz="1600" kern="1200" spc="150" noProof="0" dirty="0">
            <a:solidFill>
              <a:schemeClr val="tx1"/>
            </a:solidFill>
            <a:latin typeface="+mj-lt"/>
            <a:ea typeface="+mj-ea"/>
            <a:cs typeface="+mj-cs"/>
          </a:endParaRPr>
        </a:p>
      </dsp:txBody>
      <dsp:txXfrm>
        <a:off x="7612" y="0"/>
        <a:ext cx="5196240" cy="1558872"/>
      </dsp:txXfrm>
    </dsp:sp>
    <dsp:sp modelId="{22359DD7-1BFB-4900-BAE6-6084F2F57988}">
      <dsp:nvSpPr>
        <dsp:cNvPr id="0" name=""/>
        <dsp:cNvSpPr/>
      </dsp:nvSpPr>
      <dsp:spPr>
        <a:xfrm>
          <a:off x="0" y="1533448"/>
          <a:ext cx="5196240" cy="2186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273" tIns="513273" rIns="513273" bIns="513273" numCol="1" spcCol="1270" rtlCol="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/>
            <a:t>O IND-CPA (</a:t>
          </a:r>
          <a:r>
            <a:rPr lang="pt-BR" sz="1400" b="0" i="0" kern="1200" dirty="0" err="1"/>
            <a:t>Indistinguishability</a:t>
          </a:r>
          <a:r>
            <a:rPr lang="pt-BR" sz="1400" b="0" i="0" kern="1200" dirty="0"/>
            <a:t> </a:t>
          </a:r>
          <a:r>
            <a:rPr lang="pt-BR" sz="1400" b="0" i="0" kern="1200" dirty="0" err="1"/>
            <a:t>under</a:t>
          </a:r>
          <a:r>
            <a:rPr lang="pt-BR" sz="1400" b="0" i="0" kern="1200" dirty="0"/>
            <a:t> </a:t>
          </a:r>
          <a:r>
            <a:rPr lang="pt-BR" sz="1400" b="0" i="0" kern="1200" dirty="0" err="1"/>
            <a:t>Chosen-Plaintext</a:t>
          </a:r>
          <a:r>
            <a:rPr lang="pt-BR" sz="1400" b="0" i="0" kern="1200" dirty="0"/>
            <a:t> </a:t>
          </a:r>
          <a:r>
            <a:rPr lang="pt-BR" sz="1400" b="0" i="0" kern="1200" dirty="0" err="1"/>
            <a:t>Attack</a:t>
          </a:r>
          <a:r>
            <a:rPr lang="pt-BR" sz="1400" b="0" i="0" kern="1200" dirty="0"/>
            <a:t>)  é um modelo de ataque onde um adversário tem a capacidade de escolher textos-claros e criptografá-los usando o esquema criptográfico que está sendo avaliado. Em seguida, o adversário recebe as cifras correspondentes e pode realizar operações e análises com base nessas cifras.</a:t>
          </a:r>
          <a:endParaRPr lang="pt-BR" sz="1400" kern="1200" spc="50" noProof="0" dirty="0">
            <a:latin typeface="+mn-lt"/>
          </a:endParaRPr>
        </a:p>
      </dsp:txBody>
      <dsp:txXfrm>
        <a:off x="0" y="1533448"/>
        <a:ext cx="5196240" cy="2186040"/>
      </dsp:txXfrm>
    </dsp:sp>
    <dsp:sp modelId="{7FF93627-496E-42B8-9090-6E17A7684862}">
      <dsp:nvSpPr>
        <dsp:cNvPr id="0" name=""/>
        <dsp:cNvSpPr/>
      </dsp:nvSpPr>
      <dsp:spPr>
        <a:xfrm>
          <a:off x="5311747" y="0"/>
          <a:ext cx="5196240" cy="1558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618" tIns="410618" rIns="410618" bIns="410618" numCol="1" spcCol="1270" rtlCol="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kern="1200" spc="150" noProof="0" dirty="0">
              <a:solidFill>
                <a:schemeClr val="tx1"/>
              </a:solidFill>
              <a:latin typeface="+mj-lt"/>
              <a:ea typeface="+mj-ea"/>
              <a:cs typeface="+mj-cs"/>
            </a:rPr>
            <a:t>Kyber KEM - </a:t>
          </a:r>
          <a:r>
            <a:rPr lang="pt-BR" sz="1400" b="0" i="0" kern="1200" dirty="0"/>
            <a:t>IND-CCA2</a:t>
          </a:r>
          <a:endParaRPr lang="pt-BR" sz="1400" kern="1200" spc="50" noProof="0" dirty="0">
            <a:latin typeface="+mn-lt"/>
          </a:endParaRPr>
        </a:p>
      </dsp:txBody>
      <dsp:txXfrm>
        <a:off x="5311747" y="0"/>
        <a:ext cx="5196240" cy="1558872"/>
      </dsp:txXfrm>
    </dsp:sp>
    <dsp:sp modelId="{1C54966C-F158-4D20-AA62-42D7FFDB4E00}">
      <dsp:nvSpPr>
        <dsp:cNvPr id="0" name=""/>
        <dsp:cNvSpPr/>
      </dsp:nvSpPr>
      <dsp:spPr>
        <a:xfrm>
          <a:off x="5296574" y="1533448"/>
          <a:ext cx="5196240" cy="2186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273" tIns="513273" rIns="513273" bIns="513273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/>
            <a:t>O IND-CCA2 (</a:t>
          </a:r>
          <a:r>
            <a:rPr lang="pt-BR" sz="1400" b="0" i="0" kern="1200" dirty="0" err="1"/>
            <a:t>Indistinguishability</a:t>
          </a:r>
          <a:r>
            <a:rPr lang="pt-BR" sz="1400" b="0" i="0" kern="1200" dirty="0"/>
            <a:t> </a:t>
          </a:r>
          <a:r>
            <a:rPr lang="pt-BR" sz="1400" b="0" i="0" kern="1200" dirty="0" err="1"/>
            <a:t>under</a:t>
          </a:r>
          <a:r>
            <a:rPr lang="pt-BR" sz="1400" b="0" i="0" kern="1200" dirty="0"/>
            <a:t> </a:t>
          </a:r>
          <a:r>
            <a:rPr lang="pt-BR" sz="1400" b="0" i="0" kern="1200" dirty="0" err="1"/>
            <a:t>Chosen-Ciphertext</a:t>
          </a:r>
          <a:r>
            <a:rPr lang="pt-BR" sz="1400" b="0" i="0" kern="1200" dirty="0"/>
            <a:t> </a:t>
          </a:r>
          <a:r>
            <a:rPr lang="pt-BR" sz="1400" b="0" i="0" kern="1200" dirty="0" err="1"/>
            <a:t>Attack</a:t>
          </a:r>
          <a:r>
            <a:rPr lang="pt-BR" sz="1400" b="0" i="0" kern="1200" dirty="0"/>
            <a:t>) é um modelo de ataque mais forte em comparação ao IND-CPA. Nesse modelo, um adversário tem a capacidade de escolher pares de texto-claro e texto-cifrado, e também pode realizar operações e análises com base nessas informações.</a:t>
          </a:r>
          <a:endParaRPr lang="pt-BR" sz="1400" kern="1200" spc="50" noProof="0" dirty="0">
            <a:latin typeface="+mn-lt"/>
          </a:endParaRPr>
        </a:p>
      </dsp:txBody>
      <dsp:txXfrm>
        <a:off x="5296574" y="1533448"/>
        <a:ext cx="5196240" cy="218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Lista Horizontal de Ações"/>
  <dgm:desc val="Usado para mostrar listas não sequenciais ou agrupadas de informações. Funciona bem com grandes quantidades de texto. Todo o texto tem o mesmo nível de ênfase, e a direção não está implícita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Lista Horizontal de Ações"/>
  <dgm:desc val="Usado para mostrar listas não sequenciais ou agrupadas de informações. Funciona bem com grandes quantidades de texto. Todo o texto tem o mesmo nível de ênfase, e a direção não está implícita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02/07/2023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02/07/2023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135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096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521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698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0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820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628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3539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090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598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3142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735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79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82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90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195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872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229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303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73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Rafael Hass - 103852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 que é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3"/>
            <a:ext cx="5177143" cy="208099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b="0" i="0" dirty="0">
                <a:effectLst/>
                <a:latin typeface="Arial" panose="020B0604020202020204" pitchFamily="34" charset="0"/>
              </a:rPr>
              <a:t>Vou apresentar uma implementação simplificada do algoritmo CRYSTALS-Kyber, para exemplificar de forma didática alguns dos passos na execução, mantendo a lógica da implementação original, mas ignorando algumas etapas como compressão e descompressão, dado que não são relevantes para o entendimento do Kyber.</a:t>
            </a:r>
          </a:p>
          <a:p>
            <a:pPr rtl="0"/>
            <a:r>
              <a:rPr lang="pt-BR" b="1" u="sng" dirty="0">
                <a:latin typeface="Arial" panose="020B0604020202020204" pitchFamily="34" charset="0"/>
              </a:rPr>
              <a:t>Essa não é uma implementação que deve ser usada em qualquer aplicação do mundo real.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82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Funções auxiliares usadas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00" y="2974420"/>
            <a:ext cx="3924300" cy="823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Gerar matriz de vetores com números aleatórios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99D46106-0776-C98C-9F87-C355E97EB9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30824" y="2864372"/>
            <a:ext cx="6850533" cy="1325563"/>
          </a:xfrm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43506CB-EA84-9CEE-CC9C-F5BA37148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824" y="4603434"/>
            <a:ext cx="4359180" cy="16443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A2F1787-B65D-EF1B-7E18-61324FD59876}"/>
                  </a:ext>
                </a:extLst>
              </p:cNvPr>
              <p:cNvSpPr txBox="1"/>
              <p:nvPr/>
            </p:nvSpPr>
            <p:spPr>
              <a:xfrm>
                <a:off x="5790004" y="5118462"/>
                <a:ext cx="6094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/>
                <a:r>
                  <a:rPr lang="pt-BR" dirty="0"/>
                  <a:t>Fazer os polinômios módulo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pt-BR" dirty="0"/>
                  <a:t>e módulo q</a:t>
                </a: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A2F1787-B65D-EF1B-7E18-61324FD59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004" y="5118462"/>
                <a:ext cx="6094562" cy="369332"/>
              </a:xfrm>
              <a:prstGeom prst="rect">
                <a:avLst/>
              </a:prstGeom>
              <a:blipFill>
                <a:blip r:embed="rId5"/>
                <a:stretch>
                  <a:fillRect l="-900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77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Funções auxiliares usadas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0266" y="2748589"/>
            <a:ext cx="3924300" cy="823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Fazer a soma de matriz de polinômios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A2F1787-B65D-EF1B-7E18-61324FD59876}"/>
              </a:ext>
            </a:extLst>
          </p:cNvPr>
          <p:cNvSpPr txBox="1"/>
          <p:nvPr/>
        </p:nvSpPr>
        <p:spPr>
          <a:xfrm>
            <a:off x="5790004" y="511846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Fazer a multiplicação de matriz de polinômios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15EBA8FA-FF54-F7E6-4D7F-610CAA145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256" y="2126723"/>
            <a:ext cx="5114288" cy="195455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BD1E68F-FD80-1EC2-AA4E-3177D6241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32" y="4328249"/>
            <a:ext cx="4574430" cy="19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4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Parâmetros a serem utilizados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E2A63D0-5110-E142-FAC2-95812AC8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88" y="2333472"/>
            <a:ext cx="6439799" cy="10955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E0C4AE0-B835-7158-FA19-82C48E8F0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420" y="3672103"/>
            <a:ext cx="2819794" cy="20672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706D9F5-B9A4-946B-4BFD-3062B0DC8697}"/>
                  </a:ext>
                </a:extLst>
              </p:cNvPr>
              <p:cNvSpPr txBox="1"/>
              <p:nvPr/>
            </p:nvSpPr>
            <p:spPr>
              <a:xfrm>
                <a:off x="6345447" y="3923179"/>
                <a:ext cx="45303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1200" dirty="0"/>
                  <a:t> representa o tamanho em bits, da mensagem a ser encapsulada.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sz="1200" dirty="0"/>
                  <a:t> representa o número de polinômios por vetor.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representa um primo pequeno que satisfaz n|(q-1). É utilizado também para fazer o módulo das multiplicações de </a:t>
                </a:r>
                <a:r>
                  <a:rPr lang="pt-BR" sz="1200" dirty="0" err="1"/>
                  <a:t>polinônios</a:t>
                </a:r>
                <a:r>
                  <a:rPr lang="pt-BR" sz="1200" dirty="0"/>
                  <a:t>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representa um balanço entre segurança, tamanho do texto cifrado e chance de erro. Em nossa implementação, não usaremos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pois são utilizados na compressão e descompressão das chaves e textos cifrados.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sz="1200" dirty="0"/>
                  <a:t> representa a chance de erro.</a:t>
                </a: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706D9F5-B9A4-946B-4BFD-3062B0DC8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447" y="3923179"/>
                <a:ext cx="4530306" cy="1938992"/>
              </a:xfrm>
              <a:prstGeom prst="rect">
                <a:avLst/>
              </a:prstGeom>
              <a:blipFill>
                <a:blip r:embed="rId5"/>
                <a:stretch>
                  <a:fillRect t="-314" r="-808" b="-1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39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Função de gerar chaves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14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84A2116-662E-F6E3-FC2B-20A5E3D0C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6" y="2805158"/>
            <a:ext cx="5077534" cy="1724266"/>
          </a:xfrm>
          <a:prstGeom prst="rect">
            <a:avLst/>
          </a:prstGeom>
        </p:spPr>
      </p:pic>
      <p:pic>
        <p:nvPicPr>
          <p:cNvPr id="15" name="Imagem 1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18E3E7E-8A60-8DC5-59F5-F3B402058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374" y="2217740"/>
            <a:ext cx="6220693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6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Função de encriptar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15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98766B-FEBA-8828-D2EF-5D15CAEC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3" y="2031449"/>
            <a:ext cx="5287113" cy="3934374"/>
          </a:xfrm>
          <a:prstGeom prst="rect">
            <a:avLst/>
          </a:prstGeom>
        </p:spPr>
      </p:pic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25BBDE1-9CEB-8798-8AC6-2AF9692F3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05" y="2031449"/>
            <a:ext cx="5251320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2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Função de decriptar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16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564484-D22D-AC4D-A74F-A94BC899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3" y="1905515"/>
            <a:ext cx="4477375" cy="4220164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A00890C5-2CD0-1728-FA31-BD6DC1D6F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370" y="1905515"/>
            <a:ext cx="612543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0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5200650" cy="171553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50" dirty="0"/>
              <a:t>Implementação didática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Algoritmo Kyber KEM</a:t>
            </a:r>
          </a:p>
        </p:txBody>
      </p:sp>
    </p:spTree>
    <p:extLst>
      <p:ext uri="{BB962C8B-B14F-4D97-AF65-F5344CB8AC3E}">
        <p14:creationId xmlns:p14="http://schemas.microsoft.com/office/powerpoint/2010/main" val="202603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Função de gerar chaves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649CFD-AEAC-186A-090D-4A273DA9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51" y="3138447"/>
            <a:ext cx="2648320" cy="581106"/>
          </a:xfrm>
          <a:prstGeom prst="rect">
            <a:avLst/>
          </a:prstGeom>
        </p:spPr>
      </p:pic>
      <p:pic>
        <p:nvPicPr>
          <p:cNvPr id="12" name="Imagem 11" descr="Texto, Aplicativo&#10;&#10;Descrição gerada automaticamente com confiança média">
            <a:extLst>
              <a:ext uri="{FF2B5EF4-FFF2-40B4-BE49-F238E27FC236}">
                <a16:creationId xmlns:a16="http://schemas.microsoft.com/office/drawing/2014/main" id="{785DBC2F-09BA-A5AA-2268-46E698720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091" y="3001896"/>
            <a:ext cx="6182588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5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Função de encriptar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19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D15A9C-F596-2E8E-CFFB-8BE1B866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9" y="2805397"/>
            <a:ext cx="4877481" cy="1057423"/>
          </a:xfrm>
          <a:prstGeom prst="rect">
            <a:avLst/>
          </a:prstGeom>
        </p:spPr>
      </p:pic>
      <p:pic>
        <p:nvPicPr>
          <p:cNvPr id="11" name="Imagem 10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AA53626-7BE9-AD0F-B326-7A8B182FD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095" y="2543051"/>
            <a:ext cx="6335009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1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Quem sou eu</a:t>
            </a:r>
          </a:p>
          <a:p>
            <a:pPr rtl="0"/>
            <a:r>
              <a:rPr lang="pt-BR" dirty="0"/>
              <a:t>Introdução</a:t>
            </a:r>
          </a:p>
          <a:p>
            <a:pPr rtl="0"/>
            <a:r>
              <a:rPr lang="pt-BR" dirty="0"/>
              <a:t>Implementação PKE</a:t>
            </a:r>
          </a:p>
          <a:p>
            <a:r>
              <a:rPr lang="pt-BR" dirty="0"/>
              <a:t>Implementação KEM</a:t>
            </a:r>
          </a:p>
          <a:p>
            <a:pPr rtl="0"/>
            <a:r>
              <a:rPr lang="pt-BR" dirty="0"/>
              <a:t>Resumo matemático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Função de decriptar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20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BF9423-BEFE-287F-5747-A83CC144B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73" y="2970945"/>
            <a:ext cx="3400900" cy="657317"/>
          </a:xfrm>
          <a:prstGeom prst="rect">
            <a:avLst/>
          </a:prstGeom>
        </p:spPr>
      </p:pic>
      <p:pic>
        <p:nvPicPr>
          <p:cNvPr id="13" name="Imagem 1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8F7EE3F-399C-9379-7A4E-8CE85B883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508" y="2280286"/>
            <a:ext cx="6287377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56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Rafael Hass</a:t>
            </a:r>
          </a:p>
          <a:p>
            <a:pPr rtl="0"/>
            <a:r>
              <a:rPr lang="pt-BR" dirty="0"/>
              <a:t>rafaelhass.92@gmail.com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Quem sou eu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4906920" cy="1685583"/>
          </a:xfrm>
        </p:spPr>
        <p:txBody>
          <a:bodyPr rtlCol="0"/>
          <a:lstStyle>
            <a:defPPr>
              <a:defRPr lang="pt-B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Formado em Licenciatura em Matemática em 2014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Trabalhando com segurança da informação desde 2016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Atualmente diretor de SOC e </a:t>
            </a:r>
            <a:r>
              <a:rPr lang="pt-BR" dirty="0" err="1"/>
              <a:t>Threat</a:t>
            </a:r>
            <a:r>
              <a:rPr lang="pt-BR" dirty="0"/>
              <a:t> </a:t>
            </a:r>
            <a:r>
              <a:rPr lang="pt-BR" dirty="0" err="1"/>
              <a:t>Inteligence</a:t>
            </a:r>
            <a:r>
              <a:rPr lang="pt-BR" dirty="0"/>
              <a:t> no banco BTG Pactual.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5200650" cy="171553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50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Algorítimo</a:t>
            </a:r>
            <a:r>
              <a:rPr lang="pt-BR" dirty="0"/>
              <a:t> Kyber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LINHA DO TEMPO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2017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2020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2021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2022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O algoritmo CRYSTAL-Kyber é proposto como parte da iniciativa de submissão pós-quântica do NIST (</a:t>
            </a:r>
            <a:r>
              <a:rPr lang="pt-BR" dirty="0" err="1"/>
              <a:t>National</a:t>
            </a:r>
            <a:r>
              <a:rPr lang="pt-BR" dirty="0"/>
              <a:t> </a:t>
            </a:r>
            <a:r>
              <a:rPr lang="pt-BR" dirty="0" err="1"/>
              <a:t>Institute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Standards </a:t>
            </a:r>
            <a:r>
              <a:rPr lang="pt-BR" dirty="0" err="1"/>
              <a:t>and</a:t>
            </a:r>
            <a:r>
              <a:rPr lang="pt-BR" dirty="0"/>
              <a:t> Technology) para algoritmos criptográficos.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O NIST seleciona CRYSTAL-Kyber como um dos finalistas para o terceiro round da competição PQC.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4250804" cy="1010842"/>
          </a:xfrm>
        </p:spPr>
        <p:txBody>
          <a:bodyPr rtlCol="0">
            <a:normAutofit fontScale="700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A terceira rodada da competição PQC está em andamento, com testes e avaliações mais aprofundados dos algoritmos finalistas, incluindo CRYSTAL-Kyber.</a:t>
            </a:r>
          </a:p>
          <a:p>
            <a:pPr rtl="0"/>
            <a:r>
              <a:rPr lang="pt-BR" dirty="0"/>
              <a:t>O NIST realiza um workshop público para discutir os algoritmos finalistas e obter feedback da comunidade criptográfica.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O NIST anuncia os algoritmos pós-quânticos selecionados como padrões, incluindo o anúncio de CRYSTAL-Kyber como um dos algoritmos escolhidos.</a:t>
            </a:r>
          </a:p>
        </p:txBody>
      </p:sp>
      <p:sp>
        <p:nvSpPr>
          <p:cNvPr id="16" name="Espaço Reservado para Data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18" name="Espaço Reservado para o Número do Slide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9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30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Algumas características do Kyber</a:t>
            </a:r>
          </a:p>
        </p:txBody>
      </p:sp>
      <p:graphicFrame>
        <p:nvGraphicFramePr>
          <p:cNvPr id="33" name="Espaço Reservado para Conteúdo 3" descr="Espaço Reservado para Linha do Tempo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545183349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9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Algumas características do Kyber</a:t>
            </a:r>
          </a:p>
        </p:txBody>
      </p:sp>
      <p:graphicFrame>
        <p:nvGraphicFramePr>
          <p:cNvPr id="33" name="Espaço Reservado para Conteúdo 3" descr="Espaço Reservado para Linha do Tempo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404905916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87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LINHA DO TEMPO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Gerar chaves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Encriptar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Decriptar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 rtlCol="0">
            <a:normAutofit fontScale="775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s = Matriz de dimensões kx1 de polinômios de tamanho n</a:t>
            </a:r>
          </a:p>
          <a:p>
            <a:r>
              <a:rPr lang="pt-BR" dirty="0"/>
              <a:t>A = Matriz de dimensões </a:t>
            </a:r>
            <a:r>
              <a:rPr lang="pt-BR" dirty="0" err="1"/>
              <a:t>kxk</a:t>
            </a:r>
            <a:r>
              <a:rPr lang="pt-BR" dirty="0"/>
              <a:t> de polinômios de tamanho n</a:t>
            </a:r>
          </a:p>
          <a:p>
            <a:r>
              <a:rPr lang="pt-BR" dirty="0"/>
              <a:t>e = Matriz de dimensões kx1 de polinômios de tamanho n</a:t>
            </a:r>
          </a:p>
          <a:p>
            <a:r>
              <a:rPr lang="pt-BR" dirty="0"/>
              <a:t>Retornamos PK = (t= A*s + </a:t>
            </a:r>
            <a:r>
              <a:rPr lang="pt-BR" dirty="0" err="1"/>
              <a:t>e,A</a:t>
            </a:r>
            <a:r>
              <a:rPr lang="pt-BR" dirty="0"/>
              <a:t>) SK = s</a:t>
            </a:r>
          </a:p>
          <a:p>
            <a:endParaRPr lang="pt-BR" dirty="0"/>
          </a:p>
          <a:p>
            <a:pPr rtl="0"/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spaço Reservado para Texto 12">
                <a:extLst>
                  <a:ext uri="{FF2B5EF4-FFF2-40B4-BE49-F238E27FC236}">
                    <a16:creationId xmlns:a16="http://schemas.microsoft.com/office/drawing/2014/main" id="{8C2F0B15-120C-423F-8EE5-F303B19D5CC5}"/>
                  </a:ext>
                </a:extLst>
              </p:cNvPr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4986029" y="2682564"/>
                <a:ext cx="5102680" cy="1010842"/>
              </a:xfrm>
            </p:spPr>
            <p:txBody>
              <a:bodyPr rtlCol="0">
                <a:normAutofit fontScale="92500" lnSpcReduction="10000"/>
              </a:bodyPr>
              <a:lstStyle>
                <a:defPPr>
                  <a:defRPr lang="pt-BR"/>
                </a:defPPr>
              </a:lstStyle>
              <a:p>
                <a:pPr rtl="0">
                  <a:spcBef>
                    <a:spcPts val="0"/>
                  </a:spcBef>
                </a:pPr>
                <a:r>
                  <a:rPr lang="pt-BR" dirty="0"/>
                  <a:t>m = mensagem em binário</a:t>
                </a:r>
              </a:p>
              <a:p>
                <a:pPr rtl="0">
                  <a:spcBef>
                    <a:spcPts val="0"/>
                  </a:spcBef>
                </a:pPr>
                <a:r>
                  <a:rPr lang="pt-BR" dirty="0"/>
                  <a:t>r = Matriz de dimensões kx1 de polinômios de tamanho n</a:t>
                </a:r>
              </a:p>
              <a:p>
                <a:pPr>
                  <a:spcBef>
                    <a:spcPts val="0"/>
                  </a:spcBef>
                </a:pPr>
                <a:r>
                  <a:rPr lang="pt-BR" dirty="0"/>
                  <a:t>e1 = Matriz de dimensões kx1 de polinômios de tamanho n</a:t>
                </a:r>
              </a:p>
              <a:p>
                <a:pPr>
                  <a:spcBef>
                    <a:spcPts val="0"/>
                  </a:spcBef>
                </a:pPr>
                <a:r>
                  <a:rPr lang="pt-BR" dirty="0"/>
                  <a:t>e2 = Matriz de dimensões 1x1 de polinômios de tamanho n</a:t>
                </a:r>
              </a:p>
              <a:p>
                <a:pPr>
                  <a:spcBef>
                    <a:spcPts val="0"/>
                  </a:spcBef>
                </a:pPr>
                <a:r>
                  <a:rPr lang="pt-BR" dirty="0"/>
                  <a:t>Retornamos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3" name="Espaço Reservado para Texto 12">
                <a:extLst>
                  <a:ext uri="{FF2B5EF4-FFF2-40B4-BE49-F238E27FC236}">
                    <a16:creationId xmlns:a16="http://schemas.microsoft.com/office/drawing/2014/main" id="{8C2F0B15-120C-423F-8EE5-F303B19D5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4986029" y="2682564"/>
                <a:ext cx="5102680" cy="1010842"/>
              </a:xfrm>
              <a:blipFill>
                <a:blip r:embed="rId3"/>
                <a:stretch>
                  <a:fillRect l="-239" t="-1807" b="-30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Espaço Reservado para Texto 13">
                <a:extLst>
                  <a:ext uri="{FF2B5EF4-FFF2-40B4-BE49-F238E27FC236}">
                    <a16:creationId xmlns:a16="http://schemas.microsoft.com/office/drawing/2014/main" id="{300D2644-F516-41F1-A88D-93673EA209A4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5576937" y="3755394"/>
                <a:ext cx="4250804" cy="1010842"/>
              </a:xfrm>
            </p:spPr>
            <p:txBody>
              <a:bodyPr rtlCol="0">
                <a:normAutofit lnSpcReduction="10000"/>
              </a:bodyPr>
              <a:lstStyle>
                <a:defPPr>
                  <a:defRPr lang="pt-BR"/>
                </a:defPPr>
              </a:lstStyle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pt-BR" dirty="0"/>
              </a:p>
              <a:p>
                <a:pPr rtl="0"/>
                <a:r>
                  <a:rPr lang="pt-BR" dirty="0"/>
                  <a:t>E para achar o m, basta verificar para cada item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/>
                  <a:t>, se está mais próximo de q/2 ou de (0 ou q)</a:t>
                </a:r>
              </a:p>
            </p:txBody>
          </p:sp>
        </mc:Choice>
        <mc:Fallback>
          <p:sp>
            <p:nvSpPr>
              <p:cNvPr id="14" name="Espaço Reservado para Texto 13">
                <a:extLst>
                  <a:ext uri="{FF2B5EF4-FFF2-40B4-BE49-F238E27FC236}">
                    <a16:creationId xmlns:a16="http://schemas.microsoft.com/office/drawing/2014/main" id="{300D2644-F516-41F1-A88D-93673EA20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5576937" y="3755394"/>
                <a:ext cx="4250804" cy="1010842"/>
              </a:xfrm>
              <a:blipFill>
                <a:blip r:embed="rId4"/>
                <a:stretch>
                  <a:fillRect l="-430" r="-1435" b="-60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spaço Reservado para Data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18" name="Espaço Reservado para o Número do Slide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53D45F0-18F6-8228-B437-C1986AE12B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F902265-BD2E-1B2E-A46F-634D2AFA0D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14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5200650" cy="171553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50" dirty="0"/>
              <a:t>Implementação didática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Algoritmo Kyber PKE</a:t>
            </a:r>
          </a:p>
        </p:txBody>
      </p:sp>
    </p:spTree>
    <p:extLst>
      <p:ext uri="{BB962C8B-B14F-4D97-AF65-F5344CB8AC3E}">
        <p14:creationId xmlns:p14="http://schemas.microsoft.com/office/powerpoint/2010/main" val="873592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purl.org/dc/elements/1.1/"/>
    <ds:schemaRef ds:uri="http://schemas.microsoft.com/office/2006/documentManagement/types"/>
    <ds:schemaRef ds:uri="71af3243-3dd4-4a8d-8c0d-dd76da1f02a5"/>
    <ds:schemaRef ds:uri="http://purl.org/dc/terms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30e9df3-be65-4c73-a93b-d1236ebd677e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{149C88A0-5FBA-4624-87D3-EDB173F247CD}tf67328976_win32</Template>
  <TotalTime>3776</TotalTime>
  <Words>914</Words>
  <Application>Microsoft Office PowerPoint</Application>
  <PresentationFormat>Widescreen</PresentationFormat>
  <Paragraphs>155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Tenorite</vt:lpstr>
      <vt:lpstr>Tema do Office</vt:lpstr>
      <vt:lpstr>UMA IMPLEMENTAÇÃO DIDÁTICA DO ALGORÍTIMO KYBER</vt:lpstr>
      <vt:lpstr>AGENDA</vt:lpstr>
      <vt:lpstr>Quem sou eu</vt:lpstr>
      <vt:lpstr>Introdução</vt:lpstr>
      <vt:lpstr>LINHA DO TEMPO</vt:lpstr>
      <vt:lpstr>Algumas características do Kyber</vt:lpstr>
      <vt:lpstr>Algumas características do Kyber</vt:lpstr>
      <vt:lpstr>LINHA DO TEMPO</vt:lpstr>
      <vt:lpstr>Implementação didática</vt:lpstr>
      <vt:lpstr>O que é</vt:lpstr>
      <vt:lpstr>Funções auxiliares usadas</vt:lpstr>
      <vt:lpstr>Funções auxiliares usadas</vt:lpstr>
      <vt:lpstr>Parâmetros a serem utilizados</vt:lpstr>
      <vt:lpstr>Função de gerar chaves</vt:lpstr>
      <vt:lpstr>Função de encriptar</vt:lpstr>
      <vt:lpstr>Função de decriptar</vt:lpstr>
      <vt:lpstr>Implementação didática</vt:lpstr>
      <vt:lpstr>Função de gerar chaves</vt:lpstr>
      <vt:lpstr>Função de encriptar</vt:lpstr>
      <vt:lpstr>Função de decriptar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IMPLEMENTAÇÃO DIDÁTICA DO ALGORÍTIMO KYBER</dc:title>
  <dc:creator>Rafael Hass</dc:creator>
  <cp:lastModifiedBy>Rafael Hass</cp:lastModifiedBy>
  <cp:revision>2</cp:revision>
  <dcterms:created xsi:type="dcterms:W3CDTF">2023-07-02T23:22:05Z</dcterms:created>
  <dcterms:modified xsi:type="dcterms:W3CDTF">2023-07-05T14:18:18Z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