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65" r:id="rId9"/>
    <p:sldId id="266" r:id="rId10"/>
    <p:sldId id="296" r:id="rId11"/>
    <p:sldId id="297" r:id="rId12"/>
    <p:sldId id="291" r:id="rId13"/>
    <p:sldId id="292" r:id="rId14"/>
    <p:sldId id="293" r:id="rId15"/>
    <p:sldId id="294" r:id="rId16"/>
    <p:sldId id="295" r:id="rId17"/>
    <p:sldId id="269" r:id="rId18"/>
    <p:sldId id="299" r:id="rId19"/>
    <p:sldId id="272" r:id="rId20"/>
    <p:sldId id="281" r:id="rId21"/>
    <p:sldId id="290" r:id="rId22"/>
    <p:sldId id="298" r:id="rId23"/>
    <p:sldId id="285" r:id="rId24"/>
    <p:sldId id="287" r:id="rId25"/>
    <p:sldId id="286" r:id="rId26"/>
    <p:sldId id="284" r:id="rId27"/>
    <p:sldId id="288" r:id="rId28"/>
    <p:sldId id="289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77288" autoAdjust="0"/>
  </p:normalViewPr>
  <p:slideViewPr>
    <p:cSldViewPr>
      <p:cViewPr>
        <p:scale>
          <a:sx n="80" d="100"/>
          <a:sy n="80" d="100"/>
        </p:scale>
        <p:origin x="-306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Plan4!$A$1:$A$101</c:f>
              <c:numCache>
                <c:formatCode>General</c:formatCode>
                <c:ptCount val="1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</c:numCache>
            </c:numRef>
          </c:xVal>
          <c:yVal>
            <c:numRef>
              <c:f>Plan4!$B$1:$B$101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99.499331880146912</c:v>
                </c:pt>
                <c:pt idx="51">
                  <c:v>107.24875285722024</c:v>
                </c:pt>
                <c:pt idx="52">
                  <c:v>115.60173090694056</c:v>
                </c:pt>
                <c:pt idx="53">
                  <c:v>124.60527355942124</c:v>
                </c:pt>
                <c:pt idx="54">
                  <c:v>134.31004948634407</c:v>
                </c:pt>
                <c:pt idx="55">
                  <c:v>144.77067364586074</c:v>
                </c:pt>
                <c:pt idx="56">
                  <c:v>156.04601463576481</c:v>
                </c:pt>
                <c:pt idx="57">
                  <c:v>168.19952598460199</c:v>
                </c:pt>
                <c:pt idx="58">
                  <c:v>181.29960324511023</c:v>
                </c:pt>
                <c:pt idx="59">
                  <c:v>195.4199688995763</c:v>
                </c:pt>
                <c:pt idx="60">
                  <c:v>210.64008724322102</c:v>
                </c:pt>
                <c:pt idx="61">
                  <c:v>227.04561158042404</c:v>
                </c:pt>
                <c:pt idx="62">
                  <c:v>244.72886625044708</c:v>
                </c:pt>
                <c:pt idx="63">
                  <c:v>263.78936619532186</c:v>
                </c:pt>
                <c:pt idx="64">
                  <c:v>284.33437699383956</c:v>
                </c:pt>
                <c:pt idx="65">
                  <c:v>306.4795185133155</c:v>
                </c:pt>
                <c:pt idx="66">
                  <c:v>330.34941557625581</c:v>
                </c:pt>
                <c:pt idx="67">
                  <c:v>356.07839930364656</c:v>
                </c:pt>
                <c:pt idx="68">
                  <c:v>383.81126308177005</c:v>
                </c:pt>
                <c:pt idx="69">
                  <c:v>413.70407740685158</c:v>
                </c:pt>
                <c:pt idx="70">
                  <c:v>445.92506819319414</c:v>
                </c:pt>
                <c:pt idx="71">
                  <c:v>480.65556348759259</c:v>
                </c:pt>
                <c:pt idx="72">
                  <c:v>518.09101391779768</c:v>
                </c:pt>
                <c:pt idx="73">
                  <c:v>558.4420926177429</c:v>
                </c:pt>
                <c:pt idx="74">
                  <c:v>601.93588081951282</c:v>
                </c:pt>
                <c:pt idx="75">
                  <c:v>648.81714578413312</c:v>
                </c:pt>
                <c:pt idx="76">
                  <c:v>699.34971826292099</c:v>
                </c:pt>
                <c:pt idx="77">
                  <c:v>753.81797724123442</c:v>
                </c:pt>
                <c:pt idx="78">
                  <c:v>812.52845032023856</c:v>
                </c:pt>
                <c:pt idx="79">
                  <c:v>875.81153874303607</c:v>
                </c:pt>
                <c:pt idx="80">
                  <c:v>944.02337677300034</c:v>
                </c:pt>
                <c:pt idx="81">
                  <c:v>1017.5478358882078</c:v>
                </c:pt>
                <c:pt idx="82">
                  <c:v>1096.7986850708551</c:v>
                </c:pt>
                <c:pt idx="83">
                  <c:v>1182.2219193489789</c:v>
                </c:pt>
                <c:pt idx="84">
                  <c:v>1274.2982696946742</c:v>
                </c:pt>
                <c:pt idx="85">
                  <c:v>1373.545908403599</c:v>
                </c:pt>
                <c:pt idx="86">
                  <c:v>1480.5233651806736</c:v>
                </c:pt>
                <c:pt idx="87">
                  <c:v>1595.832670342626</c:v>
                </c:pt>
                <c:pt idx="88">
                  <c:v>1720.1227428262155</c:v>
                </c:pt>
                <c:pt idx="89">
                  <c:v>1854.0930420685791</c:v>
                </c:pt>
                <c:pt idx="90">
                  <c:v>1998.4975043111949</c:v>
                </c:pt>
                <c:pt idx="91">
                  <c:v>2154.1487854795269</c:v>
                </c:pt>
                <c:pt idx="92">
                  <c:v>2321.922834515759</c:v>
                </c:pt>
                <c:pt idx="93">
                  <c:v>2502.7638229016557</c:v>
                </c:pt>
                <c:pt idx="94">
                  <c:v>2697.6894581131255</c:v>
                </c:pt>
                <c:pt idx="95">
                  <c:v>2907.7967109086899</c:v>
                </c:pt>
                <c:pt idx="96">
                  <c:v>3134.2679886829346</c:v>
                </c:pt>
                <c:pt idx="97">
                  <c:v>3378.3777896263882</c:v>
                </c:pt>
                <c:pt idx="98">
                  <c:v>3641.4998751389385</c:v>
                </c:pt>
                <c:pt idx="99">
                  <c:v>3925.1150008606273</c:v>
                </c:pt>
                <c:pt idx="100">
                  <c:v>4230.8192498271892</c:v>
                </c:pt>
              </c:numCache>
            </c:numRef>
          </c:yVal>
          <c:smooth val="1"/>
        </c:ser>
        <c:axId val="69394432"/>
        <c:axId val="69397888"/>
      </c:scatterChart>
      <c:valAx>
        <c:axId val="69394432"/>
        <c:scaling>
          <c:orientation val="minMax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Diferença entre observação</a:t>
                </a:r>
                <a:r>
                  <a:rPr lang="pt-BR" baseline="0"/>
                  <a:t> esperada e observação real (cm)</a:t>
                </a:r>
                <a:endParaRPr lang="pt-BR"/>
              </a:p>
            </c:rich>
          </c:tx>
          <c:layout/>
        </c:title>
        <c:numFmt formatCode="General" sourceLinked="1"/>
        <c:majorTickMark val="none"/>
        <c:tickLblPos val="nextTo"/>
        <c:crossAx val="69397888"/>
        <c:crosses val="autoZero"/>
        <c:crossBetween val="midCat"/>
      </c:valAx>
      <c:valAx>
        <c:axId val="6939788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Covariância da medida (cm²)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9394432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Plan1!$B$1</c:f>
              <c:strCache>
                <c:ptCount val="1"/>
                <c:pt idx="0">
                  <c:v>Velocidade (mm/s)</c:v>
                </c:pt>
              </c:strCache>
            </c:strRef>
          </c:tx>
          <c:spPr>
            <a:ln w="76200"/>
          </c:spPr>
          <c:marker>
            <c:symbol val="none"/>
          </c:marker>
          <c:xVal>
            <c:numRef>
              <c:f>Plan1!$A$2:$A$22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0.30000000000000021</c:v>
                </c:pt>
                <c:pt idx="4">
                  <c:v>0.4</c:v>
                </c:pt>
                <c:pt idx="5">
                  <c:v>0.5</c:v>
                </c:pt>
                <c:pt idx="6">
                  <c:v>0.60000000000000031</c:v>
                </c:pt>
                <c:pt idx="7">
                  <c:v>0.70000000000000029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  <c:pt idx="11">
                  <c:v>1.0999999999999992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1.7000000000000006</c:v>
                </c:pt>
                <c:pt idx="18">
                  <c:v>1.8000000000000005</c:v>
                </c:pt>
                <c:pt idx="19">
                  <c:v>1.900000000000001</c:v>
                </c:pt>
                <c:pt idx="20">
                  <c:v>2.0000000000000004</c:v>
                </c:pt>
              </c:numCache>
            </c:numRef>
          </c:xVal>
          <c:yVal>
            <c:numRef>
              <c:f>Plan1!$B$2:$B$22</c:f>
              <c:numCache>
                <c:formatCode>General</c:formatCode>
                <c:ptCount val="21"/>
                <c:pt idx="0">
                  <c:v>0</c:v>
                </c:pt>
                <c:pt idx="1">
                  <c:v>5.4375000000000009</c:v>
                </c:pt>
                <c:pt idx="2">
                  <c:v>21.000000000000004</c:v>
                </c:pt>
                <c:pt idx="3">
                  <c:v>45.562500000000036</c:v>
                </c:pt>
                <c:pt idx="4">
                  <c:v>78.000000000000014</c:v>
                </c:pt>
                <c:pt idx="5">
                  <c:v>117.1875</c:v>
                </c:pt>
                <c:pt idx="6">
                  <c:v>162</c:v>
                </c:pt>
                <c:pt idx="7">
                  <c:v>211.3125</c:v>
                </c:pt>
                <c:pt idx="8">
                  <c:v>264</c:v>
                </c:pt>
                <c:pt idx="9">
                  <c:v>318.93749999999977</c:v>
                </c:pt>
                <c:pt idx="10">
                  <c:v>374.99999999999977</c:v>
                </c:pt>
                <c:pt idx="11">
                  <c:v>431.06249999999994</c:v>
                </c:pt>
                <c:pt idx="12">
                  <c:v>486</c:v>
                </c:pt>
                <c:pt idx="13">
                  <c:v>538.68750000000011</c:v>
                </c:pt>
                <c:pt idx="14">
                  <c:v>588</c:v>
                </c:pt>
                <c:pt idx="15">
                  <c:v>632.81249999999977</c:v>
                </c:pt>
                <c:pt idx="16">
                  <c:v>672.00000000000011</c:v>
                </c:pt>
                <c:pt idx="17">
                  <c:v>704.43749999999977</c:v>
                </c:pt>
                <c:pt idx="18">
                  <c:v>729.00000000000011</c:v>
                </c:pt>
                <c:pt idx="19">
                  <c:v>744.56249999999966</c:v>
                </c:pt>
                <c:pt idx="20">
                  <c:v>750</c:v>
                </c:pt>
              </c:numCache>
            </c:numRef>
          </c:yVal>
          <c:smooth val="1"/>
        </c:ser>
        <c:axId val="41964672"/>
        <c:axId val="41966592"/>
      </c:scatterChart>
      <c:valAx>
        <c:axId val="41964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Tempo (s)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1966592"/>
        <c:crosses val="autoZero"/>
        <c:crossBetween val="midCat"/>
      </c:valAx>
      <c:valAx>
        <c:axId val="4196659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1964672"/>
        <c:crosses val="autoZero"/>
        <c:crossBetween val="midCat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Plan2!$A$1:$A$30</c:f>
              <c:numCache>
                <c:formatCode>General</c:formatCode>
                <c:ptCount val="3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</c:numCache>
            </c:numRef>
          </c:xVal>
          <c:yVal>
            <c:numRef>
              <c:f>Plan2!$B$1:$B$30</c:f>
              <c:numCache>
                <c:formatCode>General</c:formatCode>
                <c:ptCount val="30"/>
                <c:pt idx="0">
                  <c:v>100.76960000000004</c:v>
                </c:pt>
                <c:pt idx="1">
                  <c:v>103.0368</c:v>
                </c:pt>
                <c:pt idx="2">
                  <c:v>106.73920000000004</c:v>
                </c:pt>
                <c:pt idx="3">
                  <c:v>111.81440000000002</c:v>
                </c:pt>
                <c:pt idx="4">
                  <c:v>118.2</c:v>
                </c:pt>
                <c:pt idx="5">
                  <c:v>125.8336</c:v>
                </c:pt>
                <c:pt idx="6">
                  <c:v>134.65280000000001</c:v>
                </c:pt>
                <c:pt idx="7">
                  <c:v>144.59520000000001</c:v>
                </c:pt>
                <c:pt idx="8">
                  <c:v>155.59840000000008</c:v>
                </c:pt>
                <c:pt idx="9">
                  <c:v>167.6</c:v>
                </c:pt>
                <c:pt idx="10">
                  <c:v>180.5376</c:v>
                </c:pt>
                <c:pt idx="11">
                  <c:v>194.34880000000001</c:v>
                </c:pt>
                <c:pt idx="12">
                  <c:v>208.97120000000001</c:v>
                </c:pt>
                <c:pt idx="13">
                  <c:v>224.34240000000008</c:v>
                </c:pt>
                <c:pt idx="14">
                  <c:v>240.4</c:v>
                </c:pt>
                <c:pt idx="15">
                  <c:v>257.08159999999964</c:v>
                </c:pt>
                <c:pt idx="16">
                  <c:v>274.32479999999993</c:v>
                </c:pt>
                <c:pt idx="17">
                  <c:v>292.06720000000001</c:v>
                </c:pt>
                <c:pt idx="18">
                  <c:v>310.24639999999977</c:v>
                </c:pt>
                <c:pt idx="19">
                  <c:v>328.8</c:v>
                </c:pt>
                <c:pt idx="20">
                  <c:v>347.66560000000021</c:v>
                </c:pt>
                <c:pt idx="21">
                  <c:v>366.78080000000006</c:v>
                </c:pt>
                <c:pt idx="22">
                  <c:v>386.08320000000003</c:v>
                </c:pt>
                <c:pt idx="23">
                  <c:v>405.5104</c:v>
                </c:pt>
                <c:pt idx="24">
                  <c:v>425</c:v>
                </c:pt>
                <c:pt idx="25">
                  <c:v>444.4896</c:v>
                </c:pt>
                <c:pt idx="26">
                  <c:v>463.91679999999974</c:v>
                </c:pt>
                <c:pt idx="27">
                  <c:v>483.2192</c:v>
                </c:pt>
                <c:pt idx="28">
                  <c:v>502.33440000000002</c:v>
                </c:pt>
                <c:pt idx="29">
                  <c:v>521.20000000000005</c:v>
                </c:pt>
              </c:numCache>
            </c:numRef>
          </c:yVal>
          <c:smooth val="1"/>
        </c:ser>
        <c:axId val="41985536"/>
        <c:axId val="41987456"/>
      </c:scatterChart>
      <c:valAx>
        <c:axId val="41985536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Distância</a:t>
                </a:r>
                <a:r>
                  <a:rPr lang="pt-BR" baseline="0"/>
                  <a:t> ao destino (cm)</a:t>
                </a:r>
                <a:endParaRPr lang="pt-BR"/>
              </a:p>
            </c:rich>
          </c:tx>
          <c:layout/>
        </c:title>
        <c:numFmt formatCode="General" sourceLinked="1"/>
        <c:majorTickMark val="none"/>
        <c:tickLblPos val="nextTo"/>
        <c:crossAx val="41987456"/>
        <c:crosses val="autoZero"/>
        <c:crossBetween val="midCat"/>
      </c:valAx>
      <c:valAx>
        <c:axId val="41987456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1985536"/>
        <c:crosses val="autoZero"/>
        <c:crossBetween val="midCat"/>
      </c:valAx>
    </c:plotArea>
    <c:plotVisOnly val="1"/>
  </c:chart>
  <c:spPr>
    <a:ln w="57150"/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Plan3!$A$1:$A$26</c:f>
              <c:numCache>
                <c:formatCode>General</c:formatCode>
                <c:ptCount val="26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26</c:v>
                </c:pt>
                <c:pt idx="4">
                  <c:v>28</c:v>
                </c:pt>
                <c:pt idx="5">
                  <c:v>30</c:v>
                </c:pt>
                <c:pt idx="6">
                  <c:v>32</c:v>
                </c:pt>
                <c:pt idx="7">
                  <c:v>34</c:v>
                </c:pt>
                <c:pt idx="8">
                  <c:v>36</c:v>
                </c:pt>
                <c:pt idx="9">
                  <c:v>38</c:v>
                </c:pt>
                <c:pt idx="10">
                  <c:v>40</c:v>
                </c:pt>
                <c:pt idx="11">
                  <c:v>42</c:v>
                </c:pt>
                <c:pt idx="12">
                  <c:v>44</c:v>
                </c:pt>
                <c:pt idx="13">
                  <c:v>46</c:v>
                </c:pt>
                <c:pt idx="14">
                  <c:v>48</c:v>
                </c:pt>
                <c:pt idx="15">
                  <c:v>50</c:v>
                </c:pt>
                <c:pt idx="16">
                  <c:v>52</c:v>
                </c:pt>
                <c:pt idx="17">
                  <c:v>54</c:v>
                </c:pt>
                <c:pt idx="18">
                  <c:v>56</c:v>
                </c:pt>
                <c:pt idx="19">
                  <c:v>58</c:v>
                </c:pt>
                <c:pt idx="20">
                  <c:v>60</c:v>
                </c:pt>
                <c:pt idx="21">
                  <c:v>62</c:v>
                </c:pt>
                <c:pt idx="22">
                  <c:v>64</c:v>
                </c:pt>
                <c:pt idx="23">
                  <c:v>66</c:v>
                </c:pt>
                <c:pt idx="24">
                  <c:v>68</c:v>
                </c:pt>
                <c:pt idx="25">
                  <c:v>70</c:v>
                </c:pt>
              </c:numCache>
            </c:numRef>
          </c:xVal>
          <c:yVal>
            <c:numRef>
              <c:f>Plan3!$B$1:$B$26</c:f>
              <c:numCache>
                <c:formatCode>General</c:formatCode>
                <c:ptCount val="26"/>
                <c:pt idx="0">
                  <c:v>5.8370863698087373E-14</c:v>
                </c:pt>
                <c:pt idx="1">
                  <c:v>53.991884411265282</c:v>
                </c:pt>
                <c:pt idx="2">
                  <c:v>98.761786943769309</c:v>
                </c:pt>
                <c:pt idx="3">
                  <c:v>137.00515205888121</c:v>
                </c:pt>
                <c:pt idx="4">
                  <c:v>170.38497511991199</c:v>
                </c:pt>
                <c:pt idx="5">
                  <c:v>199.99987553056573</c:v>
                </c:pt>
                <c:pt idx="6">
                  <c:v>226.6137160449631</c:v>
                </c:pt>
                <c:pt idx="7">
                  <c:v>250.77915250774493</c:v>
                </c:pt>
                <c:pt idx="8">
                  <c:v>272.90896939027641</c:v>
                </c:pt>
                <c:pt idx="9">
                  <c:v>293.31962937931746</c:v>
                </c:pt>
                <c:pt idx="10">
                  <c:v>312.25909103605204</c:v>
                </c:pt>
                <c:pt idx="11">
                  <c:v>329.92525702109754</c:v>
                </c:pt>
                <c:pt idx="12">
                  <c:v>346.47860197845034</c:v>
                </c:pt>
                <c:pt idx="13">
                  <c:v>362.05105344342343</c:v>
                </c:pt>
                <c:pt idx="14">
                  <c:v>376.75238553433979</c:v>
                </c:pt>
                <c:pt idx="15">
                  <c:v>390.67491716833973</c:v>
                </c:pt>
                <c:pt idx="16">
                  <c:v>403.89702726218184</c:v>
                </c:pt>
                <c:pt idx="17">
                  <c:v>416.48582730519769</c:v>
                </c:pt>
                <c:pt idx="18">
                  <c:v>428.49922263910355</c:v>
                </c:pt>
                <c:pt idx="19">
                  <c:v>439.98752291454929</c:v>
                </c:pt>
                <c:pt idx="20">
                  <c:v>450.9947151019353</c:v>
                </c:pt>
                <c:pt idx="21">
                  <c:v>461.55948050244854</c:v>
                </c:pt>
                <c:pt idx="22">
                  <c:v>471.71601515531825</c:v>
                </c:pt>
                <c:pt idx="23">
                  <c:v>481.4946975564668</c:v>
                </c:pt>
                <c:pt idx="24">
                  <c:v>490.92263656912769</c:v>
                </c:pt>
                <c:pt idx="25">
                  <c:v>500.02412443169601</c:v>
                </c:pt>
              </c:numCache>
            </c:numRef>
          </c:yVal>
          <c:smooth val="1"/>
        </c:ser>
        <c:axId val="42178816"/>
        <c:axId val="42201472"/>
      </c:scatterChart>
      <c:valAx>
        <c:axId val="42178816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Distância ao obstáculo</a:t>
                </a:r>
              </a:p>
            </c:rich>
          </c:tx>
          <c:layout>
            <c:manualLayout>
              <c:xMode val="edge"/>
              <c:yMode val="edge"/>
              <c:x val="0.35548140857392835"/>
              <c:y val="0.87868037328667303"/>
            </c:manualLayout>
          </c:layout>
        </c:title>
        <c:numFmt formatCode="General" sourceLinked="1"/>
        <c:majorTickMark val="none"/>
        <c:tickLblPos val="nextTo"/>
        <c:crossAx val="42201472"/>
        <c:crosses val="autoZero"/>
        <c:crossBetween val="midCat"/>
      </c:valAx>
      <c:valAx>
        <c:axId val="42201472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2178816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DE8F8-665A-4D76-9800-83EF0D7736D5}" type="datetimeFigureOut">
              <a:rPr lang="pt-BR" smtClean="0"/>
              <a:pPr/>
              <a:t>15/12/2009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1477B-6967-42F9-98F9-0C68B039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477B-6967-42F9-98F9-0C68B03937C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Só com sonar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477B-6967-42F9-98F9-0C68B03937C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Caminho grande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477B-6967-42F9-98F9-0C68B03937C7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Partida em ambiente com muitas medidas</a:t>
            </a:r>
          </a:p>
          <a:p>
            <a:r>
              <a:rPr lang="pt-BR" dirty="0" smtClean="0"/>
              <a:t>Curva</a:t>
            </a:r>
            <a:r>
              <a:rPr lang="pt-BR" baseline="0" dirty="0" smtClean="0"/>
              <a:t> em área de poucas medidas externas (atualização dos sensores)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477B-6967-42F9-98F9-0C68B03937C7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Partida</a:t>
            </a:r>
            <a:r>
              <a:rPr lang="pt-BR" baseline="0" dirty="0" smtClean="0"/>
              <a:t> em área de poucas medidas externa</a:t>
            </a:r>
          </a:p>
          <a:p>
            <a:r>
              <a:rPr lang="pt-BR" baseline="0" dirty="0" smtClean="0"/>
              <a:t>Chegada em um corredor </a:t>
            </a:r>
            <a:r>
              <a:rPr lang="pt-BR" baseline="0" dirty="0" err="1" smtClean="0"/>
              <a:t>extreito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477B-6967-42F9-98F9-0C68B03937C7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Curva em área difícil, navegação por trecho com grade (poucas medidas), descida em trajeto impróprio para o hardware utilizado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477B-6967-42F9-98F9-0C68B03937C7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Processamento baixo</a:t>
            </a:r>
          </a:p>
          <a:p>
            <a:r>
              <a:rPr lang="pt-BR" dirty="0" smtClean="0"/>
              <a:t>Dificuldade com solos de baixo atrito</a:t>
            </a:r>
          </a:p>
          <a:p>
            <a:r>
              <a:rPr lang="pt-BR" dirty="0" smtClean="0"/>
              <a:t>Pouco eficaz quando o ambiente é muito povoado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28D8-C69B-4BF2-AB64-4D0E3BCAF472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 noChangeAspect="1"/>
          </p:cNvGrpSpPr>
          <p:nvPr userDrawn="1"/>
        </p:nvGrpSpPr>
        <p:grpSpPr bwMode="auto">
          <a:xfrm>
            <a:off x="7456488" y="76200"/>
            <a:ext cx="1068387" cy="1179513"/>
            <a:chOff x="5121" y="1412"/>
            <a:chExt cx="1980" cy="2185"/>
          </a:xfrm>
        </p:grpSpPr>
        <p:sp>
          <p:nvSpPr>
            <p:cNvPr id="65572" name="Text Box 36"/>
            <p:cNvSpPr txBox="1">
              <a:spLocks noChangeAspect="1" noChangeArrowheads="1"/>
            </p:cNvSpPr>
            <p:nvPr/>
          </p:nvSpPr>
          <p:spPr bwMode="auto">
            <a:xfrm>
              <a:off x="5121" y="3037"/>
              <a:ext cx="1980" cy="5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700" b="1">
                  <a:latin typeface="Arial" charset="0"/>
                </a:rPr>
                <a:t>Laboratório de Técnicas Inteligentes - LTI</a:t>
              </a:r>
            </a:p>
          </p:txBody>
        </p:sp>
        <p:pic>
          <p:nvPicPr>
            <p:cNvPr id="65573" name="Picture 37" descr="lti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140" y="1412"/>
              <a:ext cx="1960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574" name="Rectangle 38"/>
          <p:cNvSpPr>
            <a:spLocks noChangeArrowheads="1"/>
          </p:cNvSpPr>
          <p:nvPr userDrawn="1"/>
        </p:nvSpPr>
        <p:spPr bwMode="auto">
          <a:xfrm>
            <a:off x="0" y="0"/>
            <a:ext cx="1366838" cy="48768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5" name="Rectangle 39"/>
          <p:cNvSpPr>
            <a:spLocks noChangeArrowheads="1"/>
          </p:cNvSpPr>
          <p:nvPr userDrawn="1"/>
        </p:nvSpPr>
        <p:spPr bwMode="ltGray">
          <a:xfrm>
            <a:off x="990600" y="4281488"/>
            <a:ext cx="7772400" cy="2144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6" name="Rectangle 40"/>
          <p:cNvSpPr>
            <a:spLocks noChangeArrowheads="1"/>
          </p:cNvSpPr>
          <p:nvPr userDrawn="1"/>
        </p:nvSpPr>
        <p:spPr bwMode="white">
          <a:xfrm>
            <a:off x="1090613" y="4387850"/>
            <a:ext cx="7543800" cy="193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7" name="Rectangle 41"/>
          <p:cNvSpPr>
            <a:spLocks noChangeArrowheads="1"/>
          </p:cNvSpPr>
          <p:nvPr userDrawn="1"/>
        </p:nvSpPr>
        <p:spPr bwMode="auto">
          <a:xfrm>
            <a:off x="6273800" y="977900"/>
            <a:ext cx="24384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8" name="Line 42"/>
          <p:cNvSpPr>
            <a:spLocks noChangeShapeType="1"/>
          </p:cNvSpPr>
          <p:nvPr userDrawn="1"/>
        </p:nvSpPr>
        <p:spPr bwMode="auto">
          <a:xfrm>
            <a:off x="609600" y="1447800"/>
            <a:ext cx="8077200" cy="0"/>
          </a:xfrm>
          <a:prstGeom prst="line">
            <a:avLst/>
          </a:prstGeom>
          <a:noFill/>
          <a:ln w="4445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5579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7321550" cy="2916238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5580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33913"/>
            <a:ext cx="6858000" cy="14081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65581" name="Picture 45" descr="logo_u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47663"/>
            <a:ext cx="1303338" cy="519112"/>
          </a:xfrm>
          <a:prstGeom prst="rect">
            <a:avLst/>
          </a:prstGeom>
          <a:noFill/>
        </p:spPr>
      </p:pic>
      <p:pic>
        <p:nvPicPr>
          <p:cNvPr id="65582" name="Picture 46" descr="minerva_cabecalh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963" y="127000"/>
            <a:ext cx="952500" cy="935038"/>
          </a:xfrm>
          <a:prstGeom prst="rect">
            <a:avLst/>
          </a:prstGeom>
          <a:noFill/>
        </p:spPr>
      </p:pic>
      <p:sp>
        <p:nvSpPr>
          <p:cNvPr id="65583" name="Text Box 47"/>
          <p:cNvSpPr txBox="1">
            <a:spLocks noChangeArrowheads="1"/>
          </p:cNvSpPr>
          <p:nvPr userDrawn="1"/>
        </p:nvSpPr>
        <p:spPr bwMode="auto">
          <a:xfrm>
            <a:off x="1660525" y="939800"/>
            <a:ext cx="13668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Universidade  de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São Paulo – USP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 userDrawn="1"/>
        </p:nvSpPr>
        <p:spPr bwMode="auto">
          <a:xfrm>
            <a:off x="4289425" y="1049338"/>
            <a:ext cx="1416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Escola Politécnica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 userDrawn="1"/>
        </p:nvSpPr>
        <p:spPr bwMode="auto">
          <a:xfrm>
            <a:off x="6981825" y="939800"/>
            <a:ext cx="18129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Laboratório de Técnicas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      Inteligentes – LTI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6F7A-2DCE-4467-8035-0CB953FF828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26263" y="228600"/>
            <a:ext cx="2028825" cy="59039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35663" cy="59039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E19ED5-B1F8-47E4-B723-FFAAAA07DE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B8CE6A-6587-4CA7-85CC-17AB845E2A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972050" y="1524000"/>
            <a:ext cx="3983038" cy="22272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972050" y="3903663"/>
            <a:ext cx="3983038" cy="2228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5A9F99-E985-4DA5-8F1D-D57D9761427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2D880-6AF0-4701-9C11-64CF39A4AFC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D19F5-E913-418A-A90D-8E876A2C46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E03BE-A6B0-4A3C-8F2C-5DD68E01B3C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ED3E2B-0F2F-46BA-A63E-A3C9380B8D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9145E-9946-4A1C-BD96-E111BAD579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518FC6-42B3-4F5A-89E3-BB1B2B30419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7091C-88C5-4DA7-9255-D9EB994CBB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5717B4-793F-4F0F-8136-7C2BCE35E74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41" name="Rectangle 29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 userDrawn="1"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4547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4548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1168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 userDrawn="1"/>
        </p:nvSpPr>
        <p:spPr bwMode="auto">
          <a:xfrm>
            <a:off x="7391400" y="6324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63815938-F3FF-431E-94D7-D639ACFB078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chart" Target="../charts/chart3.x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SAURON</a:t>
            </a:r>
            <a:br>
              <a:rPr lang="pt-BR" dirty="0" smtClean="0"/>
            </a:br>
            <a:r>
              <a:rPr lang="pt-BR" dirty="0" smtClean="0"/>
              <a:t>Localização e Navegação de um Robô Móvel de Baixo Custo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pt-BR" dirty="0" smtClean="0"/>
              <a:t>Felipe Godoy</a:t>
            </a:r>
          </a:p>
          <a:p>
            <a:r>
              <a:rPr lang="pt-BR" dirty="0" smtClean="0"/>
              <a:t>Pedro d’Aquino</a:t>
            </a:r>
          </a:p>
          <a:p>
            <a:r>
              <a:rPr lang="pt-BR" dirty="0" smtClean="0"/>
              <a:t>Rafael da Silva</a:t>
            </a:r>
          </a:p>
          <a:p>
            <a:r>
              <a:rPr lang="pt-BR" dirty="0" smtClean="0"/>
              <a:t>Rafael Ruppel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196305" y="6673334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err="1" smtClean="0"/>
              <a:t>Computex</a:t>
            </a:r>
            <a:r>
              <a:rPr lang="pt-BR" sz="600" dirty="0" smtClean="0"/>
              <a:t> </a:t>
            </a:r>
            <a:r>
              <a:rPr lang="pt-BR" sz="600" dirty="0" err="1" smtClean="0"/>
              <a:t>Corporation</a:t>
            </a:r>
            <a:endParaRPr lang="pt-B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o 96"/>
          <p:cNvGrpSpPr/>
          <p:nvPr/>
        </p:nvGrpSpPr>
        <p:grpSpPr>
          <a:xfrm>
            <a:off x="1428728" y="4786322"/>
            <a:ext cx="939821" cy="500066"/>
            <a:chOff x="1428728" y="4786322"/>
            <a:chExt cx="939821" cy="500066"/>
          </a:xfrm>
        </p:grpSpPr>
        <p:sp>
          <p:nvSpPr>
            <p:cNvPr id="28" name="Retângulo 27"/>
            <p:cNvSpPr/>
            <p:nvPr/>
          </p:nvSpPr>
          <p:spPr bwMode="auto">
            <a:xfrm>
              <a:off x="1428728" y="4786322"/>
              <a:ext cx="928694" cy="500066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66" name="Conector reto 65"/>
            <p:cNvCxnSpPr>
              <a:stCxn id="28" idx="1"/>
            </p:cNvCxnSpPr>
            <p:nvPr/>
          </p:nvCxnSpPr>
          <p:spPr bwMode="auto">
            <a:xfrm rot="10800000" flipH="1">
              <a:off x="1428728" y="4786323"/>
              <a:ext cx="214314" cy="2500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Conector reto 66"/>
            <p:cNvCxnSpPr/>
            <p:nvPr/>
          </p:nvCxnSpPr>
          <p:spPr bwMode="auto">
            <a:xfrm rot="5400000" flipH="1" flipV="1">
              <a:off x="1421601" y="4799821"/>
              <a:ext cx="377816" cy="35081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rot="5400000" flipH="1" flipV="1">
              <a:off x="1475560" y="4810928"/>
              <a:ext cx="493714" cy="4445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Conector reto 68"/>
            <p:cNvCxnSpPr/>
            <p:nvPr/>
          </p:nvCxnSpPr>
          <p:spPr bwMode="auto">
            <a:xfrm rot="5400000" flipH="1" flipV="1">
              <a:off x="1605736" y="4823628"/>
              <a:ext cx="496887" cy="4222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Conector reto 69"/>
            <p:cNvCxnSpPr/>
            <p:nvPr/>
          </p:nvCxnSpPr>
          <p:spPr bwMode="auto">
            <a:xfrm rot="5400000" flipH="1" flipV="1">
              <a:off x="1758537" y="4843857"/>
              <a:ext cx="486582" cy="3905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Conector reto 79"/>
            <p:cNvCxnSpPr/>
            <p:nvPr/>
          </p:nvCxnSpPr>
          <p:spPr bwMode="auto">
            <a:xfrm rot="5400000" flipH="1" flipV="1">
              <a:off x="1880775" y="4834341"/>
              <a:ext cx="486582" cy="3905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ector reto 80"/>
            <p:cNvCxnSpPr/>
            <p:nvPr/>
          </p:nvCxnSpPr>
          <p:spPr bwMode="auto">
            <a:xfrm rot="5400000" flipH="1" flipV="1">
              <a:off x="2007395" y="4936336"/>
              <a:ext cx="385765" cy="314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ector reto 81"/>
            <p:cNvCxnSpPr/>
            <p:nvPr/>
          </p:nvCxnSpPr>
          <p:spPr bwMode="auto">
            <a:xfrm rot="5400000" flipH="1" flipV="1">
              <a:off x="2166937" y="5084764"/>
              <a:ext cx="230188" cy="1730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 de Observação do Sonar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1404934"/>
          </a:xfrm>
        </p:spPr>
        <p:txBody>
          <a:bodyPr/>
          <a:lstStyle/>
          <a:p>
            <a:r>
              <a:rPr lang="pt-BR" dirty="0" smtClean="0"/>
              <a:t>Resultado: alta taxa de correções, mas baixa robustez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8" name="Grupo 97"/>
          <p:cNvGrpSpPr/>
          <p:nvPr/>
        </p:nvGrpSpPr>
        <p:grpSpPr>
          <a:xfrm>
            <a:off x="857224" y="3286124"/>
            <a:ext cx="2214578" cy="214314"/>
            <a:chOff x="857224" y="3429000"/>
            <a:chExt cx="2214578" cy="214314"/>
          </a:xfrm>
        </p:grpSpPr>
        <p:cxnSp>
          <p:nvCxnSpPr>
            <p:cNvPr id="17" name="Conector reto 16"/>
            <p:cNvCxnSpPr/>
            <p:nvPr/>
          </p:nvCxnSpPr>
          <p:spPr bwMode="auto">
            <a:xfrm>
              <a:off x="857224" y="3643314"/>
              <a:ext cx="22145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Conector reto 18"/>
            <p:cNvCxnSpPr/>
            <p:nvPr/>
          </p:nvCxnSpPr>
          <p:spPr bwMode="auto">
            <a:xfrm flipV="1">
              <a:off x="857224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Conector reto 19"/>
            <p:cNvCxnSpPr/>
            <p:nvPr/>
          </p:nvCxnSpPr>
          <p:spPr bwMode="auto">
            <a:xfrm flipV="1">
              <a:off x="1000100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reto 20"/>
            <p:cNvCxnSpPr/>
            <p:nvPr/>
          </p:nvCxnSpPr>
          <p:spPr bwMode="auto">
            <a:xfrm flipV="1">
              <a:off x="1142976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Conector de seta reta 22"/>
          <p:cNvCxnSpPr/>
          <p:nvPr/>
        </p:nvCxnSpPr>
        <p:spPr bwMode="auto">
          <a:xfrm rot="5400000" flipH="1" flipV="1">
            <a:off x="604889" y="4772520"/>
            <a:ext cx="2578262" cy="340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571472" y="3714752"/>
            <a:ext cx="12144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/>
                </a:solidFill>
              </a:rPr>
              <a:t>Observação esperada</a:t>
            </a:r>
            <a:endParaRPr lang="pt-BR" sz="1400" dirty="0">
              <a:solidFill>
                <a:schemeClr val="tx2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57422" y="4786322"/>
            <a:ext cx="9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Obstáculo dinâmico</a:t>
            </a:r>
            <a:endParaRPr lang="pt-BR" sz="1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ector de seta reta 34"/>
          <p:cNvCxnSpPr/>
          <p:nvPr/>
        </p:nvCxnSpPr>
        <p:spPr bwMode="auto">
          <a:xfrm rot="5400000">
            <a:off x="1480139" y="5682677"/>
            <a:ext cx="809613" cy="17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571472" y="5429264"/>
            <a:ext cx="12144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B050"/>
                </a:solidFill>
              </a:rPr>
              <a:t>Observação real</a:t>
            </a:r>
            <a:endParaRPr lang="pt-BR" sz="1400" dirty="0">
              <a:solidFill>
                <a:srgbClr val="00B050"/>
              </a:solidFill>
            </a:endParaRPr>
          </a:p>
        </p:txBody>
      </p:sp>
      <p:sp>
        <p:nvSpPr>
          <p:cNvPr id="40" name="Chave direita 39"/>
          <p:cNvSpPr/>
          <p:nvPr/>
        </p:nvSpPr>
        <p:spPr bwMode="auto">
          <a:xfrm>
            <a:off x="1928794" y="3500438"/>
            <a:ext cx="571504" cy="1785950"/>
          </a:xfrm>
          <a:prstGeom prst="rightBrace">
            <a:avLst>
              <a:gd name="adj1" fmla="val 30594"/>
              <a:gd name="adj2" fmla="val 49420"/>
            </a:avLst>
          </a:prstGeom>
          <a:noFill/>
          <a:ln w="38100" cap="flat" cmpd="sng" algn="ctr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2643174" y="4214818"/>
            <a:ext cx="93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Diferença</a:t>
            </a:r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3" name="Espaço Reservado para Conteúdo 2"/>
          <p:cNvSpPr txBox="1">
            <a:spLocks/>
          </p:cNvSpPr>
          <p:nvPr/>
        </p:nvSpPr>
        <p:spPr bwMode="auto">
          <a:xfrm>
            <a:off x="714348" y="2571744"/>
            <a:ext cx="811688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3200" dirty="0" smtClean="0"/>
              <a:t>Solução: covariância da medida </a:t>
            </a:r>
            <a:r>
              <a:rPr lang="pt-BR" sz="3200" dirty="0" smtClean="0"/>
              <a:t>variável</a:t>
            </a:r>
            <a:endParaRPr lang="pt-BR" sz="3200" dirty="0" smtClean="0"/>
          </a:p>
        </p:txBody>
      </p:sp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601" y="3429000"/>
            <a:ext cx="5564399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5" name="Grupo 104"/>
          <p:cNvGrpSpPr/>
          <p:nvPr/>
        </p:nvGrpSpPr>
        <p:grpSpPr>
          <a:xfrm>
            <a:off x="642910" y="6072206"/>
            <a:ext cx="2564613" cy="714380"/>
            <a:chOff x="642910" y="6072206"/>
            <a:chExt cx="2564613" cy="714380"/>
          </a:xfrm>
        </p:grpSpPr>
        <p:sp>
          <p:nvSpPr>
            <p:cNvPr id="15" name="Hexágono 14"/>
            <p:cNvSpPr/>
            <p:nvPr/>
          </p:nvSpPr>
          <p:spPr bwMode="auto">
            <a:xfrm>
              <a:off x="1678761" y="6072206"/>
              <a:ext cx="428628" cy="357190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642910" y="6478809"/>
              <a:ext cx="25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0000"/>
                  </a:solidFill>
                </a:rPr>
                <a:t>Postura </a:t>
              </a:r>
              <a:r>
                <a:rPr lang="pt-BR" sz="1400" dirty="0" smtClean="0">
                  <a:solidFill>
                    <a:srgbClr val="FF0000"/>
                  </a:solidFill>
                </a:rPr>
                <a:t>predita = </a:t>
              </a:r>
              <a:r>
                <a:rPr lang="pt-BR" sz="1400" dirty="0" smtClean="0">
                  <a:solidFill>
                    <a:srgbClr val="FF0000"/>
                  </a:solidFill>
                </a:rPr>
                <a:t>postura real</a:t>
              </a:r>
              <a:endParaRPr lang="pt-BR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Hexágono 99"/>
          <p:cNvSpPr/>
          <p:nvPr/>
        </p:nvSpPr>
        <p:spPr bwMode="auto">
          <a:xfrm>
            <a:off x="1643042" y="4572008"/>
            <a:ext cx="428628" cy="357190"/>
          </a:xfrm>
          <a:prstGeom prst="hexagon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Hexágono 105"/>
          <p:cNvSpPr/>
          <p:nvPr/>
        </p:nvSpPr>
        <p:spPr bwMode="auto">
          <a:xfrm>
            <a:off x="1678760" y="6000768"/>
            <a:ext cx="428628" cy="357190"/>
          </a:xfrm>
          <a:prstGeom prst="hexagon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0" grpId="0" animBg="1"/>
      <p:bldP spid="41" grpId="0"/>
      <p:bldP spid="93" grpId="0"/>
      <p:bldP spid="100" grpId="4" animBg="1"/>
      <p:bldP spid="1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500694" y="4786322"/>
          <a:ext cx="2145117" cy="528215"/>
        </p:xfrm>
        <a:graphic>
          <a:graphicData uri="http://schemas.openxmlformats.org/presentationml/2006/ole">
            <p:oleObj spid="_x0000_s84994" name="Equação" r:id="rId3" imgW="927000" imgH="228600" progId="Equation.3">
              <p:embed/>
            </p:oleObj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718480" y="2428868"/>
          <a:ext cx="6701477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Conector reto 7"/>
          <p:cNvCxnSpPr/>
          <p:nvPr/>
        </p:nvCxnSpPr>
        <p:spPr bwMode="auto">
          <a:xfrm rot="5400000" flipH="1" flipV="1">
            <a:off x="3365423" y="5064205"/>
            <a:ext cx="8415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000232" y="4786322"/>
          <a:ext cx="1147154" cy="469748"/>
        </p:xfrm>
        <a:graphic>
          <a:graphicData uri="http://schemas.openxmlformats.org/presentationml/2006/ole">
            <p:oleObj spid="_x0000_s84995" name="Equação" r:id="rId5" imgW="495000" imgH="20304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428992" y="4357694"/>
          <a:ext cx="816517" cy="294349"/>
        </p:xfrm>
        <a:graphic>
          <a:graphicData uri="http://schemas.openxmlformats.org/presentationml/2006/ole">
            <p:oleObj spid="_x0000_s84996" name="Equação" r:id="rId6" imgW="49500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Observação: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Estímulo visual usado: retas verticais</a:t>
            </a:r>
          </a:p>
          <a:p>
            <a:r>
              <a:rPr lang="pt-BR" dirty="0" smtClean="0"/>
              <a:t>Modelo de câmera </a:t>
            </a:r>
            <a:r>
              <a:rPr lang="pt-BR" i="1" dirty="0" err="1" smtClean="0"/>
              <a:t>pinhole</a:t>
            </a:r>
            <a:endParaRPr lang="pt-BR" i="1" dirty="0" smtClean="0"/>
          </a:p>
          <a:p>
            <a:r>
              <a:rPr lang="pt-BR" dirty="0" smtClean="0"/>
              <a:t>Uso de perfil de cor para identificação</a:t>
            </a:r>
          </a:p>
          <a:p>
            <a:r>
              <a:rPr lang="pt-BR" dirty="0" smtClean="0"/>
              <a:t>Marcos:</a:t>
            </a:r>
          </a:p>
          <a:p>
            <a:pPr lvl="1"/>
            <a:r>
              <a:rPr lang="pt-BR" dirty="0" smtClean="0"/>
              <a:t>Posição no mundo conhecida</a:t>
            </a:r>
          </a:p>
          <a:p>
            <a:pPr lvl="1"/>
            <a:r>
              <a:rPr lang="pt-BR" dirty="0" smtClean="0"/>
              <a:t>Perfil de cor conhecido</a:t>
            </a:r>
            <a:endParaRPr lang="pt-BR" i="1" dirty="0" smtClean="0"/>
          </a:p>
          <a:p>
            <a:r>
              <a:rPr lang="pt-BR" dirty="0" smtClean="0"/>
              <a:t>Associação entre projeções e marcos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9570" name="AutoShape 2" descr="https://mail.google.com/mail/?attid=0.1&amp;disp=emb&amp;view=att&amp;th=1259287fd2f9cbb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572" name="AutoShape 4" descr="https://mail.google.com/mail/?attid=0.1&amp;disp=emb&amp;view=att&amp;th=1259287fd2f9cbb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574" name="AutoShape 6" descr="https://mail.google.com/mail/?attid=0.1&amp;disp=emb&amp;view=att&amp;th=1259287fd2f9cbb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714488"/>
            <a:ext cx="6500858" cy="487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714488"/>
            <a:ext cx="6499200" cy="487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6499200" cy="487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714488"/>
            <a:ext cx="6499200" cy="487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</a:p>
          <a:p>
            <a:r>
              <a:rPr lang="pt-BR" dirty="0" smtClean="0"/>
              <a:t>Navegação intermapa</a:t>
            </a:r>
          </a:p>
          <a:p>
            <a:r>
              <a:rPr lang="pt-BR" dirty="0" smtClean="0"/>
              <a:t>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2928926" y="1714488"/>
            <a:ext cx="2571768" cy="228601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4071934" y="1928802"/>
            <a:ext cx="285752" cy="28575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4429124" y="24288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3714744" y="24288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3286116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4000496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4572000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Conector de seta reta 13"/>
          <p:cNvCxnSpPr>
            <a:stCxn id="6" idx="2"/>
            <a:endCxn id="8" idx="0"/>
          </p:cNvCxnSpPr>
          <p:nvPr/>
        </p:nvCxnSpPr>
        <p:spPr bwMode="auto">
          <a:xfrm rot="5400000">
            <a:off x="3929058" y="2143116"/>
            <a:ext cx="214314" cy="3571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Conector de seta reta 15"/>
          <p:cNvCxnSpPr>
            <a:stCxn id="6" idx="2"/>
            <a:endCxn id="7" idx="0"/>
          </p:cNvCxnSpPr>
          <p:nvPr/>
        </p:nvCxnSpPr>
        <p:spPr bwMode="auto">
          <a:xfrm rot="16200000" flipH="1">
            <a:off x="4286248" y="2143116"/>
            <a:ext cx="214314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Conector de seta reta 17"/>
          <p:cNvCxnSpPr>
            <a:stCxn id="8" idx="2"/>
            <a:endCxn id="9" idx="0"/>
          </p:cNvCxnSpPr>
          <p:nvPr/>
        </p:nvCxnSpPr>
        <p:spPr bwMode="auto">
          <a:xfrm rot="5400000">
            <a:off x="3536149" y="2607463"/>
            <a:ext cx="214314" cy="4286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Conector de seta reta 19"/>
          <p:cNvCxnSpPr>
            <a:stCxn id="8" idx="2"/>
            <a:endCxn id="10" idx="0"/>
          </p:cNvCxnSpPr>
          <p:nvPr/>
        </p:nvCxnSpPr>
        <p:spPr bwMode="auto">
          <a:xfrm rot="16200000" flipH="1">
            <a:off x="3893339" y="2678901"/>
            <a:ext cx="214314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Conector de seta reta 25"/>
          <p:cNvCxnSpPr>
            <a:stCxn id="7" idx="2"/>
            <a:endCxn id="10" idx="0"/>
          </p:cNvCxnSpPr>
          <p:nvPr/>
        </p:nvCxnSpPr>
        <p:spPr bwMode="auto">
          <a:xfrm rot="5400000">
            <a:off x="4250529" y="2607463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Conector de seta reta 27"/>
          <p:cNvCxnSpPr>
            <a:stCxn id="7" idx="2"/>
            <a:endCxn id="11" idx="0"/>
          </p:cNvCxnSpPr>
          <p:nvPr/>
        </p:nvCxnSpPr>
        <p:spPr bwMode="auto">
          <a:xfrm rot="16200000" flipH="1">
            <a:off x="4536281" y="2750339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Conector de seta reta 29"/>
          <p:cNvCxnSpPr>
            <a:stCxn id="9" idx="2"/>
            <a:endCxn id="12" idx="0"/>
          </p:cNvCxnSpPr>
          <p:nvPr/>
        </p:nvCxnSpPr>
        <p:spPr bwMode="auto">
          <a:xfrm rot="5400000">
            <a:off x="3250397" y="3393281"/>
            <a:ext cx="35719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Conector reto 31"/>
          <p:cNvCxnSpPr>
            <a:stCxn id="10" idx="2"/>
          </p:cNvCxnSpPr>
          <p:nvPr/>
        </p:nvCxnSpPr>
        <p:spPr bwMode="auto">
          <a:xfrm rot="5400000">
            <a:off x="4000496" y="3357562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5" name="Retângulo 44"/>
          <p:cNvSpPr/>
          <p:nvPr/>
        </p:nvSpPr>
        <p:spPr bwMode="auto">
          <a:xfrm>
            <a:off x="6858016" y="1785926"/>
            <a:ext cx="285752" cy="28575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286644" y="1714488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Posição atual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 bwMode="auto">
          <a:xfrm>
            <a:off x="6858016" y="221455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286644" y="2143116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Waypoint</a:t>
            </a:r>
            <a:endParaRPr lang="pt-BR" dirty="0"/>
          </a:p>
        </p:txBody>
      </p:sp>
      <p:sp>
        <p:nvSpPr>
          <p:cNvPr id="49" name="Retângulo 48"/>
          <p:cNvSpPr/>
          <p:nvPr/>
        </p:nvSpPr>
        <p:spPr bwMode="auto">
          <a:xfrm>
            <a:off x="6858016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7286644" y="300037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Destino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 bwMode="auto">
          <a:xfrm>
            <a:off x="6858016" y="2643182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286644" y="2571744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Portal</a:t>
            </a:r>
            <a:endParaRPr lang="pt-BR" dirty="0"/>
          </a:p>
        </p:txBody>
      </p:sp>
      <p:sp>
        <p:nvSpPr>
          <p:cNvPr id="55" name="Retângulo 54"/>
          <p:cNvSpPr/>
          <p:nvPr/>
        </p:nvSpPr>
        <p:spPr bwMode="auto">
          <a:xfrm>
            <a:off x="2928926" y="4429132"/>
            <a:ext cx="2571768" cy="228601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Retângulo 55"/>
          <p:cNvSpPr/>
          <p:nvPr/>
        </p:nvSpPr>
        <p:spPr bwMode="auto">
          <a:xfrm>
            <a:off x="4071934" y="4643446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Retângulo 57"/>
          <p:cNvSpPr/>
          <p:nvPr/>
        </p:nvSpPr>
        <p:spPr bwMode="auto">
          <a:xfrm>
            <a:off x="4429124" y="507207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Retângulo 58"/>
          <p:cNvSpPr/>
          <p:nvPr/>
        </p:nvSpPr>
        <p:spPr bwMode="auto">
          <a:xfrm>
            <a:off x="3571868" y="514351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5143504" y="5072074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3" name="Conector de seta reta 62"/>
          <p:cNvCxnSpPr>
            <a:stCxn id="56" idx="2"/>
            <a:endCxn id="58" idx="0"/>
          </p:cNvCxnSpPr>
          <p:nvPr/>
        </p:nvCxnSpPr>
        <p:spPr bwMode="auto">
          <a:xfrm rot="16200000" flipH="1">
            <a:off x="4321967" y="4822041"/>
            <a:ext cx="142876" cy="3571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5" name="Conector de seta reta 64"/>
          <p:cNvCxnSpPr>
            <a:stCxn id="56" idx="2"/>
            <a:endCxn id="59" idx="0"/>
          </p:cNvCxnSpPr>
          <p:nvPr/>
        </p:nvCxnSpPr>
        <p:spPr bwMode="auto">
          <a:xfrm rot="5400000">
            <a:off x="3857620" y="4786322"/>
            <a:ext cx="214314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9" name="Conector de seta reta 68"/>
          <p:cNvCxnSpPr>
            <a:stCxn id="58" idx="3"/>
            <a:endCxn id="62" idx="1"/>
          </p:cNvCxnSpPr>
          <p:nvPr/>
        </p:nvCxnSpPr>
        <p:spPr bwMode="auto">
          <a:xfrm>
            <a:off x="4714876" y="5214950"/>
            <a:ext cx="428628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3" name="Conector de seta reta 72"/>
          <p:cNvCxnSpPr>
            <a:endCxn id="56" idx="0"/>
          </p:cNvCxnSpPr>
          <p:nvPr/>
        </p:nvCxnSpPr>
        <p:spPr bwMode="auto">
          <a:xfrm rot="16200000" flipH="1">
            <a:off x="3401719" y="3830354"/>
            <a:ext cx="819591" cy="80659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77" name="Retângulo 76"/>
          <p:cNvSpPr/>
          <p:nvPr/>
        </p:nvSpPr>
        <p:spPr bwMode="auto">
          <a:xfrm>
            <a:off x="6357950" y="4857760"/>
            <a:ext cx="2571768" cy="185738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Retângulo 77"/>
          <p:cNvSpPr/>
          <p:nvPr/>
        </p:nvSpPr>
        <p:spPr bwMode="auto">
          <a:xfrm>
            <a:off x="7500958" y="5072074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9" name="Retângulo 78"/>
          <p:cNvSpPr/>
          <p:nvPr/>
        </p:nvSpPr>
        <p:spPr bwMode="auto">
          <a:xfrm>
            <a:off x="7858148" y="550070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Retângulo 79"/>
          <p:cNvSpPr/>
          <p:nvPr/>
        </p:nvSpPr>
        <p:spPr bwMode="auto">
          <a:xfrm>
            <a:off x="7143768" y="550070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1" name="Retângulo 80"/>
          <p:cNvSpPr/>
          <p:nvPr/>
        </p:nvSpPr>
        <p:spPr bwMode="auto">
          <a:xfrm>
            <a:off x="6715140" y="60007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Retângulo 82"/>
          <p:cNvSpPr/>
          <p:nvPr/>
        </p:nvSpPr>
        <p:spPr bwMode="auto">
          <a:xfrm>
            <a:off x="7500958" y="60007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4" name="Conector de seta reta 83"/>
          <p:cNvCxnSpPr>
            <a:stCxn id="78" idx="2"/>
            <a:endCxn id="80" idx="0"/>
          </p:cNvCxnSpPr>
          <p:nvPr/>
        </p:nvCxnSpPr>
        <p:spPr bwMode="auto">
          <a:xfrm rot="5400000">
            <a:off x="7393801" y="5250669"/>
            <a:ext cx="142876" cy="3571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5" name="Conector de seta reta 84"/>
          <p:cNvCxnSpPr>
            <a:stCxn id="78" idx="2"/>
            <a:endCxn id="79" idx="0"/>
          </p:cNvCxnSpPr>
          <p:nvPr/>
        </p:nvCxnSpPr>
        <p:spPr bwMode="auto">
          <a:xfrm rot="16200000" flipH="1">
            <a:off x="7750991" y="5250669"/>
            <a:ext cx="142876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6" name="Conector de seta reta 85"/>
          <p:cNvCxnSpPr>
            <a:stCxn id="80" idx="2"/>
            <a:endCxn id="81" idx="0"/>
          </p:cNvCxnSpPr>
          <p:nvPr/>
        </p:nvCxnSpPr>
        <p:spPr bwMode="auto">
          <a:xfrm rot="5400000">
            <a:off x="6965173" y="5679297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8" name="Conector de seta reta 87"/>
          <p:cNvCxnSpPr>
            <a:stCxn id="80" idx="2"/>
            <a:endCxn id="83" idx="0"/>
          </p:cNvCxnSpPr>
          <p:nvPr/>
        </p:nvCxnSpPr>
        <p:spPr bwMode="auto">
          <a:xfrm rot="16200000" flipH="1">
            <a:off x="7358082" y="5715016"/>
            <a:ext cx="214314" cy="3571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9" name="Conector reto 88"/>
          <p:cNvCxnSpPr/>
          <p:nvPr/>
        </p:nvCxnSpPr>
        <p:spPr bwMode="auto">
          <a:xfrm rot="5400000">
            <a:off x="7858148" y="5929330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0" name="Conector reto 89"/>
          <p:cNvCxnSpPr/>
          <p:nvPr/>
        </p:nvCxnSpPr>
        <p:spPr bwMode="auto">
          <a:xfrm rot="5400000">
            <a:off x="6715140" y="6429396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2" name="Retângulo 101"/>
          <p:cNvSpPr/>
          <p:nvPr/>
        </p:nvSpPr>
        <p:spPr bwMode="auto">
          <a:xfrm>
            <a:off x="4429124" y="5572140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Retângulo 102"/>
          <p:cNvSpPr/>
          <p:nvPr/>
        </p:nvSpPr>
        <p:spPr bwMode="auto">
          <a:xfrm>
            <a:off x="4000496" y="6072206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Retângulo 103"/>
          <p:cNvSpPr/>
          <p:nvPr/>
        </p:nvSpPr>
        <p:spPr bwMode="auto">
          <a:xfrm>
            <a:off x="4572000" y="6072206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5" name="Conector de seta reta 104"/>
          <p:cNvCxnSpPr>
            <a:stCxn id="59" idx="2"/>
            <a:endCxn id="103" idx="0"/>
          </p:cNvCxnSpPr>
          <p:nvPr/>
        </p:nvCxnSpPr>
        <p:spPr bwMode="auto">
          <a:xfrm rot="16200000" flipH="1">
            <a:off x="3607587" y="5536421"/>
            <a:ext cx="642942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6" name="Conector de seta reta 105"/>
          <p:cNvCxnSpPr>
            <a:stCxn id="102" idx="2"/>
            <a:endCxn id="103" idx="0"/>
          </p:cNvCxnSpPr>
          <p:nvPr/>
        </p:nvCxnSpPr>
        <p:spPr bwMode="auto">
          <a:xfrm rot="5400000">
            <a:off x="4250529" y="5750735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7" name="Conector de seta reta 106"/>
          <p:cNvCxnSpPr>
            <a:stCxn id="102" idx="2"/>
            <a:endCxn id="104" idx="0"/>
          </p:cNvCxnSpPr>
          <p:nvPr/>
        </p:nvCxnSpPr>
        <p:spPr bwMode="auto">
          <a:xfrm rot="16200000" flipH="1">
            <a:off x="4536281" y="5893611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8" name="Conector reto 107"/>
          <p:cNvCxnSpPr>
            <a:stCxn id="103" idx="2"/>
          </p:cNvCxnSpPr>
          <p:nvPr/>
        </p:nvCxnSpPr>
        <p:spPr bwMode="auto">
          <a:xfrm rot="5400000">
            <a:off x="4000496" y="6500834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3" name="Conector de seta reta 112"/>
          <p:cNvCxnSpPr>
            <a:stCxn id="58" idx="2"/>
            <a:endCxn id="102" idx="0"/>
          </p:cNvCxnSpPr>
          <p:nvPr/>
        </p:nvCxnSpPr>
        <p:spPr bwMode="auto">
          <a:xfrm rot="5400000">
            <a:off x="4464843" y="5464983"/>
            <a:ext cx="21431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3" name="CaixaDeTexto 142"/>
          <p:cNvSpPr txBox="1"/>
          <p:nvPr/>
        </p:nvSpPr>
        <p:spPr>
          <a:xfrm>
            <a:off x="4500562" y="357187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1</a:t>
            </a:r>
            <a:endParaRPr lang="pt-BR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3000364" y="6286520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2</a:t>
            </a:r>
            <a:endParaRPr lang="pt-BR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7858148" y="6286520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3</a:t>
            </a:r>
            <a:endParaRPr lang="pt-BR" dirty="0"/>
          </a:p>
        </p:txBody>
      </p:sp>
      <p:cxnSp>
        <p:nvCxnSpPr>
          <p:cNvPr id="146" name="Conector de seta reta 145"/>
          <p:cNvCxnSpPr/>
          <p:nvPr/>
        </p:nvCxnSpPr>
        <p:spPr bwMode="auto">
          <a:xfrm rot="10800000">
            <a:off x="6786578" y="3643314"/>
            <a:ext cx="500066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48" name="CaixaDeTexto 147"/>
          <p:cNvSpPr txBox="1"/>
          <p:nvPr/>
        </p:nvSpPr>
        <p:spPr>
          <a:xfrm>
            <a:off x="7358083" y="3429000"/>
            <a:ext cx="178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Mesmo ponto no mundo real</a:t>
            </a:r>
            <a:endParaRPr lang="pt-BR" dirty="0"/>
          </a:p>
        </p:txBody>
      </p:sp>
      <p:sp>
        <p:nvSpPr>
          <p:cNvPr id="149" name="Retângulo 148"/>
          <p:cNvSpPr/>
          <p:nvPr/>
        </p:nvSpPr>
        <p:spPr bwMode="auto">
          <a:xfrm>
            <a:off x="6643702" y="1643050"/>
            <a:ext cx="2286016" cy="24288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Retângulo 65"/>
          <p:cNvSpPr/>
          <p:nvPr/>
        </p:nvSpPr>
        <p:spPr bwMode="auto">
          <a:xfrm>
            <a:off x="2928926" y="1714488"/>
            <a:ext cx="2571768" cy="228601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7" name="Retângulo 66"/>
          <p:cNvSpPr/>
          <p:nvPr/>
        </p:nvSpPr>
        <p:spPr bwMode="auto">
          <a:xfrm>
            <a:off x="2928926" y="4429132"/>
            <a:ext cx="2571768" cy="228601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Retângulo 67"/>
          <p:cNvSpPr/>
          <p:nvPr/>
        </p:nvSpPr>
        <p:spPr bwMode="auto">
          <a:xfrm>
            <a:off x="6357950" y="4857760"/>
            <a:ext cx="2571768" cy="185738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0" name="Retângulo 69"/>
          <p:cNvSpPr/>
          <p:nvPr/>
        </p:nvSpPr>
        <p:spPr bwMode="auto">
          <a:xfrm>
            <a:off x="6357950" y="4857760"/>
            <a:ext cx="2571768" cy="1857388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7" name="Conector de seta reta 116"/>
          <p:cNvCxnSpPr>
            <a:stCxn id="78" idx="1"/>
            <a:endCxn id="62" idx="3"/>
          </p:cNvCxnSpPr>
          <p:nvPr/>
        </p:nvCxnSpPr>
        <p:spPr bwMode="auto">
          <a:xfrm rot="10800000">
            <a:off x="5429256" y="5214950"/>
            <a:ext cx="2071702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74" name="Conector de seta reta 73"/>
          <p:cNvCxnSpPr/>
          <p:nvPr/>
        </p:nvCxnSpPr>
        <p:spPr bwMode="auto">
          <a:xfrm rot="5400000">
            <a:off x="3929057" y="2143116"/>
            <a:ext cx="214314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Conector de seta reta 75"/>
          <p:cNvCxnSpPr/>
          <p:nvPr/>
        </p:nvCxnSpPr>
        <p:spPr bwMode="auto">
          <a:xfrm rot="5400000">
            <a:off x="3536148" y="2607463"/>
            <a:ext cx="214314" cy="4286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2" name="Conector de seta reta 81"/>
          <p:cNvCxnSpPr/>
          <p:nvPr/>
        </p:nvCxnSpPr>
        <p:spPr bwMode="auto">
          <a:xfrm rot="5400000">
            <a:off x="3251190" y="3393281"/>
            <a:ext cx="35719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7" name="Conector de seta reta 86"/>
          <p:cNvCxnSpPr/>
          <p:nvPr/>
        </p:nvCxnSpPr>
        <p:spPr bwMode="auto">
          <a:xfrm rot="16200000" flipH="1">
            <a:off x="4321967" y="4822041"/>
            <a:ext cx="142876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1" name="Conector de seta reta 90"/>
          <p:cNvCxnSpPr/>
          <p:nvPr/>
        </p:nvCxnSpPr>
        <p:spPr bwMode="auto">
          <a:xfrm>
            <a:off x="4714876" y="5213363"/>
            <a:ext cx="42862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2" name="Conector de seta reta 91"/>
          <p:cNvCxnSpPr/>
          <p:nvPr/>
        </p:nvCxnSpPr>
        <p:spPr bwMode="auto">
          <a:xfrm rot="5400000">
            <a:off x="7393801" y="5250669"/>
            <a:ext cx="142876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3" name="Conector de seta reta 92"/>
          <p:cNvCxnSpPr/>
          <p:nvPr/>
        </p:nvCxnSpPr>
        <p:spPr bwMode="auto">
          <a:xfrm rot="16200000" flipH="1">
            <a:off x="7358082" y="5715016"/>
            <a:ext cx="214314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" name="Retângulo 11"/>
          <p:cNvSpPr/>
          <p:nvPr/>
        </p:nvSpPr>
        <p:spPr bwMode="auto">
          <a:xfrm>
            <a:off x="3286116" y="3571876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18960"/>
            <a:ext cx="2214578" cy="502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5" grpId="0" animBg="1"/>
      <p:bldP spid="55" grpId="1" animBg="1"/>
      <p:bldP spid="77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500174"/>
            <a:ext cx="8572528" cy="642942"/>
          </a:xfrm>
        </p:spPr>
        <p:txBody>
          <a:bodyPr/>
          <a:lstStyle/>
          <a:p>
            <a:r>
              <a:rPr lang="pt-BR" dirty="0" smtClean="0"/>
              <a:t>Controle da velocidade: 3 fases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Gráfico 4"/>
          <p:cNvGraphicFramePr/>
          <p:nvPr/>
        </p:nvGraphicFramePr>
        <p:xfrm>
          <a:off x="571472" y="2714620"/>
          <a:ext cx="4572000" cy="2809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785918" y="5429264"/>
          <a:ext cx="2406650" cy="415925"/>
        </p:xfrm>
        <a:graphic>
          <a:graphicData uri="http://schemas.openxmlformats.org/presentationml/2006/ole">
            <p:oleObj spid="_x0000_s51202" name="Equação" r:id="rId4" imgW="1320480" imgH="228600" progId="Equation.3">
              <p:embed/>
            </p:oleObj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4929158" y="2571744"/>
          <a:ext cx="4214842" cy="295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143108" y="25003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Decolagem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57950" y="257174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Pouso</a:t>
            </a:r>
            <a:endParaRPr lang="pt-BR" b="1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965700" y="5429250"/>
          <a:ext cx="3771900" cy="415925"/>
        </p:xfrm>
        <a:graphic>
          <a:graphicData uri="http://schemas.openxmlformats.org/presentationml/2006/ole">
            <p:oleObj spid="_x0000_s51204" name="Equação" r:id="rId6" imgW="2070000" imgH="228600" progId="Equation.3">
              <p:embed/>
            </p:oleObj>
          </a:graphicData>
        </a:graphic>
      </p:graphicFrame>
      <p:cxnSp>
        <p:nvCxnSpPr>
          <p:cNvPr id="24" name="Conector reto 23"/>
          <p:cNvCxnSpPr/>
          <p:nvPr/>
        </p:nvCxnSpPr>
        <p:spPr bwMode="auto">
          <a:xfrm>
            <a:off x="4175760" y="2971800"/>
            <a:ext cx="1491615" cy="4127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CaixaDeTexto 29"/>
          <p:cNvSpPr txBox="1"/>
          <p:nvPr/>
        </p:nvSpPr>
        <p:spPr>
          <a:xfrm>
            <a:off x="4000496" y="2500306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Voo de cruzeiro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4976834"/>
          </a:xfrm>
        </p:spPr>
        <p:txBody>
          <a:bodyPr/>
          <a:lstStyle/>
          <a:p>
            <a:r>
              <a:rPr lang="pt-BR" dirty="0" smtClean="0"/>
              <a:t>Robôs-guias foram</a:t>
            </a:r>
            <a:br>
              <a:rPr lang="pt-BR" dirty="0" smtClean="0"/>
            </a:br>
            <a:r>
              <a:rPr lang="pt-BR" dirty="0" smtClean="0"/>
              <a:t>empregados com sucesso</a:t>
            </a:r>
            <a:br>
              <a:rPr lang="pt-BR" dirty="0" smtClean="0"/>
            </a:br>
            <a:r>
              <a:rPr lang="pt-BR" dirty="0" smtClean="0"/>
              <a:t>em museus dos EUA e</a:t>
            </a:r>
            <a:br>
              <a:rPr lang="pt-BR" dirty="0" smtClean="0"/>
            </a:br>
            <a:r>
              <a:rPr lang="pt-BR" dirty="0" smtClean="0"/>
              <a:t>Europa</a:t>
            </a:r>
          </a:p>
          <a:p>
            <a:endParaRPr lang="pt-BR" dirty="0" smtClean="0"/>
          </a:p>
          <a:p>
            <a:r>
              <a:rPr lang="pt-BR" dirty="0" smtClean="0"/>
              <a:t>Alto custo</a:t>
            </a:r>
          </a:p>
          <a:p>
            <a:pPr lvl="1"/>
            <a:r>
              <a:rPr lang="pt-BR" dirty="0" err="1" smtClean="0"/>
              <a:t>RoboX</a:t>
            </a:r>
            <a:r>
              <a:rPr lang="pt-BR" dirty="0" smtClean="0"/>
              <a:t>: US$ 400 000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4" name="Picture 6" descr="http://www.openmobo.org/movies/thrun/minerva-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643050"/>
            <a:ext cx="2705100" cy="2028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619116"/>
          </a:xfrm>
        </p:spPr>
        <p:txBody>
          <a:bodyPr/>
          <a:lstStyle/>
          <a:p>
            <a:r>
              <a:rPr lang="pt-BR" dirty="0" smtClean="0"/>
              <a:t>Evitar colisões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581804" y="6167460"/>
            <a:ext cx="2133600" cy="476250"/>
          </a:xfrm>
        </p:spPr>
        <p:txBody>
          <a:bodyPr/>
          <a:lstStyle/>
          <a:p>
            <a:fld id="{0662D880-6AF0-4701-9C11-64CF39A4AFC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7086648" y="5576926"/>
            <a:ext cx="357190" cy="35719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Conector de seta reta 11"/>
          <p:cNvCxnSpPr>
            <a:endCxn id="10" idx="1"/>
          </p:cNvCxnSpPr>
          <p:nvPr/>
        </p:nvCxnSpPr>
        <p:spPr bwMode="auto">
          <a:xfrm>
            <a:off x="1657360" y="5755521"/>
            <a:ext cx="542928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3" name="Retângulo 12"/>
          <p:cNvSpPr/>
          <p:nvPr/>
        </p:nvSpPr>
        <p:spPr bwMode="auto">
          <a:xfrm>
            <a:off x="1728798" y="5005422"/>
            <a:ext cx="5000660" cy="1571636"/>
          </a:xfrm>
          <a:prstGeom prst="rect">
            <a:avLst/>
          </a:prstGeom>
          <a:solidFill>
            <a:schemeClr val="accent3">
              <a:lumMod val="85000"/>
              <a:alpha val="49000"/>
            </a:schemeClr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Chave direita 13"/>
          <p:cNvSpPr/>
          <p:nvPr/>
        </p:nvSpPr>
        <p:spPr bwMode="auto">
          <a:xfrm>
            <a:off x="6729458" y="4993280"/>
            <a:ext cx="214314" cy="7143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943772" y="513615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40 cm</a:t>
            </a:r>
            <a:endParaRPr lang="pt-BR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 bwMode="auto">
          <a:xfrm>
            <a:off x="785786" y="4214818"/>
            <a:ext cx="8116888" cy="6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Controle de Rota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Gráfico 17"/>
          <p:cNvGraphicFramePr/>
          <p:nvPr/>
        </p:nvGraphicFramePr>
        <p:xfrm>
          <a:off x="2571736" y="2285992"/>
          <a:ext cx="3428992" cy="195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642910" y="3071810"/>
          <a:ext cx="3563938" cy="369888"/>
        </p:xfrm>
        <a:graphic>
          <a:graphicData uri="http://schemas.openxmlformats.org/presentationml/2006/ole">
            <p:oleObj spid="_x0000_s78850" name="Equação" r:id="rId4" imgW="1955520" imgH="20304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3586186" y="6136288"/>
            <a:ext cx="319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Zona permitida de navegação</a:t>
            </a:r>
            <a:endParaRPr lang="pt-BR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Hexágono 20"/>
          <p:cNvSpPr/>
          <p:nvPr/>
        </p:nvSpPr>
        <p:spPr bwMode="auto">
          <a:xfrm>
            <a:off x="1228732" y="5576926"/>
            <a:ext cx="428628" cy="357190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</a:p>
          <a:p>
            <a:r>
              <a:rPr lang="pt-BR" dirty="0" smtClean="0"/>
              <a:t>Resultados reais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7" y="1714488"/>
            <a:ext cx="8001055" cy="234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5977614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C2-66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71736" y="626336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714744" y="5977614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C2-13</a:t>
            </a:r>
            <a:endParaRPr lang="pt-BR" sz="28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7715304" y="4669705"/>
            <a:ext cx="142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/>
                <a:cs typeface="Times New Roman"/>
              </a:rPr>
              <a:t>e</a:t>
            </a:r>
            <a:r>
              <a:rPr lang="pt-BR" sz="2400" dirty="0" smtClean="0">
                <a:latin typeface="Times New Roman"/>
                <a:cs typeface="Times New Roman"/>
              </a:rPr>
              <a:t> = 43cm</a:t>
            </a:r>
            <a:endParaRPr lang="pt-BR" sz="2400" dirty="0"/>
          </a:p>
        </p:txBody>
      </p:sp>
      <p:pic>
        <p:nvPicPr>
          <p:cNvPr id="130051" name="Picture 3" descr="D:\Users\Pedro\Documents\Poli\TCC\SVN TCC\docs\Monografia\imagens\resultados\C2-66_C2-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4214818"/>
            <a:ext cx="2428892" cy="1821436"/>
          </a:xfrm>
          <a:prstGeom prst="rect">
            <a:avLst/>
          </a:prstGeom>
          <a:noFill/>
        </p:spPr>
      </p:pic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5384800" y="6764338"/>
          <a:ext cx="1079500" cy="1079500"/>
        </p:xfrm>
        <a:graphic>
          <a:graphicData uri="http://schemas.openxmlformats.org/presentationml/2006/ole">
            <p:oleObj spid="_x0000_s130052" name="PDF" r:id="rId6" imgW="1080000" imgH="1080000" progId="FoxitReader.Document">
              <p:embed/>
            </p:oleObj>
          </a:graphicData>
        </a:graphic>
      </p:graphicFrame>
      <p:pic>
        <p:nvPicPr>
          <p:cNvPr id="130056" name="Picture 8" descr="D:\Users\Pedro\Documents\Poli\TCC\SVN TCC\docs\Monografia\imagens\resultados\SimuladoC2-66_C2-1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4214818"/>
            <a:ext cx="4286280" cy="1769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4348" y="600076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C2-13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5984" y="6284932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357554" y="6000768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785786" y="1714487"/>
          <a:ext cx="7715304" cy="2440363"/>
        </p:xfrm>
        <a:graphic>
          <a:graphicData uri="http://schemas.openxmlformats.org/presentationml/2006/ole">
            <p:oleObj spid="_x0000_s80898" name="Acrobat Document" r:id="rId4" imgW="3914657" imgH="2476500" progId="">
              <p:embed/>
            </p:oleObj>
          </a:graphicData>
        </a:graphic>
      </p:graphicFrame>
      <p:pic>
        <p:nvPicPr>
          <p:cNvPr id="57348" name="Picture 4" descr="D:\Assignements\Matérias da poli\TCC\Docs\Monografia\imagens\resultados\C2-13_Secretaria_v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4357695"/>
            <a:ext cx="2500330" cy="1875008"/>
          </a:xfrm>
          <a:prstGeom prst="rect">
            <a:avLst/>
          </a:prstGeom>
          <a:noFill/>
        </p:spPr>
      </p:pic>
      <p:pic>
        <p:nvPicPr>
          <p:cNvPr id="9" name="Picture 6" descr="D:\Assignements\Matérias da poli\TCC\Docs\Monografia\imagens\resultados\SimuladoC2-13Secretari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786" y="4286256"/>
            <a:ext cx="4286280" cy="1441557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7786774" y="4669705"/>
            <a:ext cx="142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/>
                <a:cs typeface="Times New Roman"/>
              </a:rPr>
              <a:t>e</a:t>
            </a:r>
            <a:r>
              <a:rPr lang="pt-BR" sz="2400" dirty="0" smtClean="0">
                <a:latin typeface="Times New Roman"/>
                <a:cs typeface="Times New Roman"/>
              </a:rPr>
              <a:t> = 21cm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5977614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71736" y="626336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714744" y="5977614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714348" y="1714488"/>
          <a:ext cx="8143932" cy="2143140"/>
        </p:xfrm>
        <a:graphic>
          <a:graphicData uri="http://schemas.openxmlformats.org/presentationml/2006/ole">
            <p:oleObj spid="_x0000_s82946" name="Acrobat Document" r:id="rId4" imgW="3905216" imgH="1790700" progId="">
              <p:embed/>
            </p:oleObj>
          </a:graphicData>
        </a:graphic>
      </p:graphicFrame>
      <p:pic>
        <p:nvPicPr>
          <p:cNvPr id="55300" name="Picture 4" descr="D:\Assignements\Matérias da poli\TCC\Docs\Monografia\imagens\resultados\Secretaria_C2-4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6" y="4000504"/>
            <a:ext cx="2786082" cy="2089295"/>
          </a:xfrm>
          <a:prstGeom prst="rect">
            <a:avLst/>
          </a:prstGeom>
          <a:noFill/>
        </p:spPr>
      </p:pic>
      <p:pic>
        <p:nvPicPr>
          <p:cNvPr id="10" name="Picture 5" descr="D:\Assignements\Matérias da poli\TCC\Docs\Monografia\imagens\resultados\SimuladoSecretaria_C2-4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700" y="3978644"/>
            <a:ext cx="4067614" cy="166493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7786774" y="4669705"/>
            <a:ext cx="142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/>
                <a:cs typeface="Times New Roman"/>
              </a:rPr>
              <a:t>e</a:t>
            </a:r>
            <a:r>
              <a:rPr lang="pt-BR" sz="2400" dirty="0" smtClean="0">
                <a:latin typeface="Times New Roman"/>
                <a:cs typeface="Times New Roman"/>
              </a:rPr>
              <a:t> = 46cm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4348" y="600076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5984" y="6284932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357554" y="6000768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85786" y="1671535"/>
          <a:ext cx="8072494" cy="2471845"/>
        </p:xfrm>
        <a:graphic>
          <a:graphicData uri="http://schemas.openxmlformats.org/presentationml/2006/ole">
            <p:oleObj spid="_x0000_s81922" name="Acrobat Document" r:id="rId4" imgW="4514816" imgH="2028757" progId="">
              <p:embed/>
            </p:oleObj>
          </a:graphicData>
        </a:graphic>
      </p:graphicFrame>
      <p:pic>
        <p:nvPicPr>
          <p:cNvPr id="56324" name="Picture 4" descr="D:\Assignements\Matérias da poli\TCC\Docs\Monografia\imagens\resultados\C2-43_Ramp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8" y="4572008"/>
            <a:ext cx="2500330" cy="1875008"/>
          </a:xfrm>
          <a:prstGeom prst="rect">
            <a:avLst/>
          </a:prstGeom>
          <a:noFill/>
        </p:spPr>
      </p:pic>
      <p:pic>
        <p:nvPicPr>
          <p:cNvPr id="9" name="Picture 2" descr="D:\Assignements\Matérias da poli\TCC\Docs\Monografia\imagens\resultados\SimuladoC2-43_Ramp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4329829"/>
            <a:ext cx="4572032" cy="1599501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7858212" y="4824723"/>
            <a:ext cx="142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/>
                <a:cs typeface="Times New Roman"/>
              </a:rPr>
              <a:t>e</a:t>
            </a:r>
            <a:r>
              <a:rPr lang="pt-BR" sz="2400" dirty="0" smtClean="0">
                <a:latin typeface="Times New Roman"/>
                <a:cs typeface="Times New Roman"/>
              </a:rPr>
              <a:t> = 49cm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14349" y="1662111"/>
          <a:ext cx="7572428" cy="1909765"/>
        </p:xfrm>
        <a:graphic>
          <a:graphicData uri="http://schemas.openxmlformats.org/presentationml/2006/ole">
            <p:oleObj spid="_x0000_s79874" name="Acrobat Document" r:id="rId4" imgW="6715041" imgH="1552372" progId="">
              <p:embed/>
            </p:oleObj>
          </a:graphicData>
        </a:graphic>
      </p:graphicFrame>
      <p:pic>
        <p:nvPicPr>
          <p:cNvPr id="53255" name="Picture 7" descr="D:\Assignements\Matérias da poli\TCC\Docs\Monografia\imagens\resultados\Rampa_C2-6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3714752"/>
            <a:ext cx="3335261" cy="250112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28662" y="564357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00298" y="5927742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71868" y="5643578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C2-66</a:t>
            </a:r>
          </a:p>
        </p:txBody>
      </p:sp>
      <p:pic>
        <p:nvPicPr>
          <p:cNvPr id="10" name="Picture 4" descr="D:\Assignements\Matérias da poli\TCC\Docs\Monografia\imagens\resultados\SimuladoRampa_C2-6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3786190"/>
            <a:ext cx="4429156" cy="16017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construir um robô guia de baixo custo</a:t>
            </a:r>
          </a:p>
          <a:p>
            <a:r>
              <a:rPr lang="pt-BR" dirty="0" smtClean="0"/>
              <a:t>Localização com sonares é suficiente para ambientes fechados e estáticos</a:t>
            </a:r>
          </a:p>
          <a:p>
            <a:pPr lvl="1"/>
            <a:r>
              <a:rPr lang="pt-BR" dirty="0" smtClean="0"/>
              <a:t>Modelo de sonar simples apresenta melhor desempenho</a:t>
            </a:r>
          </a:p>
          <a:p>
            <a:pPr lvl="1"/>
            <a:endParaRPr lang="pt-BR" u="sng" dirty="0" smtClean="0"/>
          </a:p>
          <a:p>
            <a:r>
              <a:rPr lang="pt-BR" dirty="0" smtClean="0"/>
              <a:t>Navegação simples é eficaz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 futuro</a:t>
            </a:r>
          </a:p>
          <a:p>
            <a:pPr lvl="1"/>
            <a:r>
              <a:rPr lang="pt-BR" dirty="0" smtClean="0"/>
              <a:t>Integração visão</a:t>
            </a:r>
          </a:p>
          <a:p>
            <a:pPr lvl="1"/>
            <a:r>
              <a:rPr lang="pt-BR" dirty="0" smtClean="0"/>
              <a:t>Rota adaptativa</a:t>
            </a:r>
          </a:p>
          <a:p>
            <a:pPr lvl="1"/>
            <a:r>
              <a:rPr lang="pt-BR" dirty="0" smtClean="0"/>
              <a:t>Navegação fluida</a:t>
            </a:r>
          </a:p>
          <a:p>
            <a:pPr lvl="1"/>
            <a:r>
              <a:rPr lang="pt-BR" dirty="0" smtClean="0"/>
              <a:t>Melhoria robustez em ambientes dinâmicos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547810"/>
          </a:xfrm>
        </p:spPr>
        <p:txBody>
          <a:bodyPr/>
          <a:lstStyle/>
          <a:p>
            <a:r>
              <a:rPr lang="pt-BR" dirty="0" smtClean="0"/>
              <a:t>Robô-guia de baixo </a:t>
            </a:r>
            <a:r>
              <a:rPr lang="pt-BR" dirty="0" smtClean="0"/>
              <a:t>custo</a:t>
            </a:r>
          </a:p>
          <a:p>
            <a:r>
              <a:rPr lang="pt-BR" dirty="0" smtClean="0"/>
              <a:t>Prédio </a:t>
            </a:r>
            <a:r>
              <a:rPr lang="pt-BR" dirty="0" smtClean="0"/>
              <a:t>da Engenharia Elétrica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917" y="3000372"/>
            <a:ext cx="7986139" cy="35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Hardware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482" name="Picture 2" descr="http://www.fernandoquadro.com.br/html/wp-content/uploads/2008/10/not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1763901" cy="1428760"/>
          </a:xfrm>
          <a:prstGeom prst="rect">
            <a:avLst/>
          </a:prstGeom>
          <a:noFill/>
        </p:spPr>
      </p:pic>
      <p:cxnSp>
        <p:nvCxnSpPr>
          <p:cNvPr id="15" name="Conector de seta reta 14"/>
          <p:cNvCxnSpPr>
            <a:stCxn id="20482" idx="3"/>
          </p:cNvCxnSpPr>
          <p:nvPr/>
        </p:nvCxnSpPr>
        <p:spPr bwMode="auto">
          <a:xfrm>
            <a:off x="2692563" y="3071810"/>
            <a:ext cx="1236495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4" name="Picture 4" descr="http://portal.cerebrum.com.br/magento/magento_shopping/media/catalog/product/cache/1/image/5e06319eda06f020e43594a9c230972d/s/o/sony-vaio-vgn-txn27n-b-11-1-notebook-pc.jpg"/>
          <p:cNvPicPr>
            <a:picLocks noChangeAspect="1" noChangeArrowheads="1"/>
          </p:cNvPicPr>
          <p:nvPr/>
        </p:nvPicPr>
        <p:blipFill>
          <a:blip r:embed="rId3" cstate="print"/>
          <a:srcRect l="6876"/>
          <a:stretch>
            <a:fillRect/>
          </a:stretch>
        </p:blipFill>
        <p:spPr bwMode="auto">
          <a:xfrm>
            <a:off x="3929058" y="2143116"/>
            <a:ext cx="1935162" cy="2078038"/>
          </a:xfrm>
          <a:prstGeom prst="rect">
            <a:avLst/>
          </a:prstGeom>
          <a:noFill/>
        </p:spPr>
      </p:pic>
      <p:pic>
        <p:nvPicPr>
          <p:cNvPr id="18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286256"/>
            <a:ext cx="2571768" cy="2214578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 bwMode="auto">
          <a:xfrm rot="5400000">
            <a:off x="3786182" y="3714752"/>
            <a:ext cx="785818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6" name="Picture 6" descr="http://cerbyte.com/loja/images/webc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857884" y="4286256"/>
            <a:ext cx="2286016" cy="2286016"/>
          </a:xfrm>
          <a:prstGeom prst="rect">
            <a:avLst/>
          </a:prstGeom>
          <a:noFill/>
        </p:spPr>
      </p:pic>
      <p:cxnSp>
        <p:nvCxnSpPr>
          <p:cNvPr id="25" name="Conector de seta reta 24"/>
          <p:cNvCxnSpPr/>
          <p:nvPr/>
        </p:nvCxnSpPr>
        <p:spPr bwMode="auto">
          <a:xfrm>
            <a:off x="5500694" y="3857628"/>
            <a:ext cx="1000132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8" name="CaixaDeTexto 27"/>
          <p:cNvSpPr txBox="1"/>
          <p:nvPr/>
        </p:nvSpPr>
        <p:spPr>
          <a:xfrm>
            <a:off x="785786" y="1928802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Remoto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929058" y="2071678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 Embarcado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71802" y="27146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WiFi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00430" y="3786190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Serial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111850" y="3714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USB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714876" y="464344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8 sonares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7" name="Forma 9"/>
          <p:cNvCxnSpPr/>
          <p:nvPr/>
        </p:nvCxnSpPr>
        <p:spPr bwMode="auto">
          <a:xfrm rot="10800000" flipV="1">
            <a:off x="4429124" y="5000636"/>
            <a:ext cx="785817" cy="500069"/>
          </a:xfrm>
          <a:prstGeom prst="bentConnector3">
            <a:avLst>
              <a:gd name="adj1" fmla="val 1094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714348" y="5143512"/>
            <a:ext cx="12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tx2"/>
                </a:solidFill>
              </a:rPr>
              <a:t>Odômetro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22" name="Conector angulado 21"/>
          <p:cNvCxnSpPr/>
          <p:nvPr/>
        </p:nvCxnSpPr>
        <p:spPr bwMode="auto">
          <a:xfrm>
            <a:off x="1357290" y="5572140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7643834" y="4500570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Webcam</a:t>
            </a:r>
            <a:endParaRPr lang="pt-B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9459" name="Picture 3" descr="D:\Users\Pedro\Documents\Poli\TCC\SVN TCC\docs\Monografia\imagens\arquiteturaGeral.jpg"/>
          <p:cNvPicPr>
            <a:picLocks noChangeAspect="1" noChangeArrowheads="1"/>
          </p:cNvPicPr>
          <p:nvPr/>
        </p:nvPicPr>
        <p:blipFill>
          <a:blip r:embed="rId3" cstate="print"/>
          <a:srcRect l="16458" t="12199" r="17916" b="8634"/>
          <a:stretch>
            <a:fillRect/>
          </a:stretch>
        </p:blipFill>
        <p:spPr bwMode="auto">
          <a:xfrm>
            <a:off x="1571604" y="1643050"/>
            <a:ext cx="6000792" cy="521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 (EKF)</a:t>
            </a:r>
          </a:p>
          <a:p>
            <a:r>
              <a:rPr lang="pt-BR" dirty="0" smtClean="0"/>
              <a:t>Modelos de Observação dos Sonares</a:t>
            </a:r>
          </a:p>
          <a:p>
            <a:r>
              <a:rPr lang="pt-BR" dirty="0" smtClean="0"/>
              <a:t>Modelo de Observação da Visão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547678"/>
          </a:xfrm>
        </p:spPr>
        <p:txBody>
          <a:bodyPr/>
          <a:lstStyle/>
          <a:p>
            <a:r>
              <a:rPr lang="pt-BR" dirty="0" smtClean="0"/>
              <a:t>Filtro Bayesiano recursivo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038500" y="423385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6300" y="5681658"/>
            <a:ext cx="2190750" cy="860425"/>
          </a:xfrm>
          <a:prstGeom prst="rect">
            <a:avLst/>
          </a:prstGeom>
          <a:solidFill>
            <a:srgbClr val="00E4A8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/>
              <a:t>Modelo de</a:t>
            </a:r>
          </a:p>
          <a:p>
            <a:pPr algn="ctr"/>
            <a:r>
              <a:rPr lang="pt-BR" sz="2400"/>
              <a:t>Dinâmica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71900" y="3776658"/>
            <a:ext cx="2028825" cy="860425"/>
          </a:xfrm>
          <a:prstGeom prst="rect">
            <a:avLst/>
          </a:prstGeom>
          <a:solidFill>
            <a:schemeClr val="accent5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/>
              <a:t>Modelo de</a:t>
            </a:r>
          </a:p>
          <a:p>
            <a:pPr algn="ctr"/>
            <a:r>
              <a:rPr lang="pt-BR" sz="2400" dirty="0"/>
              <a:t>Observação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200300" y="42338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153300" y="2938458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772300" y="331945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13625" y="254158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hlink"/>
                </a:solidFill>
              </a:rPr>
              <a:t>erro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00300" y="3624258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Postura predita</a:t>
            </a:r>
            <a:endParaRPr lang="pt-BR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629300" y="41576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38500" y="5224458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5400000">
            <a:off x="6524650" y="4422125"/>
            <a:ext cx="37338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EKF</a:t>
            </a:r>
            <a:endParaRPr lang="pt-BR" sz="2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714900" y="2938458"/>
            <a:ext cx="16764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86300" y="2328858"/>
            <a:ext cx="152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>
                <a:solidFill>
                  <a:schemeClr val="tx2"/>
                </a:solidFill>
              </a:rPr>
              <a:t>Observações Reais (Sonares e câmera)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176421" y="5857892"/>
            <a:ext cx="812274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72198" y="5726108"/>
            <a:ext cx="2000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atual</a:t>
            </a:r>
            <a:endParaRPr lang="pt-BR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000760" y="6062658"/>
            <a:ext cx="2066940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2962300" y="6062658"/>
            <a:ext cx="2252642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200300" y="4233858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43240" y="5715016"/>
            <a:ext cx="2138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anterior</a:t>
            </a:r>
            <a:endParaRPr lang="pt-BR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391300" y="2557458"/>
            <a:ext cx="762000" cy="762000"/>
          </a:xfrm>
          <a:prstGeom prst="flowChar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86500" y="24812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+</a:t>
            </a:r>
            <a:endParaRPr lang="en-US" sz="240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924700" y="31670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-</a:t>
            </a:r>
            <a:endParaRPr lang="en-US" sz="240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781700" y="4125908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/>
              <a:t>Observações </a:t>
            </a:r>
            <a:r>
              <a:rPr lang="pt-BR" dirty="0" smtClean="0"/>
              <a:t>Esperadas</a:t>
            </a:r>
            <a:endParaRPr lang="pt-BR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133500" y="4614858"/>
            <a:ext cx="0" cy="9906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800500" y="2557458"/>
            <a:ext cx="0" cy="10668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348" y="414338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dirty="0" err="1" smtClean="0">
                <a:solidFill>
                  <a:schemeClr val="tx2"/>
                </a:solidFill>
              </a:rPr>
              <a:t>Odômetro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000232" y="2357430"/>
            <a:ext cx="914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Mapa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2733700" y="2557458"/>
            <a:ext cx="10668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 do Sonar Baseado em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2333628"/>
          </a:xfrm>
        </p:spPr>
        <p:txBody>
          <a:bodyPr/>
          <a:lstStyle/>
          <a:p>
            <a:r>
              <a:rPr lang="pt-BR" dirty="0" smtClean="0"/>
              <a:t>Baseado em (BARRA, 2007)</a:t>
            </a:r>
          </a:p>
          <a:p>
            <a:r>
              <a:rPr lang="pt-BR" dirty="0" smtClean="0"/>
              <a:t>Associa leituras a uma parede</a:t>
            </a:r>
          </a:p>
          <a:p>
            <a:pPr lvl="1"/>
            <a:r>
              <a:rPr lang="pt-BR" dirty="0" smtClean="0"/>
              <a:t>Histórico de medidas validadas</a:t>
            </a:r>
          </a:p>
          <a:p>
            <a:pPr lvl="1"/>
            <a:r>
              <a:rPr lang="pt-BR" dirty="0" smtClean="0"/>
              <a:t>Critérios rigorosos: robustez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781800" y="6372224"/>
            <a:ext cx="1931612" cy="409575"/>
          </a:xfrm>
        </p:spPr>
        <p:txBody>
          <a:bodyPr/>
          <a:lstStyle/>
          <a:p>
            <a:fld id="{0662D880-6AF0-4701-9C11-64CF39A4AFC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Espaço Reservado para Número de Slide 4"/>
          <p:cNvSpPr txBox="1">
            <a:spLocks/>
          </p:cNvSpPr>
          <p:nvPr/>
        </p:nvSpPr>
        <p:spPr bwMode="auto">
          <a:xfrm>
            <a:off x="6781800" y="6372224"/>
            <a:ext cx="19316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D7F9B-D65F-4AFA-AA8F-931B4DB684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 flipV="1">
            <a:off x="2853426" y="5353452"/>
            <a:ext cx="1385892" cy="564214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857356" y="5643578"/>
            <a:ext cx="593954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D</a:t>
            </a:r>
            <a:r>
              <a:rPr lang="pt-BR" sz="1400" b="1" dirty="0"/>
              <a:t>12</a:t>
            </a:r>
            <a:endParaRPr lang="en-US" sz="1400" b="1" dirty="0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357554" y="5214950"/>
            <a:ext cx="593954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D</a:t>
            </a:r>
            <a:r>
              <a:rPr lang="pt-BR" sz="1400" b="1" dirty="0"/>
              <a:t>23</a:t>
            </a:r>
            <a:endParaRPr lang="en-US" sz="1400" b="1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071934" y="4643446"/>
            <a:ext cx="527959" cy="30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R</a:t>
            </a:r>
            <a:r>
              <a:rPr lang="pt-BR" sz="1400" b="1" dirty="0"/>
              <a:t>3</a:t>
            </a:r>
            <a:endParaRPr lang="en-US" sz="1400" b="1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401539" y="4601166"/>
            <a:ext cx="527959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1</a:t>
            </a:r>
            <a:endParaRPr lang="en-US" sz="1400" b="1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714612" y="4572008"/>
            <a:ext cx="527959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R</a:t>
            </a:r>
            <a:r>
              <a:rPr lang="pt-BR" sz="1400" b="1" dirty="0"/>
              <a:t>2</a:t>
            </a:r>
            <a:endParaRPr lang="en-US" sz="1400" b="1" dirty="0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5286380" y="5000636"/>
            <a:ext cx="395969" cy="37614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rot="18900000">
            <a:off x="5484364" y="5126017"/>
            <a:ext cx="197985" cy="6269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609601" y="4036952"/>
            <a:ext cx="8534399" cy="3499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741591" y="3848880"/>
            <a:ext cx="197985" cy="18807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939575" y="3848880"/>
            <a:ext cx="197985" cy="18807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1137560" y="3848880"/>
            <a:ext cx="197985" cy="18807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675596" y="4071942"/>
            <a:ext cx="7968370" cy="272339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1401539" y="4036932"/>
            <a:ext cx="659935" cy="244494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Arc 31"/>
          <p:cNvSpPr>
            <a:spLocks/>
          </p:cNvSpPr>
          <p:nvPr/>
        </p:nvSpPr>
        <p:spPr bwMode="auto">
          <a:xfrm flipH="1">
            <a:off x="8072462" y="4057302"/>
            <a:ext cx="329974" cy="191990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7742487" y="3981551"/>
            <a:ext cx="329974" cy="37614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 b="1">
                <a:latin typeface="Symbol" pitchFamily="18" charset="2"/>
              </a:rPr>
              <a:t>a</a:t>
            </a:r>
            <a:endParaRPr lang="en-US" sz="2400" b="1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1428728" y="6000768"/>
            <a:ext cx="14518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H="1">
            <a:off x="3000364" y="5572140"/>
            <a:ext cx="1314454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Oval 41"/>
          <p:cNvSpPr>
            <a:spLocks noChangeArrowheads="1"/>
          </p:cNvSpPr>
          <p:nvPr/>
        </p:nvSpPr>
        <p:spPr bwMode="auto">
          <a:xfrm>
            <a:off x="2643174" y="5857892"/>
            <a:ext cx="395969" cy="376143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rot="18900000">
            <a:off x="2841159" y="5983272"/>
            <a:ext cx="197985" cy="6269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1214414" y="6357958"/>
            <a:ext cx="395969" cy="376143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rot="18900000">
            <a:off x="1412398" y="6483339"/>
            <a:ext cx="197985" cy="6269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Oval 45"/>
          <p:cNvSpPr>
            <a:spLocks noChangeArrowheads="1"/>
          </p:cNvSpPr>
          <p:nvPr/>
        </p:nvSpPr>
        <p:spPr bwMode="auto">
          <a:xfrm>
            <a:off x="4143372" y="5357826"/>
            <a:ext cx="395969" cy="376143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 rot="18900000">
            <a:off x="4341357" y="5483207"/>
            <a:ext cx="197985" cy="6269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5031256" y="5416142"/>
            <a:ext cx="2177830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5946328" y="4937946"/>
            <a:ext cx="395969" cy="188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V="1">
            <a:off x="807586" y="6669952"/>
            <a:ext cx="395969" cy="188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>
            <a:off x="2857487" y="4036932"/>
            <a:ext cx="544497" cy="203527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4357686" y="4000504"/>
            <a:ext cx="350582" cy="157163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9" name="Arc 31"/>
          <p:cNvSpPr>
            <a:spLocks/>
          </p:cNvSpPr>
          <p:nvPr/>
        </p:nvSpPr>
        <p:spPr bwMode="auto">
          <a:xfrm flipH="1">
            <a:off x="4527778" y="4094266"/>
            <a:ext cx="329974" cy="191990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165074" y="3978159"/>
            <a:ext cx="329974" cy="37614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dirty="0" smtClean="0">
                <a:latin typeface="Times New Roman"/>
                <a:cs typeface="Times New Roman"/>
              </a:rPr>
              <a:t>β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 de Observação do Sonar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786" y="1500174"/>
            <a:ext cx="8116888" cy="2357454"/>
          </a:xfrm>
        </p:spPr>
        <p:txBody>
          <a:bodyPr/>
          <a:lstStyle/>
          <a:p>
            <a:r>
              <a:rPr lang="pt-BR" dirty="0" smtClean="0"/>
              <a:t>Motivação: mau desempenho do modelo de observação baseado em associações (baixa taxa de correções)</a:t>
            </a:r>
          </a:p>
          <a:p>
            <a:r>
              <a:rPr lang="pt-BR" dirty="0" smtClean="0"/>
              <a:t>Sem histórico, validação e associação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786190"/>
            <a:ext cx="8534400" cy="307181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5076825" y="3781424"/>
            <a:ext cx="0" cy="40481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43636" y="450057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cxnSp>
        <p:nvCxnSpPr>
          <p:cNvPr id="33" name="Conector de seta reta 32"/>
          <p:cNvCxnSpPr/>
          <p:nvPr/>
        </p:nvCxnSpPr>
        <p:spPr bwMode="auto">
          <a:xfrm rot="5400000" flipH="1" flipV="1">
            <a:off x="3526969" y="4637778"/>
            <a:ext cx="857256" cy="113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36" name="CaixaDeTexto 35"/>
          <p:cNvSpPr txBox="1"/>
          <p:nvPr/>
        </p:nvSpPr>
        <p:spPr>
          <a:xfrm>
            <a:off x="2786050" y="4357694"/>
            <a:ext cx="114300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/>
                </a:solidFill>
              </a:rPr>
              <a:t>Observação esperada</a:t>
            </a:r>
            <a:endParaRPr lang="pt-BR" sz="1400" dirty="0">
              <a:solidFill>
                <a:schemeClr val="tx2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286248" y="4286256"/>
            <a:ext cx="12144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B050"/>
                </a:solidFill>
              </a:rPr>
              <a:t>Observação </a:t>
            </a:r>
            <a:r>
              <a:rPr lang="pt-BR" sz="1400" dirty="0" smtClean="0">
                <a:solidFill>
                  <a:srgbClr val="00B050"/>
                </a:solidFill>
              </a:rPr>
              <a:t>real</a:t>
            </a:r>
            <a:endParaRPr lang="pt-BR" sz="1400" dirty="0">
              <a:solidFill>
                <a:srgbClr val="00B050"/>
              </a:solidFill>
            </a:endParaRPr>
          </a:p>
        </p:txBody>
      </p:sp>
      <p:sp>
        <p:nvSpPr>
          <p:cNvPr id="40" name="Hexágono 39"/>
          <p:cNvSpPr/>
          <p:nvPr/>
        </p:nvSpPr>
        <p:spPr bwMode="auto">
          <a:xfrm>
            <a:off x="3714744" y="5072074"/>
            <a:ext cx="428628" cy="357190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7" name="Conector de seta reta 36"/>
          <p:cNvCxnSpPr/>
          <p:nvPr/>
        </p:nvCxnSpPr>
        <p:spPr bwMode="auto">
          <a:xfrm rot="5400000" flipH="1" flipV="1">
            <a:off x="3811211" y="4561778"/>
            <a:ext cx="727007" cy="78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1" name="Conector de seta reta 40"/>
          <p:cNvCxnSpPr/>
          <p:nvPr/>
        </p:nvCxnSpPr>
        <p:spPr bwMode="auto">
          <a:xfrm rot="10800000" flipV="1">
            <a:off x="4143372" y="5214950"/>
            <a:ext cx="1996171" cy="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44" name="CaixaDeTexto 43"/>
          <p:cNvSpPr txBox="1"/>
          <p:nvPr/>
        </p:nvSpPr>
        <p:spPr>
          <a:xfrm>
            <a:off x="4643438" y="4643446"/>
            <a:ext cx="12144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/>
                </a:solidFill>
              </a:rPr>
              <a:t>Observação esperada</a:t>
            </a:r>
            <a:endParaRPr lang="pt-BR" sz="1400" dirty="0">
              <a:solidFill>
                <a:schemeClr val="tx2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643438" y="5429264"/>
            <a:ext cx="12144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B050"/>
                </a:solidFill>
              </a:rPr>
              <a:t>Observação </a:t>
            </a:r>
            <a:r>
              <a:rPr lang="pt-BR" sz="1400" dirty="0" smtClean="0">
                <a:solidFill>
                  <a:srgbClr val="00B050"/>
                </a:solidFill>
              </a:rPr>
              <a:t>real</a:t>
            </a:r>
            <a:endParaRPr lang="pt-BR" sz="1400" dirty="0">
              <a:solidFill>
                <a:srgbClr val="00B050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>
            <a:off x="4357686" y="5357826"/>
            <a:ext cx="172490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51" name="CaixaDeTexto 50"/>
          <p:cNvSpPr txBox="1"/>
          <p:nvPr/>
        </p:nvSpPr>
        <p:spPr>
          <a:xfrm>
            <a:off x="3357554" y="5500702"/>
            <a:ext cx="1380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Postura predita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526</Words>
  <Application>Microsoft Office PowerPoint</Application>
  <PresentationFormat>Apresentação na tela (4:3)</PresentationFormat>
  <Paragraphs>199</Paragraphs>
  <Slides>28</Slides>
  <Notes>7</Notes>
  <HiddenSlides>2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Geometrico</vt:lpstr>
      <vt:lpstr>Equação</vt:lpstr>
      <vt:lpstr>Acrobat Document</vt:lpstr>
      <vt:lpstr>Foxit Reader Document</vt:lpstr>
      <vt:lpstr>SAURON Localização e Navegação de um Robô Móvel de Baixo Custo</vt:lpstr>
      <vt:lpstr>Motivação</vt:lpstr>
      <vt:lpstr>Objetivo</vt:lpstr>
      <vt:lpstr>Arquitetura de Hardware</vt:lpstr>
      <vt:lpstr>Arquitetura de SW</vt:lpstr>
      <vt:lpstr>Localização</vt:lpstr>
      <vt:lpstr>Filtro de Kalman Estendido</vt:lpstr>
      <vt:lpstr>Modelo de Observação do Sonar Baseado em Associações</vt:lpstr>
      <vt:lpstr>Modelo Simples de Observação do Sonar</vt:lpstr>
      <vt:lpstr>Modelo Simples de Observação do Sonar</vt:lpstr>
      <vt:lpstr>Slide 11</vt:lpstr>
      <vt:lpstr>Modelo de Observação: Visão</vt:lpstr>
      <vt:lpstr>Modelo da Visão</vt:lpstr>
      <vt:lpstr>Modelo da Visão</vt:lpstr>
      <vt:lpstr>Modelo da Visão</vt:lpstr>
      <vt:lpstr>Modelo da Visão</vt:lpstr>
      <vt:lpstr>Navegação</vt:lpstr>
      <vt:lpstr>Navegação</vt:lpstr>
      <vt:lpstr>Execução</vt:lpstr>
      <vt:lpstr>Execução</vt:lpstr>
      <vt:lpstr>Resultados e conclusão</vt:lpstr>
      <vt:lpstr>Resultados</vt:lpstr>
      <vt:lpstr>Resultados</vt:lpstr>
      <vt:lpstr>Resultados</vt:lpstr>
      <vt:lpstr>Resultados</vt:lpstr>
      <vt:lpstr>Resultados</vt:lpstr>
      <vt:lpstr>Conclusão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</dc:creator>
  <cp:lastModifiedBy>Pedro</cp:lastModifiedBy>
  <cp:revision>101</cp:revision>
  <dcterms:created xsi:type="dcterms:W3CDTF">2009-12-13T23:44:54Z</dcterms:created>
  <dcterms:modified xsi:type="dcterms:W3CDTF">2009-12-15T16:17:55Z</dcterms:modified>
</cp:coreProperties>
</file>